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93" r:id="rId2"/>
    <p:sldId id="333" r:id="rId3"/>
    <p:sldId id="319" r:id="rId4"/>
    <p:sldId id="320" r:id="rId5"/>
    <p:sldId id="318" r:id="rId6"/>
    <p:sldId id="330" r:id="rId7"/>
    <p:sldId id="331" r:id="rId8"/>
    <p:sldId id="332" r:id="rId9"/>
    <p:sldId id="321" r:id="rId10"/>
    <p:sldId id="323" r:id="rId11"/>
    <p:sldId id="324" r:id="rId12"/>
    <p:sldId id="322" r:id="rId13"/>
    <p:sldId id="334" r:id="rId14"/>
    <p:sldId id="325" r:id="rId15"/>
    <p:sldId id="327" r:id="rId16"/>
    <p:sldId id="328" r:id="rId17"/>
    <p:sldId id="326" r:id="rId18"/>
    <p:sldId id="329" r:id="rId19"/>
    <p:sldId id="295" r:id="rId20"/>
    <p:sldId id="257" r:id="rId21"/>
    <p:sldId id="317" r:id="rId22"/>
    <p:sldId id="316" r:id="rId23"/>
    <p:sldId id="298" r:id="rId24"/>
    <p:sldId id="297" r:id="rId25"/>
    <p:sldId id="299" r:id="rId26"/>
    <p:sldId id="300" r:id="rId27"/>
    <p:sldId id="301" r:id="rId28"/>
    <p:sldId id="302" r:id="rId29"/>
    <p:sldId id="303" r:id="rId30"/>
    <p:sldId id="296" r:id="rId31"/>
    <p:sldId id="304" r:id="rId32"/>
    <p:sldId id="305" r:id="rId33"/>
    <p:sldId id="309" r:id="rId34"/>
    <p:sldId id="310" r:id="rId35"/>
    <p:sldId id="307" r:id="rId36"/>
    <p:sldId id="308" r:id="rId37"/>
    <p:sldId id="306" r:id="rId38"/>
    <p:sldId id="311" r:id="rId39"/>
    <p:sldId id="312" r:id="rId40"/>
    <p:sldId id="313" r:id="rId41"/>
    <p:sldId id="314" r:id="rId42"/>
    <p:sldId id="290" r:id="rId43"/>
    <p:sldId id="273" r:id="rId44"/>
    <p:sldId id="280" r:id="rId45"/>
    <p:sldId id="315" r:id="rId46"/>
    <p:sldId id="272" r:id="rId47"/>
    <p:sldId id="286" r:id="rId48"/>
    <p:sldId id="278" r:id="rId49"/>
    <p:sldId id="284" r:id="rId50"/>
    <p:sldId id="262" r:id="rId51"/>
    <p:sldId id="282" r:id="rId52"/>
    <p:sldId id="285" r:id="rId53"/>
    <p:sldId id="336" r:id="rId54"/>
    <p:sldId id="335" r:id="rId55"/>
    <p:sldId id="294" r:id="rId5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2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2777"/>
    <a:srgbClr val="959595"/>
    <a:srgbClr val="AAAAAA"/>
    <a:srgbClr val="F94335"/>
    <a:srgbClr val="F63A66"/>
    <a:srgbClr val="F02677"/>
    <a:srgbClr val="F94333"/>
    <a:srgbClr val="E60052"/>
    <a:srgbClr val="767171"/>
    <a:srgbClr val="F121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25" autoAdjust="0"/>
    <p:restoredTop sz="96433" autoAdjust="0"/>
  </p:normalViewPr>
  <p:slideViewPr>
    <p:cSldViewPr snapToGrid="0">
      <p:cViewPr varScale="1">
        <p:scale>
          <a:sx n="113" d="100"/>
          <a:sy n="113" d="100"/>
        </p:scale>
        <p:origin x="1482" y="66"/>
      </p:cViewPr>
      <p:guideLst>
        <p:guide orient="horz" pos="2772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dia_lora\AppData\Local\Microsoft\Windows\INetCache\Content.Outlook\3XG4TMNW\Libro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</a:t>
            </a:r>
            <a:r>
              <a:rPr lang="en-US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Nacional de ICI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Hoja1!$Z$1</c:f>
              <c:strCache>
                <c:ptCount val="1"/>
                <c:pt idx="0">
                  <c:v>Promedio</c:v>
                </c:pt>
              </c:strCache>
            </c:strRef>
          </c:tx>
          <c:spPr>
            <a:ln w="28575" cap="rnd">
              <a:solidFill>
                <a:srgbClr val="FF33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Hoja1!$X$2:$Y$17</c:f>
              <c:multiLvlStrCache>
                <c:ptCount val="16"/>
                <c:lvl>
                  <c:pt idx="0">
                    <c:v>II</c:v>
                  </c:pt>
                  <c:pt idx="1">
                    <c:v>III</c:v>
                  </c:pt>
                  <c:pt idx="2">
                    <c:v>IV</c:v>
                  </c:pt>
                  <c:pt idx="3">
                    <c:v>I</c:v>
                  </c:pt>
                  <c:pt idx="4">
                    <c:v>II</c:v>
                  </c:pt>
                  <c:pt idx="5">
                    <c:v>III</c:v>
                  </c:pt>
                  <c:pt idx="6">
                    <c:v>IV</c:v>
                  </c:pt>
                  <c:pt idx="7">
                    <c:v>I</c:v>
                  </c:pt>
                  <c:pt idx="8">
                    <c:v>II</c:v>
                  </c:pt>
                  <c:pt idx="9">
                    <c:v>III</c:v>
                  </c:pt>
                  <c:pt idx="10">
                    <c:v>IV</c:v>
                  </c:pt>
                  <c:pt idx="11">
                    <c:v>I</c:v>
                  </c:pt>
                  <c:pt idx="12">
                    <c:v>II</c:v>
                  </c:pt>
                  <c:pt idx="13">
                    <c:v>III</c:v>
                  </c:pt>
                  <c:pt idx="14">
                    <c:v>IV</c:v>
                  </c:pt>
                  <c:pt idx="15">
                    <c:v>I</c:v>
                  </c:pt>
                </c:lvl>
                <c:lvl>
                  <c:pt idx="0">
                    <c:v>2014</c:v>
                  </c:pt>
                  <c:pt idx="3">
                    <c:v>2015</c:v>
                  </c:pt>
                  <c:pt idx="7">
                    <c:v>2016</c:v>
                  </c:pt>
                  <c:pt idx="11">
                    <c:v>2017</c:v>
                  </c:pt>
                  <c:pt idx="15">
                    <c:v>2018</c:v>
                  </c:pt>
                </c:lvl>
              </c:multiLvlStrCache>
            </c:multiLvlStrRef>
          </c:cat>
          <c:val>
            <c:numRef>
              <c:f>Hoja1!$Z$2:$Z$17</c:f>
              <c:numCache>
                <c:formatCode>0.00</c:formatCode>
                <c:ptCount val="16"/>
                <c:pt idx="0">
                  <c:v>0.44812499999999994</c:v>
                </c:pt>
                <c:pt idx="1">
                  <c:v>0.49468750000000006</c:v>
                </c:pt>
                <c:pt idx="2">
                  <c:v>0.52312500000000006</c:v>
                </c:pt>
                <c:pt idx="3">
                  <c:v>0.56656249999999997</c:v>
                </c:pt>
                <c:pt idx="4">
                  <c:v>0.47312500000000002</c:v>
                </c:pt>
                <c:pt idx="5">
                  <c:v>0.4734374999999999</c:v>
                </c:pt>
                <c:pt idx="6">
                  <c:v>0.53937500000000005</c:v>
                </c:pt>
                <c:pt idx="7">
                  <c:v>0.6384375000000001</c:v>
                </c:pt>
                <c:pt idx="8">
                  <c:v>0.66812499999999997</c:v>
                </c:pt>
                <c:pt idx="9">
                  <c:v>0.65968749999999998</c:v>
                </c:pt>
                <c:pt idx="10">
                  <c:v>0.69562499999999994</c:v>
                </c:pt>
                <c:pt idx="11">
                  <c:v>0.66781250000000025</c:v>
                </c:pt>
                <c:pt idx="12">
                  <c:v>0.74687500000000007</c:v>
                </c:pt>
                <c:pt idx="13">
                  <c:v>0.69687500000000002</c:v>
                </c:pt>
                <c:pt idx="14">
                  <c:v>0.77687500000000009</c:v>
                </c:pt>
                <c:pt idx="15">
                  <c:v>0.80499999999999994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88544784"/>
        <c:axId val="-288551312"/>
      </c:lineChart>
      <c:catAx>
        <c:axId val="-28854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88551312"/>
        <c:crosses val="autoZero"/>
        <c:auto val="1"/>
        <c:lblAlgn val="ctr"/>
        <c:lblOffset val="100"/>
        <c:noMultiLvlLbl val="0"/>
      </c:catAx>
      <c:valAx>
        <c:axId val="-288551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8854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609EDF-0056-4999-A2A4-BD31584843A4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F976F5-3776-4B50-8A25-18403B035033}">
      <dgm:prSet phldrT="[Texto]"/>
      <dgm:spPr>
        <a:solidFill>
          <a:srgbClr val="F94335">
            <a:alpha val="36863"/>
          </a:srgbClr>
        </a:solidFill>
      </dgm:spPr>
      <dgm:t>
        <a:bodyPr/>
        <a:lstStyle/>
        <a:p>
          <a:r>
            <a:rPr lang="en-US" dirty="0" err="1" smtClean="0">
              <a:solidFill>
                <a:schemeClr val="bg2">
                  <a:lumMod val="50000"/>
                </a:schemeClr>
              </a:solidFill>
            </a:rPr>
            <a:t>Experto</a:t>
          </a:r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dirty="0" err="1" smtClean="0">
              <a:solidFill>
                <a:schemeClr val="bg2">
                  <a:lumMod val="50000"/>
                </a:schemeClr>
              </a:solidFill>
            </a:rPr>
            <a:t>en</a:t>
          </a:r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dirty="0" err="1" smtClean="0">
              <a:solidFill>
                <a:schemeClr val="bg2">
                  <a:lumMod val="50000"/>
                </a:schemeClr>
              </a:solidFill>
            </a:rPr>
            <a:t>uso</a:t>
          </a:r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 de </a:t>
          </a:r>
          <a:r>
            <a:rPr lang="en-US" dirty="0" err="1" smtClean="0">
              <a:solidFill>
                <a:schemeClr val="bg2">
                  <a:lumMod val="50000"/>
                </a:schemeClr>
              </a:solidFill>
            </a:rPr>
            <a:t>datos</a:t>
          </a:r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dirty="0" err="1" smtClean="0">
              <a:solidFill>
                <a:schemeClr val="bg2">
                  <a:lumMod val="50000"/>
                </a:schemeClr>
              </a:solidFill>
            </a:rPr>
            <a:t>abiertos</a:t>
          </a:r>
          <a:endParaRPr lang="en-US" dirty="0">
            <a:solidFill>
              <a:schemeClr val="bg2">
                <a:lumMod val="50000"/>
              </a:schemeClr>
            </a:solidFill>
          </a:endParaRPr>
        </a:p>
      </dgm:t>
    </dgm:pt>
    <dgm:pt modelId="{3DDACECF-5A38-4882-B5A3-621C521EAD28}" type="parTrans" cxnId="{DA72148D-4B1D-45F8-BFE0-46FE5CE6F657}">
      <dgm:prSet/>
      <dgm:spPr/>
      <dgm:t>
        <a:bodyPr/>
        <a:lstStyle/>
        <a:p>
          <a:endParaRPr lang="en-US"/>
        </a:p>
      </dgm:t>
    </dgm:pt>
    <dgm:pt modelId="{BEBEF323-3924-4D0D-B2FC-F0166E05A093}" type="sibTrans" cxnId="{DA72148D-4B1D-45F8-BFE0-46FE5CE6F657}">
      <dgm:prSet/>
      <dgm:spPr/>
      <dgm:t>
        <a:bodyPr/>
        <a:lstStyle/>
        <a:p>
          <a:endParaRPr lang="en-US"/>
        </a:p>
      </dgm:t>
    </dgm:pt>
    <dgm:pt modelId="{735272D3-943A-48A7-8EA8-FB6D6A55B11E}">
      <dgm:prSet phldrT="[Texto]"/>
      <dgm:spPr>
        <a:gradFill rotWithShape="0">
          <a:gsLst>
            <a:gs pos="0">
              <a:srgbClr val="F02577"/>
            </a:gs>
            <a:gs pos="100000">
              <a:srgbClr val="F94333"/>
            </a:gs>
          </a:gsLst>
          <a:lin ang="0" scaled="1"/>
        </a:gradFill>
      </dgm:spPr>
      <dgm:t>
        <a:bodyPr/>
        <a:lstStyle/>
        <a:p>
          <a:r>
            <a:rPr lang="en-US" dirty="0" smtClean="0"/>
            <a:t>APIs</a:t>
          </a:r>
          <a:endParaRPr lang="en-US" dirty="0"/>
        </a:p>
      </dgm:t>
    </dgm:pt>
    <dgm:pt modelId="{BB395F0C-D522-4CC6-A2E3-15B496EF87C9}" type="parTrans" cxnId="{D536C9EE-4244-4F43-A655-D43FF9206F95}">
      <dgm:prSet/>
      <dgm:spPr/>
      <dgm:t>
        <a:bodyPr/>
        <a:lstStyle/>
        <a:p>
          <a:endParaRPr lang="en-US"/>
        </a:p>
      </dgm:t>
    </dgm:pt>
    <dgm:pt modelId="{90DD4EEE-E314-4072-9B7B-EE4382E5C455}" type="sibTrans" cxnId="{D536C9EE-4244-4F43-A655-D43FF9206F95}">
      <dgm:prSet/>
      <dgm:spPr/>
      <dgm:t>
        <a:bodyPr/>
        <a:lstStyle/>
        <a:p>
          <a:endParaRPr lang="en-US"/>
        </a:p>
      </dgm:t>
    </dgm:pt>
    <dgm:pt modelId="{F78C4AAA-DD5D-4D59-9333-7973BC95B072}">
      <dgm:prSet phldrT="[Texto]"/>
      <dgm:spPr>
        <a:gradFill rotWithShape="0">
          <a:gsLst>
            <a:gs pos="0">
              <a:srgbClr val="F02577"/>
            </a:gs>
            <a:gs pos="100000">
              <a:srgbClr val="F94333"/>
            </a:gs>
          </a:gsLst>
          <a:lin ang="0" scaled="1"/>
        </a:gradFill>
      </dgm:spPr>
      <dgm:t>
        <a:bodyPr/>
        <a:lstStyle/>
        <a:p>
          <a:r>
            <a:rPr lang="en-US" dirty="0" err="1" smtClean="0"/>
            <a:t>Herramientas</a:t>
          </a:r>
          <a:r>
            <a:rPr lang="en-US" dirty="0" smtClean="0"/>
            <a:t> de </a:t>
          </a:r>
          <a:r>
            <a:rPr lang="en-US" dirty="0" err="1" smtClean="0"/>
            <a:t>minería</a:t>
          </a:r>
          <a:r>
            <a:rPr lang="en-US" dirty="0" smtClean="0"/>
            <a:t> de </a:t>
          </a:r>
          <a:r>
            <a:rPr lang="en-US" dirty="0" err="1" smtClean="0"/>
            <a:t>datos</a:t>
          </a:r>
          <a:r>
            <a:rPr lang="en-US" dirty="0" smtClean="0"/>
            <a:t>…</a:t>
          </a:r>
          <a:endParaRPr lang="en-US" dirty="0"/>
        </a:p>
      </dgm:t>
    </dgm:pt>
    <dgm:pt modelId="{7B2FE0C6-F4F8-4084-AB2A-5118A327037E}" type="parTrans" cxnId="{844E759A-17C5-48C1-873A-23EA05CC55CC}">
      <dgm:prSet/>
      <dgm:spPr/>
      <dgm:t>
        <a:bodyPr/>
        <a:lstStyle/>
        <a:p>
          <a:endParaRPr lang="en-US"/>
        </a:p>
      </dgm:t>
    </dgm:pt>
    <dgm:pt modelId="{F16A6E8B-EA74-4432-8B0D-01FA72C497DA}" type="sibTrans" cxnId="{844E759A-17C5-48C1-873A-23EA05CC55CC}">
      <dgm:prSet/>
      <dgm:spPr/>
      <dgm:t>
        <a:bodyPr/>
        <a:lstStyle/>
        <a:p>
          <a:endParaRPr lang="en-US"/>
        </a:p>
      </dgm:t>
    </dgm:pt>
    <dgm:pt modelId="{67B199D6-7D1D-4B6B-80A1-28A157C846A3}">
      <dgm:prSet phldrT="[Texto]"/>
      <dgm:spPr>
        <a:solidFill>
          <a:srgbClr val="F94335">
            <a:alpha val="36863"/>
          </a:srgbClr>
        </a:solidFill>
      </dgm:spPr>
      <dgm:t>
        <a:bodyPr/>
        <a:lstStyle/>
        <a:p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Usuario </a:t>
          </a:r>
          <a:r>
            <a:rPr lang="en-US" dirty="0" err="1" smtClean="0">
              <a:solidFill>
                <a:schemeClr val="bg2">
                  <a:lumMod val="50000"/>
                </a:schemeClr>
              </a:solidFill>
            </a:rPr>
            <a:t>recurrente</a:t>
          </a:r>
          <a:endParaRPr lang="en-US" dirty="0">
            <a:solidFill>
              <a:schemeClr val="bg2">
                <a:lumMod val="50000"/>
              </a:schemeClr>
            </a:solidFill>
          </a:endParaRPr>
        </a:p>
      </dgm:t>
    </dgm:pt>
    <dgm:pt modelId="{7B3671C1-F5EB-4F37-9230-D59056C3E4F6}" type="parTrans" cxnId="{E7623D72-C08B-4A07-9D0E-7D5555DC1130}">
      <dgm:prSet/>
      <dgm:spPr/>
      <dgm:t>
        <a:bodyPr/>
        <a:lstStyle/>
        <a:p>
          <a:endParaRPr lang="en-US"/>
        </a:p>
      </dgm:t>
    </dgm:pt>
    <dgm:pt modelId="{256D6B04-D097-49BF-BF9A-0B6CC230E868}" type="sibTrans" cxnId="{E7623D72-C08B-4A07-9D0E-7D5555DC1130}">
      <dgm:prSet/>
      <dgm:spPr/>
      <dgm:t>
        <a:bodyPr/>
        <a:lstStyle/>
        <a:p>
          <a:endParaRPr lang="en-US"/>
        </a:p>
      </dgm:t>
    </dgm:pt>
    <dgm:pt modelId="{DE29090E-6F02-48DB-B6A7-96509FFE04BC}">
      <dgm:prSet phldrT="[Texto]"/>
      <dgm:spPr>
        <a:gradFill rotWithShape="0">
          <a:gsLst>
            <a:gs pos="0">
              <a:srgbClr val="F02577"/>
            </a:gs>
            <a:gs pos="100000">
              <a:srgbClr val="F94333"/>
            </a:gs>
          </a:gsLst>
          <a:lin ang="0" scaled="1"/>
        </a:gradFill>
      </dgm:spPr>
      <dgm:t>
        <a:bodyPr/>
        <a:lstStyle/>
        <a:p>
          <a:r>
            <a:rPr lang="en-US" dirty="0" smtClean="0"/>
            <a:t>CSV</a:t>
          </a:r>
          <a:endParaRPr lang="en-US" dirty="0"/>
        </a:p>
      </dgm:t>
    </dgm:pt>
    <dgm:pt modelId="{CB4FDFAF-3BFD-47F6-86C8-D27621F2C7A7}" type="parTrans" cxnId="{502FEFB7-C3C8-4004-9B64-28B3898F77B2}">
      <dgm:prSet/>
      <dgm:spPr/>
      <dgm:t>
        <a:bodyPr/>
        <a:lstStyle/>
        <a:p>
          <a:endParaRPr lang="en-US"/>
        </a:p>
      </dgm:t>
    </dgm:pt>
    <dgm:pt modelId="{E737E90F-9852-4295-80F7-AE2E5A555DFB}" type="sibTrans" cxnId="{502FEFB7-C3C8-4004-9B64-28B3898F77B2}">
      <dgm:prSet/>
      <dgm:spPr/>
      <dgm:t>
        <a:bodyPr/>
        <a:lstStyle/>
        <a:p>
          <a:endParaRPr lang="en-US"/>
        </a:p>
      </dgm:t>
    </dgm:pt>
    <dgm:pt modelId="{E2FAB10D-C580-4570-9F64-047599434D4F}">
      <dgm:prSet phldrT="[Texto]"/>
      <dgm:spPr>
        <a:gradFill rotWithShape="0">
          <a:gsLst>
            <a:gs pos="0">
              <a:srgbClr val="F02577"/>
            </a:gs>
            <a:gs pos="100000">
              <a:srgbClr val="F94333"/>
            </a:gs>
          </a:gsLst>
          <a:lin ang="0" scaled="1"/>
        </a:gradFill>
      </dgm:spPr>
      <dgm:t>
        <a:bodyPr/>
        <a:lstStyle/>
        <a:p>
          <a:r>
            <a:rPr lang="en-US" dirty="0" smtClean="0"/>
            <a:t>JSON</a:t>
          </a:r>
          <a:endParaRPr lang="en-US" dirty="0"/>
        </a:p>
      </dgm:t>
    </dgm:pt>
    <dgm:pt modelId="{8134B011-4E19-419C-A018-B05E77253F89}" type="parTrans" cxnId="{DC871CC4-2D28-4F7F-A9C6-487684BE2AFB}">
      <dgm:prSet/>
      <dgm:spPr/>
      <dgm:t>
        <a:bodyPr/>
        <a:lstStyle/>
        <a:p>
          <a:endParaRPr lang="en-US"/>
        </a:p>
      </dgm:t>
    </dgm:pt>
    <dgm:pt modelId="{858F2EAF-EF77-42AF-AAC9-2E8BCE2901B8}" type="sibTrans" cxnId="{DC871CC4-2D28-4F7F-A9C6-487684BE2AFB}">
      <dgm:prSet/>
      <dgm:spPr/>
      <dgm:t>
        <a:bodyPr/>
        <a:lstStyle/>
        <a:p>
          <a:endParaRPr lang="en-US"/>
        </a:p>
      </dgm:t>
    </dgm:pt>
    <dgm:pt modelId="{ADE4FC73-7E94-4093-879D-AAEDAD3FDBAC}">
      <dgm:prSet phldrT="[Texto]"/>
      <dgm:spPr>
        <a:solidFill>
          <a:srgbClr val="F94335">
            <a:alpha val="36863"/>
          </a:srgbClr>
        </a:solidFill>
      </dgm:spPr>
      <dgm:t>
        <a:bodyPr/>
        <a:lstStyle/>
        <a:p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Usuario </a:t>
          </a:r>
          <a:r>
            <a:rPr lang="en-US" dirty="0" err="1" smtClean="0">
              <a:solidFill>
                <a:schemeClr val="bg2">
                  <a:lumMod val="50000"/>
                </a:schemeClr>
              </a:solidFill>
            </a:rPr>
            <a:t>ocasional</a:t>
          </a:r>
          <a:endParaRPr lang="en-US" dirty="0">
            <a:solidFill>
              <a:schemeClr val="bg2">
                <a:lumMod val="50000"/>
              </a:schemeClr>
            </a:solidFill>
          </a:endParaRPr>
        </a:p>
      </dgm:t>
    </dgm:pt>
    <dgm:pt modelId="{59AC1881-A783-4AC5-8858-5764A29F7910}" type="parTrans" cxnId="{1405EB30-DC85-444D-BC53-E10CAA59CD93}">
      <dgm:prSet/>
      <dgm:spPr/>
      <dgm:t>
        <a:bodyPr/>
        <a:lstStyle/>
        <a:p>
          <a:endParaRPr lang="en-US"/>
        </a:p>
      </dgm:t>
    </dgm:pt>
    <dgm:pt modelId="{5F336BBA-71D7-4B1B-9829-F8FAFE4E3E25}" type="sibTrans" cxnId="{1405EB30-DC85-444D-BC53-E10CAA59CD93}">
      <dgm:prSet/>
      <dgm:spPr/>
      <dgm:t>
        <a:bodyPr/>
        <a:lstStyle/>
        <a:p>
          <a:endParaRPr lang="en-US"/>
        </a:p>
      </dgm:t>
    </dgm:pt>
    <dgm:pt modelId="{09B88F72-7E09-4724-9F16-0A53AAAB2B60}">
      <dgm:prSet phldrT="[Texto]"/>
      <dgm:spPr>
        <a:gradFill rotWithShape="0">
          <a:gsLst>
            <a:gs pos="0">
              <a:srgbClr val="F02577"/>
            </a:gs>
            <a:gs pos="100000">
              <a:srgbClr val="F94333"/>
            </a:gs>
          </a:gsLst>
          <a:lin ang="0" scaled="1"/>
        </a:gradFill>
      </dgm:spPr>
      <dgm:t>
        <a:bodyPr/>
        <a:lstStyle/>
        <a:p>
          <a:r>
            <a:rPr lang="en-US" dirty="0" err="1" smtClean="0"/>
            <a:t>Visualizaciones</a:t>
          </a:r>
          <a:endParaRPr lang="en-US" dirty="0"/>
        </a:p>
      </dgm:t>
    </dgm:pt>
    <dgm:pt modelId="{B421D71A-F072-430E-A858-4B0C228BF81B}" type="parTrans" cxnId="{3F1C02EC-49D3-4AEB-B53D-782F87912A4A}">
      <dgm:prSet/>
      <dgm:spPr/>
      <dgm:t>
        <a:bodyPr/>
        <a:lstStyle/>
        <a:p>
          <a:endParaRPr lang="en-US"/>
        </a:p>
      </dgm:t>
    </dgm:pt>
    <dgm:pt modelId="{4DBF1E85-CF5E-4336-93B9-21B3BD01B52C}" type="sibTrans" cxnId="{3F1C02EC-49D3-4AEB-B53D-782F87912A4A}">
      <dgm:prSet/>
      <dgm:spPr/>
      <dgm:t>
        <a:bodyPr/>
        <a:lstStyle/>
        <a:p>
          <a:endParaRPr lang="en-US"/>
        </a:p>
      </dgm:t>
    </dgm:pt>
    <dgm:pt modelId="{94EEBF62-2B1C-40F5-AF58-903E2FF978CC}">
      <dgm:prSet phldrT="[Texto]"/>
      <dgm:spPr>
        <a:gradFill rotWithShape="0">
          <a:gsLst>
            <a:gs pos="0">
              <a:srgbClr val="F02577"/>
            </a:gs>
            <a:gs pos="100000">
              <a:srgbClr val="F94333"/>
            </a:gs>
          </a:gsLst>
          <a:lin ang="0" scaled="1"/>
        </a:gradFill>
      </dgm:spPr>
      <dgm:t>
        <a:bodyPr/>
        <a:lstStyle/>
        <a:p>
          <a:r>
            <a:rPr lang="en-US" dirty="0" smtClean="0"/>
            <a:t>Excel/CSV</a:t>
          </a:r>
          <a:endParaRPr lang="en-US" dirty="0"/>
        </a:p>
      </dgm:t>
    </dgm:pt>
    <dgm:pt modelId="{6C4CF4CF-63AE-4188-92CB-36BDC97863C8}" type="parTrans" cxnId="{36EDAE7D-D7C5-4A83-8EA6-DD10C608E729}">
      <dgm:prSet/>
      <dgm:spPr/>
      <dgm:t>
        <a:bodyPr/>
        <a:lstStyle/>
        <a:p>
          <a:endParaRPr lang="en-US"/>
        </a:p>
      </dgm:t>
    </dgm:pt>
    <dgm:pt modelId="{3FE251C4-2877-45A3-A964-8DBF36C7F461}" type="sibTrans" cxnId="{36EDAE7D-D7C5-4A83-8EA6-DD10C608E729}">
      <dgm:prSet/>
      <dgm:spPr/>
      <dgm:t>
        <a:bodyPr/>
        <a:lstStyle/>
        <a:p>
          <a:endParaRPr lang="en-US"/>
        </a:p>
      </dgm:t>
    </dgm:pt>
    <dgm:pt modelId="{CA81C36E-2489-4249-A3BA-CFA621C1BB18}" type="pres">
      <dgm:prSet presAssocID="{7D609EDF-0056-4999-A2A4-BD31584843A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26922E-0C15-4E5B-93E1-ECBB98FD2484}" type="pres">
      <dgm:prSet presAssocID="{73F976F5-3776-4B50-8A25-18403B035033}" presName="compNode" presStyleCnt="0"/>
      <dgm:spPr/>
    </dgm:pt>
    <dgm:pt modelId="{4086F064-6421-4952-9C6A-AF3404FEC8D9}" type="pres">
      <dgm:prSet presAssocID="{73F976F5-3776-4B50-8A25-18403B035033}" presName="aNode" presStyleLbl="bgShp" presStyleIdx="0" presStyleCnt="3"/>
      <dgm:spPr/>
      <dgm:t>
        <a:bodyPr/>
        <a:lstStyle/>
        <a:p>
          <a:endParaRPr lang="en-US"/>
        </a:p>
      </dgm:t>
    </dgm:pt>
    <dgm:pt modelId="{8DF6ABA9-3D58-47FB-AEAB-CF21287D2F26}" type="pres">
      <dgm:prSet presAssocID="{73F976F5-3776-4B50-8A25-18403B035033}" presName="textNode" presStyleLbl="bgShp" presStyleIdx="0" presStyleCnt="3"/>
      <dgm:spPr/>
      <dgm:t>
        <a:bodyPr/>
        <a:lstStyle/>
        <a:p>
          <a:endParaRPr lang="en-US"/>
        </a:p>
      </dgm:t>
    </dgm:pt>
    <dgm:pt modelId="{2FE9FAF7-D1C0-4601-93B0-0F3B06F76750}" type="pres">
      <dgm:prSet presAssocID="{73F976F5-3776-4B50-8A25-18403B035033}" presName="compChildNode" presStyleCnt="0"/>
      <dgm:spPr/>
    </dgm:pt>
    <dgm:pt modelId="{55F1C74F-5D11-460D-9333-D7C9FCF2E7ED}" type="pres">
      <dgm:prSet presAssocID="{73F976F5-3776-4B50-8A25-18403B035033}" presName="theInnerList" presStyleCnt="0"/>
      <dgm:spPr/>
    </dgm:pt>
    <dgm:pt modelId="{A0A56F19-3710-4BED-9F8C-75F3AC4A664C}" type="pres">
      <dgm:prSet presAssocID="{735272D3-943A-48A7-8EA8-FB6D6A55B11E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28A072-CBC9-4512-8763-E0DD412CFB3C}" type="pres">
      <dgm:prSet presAssocID="{735272D3-943A-48A7-8EA8-FB6D6A55B11E}" presName="aSpace2" presStyleCnt="0"/>
      <dgm:spPr/>
    </dgm:pt>
    <dgm:pt modelId="{87D6A5AF-569A-42BA-B590-FD2ECE4221FF}" type="pres">
      <dgm:prSet presAssocID="{F78C4AAA-DD5D-4D59-9333-7973BC95B072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EABEE-8E9A-4B21-95D1-77C41A338E42}" type="pres">
      <dgm:prSet presAssocID="{73F976F5-3776-4B50-8A25-18403B035033}" presName="aSpace" presStyleCnt="0"/>
      <dgm:spPr/>
    </dgm:pt>
    <dgm:pt modelId="{7BAE8456-3AB2-4E68-9003-946891D883FB}" type="pres">
      <dgm:prSet presAssocID="{67B199D6-7D1D-4B6B-80A1-28A157C846A3}" presName="compNode" presStyleCnt="0"/>
      <dgm:spPr/>
    </dgm:pt>
    <dgm:pt modelId="{44C4DEDD-BB64-4DD1-A95A-3567C89BAE2A}" type="pres">
      <dgm:prSet presAssocID="{67B199D6-7D1D-4B6B-80A1-28A157C846A3}" presName="aNode" presStyleLbl="bgShp" presStyleIdx="1" presStyleCnt="3"/>
      <dgm:spPr/>
      <dgm:t>
        <a:bodyPr/>
        <a:lstStyle/>
        <a:p>
          <a:endParaRPr lang="en-US"/>
        </a:p>
      </dgm:t>
    </dgm:pt>
    <dgm:pt modelId="{AE79ED8E-01A8-4284-BCCD-56FD3876ECC3}" type="pres">
      <dgm:prSet presAssocID="{67B199D6-7D1D-4B6B-80A1-28A157C846A3}" presName="textNode" presStyleLbl="bgShp" presStyleIdx="1" presStyleCnt="3"/>
      <dgm:spPr/>
      <dgm:t>
        <a:bodyPr/>
        <a:lstStyle/>
        <a:p>
          <a:endParaRPr lang="en-US"/>
        </a:p>
      </dgm:t>
    </dgm:pt>
    <dgm:pt modelId="{7B0D0C24-791C-44F5-BF76-53AAC642070E}" type="pres">
      <dgm:prSet presAssocID="{67B199D6-7D1D-4B6B-80A1-28A157C846A3}" presName="compChildNode" presStyleCnt="0"/>
      <dgm:spPr/>
    </dgm:pt>
    <dgm:pt modelId="{F1BBAC58-34A1-442E-AE51-F588E57DE8E8}" type="pres">
      <dgm:prSet presAssocID="{67B199D6-7D1D-4B6B-80A1-28A157C846A3}" presName="theInnerList" presStyleCnt="0"/>
      <dgm:spPr/>
    </dgm:pt>
    <dgm:pt modelId="{3B68A135-A91B-488B-B0C1-C3480E845DF2}" type="pres">
      <dgm:prSet presAssocID="{DE29090E-6F02-48DB-B6A7-96509FFE04BC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F34104-EE49-4647-A5E2-D51BA0901566}" type="pres">
      <dgm:prSet presAssocID="{DE29090E-6F02-48DB-B6A7-96509FFE04BC}" presName="aSpace2" presStyleCnt="0"/>
      <dgm:spPr/>
    </dgm:pt>
    <dgm:pt modelId="{16CD2175-1728-49A7-9DFF-922CBB0532B5}" type="pres">
      <dgm:prSet presAssocID="{E2FAB10D-C580-4570-9F64-047599434D4F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95396-19E9-4457-863F-B8AC5CD2E885}" type="pres">
      <dgm:prSet presAssocID="{67B199D6-7D1D-4B6B-80A1-28A157C846A3}" presName="aSpace" presStyleCnt="0"/>
      <dgm:spPr/>
    </dgm:pt>
    <dgm:pt modelId="{BE646894-8C13-4B10-828D-C977B165C5DA}" type="pres">
      <dgm:prSet presAssocID="{ADE4FC73-7E94-4093-879D-AAEDAD3FDBAC}" presName="compNode" presStyleCnt="0"/>
      <dgm:spPr/>
    </dgm:pt>
    <dgm:pt modelId="{28145B11-8F47-4590-9B92-DE2FB1652CAC}" type="pres">
      <dgm:prSet presAssocID="{ADE4FC73-7E94-4093-879D-AAEDAD3FDBAC}" presName="aNode" presStyleLbl="bgShp" presStyleIdx="2" presStyleCnt="3"/>
      <dgm:spPr/>
      <dgm:t>
        <a:bodyPr/>
        <a:lstStyle/>
        <a:p>
          <a:endParaRPr lang="en-US"/>
        </a:p>
      </dgm:t>
    </dgm:pt>
    <dgm:pt modelId="{1C50B7DC-DDD5-4B22-BB85-CB642A1CF404}" type="pres">
      <dgm:prSet presAssocID="{ADE4FC73-7E94-4093-879D-AAEDAD3FDBAC}" presName="textNode" presStyleLbl="bgShp" presStyleIdx="2" presStyleCnt="3"/>
      <dgm:spPr/>
      <dgm:t>
        <a:bodyPr/>
        <a:lstStyle/>
        <a:p>
          <a:endParaRPr lang="en-US"/>
        </a:p>
      </dgm:t>
    </dgm:pt>
    <dgm:pt modelId="{0F757345-F154-4BA6-8CFD-A23CE4D27571}" type="pres">
      <dgm:prSet presAssocID="{ADE4FC73-7E94-4093-879D-AAEDAD3FDBAC}" presName="compChildNode" presStyleCnt="0"/>
      <dgm:spPr/>
    </dgm:pt>
    <dgm:pt modelId="{49D211FA-6855-422C-ABE7-07718260BDBF}" type="pres">
      <dgm:prSet presAssocID="{ADE4FC73-7E94-4093-879D-AAEDAD3FDBAC}" presName="theInnerList" presStyleCnt="0"/>
      <dgm:spPr/>
    </dgm:pt>
    <dgm:pt modelId="{823D8288-98D0-41B9-AEAF-0AE415AFBBEA}" type="pres">
      <dgm:prSet presAssocID="{09B88F72-7E09-4724-9F16-0A53AAAB2B60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9AC4C3-1D9E-4CBD-838E-5DF11E6EDC43}" type="pres">
      <dgm:prSet presAssocID="{09B88F72-7E09-4724-9F16-0A53AAAB2B60}" presName="aSpace2" presStyleCnt="0"/>
      <dgm:spPr/>
    </dgm:pt>
    <dgm:pt modelId="{37FEF662-3D2E-4ACC-B516-8C7EED6607A0}" type="pres">
      <dgm:prSet presAssocID="{94EEBF62-2B1C-40F5-AF58-903E2FF978CC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78ADA1-838B-4D2F-B821-0B86F15F3F24}" type="presOf" srcId="{94EEBF62-2B1C-40F5-AF58-903E2FF978CC}" destId="{37FEF662-3D2E-4ACC-B516-8C7EED6607A0}" srcOrd="0" destOrd="0" presId="urn:microsoft.com/office/officeart/2005/8/layout/lProcess2"/>
    <dgm:cxn modelId="{DA72148D-4B1D-45F8-BFE0-46FE5CE6F657}" srcId="{7D609EDF-0056-4999-A2A4-BD31584843A4}" destId="{73F976F5-3776-4B50-8A25-18403B035033}" srcOrd="0" destOrd="0" parTransId="{3DDACECF-5A38-4882-B5A3-621C521EAD28}" sibTransId="{BEBEF323-3924-4D0D-B2FC-F0166E05A093}"/>
    <dgm:cxn modelId="{2FEAA03C-64D3-4A26-BF1A-BEF5F194C6F6}" type="presOf" srcId="{7D609EDF-0056-4999-A2A4-BD31584843A4}" destId="{CA81C36E-2489-4249-A3BA-CFA621C1BB18}" srcOrd="0" destOrd="0" presId="urn:microsoft.com/office/officeart/2005/8/layout/lProcess2"/>
    <dgm:cxn modelId="{DC871CC4-2D28-4F7F-A9C6-487684BE2AFB}" srcId="{67B199D6-7D1D-4B6B-80A1-28A157C846A3}" destId="{E2FAB10D-C580-4570-9F64-047599434D4F}" srcOrd="1" destOrd="0" parTransId="{8134B011-4E19-419C-A018-B05E77253F89}" sibTransId="{858F2EAF-EF77-42AF-AAC9-2E8BCE2901B8}"/>
    <dgm:cxn modelId="{844E759A-17C5-48C1-873A-23EA05CC55CC}" srcId="{73F976F5-3776-4B50-8A25-18403B035033}" destId="{F78C4AAA-DD5D-4D59-9333-7973BC95B072}" srcOrd="1" destOrd="0" parTransId="{7B2FE0C6-F4F8-4084-AB2A-5118A327037E}" sibTransId="{F16A6E8B-EA74-4432-8B0D-01FA72C497DA}"/>
    <dgm:cxn modelId="{C965B35C-AEC7-45E0-BC2E-453A170487F8}" type="presOf" srcId="{ADE4FC73-7E94-4093-879D-AAEDAD3FDBAC}" destId="{28145B11-8F47-4590-9B92-DE2FB1652CAC}" srcOrd="0" destOrd="0" presId="urn:microsoft.com/office/officeart/2005/8/layout/lProcess2"/>
    <dgm:cxn modelId="{3F1C02EC-49D3-4AEB-B53D-782F87912A4A}" srcId="{ADE4FC73-7E94-4093-879D-AAEDAD3FDBAC}" destId="{09B88F72-7E09-4724-9F16-0A53AAAB2B60}" srcOrd="0" destOrd="0" parTransId="{B421D71A-F072-430E-A858-4B0C228BF81B}" sibTransId="{4DBF1E85-CF5E-4336-93B9-21B3BD01B52C}"/>
    <dgm:cxn modelId="{AC0EA862-8258-4B80-9B46-62C31EF6E0EB}" type="presOf" srcId="{73F976F5-3776-4B50-8A25-18403B035033}" destId="{8DF6ABA9-3D58-47FB-AEAB-CF21287D2F26}" srcOrd="1" destOrd="0" presId="urn:microsoft.com/office/officeart/2005/8/layout/lProcess2"/>
    <dgm:cxn modelId="{8DE11EA9-81EE-4568-A183-1B569D2F1FF6}" type="presOf" srcId="{09B88F72-7E09-4724-9F16-0A53AAAB2B60}" destId="{823D8288-98D0-41B9-AEAF-0AE415AFBBEA}" srcOrd="0" destOrd="0" presId="urn:microsoft.com/office/officeart/2005/8/layout/lProcess2"/>
    <dgm:cxn modelId="{36EDAE7D-D7C5-4A83-8EA6-DD10C608E729}" srcId="{ADE4FC73-7E94-4093-879D-AAEDAD3FDBAC}" destId="{94EEBF62-2B1C-40F5-AF58-903E2FF978CC}" srcOrd="1" destOrd="0" parTransId="{6C4CF4CF-63AE-4188-92CB-36BDC97863C8}" sibTransId="{3FE251C4-2877-45A3-A964-8DBF36C7F461}"/>
    <dgm:cxn modelId="{12C4F0D6-E817-447B-8438-052C1906AAA0}" type="presOf" srcId="{ADE4FC73-7E94-4093-879D-AAEDAD3FDBAC}" destId="{1C50B7DC-DDD5-4B22-BB85-CB642A1CF404}" srcOrd="1" destOrd="0" presId="urn:microsoft.com/office/officeart/2005/8/layout/lProcess2"/>
    <dgm:cxn modelId="{D536C9EE-4244-4F43-A655-D43FF9206F95}" srcId="{73F976F5-3776-4B50-8A25-18403B035033}" destId="{735272D3-943A-48A7-8EA8-FB6D6A55B11E}" srcOrd="0" destOrd="0" parTransId="{BB395F0C-D522-4CC6-A2E3-15B496EF87C9}" sibTransId="{90DD4EEE-E314-4072-9B7B-EE4382E5C455}"/>
    <dgm:cxn modelId="{E7623D72-C08B-4A07-9D0E-7D5555DC1130}" srcId="{7D609EDF-0056-4999-A2A4-BD31584843A4}" destId="{67B199D6-7D1D-4B6B-80A1-28A157C846A3}" srcOrd="1" destOrd="0" parTransId="{7B3671C1-F5EB-4F37-9230-D59056C3E4F6}" sibTransId="{256D6B04-D097-49BF-BF9A-0B6CC230E868}"/>
    <dgm:cxn modelId="{962B47E0-2649-4325-92C2-604F9AC980B6}" type="presOf" srcId="{735272D3-943A-48A7-8EA8-FB6D6A55B11E}" destId="{A0A56F19-3710-4BED-9F8C-75F3AC4A664C}" srcOrd="0" destOrd="0" presId="urn:microsoft.com/office/officeart/2005/8/layout/lProcess2"/>
    <dgm:cxn modelId="{1405EB30-DC85-444D-BC53-E10CAA59CD93}" srcId="{7D609EDF-0056-4999-A2A4-BD31584843A4}" destId="{ADE4FC73-7E94-4093-879D-AAEDAD3FDBAC}" srcOrd="2" destOrd="0" parTransId="{59AC1881-A783-4AC5-8858-5764A29F7910}" sibTransId="{5F336BBA-71D7-4B1B-9829-F8FAFE4E3E25}"/>
    <dgm:cxn modelId="{9819E912-05B3-4987-B388-9CEF93C5E470}" type="presOf" srcId="{E2FAB10D-C580-4570-9F64-047599434D4F}" destId="{16CD2175-1728-49A7-9DFF-922CBB0532B5}" srcOrd="0" destOrd="0" presId="urn:microsoft.com/office/officeart/2005/8/layout/lProcess2"/>
    <dgm:cxn modelId="{512C0909-67F5-4BE7-8FE0-D360F170B048}" type="presOf" srcId="{DE29090E-6F02-48DB-B6A7-96509FFE04BC}" destId="{3B68A135-A91B-488B-B0C1-C3480E845DF2}" srcOrd="0" destOrd="0" presId="urn:microsoft.com/office/officeart/2005/8/layout/lProcess2"/>
    <dgm:cxn modelId="{502FEFB7-C3C8-4004-9B64-28B3898F77B2}" srcId="{67B199D6-7D1D-4B6B-80A1-28A157C846A3}" destId="{DE29090E-6F02-48DB-B6A7-96509FFE04BC}" srcOrd="0" destOrd="0" parTransId="{CB4FDFAF-3BFD-47F6-86C8-D27621F2C7A7}" sibTransId="{E737E90F-9852-4295-80F7-AE2E5A555DFB}"/>
    <dgm:cxn modelId="{2D9EAAA5-299D-4E27-81A5-6473F028D7DA}" type="presOf" srcId="{73F976F5-3776-4B50-8A25-18403B035033}" destId="{4086F064-6421-4952-9C6A-AF3404FEC8D9}" srcOrd="0" destOrd="0" presId="urn:microsoft.com/office/officeart/2005/8/layout/lProcess2"/>
    <dgm:cxn modelId="{2BD036E2-D731-45B0-B95E-CE39871542E4}" type="presOf" srcId="{67B199D6-7D1D-4B6B-80A1-28A157C846A3}" destId="{44C4DEDD-BB64-4DD1-A95A-3567C89BAE2A}" srcOrd="0" destOrd="0" presId="urn:microsoft.com/office/officeart/2005/8/layout/lProcess2"/>
    <dgm:cxn modelId="{E071972B-02DF-4D55-8CF2-9E93E80CEE2D}" type="presOf" srcId="{67B199D6-7D1D-4B6B-80A1-28A157C846A3}" destId="{AE79ED8E-01A8-4284-BCCD-56FD3876ECC3}" srcOrd="1" destOrd="0" presId="urn:microsoft.com/office/officeart/2005/8/layout/lProcess2"/>
    <dgm:cxn modelId="{B433C9CF-7309-461F-AFAC-6BCF9B4C339E}" type="presOf" srcId="{F78C4AAA-DD5D-4D59-9333-7973BC95B072}" destId="{87D6A5AF-569A-42BA-B590-FD2ECE4221FF}" srcOrd="0" destOrd="0" presId="urn:microsoft.com/office/officeart/2005/8/layout/lProcess2"/>
    <dgm:cxn modelId="{68BD5528-7D4A-4DF1-A0B4-3012225F1093}" type="presParOf" srcId="{CA81C36E-2489-4249-A3BA-CFA621C1BB18}" destId="{A026922E-0C15-4E5B-93E1-ECBB98FD2484}" srcOrd="0" destOrd="0" presId="urn:microsoft.com/office/officeart/2005/8/layout/lProcess2"/>
    <dgm:cxn modelId="{2244F3C6-A7E2-4684-85AA-30B2A2AEC7B5}" type="presParOf" srcId="{A026922E-0C15-4E5B-93E1-ECBB98FD2484}" destId="{4086F064-6421-4952-9C6A-AF3404FEC8D9}" srcOrd="0" destOrd="0" presId="urn:microsoft.com/office/officeart/2005/8/layout/lProcess2"/>
    <dgm:cxn modelId="{A9C94DC8-29A8-4806-A0B0-F3A722381E9C}" type="presParOf" srcId="{A026922E-0C15-4E5B-93E1-ECBB98FD2484}" destId="{8DF6ABA9-3D58-47FB-AEAB-CF21287D2F26}" srcOrd="1" destOrd="0" presId="urn:microsoft.com/office/officeart/2005/8/layout/lProcess2"/>
    <dgm:cxn modelId="{670178C7-F101-4AA7-B111-3BD5C477D83A}" type="presParOf" srcId="{A026922E-0C15-4E5B-93E1-ECBB98FD2484}" destId="{2FE9FAF7-D1C0-4601-93B0-0F3B06F76750}" srcOrd="2" destOrd="0" presId="urn:microsoft.com/office/officeart/2005/8/layout/lProcess2"/>
    <dgm:cxn modelId="{3EB15254-6577-46D3-A70B-610BBD227FE7}" type="presParOf" srcId="{2FE9FAF7-D1C0-4601-93B0-0F3B06F76750}" destId="{55F1C74F-5D11-460D-9333-D7C9FCF2E7ED}" srcOrd="0" destOrd="0" presId="urn:microsoft.com/office/officeart/2005/8/layout/lProcess2"/>
    <dgm:cxn modelId="{B46FC076-5138-4A9C-B3E4-94AA12E672AE}" type="presParOf" srcId="{55F1C74F-5D11-460D-9333-D7C9FCF2E7ED}" destId="{A0A56F19-3710-4BED-9F8C-75F3AC4A664C}" srcOrd="0" destOrd="0" presId="urn:microsoft.com/office/officeart/2005/8/layout/lProcess2"/>
    <dgm:cxn modelId="{C8682FDB-8328-4368-A84F-3087BE106EDC}" type="presParOf" srcId="{55F1C74F-5D11-460D-9333-D7C9FCF2E7ED}" destId="{4228A072-CBC9-4512-8763-E0DD412CFB3C}" srcOrd="1" destOrd="0" presId="urn:microsoft.com/office/officeart/2005/8/layout/lProcess2"/>
    <dgm:cxn modelId="{F61EFAD2-670F-4541-B22D-8F8BBF59AA0B}" type="presParOf" srcId="{55F1C74F-5D11-460D-9333-D7C9FCF2E7ED}" destId="{87D6A5AF-569A-42BA-B590-FD2ECE4221FF}" srcOrd="2" destOrd="0" presId="urn:microsoft.com/office/officeart/2005/8/layout/lProcess2"/>
    <dgm:cxn modelId="{1A79D817-86AF-4479-B330-6CAC7DE3CD9F}" type="presParOf" srcId="{CA81C36E-2489-4249-A3BA-CFA621C1BB18}" destId="{8AFEABEE-8E9A-4B21-95D1-77C41A338E42}" srcOrd="1" destOrd="0" presId="urn:microsoft.com/office/officeart/2005/8/layout/lProcess2"/>
    <dgm:cxn modelId="{072A08F9-7C6A-4B96-BF33-A5895174A460}" type="presParOf" srcId="{CA81C36E-2489-4249-A3BA-CFA621C1BB18}" destId="{7BAE8456-3AB2-4E68-9003-946891D883FB}" srcOrd="2" destOrd="0" presId="urn:microsoft.com/office/officeart/2005/8/layout/lProcess2"/>
    <dgm:cxn modelId="{EA332527-B1F4-4408-8BF7-A9C890BF0B0F}" type="presParOf" srcId="{7BAE8456-3AB2-4E68-9003-946891D883FB}" destId="{44C4DEDD-BB64-4DD1-A95A-3567C89BAE2A}" srcOrd="0" destOrd="0" presId="urn:microsoft.com/office/officeart/2005/8/layout/lProcess2"/>
    <dgm:cxn modelId="{217DC105-B93B-4E4A-A74F-AA90FD1B2CC2}" type="presParOf" srcId="{7BAE8456-3AB2-4E68-9003-946891D883FB}" destId="{AE79ED8E-01A8-4284-BCCD-56FD3876ECC3}" srcOrd="1" destOrd="0" presId="urn:microsoft.com/office/officeart/2005/8/layout/lProcess2"/>
    <dgm:cxn modelId="{D83729E0-E6B0-4155-AA4A-60EA210C69D9}" type="presParOf" srcId="{7BAE8456-3AB2-4E68-9003-946891D883FB}" destId="{7B0D0C24-791C-44F5-BF76-53AAC642070E}" srcOrd="2" destOrd="0" presId="urn:microsoft.com/office/officeart/2005/8/layout/lProcess2"/>
    <dgm:cxn modelId="{16CB1F0F-0D1E-4540-B8BD-F1CA93341B93}" type="presParOf" srcId="{7B0D0C24-791C-44F5-BF76-53AAC642070E}" destId="{F1BBAC58-34A1-442E-AE51-F588E57DE8E8}" srcOrd="0" destOrd="0" presId="urn:microsoft.com/office/officeart/2005/8/layout/lProcess2"/>
    <dgm:cxn modelId="{D4EFE8CB-F239-45C8-BDAF-76A184B86ABE}" type="presParOf" srcId="{F1BBAC58-34A1-442E-AE51-F588E57DE8E8}" destId="{3B68A135-A91B-488B-B0C1-C3480E845DF2}" srcOrd="0" destOrd="0" presId="urn:microsoft.com/office/officeart/2005/8/layout/lProcess2"/>
    <dgm:cxn modelId="{6BB201C0-0033-4E08-A6A9-0ED7BECDE237}" type="presParOf" srcId="{F1BBAC58-34A1-442E-AE51-F588E57DE8E8}" destId="{68F34104-EE49-4647-A5E2-D51BA0901566}" srcOrd="1" destOrd="0" presId="urn:microsoft.com/office/officeart/2005/8/layout/lProcess2"/>
    <dgm:cxn modelId="{BCCB8A2E-036F-4C2E-B7B9-461FD3E7B049}" type="presParOf" srcId="{F1BBAC58-34A1-442E-AE51-F588E57DE8E8}" destId="{16CD2175-1728-49A7-9DFF-922CBB0532B5}" srcOrd="2" destOrd="0" presId="urn:microsoft.com/office/officeart/2005/8/layout/lProcess2"/>
    <dgm:cxn modelId="{B220CB1E-4BBB-4527-AA18-4BF8D5C71E53}" type="presParOf" srcId="{CA81C36E-2489-4249-A3BA-CFA621C1BB18}" destId="{9EF95396-19E9-4457-863F-B8AC5CD2E885}" srcOrd="3" destOrd="0" presId="urn:microsoft.com/office/officeart/2005/8/layout/lProcess2"/>
    <dgm:cxn modelId="{68D978F9-DB48-4569-A00F-71CB84C9FEAC}" type="presParOf" srcId="{CA81C36E-2489-4249-A3BA-CFA621C1BB18}" destId="{BE646894-8C13-4B10-828D-C977B165C5DA}" srcOrd="4" destOrd="0" presId="urn:microsoft.com/office/officeart/2005/8/layout/lProcess2"/>
    <dgm:cxn modelId="{2FFFB198-D6FD-47C6-819D-14F7A982C041}" type="presParOf" srcId="{BE646894-8C13-4B10-828D-C977B165C5DA}" destId="{28145B11-8F47-4590-9B92-DE2FB1652CAC}" srcOrd="0" destOrd="0" presId="urn:microsoft.com/office/officeart/2005/8/layout/lProcess2"/>
    <dgm:cxn modelId="{4915D358-5B64-4F12-B2A2-B9633620DA89}" type="presParOf" srcId="{BE646894-8C13-4B10-828D-C977B165C5DA}" destId="{1C50B7DC-DDD5-4B22-BB85-CB642A1CF404}" srcOrd="1" destOrd="0" presId="urn:microsoft.com/office/officeart/2005/8/layout/lProcess2"/>
    <dgm:cxn modelId="{362BF544-7245-4F7F-9E8D-A0E30B41AF18}" type="presParOf" srcId="{BE646894-8C13-4B10-828D-C977B165C5DA}" destId="{0F757345-F154-4BA6-8CFD-A23CE4D27571}" srcOrd="2" destOrd="0" presId="urn:microsoft.com/office/officeart/2005/8/layout/lProcess2"/>
    <dgm:cxn modelId="{AE9D5DF5-9E0D-40FC-8737-2A7F88C4738C}" type="presParOf" srcId="{0F757345-F154-4BA6-8CFD-A23CE4D27571}" destId="{49D211FA-6855-422C-ABE7-07718260BDBF}" srcOrd="0" destOrd="0" presId="urn:microsoft.com/office/officeart/2005/8/layout/lProcess2"/>
    <dgm:cxn modelId="{6E9DCA37-02B6-4DAB-87D8-DD3BD80B0932}" type="presParOf" srcId="{49D211FA-6855-422C-ABE7-07718260BDBF}" destId="{823D8288-98D0-41B9-AEAF-0AE415AFBBEA}" srcOrd="0" destOrd="0" presId="urn:microsoft.com/office/officeart/2005/8/layout/lProcess2"/>
    <dgm:cxn modelId="{1ADBDF8D-6AED-4EB2-9F71-7E445DE5D876}" type="presParOf" srcId="{49D211FA-6855-422C-ABE7-07718260BDBF}" destId="{5F9AC4C3-1D9E-4CBD-838E-5DF11E6EDC43}" srcOrd="1" destOrd="0" presId="urn:microsoft.com/office/officeart/2005/8/layout/lProcess2"/>
    <dgm:cxn modelId="{2F5C71F7-EF22-4E4B-B57F-9EBEBD61CF0F}" type="presParOf" srcId="{49D211FA-6855-422C-ABE7-07718260BDBF}" destId="{37FEF662-3D2E-4ACC-B516-8C7EED6607A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581C0C-D9B6-4B75-896D-A66F2679BF0F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0895A324-286F-46CA-8604-200EE2C4A1D0}">
      <dgm:prSet phldrT="[Texto]" custT="1"/>
      <dgm:spPr/>
      <dgm:t>
        <a:bodyPr/>
        <a:lstStyle/>
        <a:p>
          <a:r>
            <a:rPr lang="en-US" sz="2000" dirty="0" err="1" smtClean="0"/>
            <a:t>Pensar</a:t>
          </a:r>
          <a:r>
            <a:rPr lang="en-US" sz="2000" dirty="0" smtClean="0"/>
            <a:t> </a:t>
          </a:r>
          <a:r>
            <a:rPr lang="en-US" sz="2000" dirty="0" err="1" smtClean="0"/>
            <a:t>en</a:t>
          </a:r>
          <a:r>
            <a:rPr lang="en-US" sz="2000" dirty="0" smtClean="0"/>
            <a:t> </a:t>
          </a:r>
          <a:r>
            <a:rPr lang="en-US" sz="2000" dirty="0" err="1" smtClean="0"/>
            <a:t>reutilizadores</a:t>
          </a:r>
          <a:endParaRPr lang="en-US" sz="2000" dirty="0"/>
        </a:p>
      </dgm:t>
    </dgm:pt>
    <dgm:pt modelId="{F39F27CE-6E00-4BC1-9315-646CDD05CCDC}" type="parTrans" cxnId="{D51126E3-D0DA-46B5-B0DE-6976204B9837}">
      <dgm:prSet/>
      <dgm:spPr/>
      <dgm:t>
        <a:bodyPr/>
        <a:lstStyle/>
        <a:p>
          <a:endParaRPr lang="en-US"/>
        </a:p>
      </dgm:t>
    </dgm:pt>
    <dgm:pt modelId="{229688A4-CE65-45AB-8C2F-9134F9F9F4FF}" type="sibTrans" cxnId="{D51126E3-D0DA-46B5-B0DE-6976204B9837}">
      <dgm:prSet/>
      <dgm:spPr/>
      <dgm:t>
        <a:bodyPr/>
        <a:lstStyle/>
        <a:p>
          <a:endParaRPr lang="en-US"/>
        </a:p>
      </dgm:t>
    </dgm:pt>
    <dgm:pt modelId="{DDA68431-D16D-4538-902B-CB4FC84F0286}">
      <dgm:prSet phldrT="[Texto]" custT="1"/>
      <dgm:spPr/>
      <dgm:t>
        <a:bodyPr/>
        <a:lstStyle/>
        <a:p>
          <a:r>
            <a:rPr lang="en-US" sz="1600" dirty="0" err="1" smtClean="0"/>
            <a:t>Expediciones</a:t>
          </a:r>
          <a:r>
            <a:rPr lang="en-US" sz="1600" dirty="0" smtClean="0"/>
            <a:t> de </a:t>
          </a:r>
          <a:r>
            <a:rPr lang="en-US" sz="1600" dirty="0" err="1" smtClean="0"/>
            <a:t>datos</a:t>
          </a:r>
          <a:endParaRPr lang="en-US" sz="1600" dirty="0"/>
        </a:p>
      </dgm:t>
    </dgm:pt>
    <dgm:pt modelId="{B27EF559-C6E8-446D-BF41-38A211401777}" type="parTrans" cxnId="{365E43C2-FD53-40AB-92E1-BBC494A82DE6}">
      <dgm:prSet/>
      <dgm:spPr/>
      <dgm:t>
        <a:bodyPr/>
        <a:lstStyle/>
        <a:p>
          <a:endParaRPr lang="en-US"/>
        </a:p>
      </dgm:t>
    </dgm:pt>
    <dgm:pt modelId="{012224F8-BFB3-43FF-AB3D-53EE9D859404}" type="sibTrans" cxnId="{365E43C2-FD53-40AB-92E1-BBC494A82DE6}">
      <dgm:prSet/>
      <dgm:spPr/>
      <dgm:t>
        <a:bodyPr/>
        <a:lstStyle/>
        <a:p>
          <a:endParaRPr lang="en-US"/>
        </a:p>
      </dgm:t>
    </dgm:pt>
    <dgm:pt modelId="{CC763F8A-0E25-4326-BA99-1FED68587D2E}">
      <dgm:prSet phldrT="[Texto]" custT="1"/>
      <dgm:spPr/>
      <dgm:t>
        <a:bodyPr/>
        <a:lstStyle/>
        <a:p>
          <a:r>
            <a:rPr lang="en-US" sz="1100" dirty="0" err="1" smtClean="0"/>
            <a:t>Hackathones</a:t>
          </a:r>
          <a:r>
            <a:rPr lang="en-US" sz="1100" dirty="0" smtClean="0"/>
            <a:t>/ </a:t>
          </a:r>
          <a:r>
            <a:rPr lang="en-US" sz="1100" dirty="0" err="1" smtClean="0"/>
            <a:t>Creatones</a:t>
          </a:r>
          <a:endParaRPr lang="en-US" sz="1100" dirty="0"/>
        </a:p>
      </dgm:t>
    </dgm:pt>
    <dgm:pt modelId="{65D3793A-02A9-463D-B294-FEEBA5D8E33D}" type="parTrans" cxnId="{75045D51-6B5A-442B-BBC8-FD71317D0548}">
      <dgm:prSet/>
      <dgm:spPr/>
      <dgm:t>
        <a:bodyPr/>
        <a:lstStyle/>
        <a:p>
          <a:endParaRPr lang="en-US"/>
        </a:p>
      </dgm:t>
    </dgm:pt>
    <dgm:pt modelId="{1B0904C0-3730-4764-9787-66BAA1564663}" type="sibTrans" cxnId="{75045D51-6B5A-442B-BBC8-FD71317D0548}">
      <dgm:prSet/>
      <dgm:spPr/>
      <dgm:t>
        <a:bodyPr/>
        <a:lstStyle/>
        <a:p>
          <a:endParaRPr lang="en-US"/>
        </a:p>
      </dgm:t>
    </dgm:pt>
    <dgm:pt modelId="{415EE0E4-26E0-45CF-8D94-78BABFCEA6FA}">
      <dgm:prSet phldrT="[Texto]"/>
      <dgm:spPr>
        <a:solidFill>
          <a:srgbClr val="AAAAAA"/>
        </a:solidFill>
      </dgm:spPr>
      <dgm:t>
        <a:bodyPr/>
        <a:lstStyle/>
        <a:p>
          <a:r>
            <a:rPr lang="en-US" dirty="0" err="1" smtClean="0"/>
            <a:t>Concursos</a:t>
          </a:r>
          <a:r>
            <a:rPr lang="en-US" dirty="0" smtClean="0"/>
            <a:t> de </a:t>
          </a:r>
          <a:r>
            <a:rPr lang="en-US" dirty="0" err="1" smtClean="0"/>
            <a:t>trabajos</a:t>
          </a:r>
          <a:r>
            <a:rPr lang="en-US" dirty="0" smtClean="0"/>
            <a:t> de </a:t>
          </a:r>
          <a:r>
            <a:rPr lang="en-US" dirty="0" err="1" smtClean="0"/>
            <a:t>investigación</a:t>
          </a:r>
          <a:endParaRPr lang="en-US" dirty="0"/>
        </a:p>
      </dgm:t>
    </dgm:pt>
    <dgm:pt modelId="{2C02A6F9-4C07-47AD-AEEA-59D97B9093AB}" type="parTrans" cxnId="{9569F6BD-641B-4DFB-BC20-177B8F26BAA1}">
      <dgm:prSet/>
      <dgm:spPr/>
      <dgm:t>
        <a:bodyPr/>
        <a:lstStyle/>
        <a:p>
          <a:endParaRPr lang="en-US"/>
        </a:p>
      </dgm:t>
    </dgm:pt>
    <dgm:pt modelId="{DEAB6383-6310-4A33-A42D-B2B8A32510F9}" type="sibTrans" cxnId="{9569F6BD-641B-4DFB-BC20-177B8F26BAA1}">
      <dgm:prSet/>
      <dgm:spPr/>
      <dgm:t>
        <a:bodyPr/>
        <a:lstStyle/>
        <a:p>
          <a:endParaRPr lang="en-US"/>
        </a:p>
      </dgm:t>
    </dgm:pt>
    <dgm:pt modelId="{3FE46520-95AA-4840-97F2-91D3088D819B}">
      <dgm:prSet phldrT="[Texto]" custT="1"/>
      <dgm:spPr>
        <a:solidFill>
          <a:srgbClr val="959595"/>
        </a:solidFill>
      </dgm:spPr>
      <dgm:t>
        <a:bodyPr lIns="0" rIns="0"/>
        <a:lstStyle/>
        <a:p>
          <a:r>
            <a:rPr lang="en-US" sz="1600" dirty="0" err="1" smtClean="0"/>
            <a:t>Visualizaciones</a:t>
          </a:r>
          <a:endParaRPr lang="en-US" sz="1600" dirty="0"/>
        </a:p>
      </dgm:t>
    </dgm:pt>
    <dgm:pt modelId="{C72E1A86-6F70-4782-98B5-48B7A5A0340E}" type="parTrans" cxnId="{5FA2EBE3-2EAF-4FA7-B889-93DA7FD1C869}">
      <dgm:prSet/>
      <dgm:spPr/>
      <dgm:t>
        <a:bodyPr/>
        <a:lstStyle/>
        <a:p>
          <a:endParaRPr lang="en-US"/>
        </a:p>
      </dgm:t>
    </dgm:pt>
    <dgm:pt modelId="{EC6A0954-05CC-4CA0-A3E9-CE2C6488E313}" type="sibTrans" cxnId="{5FA2EBE3-2EAF-4FA7-B889-93DA7FD1C869}">
      <dgm:prSet/>
      <dgm:spPr/>
      <dgm:t>
        <a:bodyPr/>
        <a:lstStyle/>
        <a:p>
          <a:endParaRPr lang="en-US"/>
        </a:p>
      </dgm:t>
    </dgm:pt>
    <dgm:pt modelId="{F4C4F7B8-0EB3-41E7-B8F6-92F38F9A7403}" type="pres">
      <dgm:prSet presAssocID="{1E581C0C-D9B6-4B75-896D-A66F2679BF0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DE0EE70C-61BC-4ABC-9E74-00014112CD6B}" type="pres">
      <dgm:prSet presAssocID="{0895A324-286F-46CA-8604-200EE2C4A1D0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3889DF26-57AE-416E-968A-0A3032F884A9}" type="pres">
      <dgm:prSet presAssocID="{0895A324-286F-46CA-8604-200EE2C4A1D0}" presName="Accent1" presStyleLbl="node1" presStyleIdx="0" presStyleCnt="17"/>
      <dgm:spPr/>
    </dgm:pt>
    <dgm:pt modelId="{C8F2F9B8-19E9-42FD-9441-BBD1056DEA66}" type="pres">
      <dgm:prSet presAssocID="{0895A324-286F-46CA-8604-200EE2C4A1D0}" presName="Accent2" presStyleLbl="node1" presStyleIdx="1" presStyleCnt="17"/>
      <dgm:spPr/>
    </dgm:pt>
    <dgm:pt modelId="{F6259499-0FCD-4591-BE90-C98AF0E8034B}" type="pres">
      <dgm:prSet presAssocID="{0895A324-286F-46CA-8604-200EE2C4A1D0}" presName="Accent3" presStyleLbl="node1" presStyleIdx="2" presStyleCnt="17"/>
      <dgm:spPr/>
    </dgm:pt>
    <dgm:pt modelId="{5A2EF9A8-187C-4489-81A2-86AD6CC16D0C}" type="pres">
      <dgm:prSet presAssocID="{0895A324-286F-46CA-8604-200EE2C4A1D0}" presName="Accent4" presStyleLbl="node1" presStyleIdx="3" presStyleCnt="17"/>
      <dgm:spPr/>
    </dgm:pt>
    <dgm:pt modelId="{C262EBBF-AB31-409D-9E8E-5702016599F3}" type="pres">
      <dgm:prSet presAssocID="{0895A324-286F-46CA-8604-200EE2C4A1D0}" presName="Accent5" presStyleLbl="node1" presStyleIdx="4" presStyleCnt="17"/>
      <dgm:spPr/>
    </dgm:pt>
    <dgm:pt modelId="{5200AF63-11C3-49AC-9296-458A6EE73D3E}" type="pres">
      <dgm:prSet presAssocID="{0895A324-286F-46CA-8604-200EE2C4A1D0}" presName="Accent6" presStyleLbl="node1" presStyleIdx="5" presStyleCnt="17"/>
      <dgm:spPr/>
    </dgm:pt>
    <dgm:pt modelId="{33B7BCA8-D41F-4AFC-AD5E-FB68C266619F}" type="pres">
      <dgm:prSet presAssocID="{DDA68431-D16D-4538-902B-CB4FC84F0286}" presName="Child1" presStyleLbl="node1" presStyleIdx="6" presStyleCnt="17" custScaleX="143147" custScaleY="13408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DD5C779-13FD-4AB9-8C0F-51688D3A4C97}" type="pres">
      <dgm:prSet presAssocID="{DDA68431-D16D-4538-902B-CB4FC84F0286}" presName="Accent7" presStyleCnt="0"/>
      <dgm:spPr/>
    </dgm:pt>
    <dgm:pt modelId="{BE5A1D21-0D2C-472E-8827-1FFBD9689290}" type="pres">
      <dgm:prSet presAssocID="{DDA68431-D16D-4538-902B-CB4FC84F0286}" presName="AccentHold1" presStyleLbl="node1" presStyleIdx="7" presStyleCnt="17"/>
      <dgm:spPr/>
    </dgm:pt>
    <dgm:pt modelId="{A23FB08E-C6CF-47A3-B1D3-2AF21E6D7CD6}" type="pres">
      <dgm:prSet presAssocID="{DDA68431-D16D-4538-902B-CB4FC84F0286}" presName="Accent8" presStyleCnt="0"/>
      <dgm:spPr/>
    </dgm:pt>
    <dgm:pt modelId="{D36373A6-F712-4B1B-8644-5D62BE27614B}" type="pres">
      <dgm:prSet presAssocID="{DDA68431-D16D-4538-902B-CB4FC84F0286}" presName="AccentHold2" presStyleLbl="node1" presStyleIdx="8" presStyleCnt="17"/>
      <dgm:spPr/>
    </dgm:pt>
    <dgm:pt modelId="{479BDAF2-B923-4CDB-92FE-A85D974B5318}" type="pres">
      <dgm:prSet presAssocID="{CC763F8A-0E25-4326-BA99-1FED68587D2E}" presName="Child2" presStyleLbl="node1" presStyleIdx="9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CF1550C-CFC8-46FC-A1BE-43C06AD24C7A}" type="pres">
      <dgm:prSet presAssocID="{CC763F8A-0E25-4326-BA99-1FED68587D2E}" presName="Accent9" presStyleCnt="0"/>
      <dgm:spPr/>
    </dgm:pt>
    <dgm:pt modelId="{75797D14-F2DD-496E-A1AB-94135E36E6C8}" type="pres">
      <dgm:prSet presAssocID="{CC763F8A-0E25-4326-BA99-1FED68587D2E}" presName="AccentHold1" presStyleLbl="node1" presStyleIdx="10" presStyleCnt="17"/>
      <dgm:spPr/>
    </dgm:pt>
    <dgm:pt modelId="{6616A888-2473-413A-9067-EBAF2D632AF0}" type="pres">
      <dgm:prSet presAssocID="{CC763F8A-0E25-4326-BA99-1FED68587D2E}" presName="Accent10" presStyleCnt="0"/>
      <dgm:spPr/>
    </dgm:pt>
    <dgm:pt modelId="{E1F4EBCF-1385-4B01-89B5-44278FEB101E}" type="pres">
      <dgm:prSet presAssocID="{CC763F8A-0E25-4326-BA99-1FED68587D2E}" presName="AccentHold2" presStyleLbl="node1" presStyleIdx="11" presStyleCnt="17"/>
      <dgm:spPr/>
    </dgm:pt>
    <dgm:pt modelId="{E85690AD-4CF5-4BDE-AFB3-C848A45E016C}" type="pres">
      <dgm:prSet presAssocID="{CC763F8A-0E25-4326-BA99-1FED68587D2E}" presName="Accent11" presStyleCnt="0"/>
      <dgm:spPr/>
    </dgm:pt>
    <dgm:pt modelId="{CE2670D0-02EB-4F5A-BC25-F80DD20B7F91}" type="pres">
      <dgm:prSet presAssocID="{CC763F8A-0E25-4326-BA99-1FED68587D2E}" presName="AccentHold3" presStyleLbl="node1" presStyleIdx="12" presStyleCnt="17"/>
      <dgm:spPr/>
    </dgm:pt>
    <dgm:pt modelId="{DC345867-5507-433D-A50E-0A3FC0BD5D42}" type="pres">
      <dgm:prSet presAssocID="{415EE0E4-26E0-45CF-8D94-78BABFCEA6FA}" presName="Child3" presStyleLbl="node1" presStyleIdx="13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00D21BA-1ADE-4D9C-B498-CCE4D5B502AD}" type="pres">
      <dgm:prSet presAssocID="{415EE0E4-26E0-45CF-8D94-78BABFCEA6FA}" presName="Accent12" presStyleCnt="0"/>
      <dgm:spPr/>
    </dgm:pt>
    <dgm:pt modelId="{299EAE83-0F85-4E8D-BB45-5F673FC6E7A7}" type="pres">
      <dgm:prSet presAssocID="{415EE0E4-26E0-45CF-8D94-78BABFCEA6FA}" presName="AccentHold1" presStyleLbl="node1" presStyleIdx="14" presStyleCnt="17"/>
      <dgm:spPr/>
    </dgm:pt>
    <dgm:pt modelId="{BEECC825-FE98-47B3-BD4E-C2CD296C6A9C}" type="pres">
      <dgm:prSet presAssocID="{3FE46520-95AA-4840-97F2-91D3088D819B}" presName="Child4" presStyleLbl="node1" presStyleIdx="15" presStyleCnt="17" custScaleX="158094" custScaleY="14841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0D92662-124F-43B2-A043-3AA73CA8D312}" type="pres">
      <dgm:prSet presAssocID="{3FE46520-95AA-4840-97F2-91D3088D819B}" presName="Accent13" presStyleCnt="0"/>
      <dgm:spPr/>
    </dgm:pt>
    <dgm:pt modelId="{96D361BB-7BA9-4B01-9D32-FE8B4ACBF7E3}" type="pres">
      <dgm:prSet presAssocID="{3FE46520-95AA-4840-97F2-91D3088D819B}" presName="AccentHold1" presStyleLbl="node1" presStyleIdx="16" presStyleCnt="17"/>
      <dgm:spPr/>
    </dgm:pt>
  </dgm:ptLst>
  <dgm:cxnLst>
    <dgm:cxn modelId="{9569F6BD-641B-4DFB-BC20-177B8F26BAA1}" srcId="{0895A324-286F-46CA-8604-200EE2C4A1D0}" destId="{415EE0E4-26E0-45CF-8D94-78BABFCEA6FA}" srcOrd="2" destOrd="0" parTransId="{2C02A6F9-4C07-47AD-AEEA-59D97B9093AB}" sibTransId="{DEAB6383-6310-4A33-A42D-B2B8A32510F9}"/>
    <dgm:cxn modelId="{B3966A39-1708-4AF1-82CB-F1C32D3DB895}" type="presOf" srcId="{415EE0E4-26E0-45CF-8D94-78BABFCEA6FA}" destId="{DC345867-5507-433D-A50E-0A3FC0BD5D42}" srcOrd="0" destOrd="0" presId="urn:microsoft.com/office/officeart/2009/3/layout/CircleRelationship"/>
    <dgm:cxn modelId="{365E43C2-FD53-40AB-92E1-BBC494A82DE6}" srcId="{0895A324-286F-46CA-8604-200EE2C4A1D0}" destId="{DDA68431-D16D-4538-902B-CB4FC84F0286}" srcOrd="0" destOrd="0" parTransId="{B27EF559-C6E8-446D-BF41-38A211401777}" sibTransId="{012224F8-BFB3-43FF-AB3D-53EE9D859404}"/>
    <dgm:cxn modelId="{60370026-FCC8-4EA5-A0F0-2C954E3B5408}" type="presOf" srcId="{3FE46520-95AA-4840-97F2-91D3088D819B}" destId="{BEECC825-FE98-47B3-BD4E-C2CD296C6A9C}" srcOrd="0" destOrd="0" presId="urn:microsoft.com/office/officeart/2009/3/layout/CircleRelationship"/>
    <dgm:cxn modelId="{75045D51-6B5A-442B-BBC8-FD71317D0548}" srcId="{0895A324-286F-46CA-8604-200EE2C4A1D0}" destId="{CC763F8A-0E25-4326-BA99-1FED68587D2E}" srcOrd="1" destOrd="0" parTransId="{65D3793A-02A9-463D-B294-FEEBA5D8E33D}" sibTransId="{1B0904C0-3730-4764-9787-66BAA1564663}"/>
    <dgm:cxn modelId="{DC8E4CA0-29A3-4BD0-B984-D2B39AA562AA}" type="presOf" srcId="{DDA68431-D16D-4538-902B-CB4FC84F0286}" destId="{33B7BCA8-D41F-4AFC-AD5E-FB68C266619F}" srcOrd="0" destOrd="0" presId="urn:microsoft.com/office/officeart/2009/3/layout/CircleRelationship"/>
    <dgm:cxn modelId="{D51126E3-D0DA-46B5-B0DE-6976204B9837}" srcId="{1E581C0C-D9B6-4B75-896D-A66F2679BF0F}" destId="{0895A324-286F-46CA-8604-200EE2C4A1D0}" srcOrd="0" destOrd="0" parTransId="{F39F27CE-6E00-4BC1-9315-646CDD05CCDC}" sibTransId="{229688A4-CE65-45AB-8C2F-9134F9F9F4FF}"/>
    <dgm:cxn modelId="{1D41C1D2-D97C-48B8-A888-52D81568457A}" type="presOf" srcId="{1E581C0C-D9B6-4B75-896D-A66F2679BF0F}" destId="{F4C4F7B8-0EB3-41E7-B8F6-92F38F9A7403}" srcOrd="0" destOrd="0" presId="urn:microsoft.com/office/officeart/2009/3/layout/CircleRelationship"/>
    <dgm:cxn modelId="{4CF78B63-1761-4D31-B97B-BD4F1CB98516}" type="presOf" srcId="{CC763F8A-0E25-4326-BA99-1FED68587D2E}" destId="{479BDAF2-B923-4CDB-92FE-A85D974B5318}" srcOrd="0" destOrd="0" presId="urn:microsoft.com/office/officeart/2009/3/layout/CircleRelationship"/>
    <dgm:cxn modelId="{5FA2EBE3-2EAF-4FA7-B889-93DA7FD1C869}" srcId="{0895A324-286F-46CA-8604-200EE2C4A1D0}" destId="{3FE46520-95AA-4840-97F2-91D3088D819B}" srcOrd="3" destOrd="0" parTransId="{C72E1A86-6F70-4782-98B5-48B7A5A0340E}" sibTransId="{EC6A0954-05CC-4CA0-A3E9-CE2C6488E313}"/>
    <dgm:cxn modelId="{D8CE498E-151A-4D3D-828E-622326208034}" type="presOf" srcId="{0895A324-286F-46CA-8604-200EE2C4A1D0}" destId="{DE0EE70C-61BC-4ABC-9E74-00014112CD6B}" srcOrd="0" destOrd="0" presId="urn:microsoft.com/office/officeart/2009/3/layout/CircleRelationship"/>
    <dgm:cxn modelId="{E8C45540-EA32-4CAA-A0B0-48EFF2E891FE}" type="presParOf" srcId="{F4C4F7B8-0EB3-41E7-B8F6-92F38F9A7403}" destId="{DE0EE70C-61BC-4ABC-9E74-00014112CD6B}" srcOrd="0" destOrd="0" presId="urn:microsoft.com/office/officeart/2009/3/layout/CircleRelationship"/>
    <dgm:cxn modelId="{EAF20BA5-2CD0-4E85-B5E3-B58961F17E41}" type="presParOf" srcId="{F4C4F7B8-0EB3-41E7-B8F6-92F38F9A7403}" destId="{3889DF26-57AE-416E-968A-0A3032F884A9}" srcOrd="1" destOrd="0" presId="urn:microsoft.com/office/officeart/2009/3/layout/CircleRelationship"/>
    <dgm:cxn modelId="{0D0A61FA-63A3-4200-80ED-DBAE7BF63BE9}" type="presParOf" srcId="{F4C4F7B8-0EB3-41E7-B8F6-92F38F9A7403}" destId="{C8F2F9B8-19E9-42FD-9441-BBD1056DEA66}" srcOrd="2" destOrd="0" presId="urn:microsoft.com/office/officeart/2009/3/layout/CircleRelationship"/>
    <dgm:cxn modelId="{D06B7DE1-38CF-4251-8EBE-C8DD8358B452}" type="presParOf" srcId="{F4C4F7B8-0EB3-41E7-B8F6-92F38F9A7403}" destId="{F6259499-0FCD-4591-BE90-C98AF0E8034B}" srcOrd="3" destOrd="0" presId="urn:microsoft.com/office/officeart/2009/3/layout/CircleRelationship"/>
    <dgm:cxn modelId="{53FC61EF-E579-4D28-B7F6-E4C8ACF082E0}" type="presParOf" srcId="{F4C4F7B8-0EB3-41E7-B8F6-92F38F9A7403}" destId="{5A2EF9A8-187C-4489-81A2-86AD6CC16D0C}" srcOrd="4" destOrd="0" presId="urn:microsoft.com/office/officeart/2009/3/layout/CircleRelationship"/>
    <dgm:cxn modelId="{43C7A800-0AA9-42FD-896F-8EAA0A6ED6F9}" type="presParOf" srcId="{F4C4F7B8-0EB3-41E7-B8F6-92F38F9A7403}" destId="{C262EBBF-AB31-409D-9E8E-5702016599F3}" srcOrd="5" destOrd="0" presId="urn:microsoft.com/office/officeart/2009/3/layout/CircleRelationship"/>
    <dgm:cxn modelId="{3D8F66F1-2F63-4735-A630-BA087F18C558}" type="presParOf" srcId="{F4C4F7B8-0EB3-41E7-B8F6-92F38F9A7403}" destId="{5200AF63-11C3-49AC-9296-458A6EE73D3E}" srcOrd="6" destOrd="0" presId="urn:microsoft.com/office/officeart/2009/3/layout/CircleRelationship"/>
    <dgm:cxn modelId="{F5A8FFAE-3E22-4B42-BBCF-64D1DD3ED68B}" type="presParOf" srcId="{F4C4F7B8-0EB3-41E7-B8F6-92F38F9A7403}" destId="{33B7BCA8-D41F-4AFC-AD5E-FB68C266619F}" srcOrd="7" destOrd="0" presId="urn:microsoft.com/office/officeart/2009/3/layout/CircleRelationship"/>
    <dgm:cxn modelId="{904BBDF6-4594-4FD2-BBA5-79F8517C2262}" type="presParOf" srcId="{F4C4F7B8-0EB3-41E7-B8F6-92F38F9A7403}" destId="{DDD5C779-13FD-4AB9-8C0F-51688D3A4C97}" srcOrd="8" destOrd="0" presId="urn:microsoft.com/office/officeart/2009/3/layout/CircleRelationship"/>
    <dgm:cxn modelId="{B5031C7A-B8E0-4649-9318-458FEC594E3F}" type="presParOf" srcId="{DDD5C779-13FD-4AB9-8C0F-51688D3A4C97}" destId="{BE5A1D21-0D2C-472E-8827-1FFBD9689290}" srcOrd="0" destOrd="0" presId="urn:microsoft.com/office/officeart/2009/3/layout/CircleRelationship"/>
    <dgm:cxn modelId="{7ECF5B01-0213-45A4-990C-540DD54172BA}" type="presParOf" srcId="{F4C4F7B8-0EB3-41E7-B8F6-92F38F9A7403}" destId="{A23FB08E-C6CF-47A3-B1D3-2AF21E6D7CD6}" srcOrd="9" destOrd="0" presId="urn:microsoft.com/office/officeart/2009/3/layout/CircleRelationship"/>
    <dgm:cxn modelId="{1D2E21E0-FBFB-46C2-9B13-DD92DAC55592}" type="presParOf" srcId="{A23FB08E-C6CF-47A3-B1D3-2AF21E6D7CD6}" destId="{D36373A6-F712-4B1B-8644-5D62BE27614B}" srcOrd="0" destOrd="0" presId="urn:microsoft.com/office/officeart/2009/3/layout/CircleRelationship"/>
    <dgm:cxn modelId="{550D5B0B-E046-436B-84E5-00A91066A7FC}" type="presParOf" srcId="{F4C4F7B8-0EB3-41E7-B8F6-92F38F9A7403}" destId="{479BDAF2-B923-4CDB-92FE-A85D974B5318}" srcOrd="10" destOrd="0" presId="urn:microsoft.com/office/officeart/2009/3/layout/CircleRelationship"/>
    <dgm:cxn modelId="{548FBC1E-2A11-47F4-A433-2BBBB7D71620}" type="presParOf" srcId="{F4C4F7B8-0EB3-41E7-B8F6-92F38F9A7403}" destId="{9CF1550C-CFC8-46FC-A1BE-43C06AD24C7A}" srcOrd="11" destOrd="0" presId="urn:microsoft.com/office/officeart/2009/3/layout/CircleRelationship"/>
    <dgm:cxn modelId="{3C4CEE40-1638-4C8A-AB83-3108F2858204}" type="presParOf" srcId="{9CF1550C-CFC8-46FC-A1BE-43C06AD24C7A}" destId="{75797D14-F2DD-496E-A1AB-94135E36E6C8}" srcOrd="0" destOrd="0" presId="urn:microsoft.com/office/officeart/2009/3/layout/CircleRelationship"/>
    <dgm:cxn modelId="{33640699-A9CF-4778-8328-B310B4072012}" type="presParOf" srcId="{F4C4F7B8-0EB3-41E7-B8F6-92F38F9A7403}" destId="{6616A888-2473-413A-9067-EBAF2D632AF0}" srcOrd="12" destOrd="0" presId="urn:microsoft.com/office/officeart/2009/3/layout/CircleRelationship"/>
    <dgm:cxn modelId="{8ADC0EBE-2E5E-4A05-B3A6-F7ABA73AF468}" type="presParOf" srcId="{6616A888-2473-413A-9067-EBAF2D632AF0}" destId="{E1F4EBCF-1385-4B01-89B5-44278FEB101E}" srcOrd="0" destOrd="0" presId="urn:microsoft.com/office/officeart/2009/3/layout/CircleRelationship"/>
    <dgm:cxn modelId="{FD911570-F464-4483-A307-3EC56462E111}" type="presParOf" srcId="{F4C4F7B8-0EB3-41E7-B8F6-92F38F9A7403}" destId="{E85690AD-4CF5-4BDE-AFB3-C848A45E016C}" srcOrd="13" destOrd="0" presId="urn:microsoft.com/office/officeart/2009/3/layout/CircleRelationship"/>
    <dgm:cxn modelId="{31435D86-47F4-4B99-862C-0CE9C390A053}" type="presParOf" srcId="{E85690AD-4CF5-4BDE-AFB3-C848A45E016C}" destId="{CE2670D0-02EB-4F5A-BC25-F80DD20B7F91}" srcOrd="0" destOrd="0" presId="urn:microsoft.com/office/officeart/2009/3/layout/CircleRelationship"/>
    <dgm:cxn modelId="{64B8B5B6-4FF6-49C4-9BE1-5F151FDD98C1}" type="presParOf" srcId="{F4C4F7B8-0EB3-41E7-B8F6-92F38F9A7403}" destId="{DC345867-5507-433D-A50E-0A3FC0BD5D42}" srcOrd="14" destOrd="0" presId="urn:microsoft.com/office/officeart/2009/3/layout/CircleRelationship"/>
    <dgm:cxn modelId="{0A8656AD-E491-4459-9BBB-CC8DE327C396}" type="presParOf" srcId="{F4C4F7B8-0EB3-41E7-B8F6-92F38F9A7403}" destId="{800D21BA-1ADE-4D9C-B498-CCE4D5B502AD}" srcOrd="15" destOrd="0" presId="urn:microsoft.com/office/officeart/2009/3/layout/CircleRelationship"/>
    <dgm:cxn modelId="{16989E53-D26E-4C33-B9D5-36619B58139C}" type="presParOf" srcId="{800D21BA-1ADE-4D9C-B498-CCE4D5B502AD}" destId="{299EAE83-0F85-4E8D-BB45-5F673FC6E7A7}" srcOrd="0" destOrd="0" presId="urn:microsoft.com/office/officeart/2009/3/layout/CircleRelationship"/>
    <dgm:cxn modelId="{C2C40BF0-EFC0-4A23-9535-DFACEA221F82}" type="presParOf" srcId="{F4C4F7B8-0EB3-41E7-B8F6-92F38F9A7403}" destId="{BEECC825-FE98-47B3-BD4E-C2CD296C6A9C}" srcOrd="16" destOrd="0" presId="urn:microsoft.com/office/officeart/2009/3/layout/CircleRelationship"/>
    <dgm:cxn modelId="{B2241B2D-B1A3-4C9A-8228-1B146C928427}" type="presParOf" srcId="{F4C4F7B8-0EB3-41E7-B8F6-92F38F9A7403}" destId="{00D92662-124F-43B2-A043-3AA73CA8D312}" srcOrd="17" destOrd="0" presId="urn:microsoft.com/office/officeart/2009/3/layout/CircleRelationship"/>
    <dgm:cxn modelId="{9A298407-FAB7-48A9-AE62-ECF6B0603FBA}" type="presParOf" srcId="{00D92662-124F-43B2-A043-3AA73CA8D312}" destId="{96D361BB-7BA9-4B01-9D32-FE8B4ACBF7E3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6F064-6421-4952-9C6A-AF3404FEC8D9}">
      <dsp:nvSpPr>
        <dsp:cNvPr id="0" name=""/>
        <dsp:cNvSpPr/>
      </dsp:nvSpPr>
      <dsp:spPr>
        <a:xfrm>
          <a:off x="934" y="0"/>
          <a:ext cx="2430970" cy="4064000"/>
        </a:xfrm>
        <a:prstGeom prst="roundRect">
          <a:avLst>
            <a:gd name="adj" fmla="val 10000"/>
          </a:avLst>
        </a:prstGeom>
        <a:solidFill>
          <a:srgbClr val="F94335">
            <a:alpha val="36863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solidFill>
                <a:schemeClr val="bg2">
                  <a:lumMod val="50000"/>
                </a:schemeClr>
              </a:solidFill>
            </a:rPr>
            <a:t>Experto</a:t>
          </a:r>
          <a:r>
            <a:rPr lang="en-US" sz="2500" kern="12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2500" kern="1200" dirty="0" err="1" smtClean="0">
              <a:solidFill>
                <a:schemeClr val="bg2">
                  <a:lumMod val="50000"/>
                </a:schemeClr>
              </a:solidFill>
            </a:rPr>
            <a:t>en</a:t>
          </a:r>
          <a:r>
            <a:rPr lang="en-US" sz="2500" kern="12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2500" kern="1200" dirty="0" err="1" smtClean="0">
              <a:solidFill>
                <a:schemeClr val="bg2">
                  <a:lumMod val="50000"/>
                </a:schemeClr>
              </a:solidFill>
            </a:rPr>
            <a:t>uso</a:t>
          </a:r>
          <a:r>
            <a:rPr lang="en-US" sz="2500" kern="1200" dirty="0" smtClean="0">
              <a:solidFill>
                <a:schemeClr val="bg2">
                  <a:lumMod val="50000"/>
                </a:schemeClr>
              </a:solidFill>
            </a:rPr>
            <a:t> de </a:t>
          </a:r>
          <a:r>
            <a:rPr lang="en-US" sz="2500" kern="1200" dirty="0" err="1" smtClean="0">
              <a:solidFill>
                <a:schemeClr val="bg2">
                  <a:lumMod val="50000"/>
                </a:schemeClr>
              </a:solidFill>
            </a:rPr>
            <a:t>datos</a:t>
          </a:r>
          <a:r>
            <a:rPr lang="en-US" sz="2500" kern="1200" dirty="0" smtClean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2500" kern="1200" dirty="0" err="1" smtClean="0">
              <a:solidFill>
                <a:schemeClr val="bg2">
                  <a:lumMod val="50000"/>
                </a:schemeClr>
              </a:solidFill>
            </a:rPr>
            <a:t>abiertos</a:t>
          </a:r>
          <a:endParaRPr lang="en-US" sz="25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934" y="0"/>
        <a:ext cx="2430970" cy="1219200"/>
      </dsp:txXfrm>
    </dsp:sp>
    <dsp:sp modelId="{A0A56F19-3710-4BED-9F8C-75F3AC4A664C}">
      <dsp:nvSpPr>
        <dsp:cNvPr id="0" name=""/>
        <dsp:cNvSpPr/>
      </dsp:nvSpPr>
      <dsp:spPr>
        <a:xfrm>
          <a:off x="244032" y="1220390"/>
          <a:ext cx="1944776" cy="122535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02577"/>
            </a:gs>
            <a:gs pos="100000">
              <a:srgbClr val="F94333"/>
            </a:gs>
          </a:gsLst>
          <a:lin ang="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APIs</a:t>
          </a:r>
          <a:endParaRPr lang="en-US" sz="2200" kern="1200" dirty="0"/>
        </a:p>
      </dsp:txBody>
      <dsp:txXfrm>
        <a:off x="279921" y="1256279"/>
        <a:ext cx="1872998" cy="1153573"/>
      </dsp:txXfrm>
    </dsp:sp>
    <dsp:sp modelId="{87D6A5AF-569A-42BA-B590-FD2ECE4221FF}">
      <dsp:nvSpPr>
        <dsp:cNvPr id="0" name=""/>
        <dsp:cNvSpPr/>
      </dsp:nvSpPr>
      <dsp:spPr>
        <a:xfrm>
          <a:off x="244032" y="2634257"/>
          <a:ext cx="1944776" cy="122535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02577"/>
            </a:gs>
            <a:gs pos="100000">
              <a:srgbClr val="F94333"/>
            </a:gs>
          </a:gsLst>
          <a:lin ang="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Herramientas</a:t>
          </a:r>
          <a:r>
            <a:rPr lang="en-US" sz="2200" kern="1200" dirty="0" smtClean="0"/>
            <a:t> de </a:t>
          </a:r>
          <a:r>
            <a:rPr lang="en-US" sz="2200" kern="1200" dirty="0" err="1" smtClean="0"/>
            <a:t>minería</a:t>
          </a:r>
          <a:r>
            <a:rPr lang="en-US" sz="2200" kern="1200" dirty="0" smtClean="0"/>
            <a:t> de </a:t>
          </a:r>
          <a:r>
            <a:rPr lang="en-US" sz="2200" kern="1200" dirty="0" err="1" smtClean="0"/>
            <a:t>datos</a:t>
          </a:r>
          <a:r>
            <a:rPr lang="en-US" sz="2200" kern="1200" dirty="0" smtClean="0"/>
            <a:t>…</a:t>
          </a:r>
          <a:endParaRPr lang="en-US" sz="2200" kern="1200" dirty="0"/>
        </a:p>
      </dsp:txBody>
      <dsp:txXfrm>
        <a:off x="279921" y="2670146"/>
        <a:ext cx="1872998" cy="1153573"/>
      </dsp:txXfrm>
    </dsp:sp>
    <dsp:sp modelId="{44C4DEDD-BB64-4DD1-A95A-3567C89BAE2A}">
      <dsp:nvSpPr>
        <dsp:cNvPr id="0" name=""/>
        <dsp:cNvSpPr/>
      </dsp:nvSpPr>
      <dsp:spPr>
        <a:xfrm>
          <a:off x="2614227" y="0"/>
          <a:ext cx="2430970" cy="4064000"/>
        </a:xfrm>
        <a:prstGeom prst="roundRect">
          <a:avLst>
            <a:gd name="adj" fmla="val 10000"/>
          </a:avLst>
        </a:prstGeom>
        <a:solidFill>
          <a:srgbClr val="F94335">
            <a:alpha val="36863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bg2">
                  <a:lumMod val="50000"/>
                </a:schemeClr>
              </a:solidFill>
            </a:rPr>
            <a:t>Usuario </a:t>
          </a:r>
          <a:r>
            <a:rPr lang="en-US" sz="2500" kern="1200" dirty="0" err="1" smtClean="0">
              <a:solidFill>
                <a:schemeClr val="bg2">
                  <a:lumMod val="50000"/>
                </a:schemeClr>
              </a:solidFill>
            </a:rPr>
            <a:t>recurrente</a:t>
          </a:r>
          <a:endParaRPr lang="en-US" sz="25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2614227" y="0"/>
        <a:ext cx="2430970" cy="1219200"/>
      </dsp:txXfrm>
    </dsp:sp>
    <dsp:sp modelId="{3B68A135-A91B-488B-B0C1-C3480E845DF2}">
      <dsp:nvSpPr>
        <dsp:cNvPr id="0" name=""/>
        <dsp:cNvSpPr/>
      </dsp:nvSpPr>
      <dsp:spPr>
        <a:xfrm>
          <a:off x="2857324" y="1220390"/>
          <a:ext cx="1944776" cy="122535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02577"/>
            </a:gs>
            <a:gs pos="100000">
              <a:srgbClr val="F94333"/>
            </a:gs>
          </a:gsLst>
          <a:lin ang="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CSV</a:t>
          </a:r>
          <a:endParaRPr lang="en-US" sz="2200" kern="1200" dirty="0"/>
        </a:p>
      </dsp:txBody>
      <dsp:txXfrm>
        <a:off x="2893213" y="1256279"/>
        <a:ext cx="1872998" cy="1153573"/>
      </dsp:txXfrm>
    </dsp:sp>
    <dsp:sp modelId="{16CD2175-1728-49A7-9DFF-922CBB0532B5}">
      <dsp:nvSpPr>
        <dsp:cNvPr id="0" name=""/>
        <dsp:cNvSpPr/>
      </dsp:nvSpPr>
      <dsp:spPr>
        <a:xfrm>
          <a:off x="2857324" y="2634257"/>
          <a:ext cx="1944776" cy="122535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02577"/>
            </a:gs>
            <a:gs pos="100000">
              <a:srgbClr val="F94333"/>
            </a:gs>
          </a:gsLst>
          <a:lin ang="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JSON</a:t>
          </a:r>
          <a:endParaRPr lang="en-US" sz="2200" kern="1200" dirty="0"/>
        </a:p>
      </dsp:txBody>
      <dsp:txXfrm>
        <a:off x="2893213" y="2670146"/>
        <a:ext cx="1872998" cy="1153573"/>
      </dsp:txXfrm>
    </dsp:sp>
    <dsp:sp modelId="{28145B11-8F47-4590-9B92-DE2FB1652CAC}">
      <dsp:nvSpPr>
        <dsp:cNvPr id="0" name=""/>
        <dsp:cNvSpPr/>
      </dsp:nvSpPr>
      <dsp:spPr>
        <a:xfrm>
          <a:off x="5227520" y="0"/>
          <a:ext cx="2430970" cy="4064000"/>
        </a:xfrm>
        <a:prstGeom prst="roundRect">
          <a:avLst>
            <a:gd name="adj" fmla="val 10000"/>
          </a:avLst>
        </a:prstGeom>
        <a:solidFill>
          <a:srgbClr val="F94335">
            <a:alpha val="36863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bg2">
                  <a:lumMod val="50000"/>
                </a:schemeClr>
              </a:solidFill>
            </a:rPr>
            <a:t>Usuario </a:t>
          </a:r>
          <a:r>
            <a:rPr lang="en-US" sz="2500" kern="1200" dirty="0" err="1" smtClean="0">
              <a:solidFill>
                <a:schemeClr val="bg2">
                  <a:lumMod val="50000"/>
                </a:schemeClr>
              </a:solidFill>
            </a:rPr>
            <a:t>ocasional</a:t>
          </a:r>
          <a:endParaRPr lang="en-US" sz="25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5227520" y="0"/>
        <a:ext cx="2430970" cy="1219200"/>
      </dsp:txXfrm>
    </dsp:sp>
    <dsp:sp modelId="{823D8288-98D0-41B9-AEAF-0AE415AFBBEA}">
      <dsp:nvSpPr>
        <dsp:cNvPr id="0" name=""/>
        <dsp:cNvSpPr/>
      </dsp:nvSpPr>
      <dsp:spPr>
        <a:xfrm>
          <a:off x="5470617" y="1220390"/>
          <a:ext cx="1944776" cy="122535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02577"/>
            </a:gs>
            <a:gs pos="100000">
              <a:srgbClr val="F94333"/>
            </a:gs>
          </a:gsLst>
          <a:lin ang="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Visualizaciones</a:t>
          </a:r>
          <a:endParaRPr lang="en-US" sz="2200" kern="1200" dirty="0"/>
        </a:p>
      </dsp:txBody>
      <dsp:txXfrm>
        <a:off x="5506506" y="1256279"/>
        <a:ext cx="1872998" cy="1153573"/>
      </dsp:txXfrm>
    </dsp:sp>
    <dsp:sp modelId="{37FEF662-3D2E-4ACC-B516-8C7EED6607A0}">
      <dsp:nvSpPr>
        <dsp:cNvPr id="0" name=""/>
        <dsp:cNvSpPr/>
      </dsp:nvSpPr>
      <dsp:spPr>
        <a:xfrm>
          <a:off x="5470617" y="2634257"/>
          <a:ext cx="1944776" cy="122535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02577"/>
            </a:gs>
            <a:gs pos="100000">
              <a:srgbClr val="F94333"/>
            </a:gs>
          </a:gsLst>
          <a:lin ang="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Excel/CSV</a:t>
          </a:r>
          <a:endParaRPr lang="en-US" sz="2200" kern="1200" dirty="0"/>
        </a:p>
      </dsp:txBody>
      <dsp:txXfrm>
        <a:off x="5506506" y="2670146"/>
        <a:ext cx="1872998" cy="11535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EE70C-61BC-4ABC-9E74-00014112CD6B}">
      <dsp:nvSpPr>
        <dsp:cNvPr id="0" name=""/>
        <dsp:cNvSpPr/>
      </dsp:nvSpPr>
      <dsp:spPr>
        <a:xfrm>
          <a:off x="1338557" y="-10364"/>
          <a:ext cx="2912224" cy="2912381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Pensar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en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reutilizadores</a:t>
          </a:r>
          <a:endParaRPr lang="en-US" sz="2000" kern="1200" dirty="0"/>
        </a:p>
      </dsp:txBody>
      <dsp:txXfrm>
        <a:off x="1765042" y="416144"/>
        <a:ext cx="2059254" cy="2059365"/>
      </dsp:txXfrm>
    </dsp:sp>
    <dsp:sp modelId="{3889DF26-57AE-416E-968A-0A3032F884A9}">
      <dsp:nvSpPr>
        <dsp:cNvPr id="0" name=""/>
        <dsp:cNvSpPr/>
      </dsp:nvSpPr>
      <dsp:spPr>
        <a:xfrm>
          <a:off x="3000466" y="-143318"/>
          <a:ext cx="323779" cy="324129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F2F9B8-19E9-42FD-9441-BBD1056DEA66}">
      <dsp:nvSpPr>
        <dsp:cNvPr id="0" name=""/>
        <dsp:cNvSpPr/>
      </dsp:nvSpPr>
      <dsp:spPr>
        <a:xfrm>
          <a:off x="2234029" y="2685641"/>
          <a:ext cx="234770" cy="234624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11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59499-0FCD-4591-BE90-C98AF0E8034B}">
      <dsp:nvSpPr>
        <dsp:cNvPr id="0" name=""/>
        <dsp:cNvSpPr/>
      </dsp:nvSpPr>
      <dsp:spPr>
        <a:xfrm>
          <a:off x="4438358" y="1171446"/>
          <a:ext cx="234770" cy="234624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23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2EF9A8-187C-4489-81A2-86AD6CC16D0C}">
      <dsp:nvSpPr>
        <dsp:cNvPr id="0" name=""/>
        <dsp:cNvSpPr/>
      </dsp:nvSpPr>
      <dsp:spPr>
        <a:xfrm>
          <a:off x="3316480" y="2935038"/>
          <a:ext cx="323779" cy="324129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35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62EBBF-AB31-409D-9E8E-5702016599F3}">
      <dsp:nvSpPr>
        <dsp:cNvPr id="0" name=""/>
        <dsp:cNvSpPr/>
      </dsp:nvSpPr>
      <dsp:spPr>
        <a:xfrm>
          <a:off x="2299740" y="316805"/>
          <a:ext cx="234770" cy="234624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47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0AF63-11C3-49AC-9296-458A6EE73D3E}">
      <dsp:nvSpPr>
        <dsp:cNvPr id="0" name=""/>
        <dsp:cNvSpPr/>
      </dsp:nvSpPr>
      <dsp:spPr>
        <a:xfrm>
          <a:off x="1560782" y="1660246"/>
          <a:ext cx="234770" cy="234624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59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B7BCA8-D41F-4AFC-AD5E-FB68C266619F}">
      <dsp:nvSpPr>
        <dsp:cNvPr id="0" name=""/>
        <dsp:cNvSpPr/>
      </dsp:nvSpPr>
      <dsp:spPr>
        <a:xfrm>
          <a:off x="172719" y="313140"/>
          <a:ext cx="1694868" cy="1587567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71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Expediciones</a:t>
          </a:r>
          <a:r>
            <a:rPr lang="en-US" sz="1600" kern="1200" dirty="0" smtClean="0"/>
            <a:t> de </a:t>
          </a:r>
          <a:r>
            <a:rPr lang="en-US" sz="1600" kern="1200" dirty="0" err="1" smtClean="0"/>
            <a:t>datos</a:t>
          </a:r>
          <a:endParaRPr lang="en-US" sz="1600" kern="1200" dirty="0"/>
        </a:p>
      </dsp:txBody>
      <dsp:txXfrm>
        <a:off x="420927" y="545634"/>
        <a:ext cx="1198452" cy="1122579"/>
      </dsp:txXfrm>
    </dsp:sp>
    <dsp:sp modelId="{BE5A1D21-0D2C-472E-8827-1FFBD9689290}">
      <dsp:nvSpPr>
        <dsp:cNvPr id="0" name=""/>
        <dsp:cNvSpPr/>
      </dsp:nvSpPr>
      <dsp:spPr>
        <a:xfrm>
          <a:off x="2673102" y="327233"/>
          <a:ext cx="323779" cy="324129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8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6373A6-F712-4B1B-8644-5D62BE27614B}">
      <dsp:nvSpPr>
        <dsp:cNvPr id="0" name=""/>
        <dsp:cNvSpPr/>
      </dsp:nvSpPr>
      <dsp:spPr>
        <a:xfrm>
          <a:off x="539861" y="2045638"/>
          <a:ext cx="585431" cy="585691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95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BDAF2-B923-4CDB-92FE-A85D974B5318}">
      <dsp:nvSpPr>
        <dsp:cNvPr id="0" name=""/>
        <dsp:cNvSpPr/>
      </dsp:nvSpPr>
      <dsp:spPr>
        <a:xfrm>
          <a:off x="4550068" y="-42082"/>
          <a:ext cx="1184005" cy="1183983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107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Hackathones</a:t>
          </a:r>
          <a:r>
            <a:rPr lang="en-US" sz="1100" kern="1200" dirty="0" smtClean="0"/>
            <a:t>/ </a:t>
          </a:r>
          <a:r>
            <a:rPr lang="en-US" sz="1100" kern="1200" dirty="0" err="1" smtClean="0"/>
            <a:t>Creatones</a:t>
          </a:r>
          <a:endParaRPr lang="en-US" sz="1100" kern="1200" dirty="0"/>
        </a:p>
      </dsp:txBody>
      <dsp:txXfrm>
        <a:off x="4723462" y="131308"/>
        <a:ext cx="837217" cy="837203"/>
      </dsp:txXfrm>
    </dsp:sp>
    <dsp:sp modelId="{75797D14-F2DD-496E-A1AB-94135E36E6C8}">
      <dsp:nvSpPr>
        <dsp:cNvPr id="0" name=""/>
        <dsp:cNvSpPr/>
      </dsp:nvSpPr>
      <dsp:spPr>
        <a:xfrm>
          <a:off x="4021388" y="775626"/>
          <a:ext cx="323779" cy="324129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119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F4EBCF-1385-4B01-89B5-44278FEB101E}">
      <dsp:nvSpPr>
        <dsp:cNvPr id="0" name=""/>
        <dsp:cNvSpPr/>
      </dsp:nvSpPr>
      <dsp:spPr>
        <a:xfrm>
          <a:off x="317038" y="2742559"/>
          <a:ext cx="234770" cy="234624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131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2670D0-02EB-4F5A-BC25-F80DD20B7F91}">
      <dsp:nvSpPr>
        <dsp:cNvPr id="0" name=""/>
        <dsp:cNvSpPr/>
      </dsp:nvSpPr>
      <dsp:spPr>
        <a:xfrm>
          <a:off x="2656376" y="2408437"/>
          <a:ext cx="234770" cy="234624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143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345867-5507-433D-A50E-0A3FC0BD5D42}">
      <dsp:nvSpPr>
        <dsp:cNvPr id="0" name=""/>
        <dsp:cNvSpPr/>
      </dsp:nvSpPr>
      <dsp:spPr>
        <a:xfrm>
          <a:off x="5106826" y="2004362"/>
          <a:ext cx="1184005" cy="1183983"/>
        </a:xfrm>
        <a:prstGeom prst="ellipse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Concursos</a:t>
          </a:r>
          <a:r>
            <a:rPr lang="en-US" sz="1100" kern="1200" dirty="0" smtClean="0"/>
            <a:t> de </a:t>
          </a:r>
          <a:r>
            <a:rPr lang="en-US" sz="1100" kern="1200" dirty="0" err="1" smtClean="0"/>
            <a:t>trabajos</a:t>
          </a:r>
          <a:r>
            <a:rPr lang="en-US" sz="1100" kern="1200" dirty="0" smtClean="0"/>
            <a:t> de </a:t>
          </a:r>
          <a:r>
            <a:rPr lang="en-US" sz="1100" kern="1200" dirty="0" err="1" smtClean="0"/>
            <a:t>investigación</a:t>
          </a:r>
          <a:endParaRPr lang="en-US" sz="1100" kern="1200" dirty="0"/>
        </a:p>
      </dsp:txBody>
      <dsp:txXfrm>
        <a:off x="5280220" y="2177752"/>
        <a:ext cx="837217" cy="837203"/>
      </dsp:txXfrm>
    </dsp:sp>
    <dsp:sp modelId="{299EAE83-0F85-4E8D-BB45-5F673FC6E7A7}">
      <dsp:nvSpPr>
        <dsp:cNvPr id="0" name=""/>
        <dsp:cNvSpPr/>
      </dsp:nvSpPr>
      <dsp:spPr>
        <a:xfrm>
          <a:off x="4772891" y="1963085"/>
          <a:ext cx="234770" cy="234624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167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ECC825-FE98-47B3-BD4E-C2CD296C6A9C}">
      <dsp:nvSpPr>
        <dsp:cNvPr id="0" name=""/>
        <dsp:cNvSpPr/>
      </dsp:nvSpPr>
      <dsp:spPr>
        <a:xfrm>
          <a:off x="1364417" y="2730954"/>
          <a:ext cx="1871842" cy="1757256"/>
        </a:xfrm>
        <a:prstGeom prst="ellipse">
          <a:avLst/>
        </a:prstGeom>
        <a:solidFill>
          <a:srgbClr val="95959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Visualizaciones</a:t>
          </a:r>
          <a:endParaRPr lang="en-US" sz="1600" kern="1200" dirty="0"/>
        </a:p>
      </dsp:txBody>
      <dsp:txXfrm>
        <a:off x="1638542" y="2988298"/>
        <a:ext cx="1323592" cy="1242568"/>
      </dsp:txXfrm>
    </dsp:sp>
    <dsp:sp modelId="{96D361BB-7BA9-4B01-9D32-FE8B4ACBF7E3}">
      <dsp:nvSpPr>
        <dsp:cNvPr id="0" name=""/>
        <dsp:cNvSpPr/>
      </dsp:nvSpPr>
      <dsp:spPr>
        <a:xfrm>
          <a:off x="2765696" y="2977618"/>
          <a:ext cx="234770" cy="234624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190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1730E-A15C-41F8-BC3E-3C20B63C18F7}" type="datetimeFigureOut">
              <a:rPr lang="es-MX" smtClean="0"/>
              <a:t>12/06/2018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88B88-A9FF-4C03-91C2-93ADD0EC84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8944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proceso no concluye con la publicación, sino que debe continuar como un ciclo retomando</a:t>
            </a:r>
            <a:r>
              <a:rPr lang="es-MX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constantemente a los usuarios 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la finalidad de mejorar el uso, aprovechamiento e incidencia de los datos abiertos.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88B88-A9FF-4C03-91C2-93ADD0EC846D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1562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proceso no concluye con la publicación, sino que debe continuar como un ciclo retomando</a:t>
            </a:r>
            <a:r>
              <a:rPr lang="es-MX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constantemente a los usuarios 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la finalidad de mejorar el uso, aprovechamiento e incidencia de los datos abiertos.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88B88-A9FF-4C03-91C2-93ADD0EC846D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2439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proceso no concluye con la publicación, sino que debe continuar como un ciclo retomando</a:t>
            </a:r>
            <a:r>
              <a:rPr lang="es-MX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constantemente a los usuarios 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la finalidad de mejorar el uso, aprovechamiento e incidencia de los datos abiertos.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88B88-A9FF-4C03-91C2-93ADD0EC846D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6249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proceso no concluye con la publicación, sino que debe continuar como un ciclo retomando</a:t>
            </a:r>
            <a:r>
              <a:rPr lang="es-MX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constantemente a los usuarios 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la finalidad de mejorar el uso, aprovechamiento e incidencia de los datos abiertos.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88B88-A9FF-4C03-91C2-93ADD0EC846D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2999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proceso no concluye con la publicación, sino que debe continuar como un ciclo retomando</a:t>
            </a:r>
            <a:r>
              <a:rPr lang="es-MX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constantemente a los usuarios 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la finalidad de mejorar el uso, aprovechamiento e incidencia de los datos abiertos.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88B88-A9FF-4C03-91C2-93ADD0EC846D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2999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proceso no concluye con la publicación, sino que debe continuar como un ciclo retomando</a:t>
            </a:r>
            <a:r>
              <a:rPr lang="es-MX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constantemente a los usuarios 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la finalidad de mejorar el uso, aprovechamiento e incidencia de los datos abiertos.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88B88-A9FF-4C03-91C2-93ADD0EC846D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6503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proceso no concluye con la publicación, sino que debe continuar como un ciclo retomando</a:t>
            </a:r>
            <a:r>
              <a:rPr lang="es-MX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constantemente a los usuarios 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la finalidad de mejorar el uso, aprovechamiento e incidencia de los datos abiertos.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88B88-A9FF-4C03-91C2-93ADD0EC846D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36014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proceso no concluye con la publicación, sino que debe continuar como un ciclo retomando</a:t>
            </a:r>
            <a:r>
              <a:rPr lang="es-MX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constantemente a los usuarios 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la finalidad de mejorar el uso, aprovechamiento e incidencia de los datos abiertos.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88B88-A9FF-4C03-91C2-93ADD0EC846D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24799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proceso no concluye con la publicación, sino que debe continuar como un ciclo retomando</a:t>
            </a:r>
            <a:r>
              <a:rPr lang="es-MX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constantemente a los usuarios 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la finalidad de mejorar el uso, aprovechamiento e incidencia de los datos abiertos.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88B88-A9FF-4C03-91C2-93ADD0EC846D}" type="slidenum">
              <a:rPr lang="es-MX" smtClean="0"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0785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proceso no concluye con la publicación, sino que debe continuar como un ciclo retomando</a:t>
            </a:r>
            <a:r>
              <a:rPr lang="es-MX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constantemente a los usuarios 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la finalidad de mejorar el uso, aprovechamiento e incidencia de los datos abiertos.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88B88-A9FF-4C03-91C2-93ADD0EC846D}" type="slidenum">
              <a:rPr lang="es-MX" smtClean="0"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12045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proceso no concluye con la publicación, sino que debe continuar como un ciclo retomando</a:t>
            </a:r>
            <a:r>
              <a:rPr lang="es-MX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constantemente a los usuarios 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la finalidad de mejorar el uso, aprovechamiento e incidencia de los datos abiertos.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88B88-A9FF-4C03-91C2-93ADD0EC846D}" type="slidenum">
              <a:rPr lang="es-MX" smtClean="0"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6252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proceso no concluye con la publicación, sino que debe continuar como un ciclo retomando</a:t>
            </a:r>
            <a:r>
              <a:rPr lang="es-MX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constantemente a los usuarios 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la finalidad de mejorar el uso, aprovechamiento e incidencia de los datos abiertos.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88B88-A9FF-4C03-91C2-93ADD0EC846D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8189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proceso no concluye con la publicación, sino que debe continuar como un ciclo retomando</a:t>
            </a:r>
            <a:r>
              <a:rPr lang="es-MX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constantemente a los usuarios 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la finalidad de mejorar el uso, aprovechamiento e incidencia de los datos abiertos.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88B88-A9FF-4C03-91C2-93ADD0EC846D}" type="slidenum">
              <a:rPr lang="es-MX" smtClean="0"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69848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Captura informes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88B88-A9FF-4C03-91C2-93ADD0EC846D}" type="slidenum">
              <a:rPr lang="es-MX" smtClean="0"/>
              <a:t>27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58956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proceso no concluye con la publicación, sino que debe continuar como un ciclo retomando</a:t>
            </a:r>
            <a:r>
              <a:rPr lang="es-MX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constantemente a los usuarios 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la finalidad de mejorar el uso, aprovechamiento e incidencia de los datos abiertos.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88B88-A9FF-4C03-91C2-93ADD0EC846D}" type="slidenum">
              <a:rPr lang="es-MX" smtClean="0"/>
              <a:t>28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79895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proceso no concluye con la publicación, sino que debe continuar como un ciclo retomando</a:t>
            </a:r>
            <a:r>
              <a:rPr lang="es-MX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constantemente a los usuarios 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la finalidad de mejorar el uso, aprovechamiento e incidencia de los datos abiertos.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88B88-A9FF-4C03-91C2-93ADD0EC846D}" type="slidenum">
              <a:rPr lang="es-MX" smtClean="0"/>
              <a:t>29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49473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proceso no concluye con la publicación, sino que debe continuar como un ciclo retomando</a:t>
            </a:r>
            <a:r>
              <a:rPr lang="es-MX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constantemente a los usuarios 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la finalidad de mejorar el uso, aprovechamiento e incidencia de los datos abiertos.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88B88-A9FF-4C03-91C2-93ADD0EC846D}" type="slidenum">
              <a:rPr lang="es-MX" smtClean="0"/>
              <a:t>30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76079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Captura informes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88B88-A9FF-4C03-91C2-93ADD0EC846D}" type="slidenum">
              <a:rPr lang="es-MX" smtClean="0"/>
              <a:t>31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6497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Captura informes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88B88-A9FF-4C03-91C2-93ADD0EC846D}" type="slidenum">
              <a:rPr lang="es-MX" smtClean="0"/>
              <a:t>32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61527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Captura informes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88B88-A9FF-4C03-91C2-93ADD0EC846D}" type="slidenum">
              <a:rPr lang="es-MX" smtClean="0"/>
              <a:t>33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35677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proceso no concluye con la publicación, sino que debe continuar como un ciclo retomando</a:t>
            </a:r>
            <a:r>
              <a:rPr lang="es-MX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constantemente a los usuarios 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la finalidad de mejorar el uso, aprovechamiento e incidencia de los datos abiertos.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88B88-A9FF-4C03-91C2-93ADD0EC846D}" type="slidenum">
              <a:rPr lang="es-MX" smtClean="0"/>
              <a:t>34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5166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proceso no concluye con la publicación, sino que debe continuar como un ciclo retomando</a:t>
            </a:r>
            <a:r>
              <a:rPr lang="es-MX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constantemente a los usuarios 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la finalidad de mejorar el uso, aprovechamiento e incidencia de los datos abiertos.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88B88-A9FF-4C03-91C2-93ADD0EC846D}" type="slidenum">
              <a:rPr lang="es-MX" smtClean="0"/>
              <a:t>41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6900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proceso no concluye con la publicación, sino que debe continuar como un ciclo retomando</a:t>
            </a:r>
            <a:r>
              <a:rPr lang="es-MX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constantemente a los usuarios 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la finalidad de mejorar el uso, aprovechamiento e incidencia de los datos abiertos.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88B88-A9FF-4C03-91C2-93ADD0EC846D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66795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proceso no concluye con la publicación, sino que debe continuar como un ciclo retomando</a:t>
            </a:r>
            <a:r>
              <a:rPr lang="es-MX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constantemente a los usuarios 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la finalidad de mejorar el uso, aprovechamiento e incidencia de los datos abiertos.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88B88-A9FF-4C03-91C2-93ADD0EC846D}" type="slidenum">
              <a:rPr lang="es-MX" smtClean="0"/>
              <a:t>42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79703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proceso no concluye con la publicación, sino que debe continuar como un ciclo retomando</a:t>
            </a:r>
            <a:r>
              <a:rPr lang="es-MX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constantemente a los usuarios 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la finalidad de mejorar el uso, aprovechamiento e incidencia de los datos abiertos.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88B88-A9FF-4C03-91C2-93ADD0EC846D}" type="slidenum">
              <a:rPr lang="es-MX" smtClean="0"/>
              <a:t>45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56866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88B88-A9FF-4C03-91C2-93ADD0EC846D}" type="slidenum">
              <a:rPr lang="es-MX" smtClean="0"/>
              <a:t>50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97158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88B88-A9FF-4C03-91C2-93ADD0EC846D}" type="slidenum">
              <a:rPr lang="es-MX" smtClean="0"/>
              <a:t>52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70122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88B88-A9FF-4C03-91C2-93ADD0EC846D}" type="slidenum">
              <a:rPr lang="es-MX" smtClean="0"/>
              <a:t>54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2417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proceso no concluye con la publicación, sino que debe continuar como un ciclo retomando</a:t>
            </a:r>
            <a:r>
              <a:rPr lang="es-MX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constantemente a los usuarios 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la finalidad de mejorar el uso, aprovechamiento e incidencia de los datos abiertos.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88B88-A9FF-4C03-91C2-93ADD0EC846D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0622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proceso no concluye con la publicación, sino que debe continuar como un ciclo retomando</a:t>
            </a:r>
            <a:r>
              <a:rPr lang="es-MX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constantemente a los usuarios 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la finalidad de mejorar el uso, aprovechamiento e incidencia de los datos abiertos.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88B88-A9FF-4C03-91C2-93ADD0EC846D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8341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proceso no concluye con la publicación, sino que debe continuar como un ciclo retomando</a:t>
            </a:r>
            <a:r>
              <a:rPr lang="es-MX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constantemente a los usuarios 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la finalidad de mejorar el uso, aprovechamiento e incidencia de los datos abiertos.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88B88-A9FF-4C03-91C2-93ADD0EC846D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7238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proceso no concluye con la publicación, sino que debe continuar como un ciclo retomando</a:t>
            </a:r>
            <a:r>
              <a:rPr lang="es-MX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constantemente a los usuarios 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la finalidad de mejorar el uso, aprovechamiento e incidencia de los datos abiertos.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88B88-A9FF-4C03-91C2-93ADD0EC846D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8421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proceso no concluye con la publicación, sino que debe continuar como un ciclo retomando</a:t>
            </a:r>
            <a:r>
              <a:rPr lang="es-MX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constantemente a los usuarios 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la finalidad de mejorar el uso, aprovechamiento e incidencia de los datos abiertos.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88B88-A9FF-4C03-91C2-93ADD0EC846D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7556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proceso no concluye con la publicación, sino que debe continuar como un ciclo retomando</a:t>
            </a:r>
            <a:r>
              <a:rPr lang="es-MX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constantemente a los usuarios 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la finalidad de mejorar el uso, aprovechamiento e incidencia de los datos abiertos.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88B88-A9FF-4C03-91C2-93ADD0EC846D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9959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B003-3BEE-4168-814D-11E0A7BB0221}" type="datetimeFigureOut">
              <a:rPr lang="es-MX" smtClean="0"/>
              <a:t>12/06/2018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46BC-06B5-4A77-B10F-9D8D4934C8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4831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B003-3BEE-4168-814D-11E0A7BB0221}" type="datetimeFigureOut">
              <a:rPr lang="es-MX" smtClean="0"/>
              <a:t>12/06/2018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46BC-06B5-4A77-B10F-9D8D4934C8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6780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B003-3BEE-4168-814D-11E0A7BB0221}" type="datetimeFigureOut">
              <a:rPr lang="es-MX" smtClean="0"/>
              <a:t>12/06/2018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46BC-06B5-4A77-B10F-9D8D4934C8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2181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B003-3BEE-4168-814D-11E0A7BB0221}" type="datetimeFigureOut">
              <a:rPr lang="es-MX" smtClean="0"/>
              <a:t>12/06/2018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46BC-06B5-4A77-B10F-9D8D4934C8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576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B003-3BEE-4168-814D-11E0A7BB0221}" type="datetimeFigureOut">
              <a:rPr lang="es-MX" smtClean="0"/>
              <a:t>12/06/2018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46BC-06B5-4A77-B10F-9D8D4934C8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6561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B003-3BEE-4168-814D-11E0A7BB0221}" type="datetimeFigureOut">
              <a:rPr lang="es-MX" smtClean="0"/>
              <a:t>12/06/2018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46BC-06B5-4A77-B10F-9D8D4934C8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8647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B003-3BEE-4168-814D-11E0A7BB0221}" type="datetimeFigureOut">
              <a:rPr lang="es-MX" smtClean="0"/>
              <a:t>12/06/2018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46BC-06B5-4A77-B10F-9D8D4934C8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9881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B003-3BEE-4168-814D-11E0A7BB0221}" type="datetimeFigureOut">
              <a:rPr lang="es-MX" smtClean="0"/>
              <a:t>12/06/2018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46BC-06B5-4A77-B10F-9D8D4934C8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590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B003-3BEE-4168-814D-11E0A7BB0221}" type="datetimeFigureOut">
              <a:rPr lang="es-MX" smtClean="0"/>
              <a:t>12/06/2018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46BC-06B5-4A77-B10F-9D8D4934C8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733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B003-3BEE-4168-814D-11E0A7BB0221}" type="datetimeFigureOut">
              <a:rPr lang="es-MX" smtClean="0"/>
              <a:t>12/06/2018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46BC-06B5-4A77-B10F-9D8D4934C8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2450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B003-3BEE-4168-814D-11E0A7BB0221}" type="datetimeFigureOut">
              <a:rPr lang="es-MX" smtClean="0"/>
              <a:t>12/06/2018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46BC-06B5-4A77-B10F-9D8D4934C8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1226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2B003-3BEE-4168-814D-11E0A7BB0221}" type="datetimeFigureOut">
              <a:rPr lang="es-MX" smtClean="0"/>
              <a:t>12/06/2018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F46BC-06B5-4A77-B10F-9D8D4934C8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811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 rot="21422295">
            <a:off x="543783" y="1525060"/>
            <a:ext cx="7386063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MX" sz="3400" b="1" spc="-15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¿Cómo promover el uso de los dato?</a:t>
            </a:r>
            <a:endParaRPr lang="es-MX" sz="3400" b="1" spc="-15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77563" y="2914698"/>
            <a:ext cx="4413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943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Promoviendo</a:t>
            </a:r>
            <a:r>
              <a:rPr lang="en-US" sz="2000" dirty="0" smtClean="0">
                <a:solidFill>
                  <a:srgbClr val="F943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2000" dirty="0" err="1" smtClean="0">
                <a:solidFill>
                  <a:srgbClr val="F943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</a:t>
            </a:r>
            <a:r>
              <a:rPr lang="en-US" sz="2000" dirty="0" smtClean="0">
                <a:solidFill>
                  <a:srgbClr val="F943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 smtClean="0">
                <a:solidFill>
                  <a:srgbClr val="F943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000" dirty="0" smtClean="0">
                <a:solidFill>
                  <a:srgbClr val="F943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943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</a:t>
            </a:r>
            <a:r>
              <a:rPr lang="en-US" sz="2000" dirty="0" smtClean="0">
                <a:solidFill>
                  <a:srgbClr val="F943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943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</a:t>
            </a:r>
            <a:r>
              <a:rPr lang="en-US" sz="2000" dirty="0" smtClean="0">
                <a:solidFill>
                  <a:srgbClr val="F943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2000" dirty="0" err="1" smtClean="0">
                <a:solidFill>
                  <a:srgbClr val="F943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</a:t>
            </a:r>
            <a:r>
              <a:rPr lang="en-US" sz="2000" dirty="0" smtClean="0">
                <a:solidFill>
                  <a:srgbClr val="F943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 smtClean="0">
                <a:solidFill>
                  <a:srgbClr val="F943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apertura</a:t>
            </a:r>
            <a:endParaRPr lang="en-US" sz="2000" dirty="0">
              <a:solidFill>
                <a:srgbClr val="F943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13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622606"/>
          </a:xfrm>
          <a:prstGeom prst="rect">
            <a:avLst/>
          </a:prstGeom>
          <a:solidFill>
            <a:srgbClr val="E60154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16681" y="111248"/>
            <a:ext cx="6633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+mj-lt"/>
              </a:rPr>
              <a:t>Detectar los datos con mayor potencial de reutilización</a:t>
            </a:r>
            <a:endParaRPr lang="es-MX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458114" y="2937659"/>
            <a:ext cx="4692109" cy="37856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2400" dirty="0" smtClean="0">
                <a:solidFill>
                  <a:srgbClr val="F94333"/>
                </a:solidFill>
                <a:latin typeface="Arial"/>
                <a:cs typeface="Arial"/>
              </a:rPr>
              <a:t>Difícil </a:t>
            </a:r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generar uso en datos que no </a:t>
            </a:r>
            <a:r>
              <a:rPr lang="es-MX" sz="20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interesan</a:t>
            </a:r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endParaRPr lang="es-MX" sz="2000" dirty="0" smtClean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s-MX" sz="20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(Parte 4. Escuchar a la demanda).</a:t>
            </a:r>
            <a:endParaRPr lang="es-MX" sz="200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2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555" y="733854"/>
            <a:ext cx="3609737" cy="535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6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-2"/>
            <a:ext cx="9144000" cy="6858001"/>
          </a:xfrm>
          <a:prstGeom prst="rect">
            <a:avLst/>
          </a:prstGeom>
          <a:gradFill flip="none" rotWithShape="1">
            <a:gsLst>
              <a:gs pos="0">
                <a:srgbClr val="C82373"/>
              </a:gs>
              <a:gs pos="100000">
                <a:srgbClr val="F94333"/>
              </a:gs>
            </a:gsLst>
            <a:lin ang="0" scaled="1"/>
            <a:tileRect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3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1"/>
            <a:ext cx="9144000" cy="6857998"/>
          </a:xfrm>
          <a:prstGeom prst="rect">
            <a:avLst/>
          </a:prstGeom>
          <a:gradFill flip="none" rotWithShape="1">
            <a:gsLst>
              <a:gs pos="0">
                <a:srgbClr val="E30057">
                  <a:alpha val="65000"/>
                </a:srgbClr>
              </a:gs>
              <a:gs pos="100000">
                <a:srgbClr val="F12126">
                  <a:alpha val="6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03042" y="3824764"/>
            <a:ext cx="3936201" cy="523482"/>
          </a:xfrm>
        </p:spPr>
        <p:txBody>
          <a:bodyPr>
            <a:noAutofit/>
          </a:bodyPr>
          <a:lstStyle/>
          <a:p>
            <a:pPr algn="just"/>
            <a:r>
              <a:rPr lang="es-ES_tradnl" sz="2800" b="1" dirty="0" smtClean="0">
                <a:solidFill>
                  <a:schemeClr val="bg1"/>
                </a:solidFill>
              </a:rPr>
              <a:t>Ejemplos de cómo incentivar el uso de los datos.</a:t>
            </a:r>
            <a:endParaRPr lang="es-ES_tradn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0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622606"/>
          </a:xfrm>
          <a:prstGeom prst="rect">
            <a:avLst/>
          </a:prstGeom>
          <a:solidFill>
            <a:srgbClr val="E60154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57022" y="111248"/>
            <a:ext cx="6633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+mj-lt"/>
              </a:rPr>
              <a:t>Dar a conocer los datos</a:t>
            </a:r>
            <a:endParaRPr lang="es-MX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619479" y="2022636"/>
            <a:ext cx="2352321" cy="37856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2400" dirty="0">
                <a:solidFill>
                  <a:srgbClr val="F94333"/>
                </a:solidFill>
                <a:latin typeface="Arial"/>
                <a:cs typeface="Arial"/>
              </a:rPr>
              <a:t>Redes sociales</a:t>
            </a:r>
          </a:p>
          <a:p>
            <a:pPr marL="0" indent="0" algn="ctr">
              <a:buNone/>
            </a:pPr>
            <a:endParaRPr lang="es-MX" sz="200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s-MX" sz="20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Participación </a:t>
            </a:r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en </a:t>
            </a:r>
            <a:r>
              <a:rPr lang="es-MX" sz="2400" dirty="0" smtClean="0">
                <a:solidFill>
                  <a:srgbClr val="F94333"/>
                </a:solidFill>
                <a:latin typeface="Arial"/>
                <a:cs typeface="Arial"/>
              </a:rPr>
              <a:t>eventos</a:t>
            </a:r>
          </a:p>
          <a:p>
            <a:pPr marL="0" indent="0" algn="ctr">
              <a:buNone/>
            </a:pPr>
            <a:endParaRPr lang="es-MX" sz="2400" dirty="0">
              <a:solidFill>
                <a:srgbClr val="F94333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Talleres </a:t>
            </a:r>
            <a:r>
              <a:rPr lang="es-MX" sz="2400" dirty="0" smtClean="0">
                <a:solidFill>
                  <a:srgbClr val="F94333"/>
                </a:solidFill>
                <a:latin typeface="Arial"/>
                <a:cs typeface="Arial"/>
              </a:rPr>
              <a:t>presenciales</a:t>
            </a:r>
          </a:p>
          <a:p>
            <a:pPr marL="0" indent="0" algn="ctr">
              <a:buNone/>
            </a:pPr>
            <a:endParaRPr lang="es-MX" sz="2400" dirty="0">
              <a:solidFill>
                <a:srgbClr val="F94333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Cursos a </a:t>
            </a:r>
            <a:r>
              <a:rPr lang="es-MX" sz="2400" dirty="0" smtClean="0">
                <a:solidFill>
                  <a:srgbClr val="F94333"/>
                </a:solidFill>
                <a:latin typeface="Arial"/>
                <a:cs typeface="Arial"/>
              </a:rPr>
              <a:t>distancia</a:t>
            </a:r>
            <a:endParaRPr lang="es-MX" sz="200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endParaRPr lang="es-MX" sz="2000" dirty="0" smtClean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Llamada rectangular 6"/>
          <p:cNvSpPr/>
          <p:nvPr/>
        </p:nvSpPr>
        <p:spPr>
          <a:xfrm rot="10800000" flipH="1">
            <a:off x="1492456" y="759194"/>
            <a:ext cx="2945073" cy="851431"/>
          </a:xfrm>
          <a:prstGeom prst="wedgeRectCallout">
            <a:avLst>
              <a:gd name="adj1" fmla="val -22103"/>
              <a:gd name="adj2" fmla="val -75411"/>
            </a:avLst>
          </a:prstGeom>
          <a:gradFill flip="none" rotWithShape="1">
            <a:gsLst>
              <a:gs pos="0">
                <a:srgbClr val="F02577"/>
              </a:gs>
              <a:gs pos="100000">
                <a:srgbClr val="F9433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1492456" y="759193"/>
            <a:ext cx="2938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ES_tradnl" dirty="0" smtClean="0">
                <a:solidFill>
                  <a:schemeClr val="bg1"/>
                </a:solidFill>
                <a:latin typeface="Arial"/>
                <a:cs typeface="Arial"/>
              </a:rPr>
              <a:t>Datos que no se conocen o faltan capacidades para su uso.</a:t>
            </a:r>
          </a:p>
          <a:p>
            <a:pPr algn="ctr"/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564" y="2623204"/>
            <a:ext cx="4629706" cy="3498911"/>
          </a:xfrm>
          <a:prstGeom prst="rect">
            <a:avLst/>
          </a:prstGeom>
        </p:spPr>
      </p:pic>
      <p:pic>
        <p:nvPicPr>
          <p:cNvPr id="12" name="Picture 2" descr="Image may contain: tex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485" y="760947"/>
            <a:ext cx="2041785" cy="204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75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/>
          <a:srcRect l="16989" r="28236" b="7740"/>
          <a:stretch/>
        </p:blipFill>
        <p:spPr>
          <a:xfrm>
            <a:off x="4434873" y="2382763"/>
            <a:ext cx="4580468" cy="433977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0"/>
            <a:ext cx="9144000" cy="622606"/>
          </a:xfrm>
          <a:prstGeom prst="rect">
            <a:avLst/>
          </a:prstGeom>
          <a:solidFill>
            <a:srgbClr val="E60154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57022" y="111248"/>
            <a:ext cx="6633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+mj-lt"/>
              </a:rPr>
              <a:t>Redes sociales como mecanismo de comunicación dos vías</a:t>
            </a:r>
            <a:endParaRPr lang="es-MX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16882" r="27871" b="4480"/>
          <a:stretch/>
        </p:blipFill>
        <p:spPr>
          <a:xfrm>
            <a:off x="231179" y="691521"/>
            <a:ext cx="4677827" cy="454934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181309" y="4368800"/>
            <a:ext cx="1727697" cy="618066"/>
          </a:xfrm>
          <a:prstGeom prst="rect">
            <a:avLst/>
          </a:prstGeom>
          <a:noFill/>
          <a:ln w="38100">
            <a:solidFill>
              <a:srgbClr val="F02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ángulo 14"/>
          <p:cNvSpPr/>
          <p:nvPr/>
        </p:nvSpPr>
        <p:spPr>
          <a:xfrm>
            <a:off x="7128933" y="3378200"/>
            <a:ext cx="1234473" cy="3344334"/>
          </a:xfrm>
          <a:prstGeom prst="rect">
            <a:avLst/>
          </a:prstGeom>
          <a:noFill/>
          <a:ln w="38100">
            <a:solidFill>
              <a:srgbClr val="F02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2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622606"/>
          </a:xfrm>
          <a:prstGeom prst="rect">
            <a:avLst/>
          </a:prstGeom>
          <a:solidFill>
            <a:srgbClr val="E60154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57022" y="111248"/>
            <a:ext cx="6633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+mj-lt"/>
              </a:rPr>
              <a:t>Expedición de datos de contrataciones abiertas</a:t>
            </a:r>
            <a:endParaRPr lang="es-MX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 descr="Responsiv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0764"/>
            <a:ext cx="5281735" cy="448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ponsiv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954" y="2548766"/>
            <a:ext cx="4862046" cy="273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87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622606"/>
          </a:xfrm>
          <a:prstGeom prst="rect">
            <a:avLst/>
          </a:prstGeom>
          <a:solidFill>
            <a:srgbClr val="E60154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57022" y="111248"/>
            <a:ext cx="6633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+mj-lt"/>
              </a:rPr>
              <a:t>Rally Datos en la Calle</a:t>
            </a:r>
            <a:endParaRPr lang="es-MX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m_-6241250441230233611A8947F88-C18C-4479-A871-D187AC3DC096" descr="F193AB64-7735-4D9B-BFB8-F345D733D103@fios-rou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111" y="661649"/>
            <a:ext cx="5000383" cy="619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34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622606"/>
          </a:xfrm>
          <a:prstGeom prst="rect">
            <a:avLst/>
          </a:prstGeom>
          <a:solidFill>
            <a:srgbClr val="E60154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57022" y="111248"/>
            <a:ext cx="6633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+mj-lt"/>
              </a:rPr>
              <a:t>Rally Datos en la Calle</a:t>
            </a:r>
            <a:endParaRPr lang="es-MX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40" y="642303"/>
            <a:ext cx="7565521" cy="4530198"/>
          </a:xfrm>
          <a:prstGeom prst="rect">
            <a:avLst/>
          </a:prstGeom>
        </p:spPr>
      </p:pic>
      <p:pic>
        <p:nvPicPr>
          <p:cNvPr id="7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405" y="3554045"/>
            <a:ext cx="5129371" cy="323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47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622606"/>
          </a:xfrm>
          <a:prstGeom prst="rect">
            <a:avLst/>
          </a:prstGeom>
          <a:solidFill>
            <a:srgbClr val="E60154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57022" y="111248"/>
            <a:ext cx="6633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+mj-lt"/>
              </a:rPr>
              <a:t>Rally Datos en la Calle</a:t>
            </a:r>
            <a:endParaRPr lang="es-MX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84249" y="995082"/>
            <a:ext cx="817550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2">
                    <a:lumMod val="50000"/>
                  </a:schemeClr>
                </a:solidFill>
              </a:rPr>
              <a:t>★ </a:t>
            </a:r>
            <a:r>
              <a:rPr lang="es-MX" b="1" dirty="0" smtClean="0">
                <a:solidFill>
                  <a:schemeClr val="bg2">
                    <a:lumMod val="50000"/>
                  </a:schemeClr>
                </a:solidFill>
              </a:rPr>
              <a:t>1era </a:t>
            </a:r>
            <a:r>
              <a:rPr lang="es-MX" b="1" dirty="0">
                <a:solidFill>
                  <a:schemeClr val="bg2">
                    <a:lumMod val="50000"/>
                  </a:schemeClr>
                </a:solidFill>
              </a:rPr>
              <a:t>Etapa: </a:t>
            </a:r>
            <a:r>
              <a:rPr lang="es-MX" b="1" dirty="0" smtClean="0">
                <a:solidFill>
                  <a:schemeClr val="bg2">
                    <a:lumMod val="50000"/>
                  </a:schemeClr>
                </a:solidFill>
              </a:rPr>
              <a:t>Analiza</a:t>
            </a:r>
          </a:p>
          <a:p>
            <a:endParaRPr lang="es-MX" dirty="0">
              <a:solidFill>
                <a:schemeClr val="bg2">
                  <a:lumMod val="50000"/>
                </a:schemeClr>
              </a:solidFill>
            </a:endParaRPr>
          </a:p>
          <a:p>
            <a:endParaRPr lang="es-MX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s-MX" dirty="0" smtClean="0">
                <a:solidFill>
                  <a:schemeClr val="bg2">
                    <a:lumMod val="50000"/>
                  </a:schemeClr>
                </a:solidFill>
              </a:rPr>
              <a:t>★ </a:t>
            </a:r>
            <a:r>
              <a:rPr lang="es-MX" b="1" dirty="0">
                <a:solidFill>
                  <a:schemeClr val="bg2">
                    <a:lumMod val="50000"/>
                  </a:schemeClr>
                </a:solidFill>
              </a:rPr>
              <a:t>2nda Etapa: ¿A dónde vamos?</a:t>
            </a:r>
            <a:endParaRPr lang="es-MX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s-MX" dirty="0" smtClean="0">
                <a:solidFill>
                  <a:schemeClr val="bg2">
                    <a:lumMod val="50000"/>
                  </a:schemeClr>
                </a:solidFill>
              </a:rPr>
              <a:t>Los </a:t>
            </a:r>
            <a:r>
              <a:rPr lang="es-MX" dirty="0">
                <a:solidFill>
                  <a:schemeClr val="bg2">
                    <a:lumMod val="50000"/>
                  </a:schemeClr>
                </a:solidFill>
              </a:rPr>
              <a:t>participantes seleccionan los proyectos que revisarán y cuál es su estrategia para el rally. </a:t>
            </a:r>
            <a:endParaRPr lang="es-MX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s-MX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s-MX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s-MX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s-MX" dirty="0">
                <a:solidFill>
                  <a:schemeClr val="bg2">
                    <a:lumMod val="50000"/>
                  </a:schemeClr>
                </a:solidFill>
              </a:rPr>
              <a:t>★ </a:t>
            </a:r>
            <a:r>
              <a:rPr lang="es-MX" b="1" dirty="0">
                <a:solidFill>
                  <a:schemeClr val="bg2">
                    <a:lumMod val="50000"/>
                  </a:schemeClr>
                </a:solidFill>
              </a:rPr>
              <a:t>3era Etapa: Visita</a:t>
            </a:r>
            <a:endParaRPr lang="es-MX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s-MX" dirty="0" smtClean="0">
                <a:solidFill>
                  <a:schemeClr val="bg2">
                    <a:lumMod val="50000"/>
                  </a:schemeClr>
                </a:solidFill>
              </a:rPr>
              <a:t>Salir </a:t>
            </a:r>
            <a:r>
              <a:rPr lang="es-MX" dirty="0">
                <a:solidFill>
                  <a:schemeClr val="bg2">
                    <a:lumMod val="50000"/>
                  </a:schemeClr>
                </a:solidFill>
              </a:rPr>
              <a:t>en búsqueda del o los proyectos elegidos. Por medio de redes sociales, usando el hashtag #</a:t>
            </a:r>
            <a:r>
              <a:rPr lang="es-MX" dirty="0" err="1">
                <a:solidFill>
                  <a:schemeClr val="bg2">
                    <a:lumMod val="50000"/>
                  </a:schemeClr>
                </a:solidFill>
              </a:rPr>
              <a:t>DatosEnLaCalle</a:t>
            </a:r>
            <a:r>
              <a:rPr lang="es-MX" dirty="0">
                <a:solidFill>
                  <a:schemeClr val="bg2">
                    <a:lumMod val="50000"/>
                  </a:schemeClr>
                </a:solidFill>
              </a:rPr>
              <a:t> y #</a:t>
            </a:r>
            <a:r>
              <a:rPr lang="es-MX" dirty="0" err="1">
                <a:solidFill>
                  <a:schemeClr val="bg2">
                    <a:lumMod val="50000"/>
                  </a:schemeClr>
                </a:solidFill>
              </a:rPr>
              <a:t>RallyMexico</a:t>
            </a:r>
            <a:r>
              <a:rPr lang="es-MX" dirty="0">
                <a:solidFill>
                  <a:schemeClr val="bg2">
                    <a:lumMod val="50000"/>
                  </a:schemeClr>
                </a:solidFill>
              </a:rPr>
              <a:t> y etiquetando a @</a:t>
            </a:r>
            <a:r>
              <a:rPr lang="es-MX" dirty="0" err="1">
                <a:solidFill>
                  <a:schemeClr val="bg2">
                    <a:lumMod val="50000"/>
                  </a:schemeClr>
                </a:solidFill>
              </a:rPr>
              <a:t>TPresupuestaria</a:t>
            </a:r>
            <a:r>
              <a:rPr lang="es-MX" dirty="0">
                <a:solidFill>
                  <a:schemeClr val="bg2">
                    <a:lumMod val="50000"/>
                  </a:schemeClr>
                </a:solidFill>
              </a:rPr>
              <a:t>, reportar tu trayectoria y mostrar sus hallazgos (fotos, videos, etc.). </a:t>
            </a:r>
            <a:endParaRPr lang="es-MX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s-MX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s-MX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s-MX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s-MX" dirty="0">
                <a:solidFill>
                  <a:schemeClr val="bg2">
                    <a:lumMod val="50000"/>
                  </a:schemeClr>
                </a:solidFill>
              </a:rPr>
              <a:t>★ </a:t>
            </a:r>
            <a:r>
              <a:rPr lang="es-MX" b="1" dirty="0">
                <a:solidFill>
                  <a:schemeClr val="bg2">
                    <a:lumMod val="50000"/>
                  </a:schemeClr>
                </a:solidFill>
              </a:rPr>
              <a:t>4ta Etapa: Evaluación</a:t>
            </a:r>
            <a:endParaRPr lang="es-MX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s-MX" dirty="0" smtClean="0">
                <a:solidFill>
                  <a:schemeClr val="bg2">
                    <a:lumMod val="50000"/>
                  </a:schemeClr>
                </a:solidFill>
              </a:rPr>
              <a:t>Se </a:t>
            </a:r>
            <a:r>
              <a:rPr lang="es-MX" dirty="0">
                <a:solidFill>
                  <a:schemeClr val="bg2">
                    <a:lumMod val="50000"/>
                  </a:schemeClr>
                </a:solidFill>
              </a:rPr>
              <a:t>suman los puntos obtenidos a lo largo del Rally, y los jueces evalúan la utilización de los datos y estrategia de difusión, y se declara al ganador. </a:t>
            </a:r>
          </a:p>
          <a:p>
            <a:r>
              <a:rPr lang="es-MX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s-MX" dirty="0">
                <a:solidFill>
                  <a:schemeClr val="bg2">
                    <a:lumMod val="50000"/>
                  </a:schemeClr>
                </a:solidFill>
              </a:rPr>
            </a:br>
            <a:endParaRPr lang="es-MX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70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622606"/>
          </a:xfrm>
          <a:prstGeom prst="rect">
            <a:avLst/>
          </a:prstGeom>
          <a:solidFill>
            <a:srgbClr val="E60154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57022" y="111248"/>
            <a:ext cx="6633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+mj-lt"/>
              </a:rPr>
              <a:t>Rally Datos en la Calle</a:t>
            </a:r>
            <a:endParaRPr lang="es-MX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8EE1DE94-68E6-864F-B7FD-AB3EAE374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2606"/>
            <a:ext cx="2463085" cy="3789361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lc="http://schemas.openxmlformats.org/drawingml/2006/lockedCanvas" xmlns:a16="http://schemas.microsoft.com/office/drawing/2014/main" xmlns="" id="{CDA4639D-467E-6A4D-945E-D61ED4C04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2331" y="3122774"/>
            <a:ext cx="2246549" cy="3735226"/>
          </a:xfrm>
          <a:prstGeom prst="rect">
            <a:avLst/>
          </a:prstGeom>
        </p:spPr>
      </p:pic>
      <p:pic>
        <p:nvPicPr>
          <p:cNvPr id="10" name="Picture 13">
            <a:extLst>
              <a:ext uri="{FF2B5EF4-FFF2-40B4-BE49-F238E27FC236}">
                <a16:creationId xmlns:lc="http://schemas.openxmlformats.org/drawingml/2006/lockedCanvas" xmlns:a16="http://schemas.microsoft.com/office/drawing/2014/main" xmlns="" id="{07148057-4410-624C-91D9-8FAA4BC840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4229" y="2680786"/>
            <a:ext cx="2544285" cy="4249497"/>
          </a:xfrm>
          <a:prstGeom prst="rect">
            <a:avLst/>
          </a:prstGeom>
        </p:spPr>
      </p:pic>
      <p:pic>
        <p:nvPicPr>
          <p:cNvPr id="11" name="Picture 15">
            <a:extLst>
              <a:ext uri="{FF2B5EF4-FFF2-40B4-BE49-F238E27FC236}">
                <a16:creationId xmlns:lc="http://schemas.openxmlformats.org/drawingml/2006/lockedCanvas" xmlns:a16="http://schemas.microsoft.com/office/drawing/2014/main" xmlns="" id="{06809C68-D820-B443-A003-75F7D43274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0526" y="707080"/>
            <a:ext cx="2861585" cy="382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9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-2"/>
            <a:ext cx="9144000" cy="6858001"/>
          </a:xfrm>
          <a:prstGeom prst="rect">
            <a:avLst/>
          </a:prstGeom>
          <a:gradFill flip="none" rotWithShape="1">
            <a:gsLst>
              <a:gs pos="0">
                <a:srgbClr val="C82373"/>
              </a:gs>
              <a:gs pos="100000">
                <a:srgbClr val="F94333"/>
              </a:gs>
            </a:gsLst>
            <a:lin ang="0" scaled="1"/>
            <a:tileRect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3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1"/>
            <a:ext cx="9144000" cy="6857998"/>
          </a:xfrm>
          <a:prstGeom prst="rect">
            <a:avLst/>
          </a:prstGeom>
          <a:gradFill flip="none" rotWithShape="1">
            <a:gsLst>
              <a:gs pos="0">
                <a:srgbClr val="E30057">
                  <a:alpha val="65000"/>
                </a:srgbClr>
              </a:gs>
              <a:gs pos="100000">
                <a:srgbClr val="F12126">
                  <a:alpha val="6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03042" y="3824764"/>
            <a:ext cx="3936201" cy="523482"/>
          </a:xfrm>
        </p:spPr>
        <p:txBody>
          <a:bodyPr>
            <a:noAutofit/>
          </a:bodyPr>
          <a:lstStyle/>
          <a:p>
            <a:pPr algn="just"/>
            <a:r>
              <a:rPr lang="es-ES_tradnl" sz="2800" b="1" dirty="0" smtClean="0">
                <a:solidFill>
                  <a:schemeClr val="bg1"/>
                </a:solidFill>
              </a:rPr>
              <a:t>La publicación de datos será útil en la medida que los datos sean utilizados.</a:t>
            </a:r>
            <a:endParaRPr lang="es-ES_tradn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6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-2"/>
            <a:ext cx="9144000" cy="6858001"/>
          </a:xfrm>
          <a:prstGeom prst="rect">
            <a:avLst/>
          </a:prstGeom>
          <a:gradFill flip="none" rotWithShape="1">
            <a:gsLst>
              <a:gs pos="0">
                <a:srgbClr val="C82373"/>
              </a:gs>
              <a:gs pos="100000">
                <a:srgbClr val="F94333"/>
              </a:gs>
            </a:gsLst>
            <a:lin ang="0" scaled="1"/>
            <a:tileRect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3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1"/>
            <a:ext cx="9144000" cy="6857998"/>
          </a:xfrm>
          <a:prstGeom prst="rect">
            <a:avLst/>
          </a:prstGeom>
          <a:gradFill flip="none" rotWithShape="1">
            <a:gsLst>
              <a:gs pos="0">
                <a:srgbClr val="E30057">
                  <a:alpha val="65000"/>
                </a:srgbClr>
              </a:gs>
              <a:gs pos="100000">
                <a:srgbClr val="F12126">
                  <a:alpha val="6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03042" y="3824764"/>
            <a:ext cx="3936201" cy="523482"/>
          </a:xfrm>
        </p:spPr>
        <p:txBody>
          <a:bodyPr>
            <a:noAutofit/>
          </a:bodyPr>
          <a:lstStyle/>
          <a:p>
            <a:pPr algn="just"/>
            <a:r>
              <a:rPr lang="es-ES_tradnl" sz="2800" b="1" dirty="0" smtClean="0">
                <a:solidFill>
                  <a:schemeClr val="bg1"/>
                </a:solidFill>
              </a:rPr>
              <a:t>La publicación de datos será útil en la medida que los datos sean utilizados.</a:t>
            </a:r>
            <a:endParaRPr lang="es-ES_tradn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59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622606"/>
          </a:xfrm>
          <a:prstGeom prst="rect">
            <a:avLst/>
          </a:prstGeom>
          <a:solidFill>
            <a:srgbClr val="E60154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16681" y="111248"/>
            <a:ext cx="8341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+mj-lt"/>
              </a:rPr>
              <a:t>¿Generar visualizaciones es la mejor forma para involucrar a los ciudadanos?</a:t>
            </a:r>
            <a:endParaRPr lang="es-MX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84" y="1448163"/>
            <a:ext cx="7428432" cy="403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622606"/>
          </a:xfrm>
          <a:prstGeom prst="rect">
            <a:avLst/>
          </a:prstGeom>
          <a:solidFill>
            <a:srgbClr val="E60154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16681" y="111248"/>
            <a:ext cx="8341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+mj-lt"/>
              </a:rPr>
              <a:t>¿Generar visualizaciones es la mejor forma para involucrar a los ciudadanos?</a:t>
            </a:r>
            <a:endParaRPr lang="es-MX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84" y="1448163"/>
            <a:ext cx="7428432" cy="4032266"/>
          </a:xfrm>
          <a:prstGeom prst="rect">
            <a:avLst/>
          </a:prstGeom>
        </p:spPr>
      </p:pic>
      <p:sp>
        <p:nvSpPr>
          <p:cNvPr id="2" name="Señal de prohibido 1"/>
          <p:cNvSpPr/>
          <p:nvPr/>
        </p:nvSpPr>
        <p:spPr>
          <a:xfrm>
            <a:off x="1761564" y="864653"/>
            <a:ext cx="5271247" cy="5401677"/>
          </a:xfrm>
          <a:prstGeom prst="noSmoking">
            <a:avLst>
              <a:gd name="adj" fmla="val 12500"/>
            </a:avLst>
          </a:prstGeom>
          <a:gradFill>
            <a:gsLst>
              <a:gs pos="0">
                <a:srgbClr val="F02577"/>
              </a:gs>
              <a:gs pos="100000">
                <a:srgbClr val="F94333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08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622606"/>
          </a:xfrm>
          <a:prstGeom prst="rect">
            <a:avLst/>
          </a:prstGeom>
          <a:solidFill>
            <a:srgbClr val="E60154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16681" y="111248"/>
            <a:ext cx="5284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+mj-lt"/>
              </a:rPr>
              <a:t>Proceso de apertura de datos</a:t>
            </a:r>
            <a:endParaRPr lang="es-MX" sz="20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77" name="Grupo 76"/>
          <p:cNvGrpSpPr/>
          <p:nvPr/>
        </p:nvGrpSpPr>
        <p:grpSpPr>
          <a:xfrm>
            <a:off x="1597125" y="2057401"/>
            <a:ext cx="5565928" cy="4638760"/>
            <a:chOff x="1597125" y="728232"/>
            <a:chExt cx="5565928" cy="5967929"/>
          </a:xfrm>
        </p:grpSpPr>
        <p:grpSp>
          <p:nvGrpSpPr>
            <p:cNvPr id="72" name="Grupo 71"/>
            <p:cNvGrpSpPr/>
            <p:nvPr/>
          </p:nvGrpSpPr>
          <p:grpSpPr>
            <a:xfrm>
              <a:off x="1597125" y="2469402"/>
              <a:ext cx="5537115" cy="748800"/>
              <a:chOff x="1597125" y="2508449"/>
              <a:chExt cx="5537115" cy="724017"/>
            </a:xfrm>
          </p:grpSpPr>
          <p:grpSp>
            <p:nvGrpSpPr>
              <p:cNvPr id="48" name="Grupo 47"/>
              <p:cNvGrpSpPr/>
              <p:nvPr/>
            </p:nvGrpSpPr>
            <p:grpSpPr>
              <a:xfrm>
                <a:off x="1597125" y="2508449"/>
                <a:ext cx="5537115" cy="724017"/>
                <a:chOff x="1511939" y="1670755"/>
                <a:chExt cx="5537115" cy="749895"/>
              </a:xfrm>
            </p:grpSpPr>
            <p:sp>
              <p:nvSpPr>
                <p:cNvPr id="49" name="Pentágono 48"/>
                <p:cNvSpPr/>
                <p:nvPr/>
              </p:nvSpPr>
              <p:spPr>
                <a:xfrm rot="10800000">
                  <a:off x="1511939" y="1670755"/>
                  <a:ext cx="5537115" cy="749895"/>
                </a:xfrm>
                <a:prstGeom prst="homePlate">
                  <a:avLst>
                    <a:gd name="adj" fmla="val 73882"/>
                  </a:avLst>
                </a:prstGeom>
                <a:noFill/>
                <a:ln w="28575">
                  <a:solidFill>
                    <a:srgbClr val="F63A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CuadroTexto 49"/>
                <p:cNvSpPr txBox="1"/>
                <p:nvPr/>
              </p:nvSpPr>
              <p:spPr>
                <a:xfrm>
                  <a:off x="1878649" y="1850540"/>
                  <a:ext cx="312906" cy="355592"/>
                </a:xfrm>
                <a:prstGeom prst="rect">
                  <a:avLst/>
                </a:prstGeom>
                <a:noFill/>
              </p:spPr>
              <p:txBody>
                <a:bodyPr wrap="none" tIns="0" bIns="0" rtlCol="0" anchor="ctr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</p:grpSp>
          <p:sp>
            <p:nvSpPr>
              <p:cNvPr id="51" name="CuadroTexto 50"/>
              <p:cNvSpPr txBox="1"/>
              <p:nvPr/>
            </p:nvSpPr>
            <p:spPr>
              <a:xfrm>
                <a:off x="2368426" y="2675657"/>
                <a:ext cx="4746072" cy="3433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lvl="1" algn="ctr"/>
                <a:r>
                  <a:rPr lang="es-ES_tradnl" dirty="0" smtClean="0">
                    <a:solidFill>
                      <a:schemeClr val="bg2">
                        <a:lumMod val="50000"/>
                      </a:schemeClr>
                    </a:solidFill>
                    <a:latin typeface="Arial"/>
                    <a:cs typeface="Arial"/>
                  </a:rPr>
                  <a:t>Iniciar su depuración y limpieza</a:t>
                </a:r>
                <a:endParaRPr lang="es-ES_tradnl" dirty="0">
                  <a:solidFill>
                    <a:schemeClr val="bg2">
                      <a:lumMod val="50000"/>
                    </a:schemeClr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73" name="Grupo 72"/>
            <p:cNvGrpSpPr/>
            <p:nvPr/>
          </p:nvGrpSpPr>
          <p:grpSpPr>
            <a:xfrm>
              <a:off x="1597125" y="3338892"/>
              <a:ext cx="5537115" cy="748800"/>
              <a:chOff x="1597125" y="3309724"/>
              <a:chExt cx="5537115" cy="724017"/>
            </a:xfrm>
          </p:grpSpPr>
          <p:grpSp>
            <p:nvGrpSpPr>
              <p:cNvPr id="52" name="Grupo 51"/>
              <p:cNvGrpSpPr/>
              <p:nvPr/>
            </p:nvGrpSpPr>
            <p:grpSpPr>
              <a:xfrm>
                <a:off x="1597125" y="3309724"/>
                <a:ext cx="5537115" cy="724017"/>
                <a:chOff x="1511939" y="1670755"/>
                <a:chExt cx="5537115" cy="749895"/>
              </a:xfrm>
            </p:grpSpPr>
            <p:sp>
              <p:nvSpPr>
                <p:cNvPr id="53" name="Pentágono 52"/>
                <p:cNvSpPr/>
                <p:nvPr/>
              </p:nvSpPr>
              <p:spPr>
                <a:xfrm rot="10800000">
                  <a:off x="1511939" y="1670755"/>
                  <a:ext cx="5537115" cy="749895"/>
                </a:xfrm>
                <a:prstGeom prst="homePlate">
                  <a:avLst>
                    <a:gd name="adj" fmla="val 77390"/>
                  </a:avLst>
                </a:prstGeom>
                <a:noFill/>
                <a:ln w="28575">
                  <a:solidFill>
                    <a:srgbClr val="F63A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CuadroTexto 53"/>
                <p:cNvSpPr txBox="1"/>
                <p:nvPr/>
              </p:nvSpPr>
              <p:spPr>
                <a:xfrm>
                  <a:off x="1878649" y="1850540"/>
                  <a:ext cx="312906" cy="355592"/>
                </a:xfrm>
                <a:prstGeom prst="rect">
                  <a:avLst/>
                </a:prstGeom>
                <a:noFill/>
              </p:spPr>
              <p:txBody>
                <a:bodyPr wrap="none" tIns="0" bIns="0" rtlCol="0" anchor="ctr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</a:t>
                  </a:r>
                  <a:endParaRPr lang="en-US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5" name="CuadroTexto 54"/>
              <p:cNvSpPr txBox="1"/>
              <p:nvPr/>
            </p:nvSpPr>
            <p:spPr>
              <a:xfrm>
                <a:off x="2446092" y="3344805"/>
                <a:ext cx="4590741" cy="68664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lvl="1" algn="ctr"/>
                <a:r>
                  <a:rPr lang="es-ES_tradnl" dirty="0" smtClean="0">
                    <a:solidFill>
                      <a:schemeClr val="bg2">
                        <a:lumMod val="50000"/>
                      </a:schemeClr>
                    </a:solidFill>
                    <a:latin typeface="Arial"/>
                    <a:cs typeface="Arial"/>
                  </a:rPr>
                  <a:t>Corroborar si existen estándares nacionales o internacionales de referencia</a:t>
                </a:r>
                <a:endParaRPr lang="es-ES_tradnl" dirty="0">
                  <a:solidFill>
                    <a:schemeClr val="bg2">
                      <a:lumMod val="50000"/>
                    </a:schemeClr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74" name="Grupo 73"/>
            <p:cNvGrpSpPr/>
            <p:nvPr/>
          </p:nvGrpSpPr>
          <p:grpSpPr>
            <a:xfrm>
              <a:off x="1597125" y="4208382"/>
              <a:ext cx="5537115" cy="748800"/>
              <a:chOff x="1597125" y="4133965"/>
              <a:chExt cx="5537115" cy="724017"/>
            </a:xfrm>
          </p:grpSpPr>
          <p:grpSp>
            <p:nvGrpSpPr>
              <p:cNvPr id="56" name="Grupo 55"/>
              <p:cNvGrpSpPr/>
              <p:nvPr/>
            </p:nvGrpSpPr>
            <p:grpSpPr>
              <a:xfrm>
                <a:off x="1597125" y="4133965"/>
                <a:ext cx="5537115" cy="724017"/>
                <a:chOff x="1511939" y="1670755"/>
                <a:chExt cx="5537115" cy="749895"/>
              </a:xfrm>
            </p:grpSpPr>
            <p:sp>
              <p:nvSpPr>
                <p:cNvPr id="57" name="Pentágono 56"/>
                <p:cNvSpPr/>
                <p:nvPr/>
              </p:nvSpPr>
              <p:spPr>
                <a:xfrm rot="10800000">
                  <a:off x="1511939" y="1670755"/>
                  <a:ext cx="5537115" cy="749895"/>
                </a:xfrm>
                <a:prstGeom prst="homePlate">
                  <a:avLst>
                    <a:gd name="adj" fmla="val 76220"/>
                  </a:avLst>
                </a:prstGeom>
                <a:noFill/>
                <a:ln w="28575">
                  <a:solidFill>
                    <a:srgbClr val="F63A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CuadroTexto 57"/>
                <p:cNvSpPr txBox="1"/>
                <p:nvPr/>
              </p:nvSpPr>
              <p:spPr>
                <a:xfrm>
                  <a:off x="1878649" y="1850540"/>
                  <a:ext cx="312906" cy="355592"/>
                </a:xfrm>
                <a:prstGeom prst="rect">
                  <a:avLst/>
                </a:prstGeom>
                <a:noFill/>
              </p:spPr>
              <p:txBody>
                <a:bodyPr wrap="none" tIns="0" bIns="0" rtlCol="0" anchor="ctr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5</a:t>
                  </a:r>
                  <a:endParaRPr lang="en-US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9" name="CuadroTexto 58"/>
              <p:cNvSpPr txBox="1"/>
              <p:nvPr/>
            </p:nvSpPr>
            <p:spPr>
              <a:xfrm>
                <a:off x="2368427" y="4307546"/>
                <a:ext cx="4746071" cy="3433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lvl="1" algn="ctr"/>
                <a:r>
                  <a:rPr lang="es-ES_tradnl" dirty="0" smtClean="0">
                    <a:solidFill>
                      <a:schemeClr val="bg2">
                        <a:lumMod val="50000"/>
                      </a:schemeClr>
                    </a:solidFill>
                    <a:latin typeface="Arial"/>
                    <a:cs typeface="Arial"/>
                  </a:rPr>
                  <a:t>Pensar en la sostenibilidad de la información</a:t>
                </a:r>
                <a:endParaRPr lang="es-ES_tradnl" dirty="0">
                  <a:solidFill>
                    <a:schemeClr val="bg2">
                      <a:lumMod val="50000"/>
                    </a:schemeClr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75" name="Grupo 74"/>
            <p:cNvGrpSpPr/>
            <p:nvPr/>
          </p:nvGrpSpPr>
          <p:grpSpPr>
            <a:xfrm>
              <a:off x="1597125" y="5077872"/>
              <a:ext cx="5537115" cy="748800"/>
              <a:chOff x="1597125" y="4989492"/>
              <a:chExt cx="5537115" cy="724017"/>
            </a:xfrm>
          </p:grpSpPr>
          <p:grpSp>
            <p:nvGrpSpPr>
              <p:cNvPr id="60" name="Grupo 59"/>
              <p:cNvGrpSpPr/>
              <p:nvPr/>
            </p:nvGrpSpPr>
            <p:grpSpPr>
              <a:xfrm>
                <a:off x="1597125" y="4989492"/>
                <a:ext cx="5537115" cy="724017"/>
                <a:chOff x="1511939" y="1670755"/>
                <a:chExt cx="5537115" cy="749895"/>
              </a:xfrm>
            </p:grpSpPr>
            <p:sp>
              <p:nvSpPr>
                <p:cNvPr id="61" name="Pentágono 60"/>
                <p:cNvSpPr/>
                <p:nvPr/>
              </p:nvSpPr>
              <p:spPr>
                <a:xfrm rot="10800000">
                  <a:off x="1511939" y="1670755"/>
                  <a:ext cx="5537115" cy="749895"/>
                </a:xfrm>
                <a:prstGeom prst="homePlate">
                  <a:avLst>
                    <a:gd name="adj" fmla="val 73882"/>
                  </a:avLst>
                </a:prstGeom>
                <a:noFill/>
                <a:ln w="28575">
                  <a:solidFill>
                    <a:srgbClr val="F63A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CuadroTexto 61"/>
                <p:cNvSpPr txBox="1"/>
                <p:nvPr/>
              </p:nvSpPr>
              <p:spPr>
                <a:xfrm>
                  <a:off x="1878649" y="1841545"/>
                  <a:ext cx="312906" cy="355592"/>
                </a:xfrm>
                <a:prstGeom prst="rect">
                  <a:avLst/>
                </a:prstGeom>
                <a:noFill/>
              </p:spPr>
              <p:txBody>
                <a:bodyPr wrap="none" tIns="0" bIns="0" rtlCol="0" anchor="ctr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6</a:t>
                  </a:r>
                  <a:endParaRPr lang="en-US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3" name="CuadroTexto 62"/>
              <p:cNvSpPr txBox="1"/>
              <p:nvPr/>
            </p:nvSpPr>
            <p:spPr>
              <a:xfrm>
                <a:off x="2368427" y="5154388"/>
                <a:ext cx="4746071" cy="3433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lvl="1" algn="ctr"/>
                <a:r>
                  <a:rPr lang="es-ES_tradnl" dirty="0" smtClean="0">
                    <a:solidFill>
                      <a:schemeClr val="bg2">
                        <a:lumMod val="50000"/>
                      </a:schemeClr>
                    </a:solidFill>
                    <a:latin typeface="Arial"/>
                    <a:cs typeface="Arial"/>
                  </a:rPr>
                  <a:t>Licencias de uso</a:t>
                </a:r>
                <a:endParaRPr lang="es-ES_tradnl" dirty="0">
                  <a:solidFill>
                    <a:schemeClr val="bg2">
                      <a:lumMod val="50000"/>
                    </a:schemeClr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76" name="Grupo 75"/>
            <p:cNvGrpSpPr/>
            <p:nvPr/>
          </p:nvGrpSpPr>
          <p:grpSpPr>
            <a:xfrm>
              <a:off x="1597125" y="5947361"/>
              <a:ext cx="5537115" cy="748800"/>
              <a:chOff x="1597125" y="5947362"/>
              <a:chExt cx="5537115" cy="724017"/>
            </a:xfrm>
          </p:grpSpPr>
          <p:grpSp>
            <p:nvGrpSpPr>
              <p:cNvPr id="64" name="Grupo 63"/>
              <p:cNvGrpSpPr/>
              <p:nvPr/>
            </p:nvGrpSpPr>
            <p:grpSpPr>
              <a:xfrm>
                <a:off x="1597125" y="5947362"/>
                <a:ext cx="5537115" cy="724017"/>
                <a:chOff x="1511939" y="1670755"/>
                <a:chExt cx="5537115" cy="749895"/>
              </a:xfrm>
            </p:grpSpPr>
            <p:sp>
              <p:nvSpPr>
                <p:cNvPr id="65" name="Pentágono 64"/>
                <p:cNvSpPr/>
                <p:nvPr/>
              </p:nvSpPr>
              <p:spPr>
                <a:xfrm rot="10800000">
                  <a:off x="1511939" y="1670755"/>
                  <a:ext cx="5537115" cy="749895"/>
                </a:xfrm>
                <a:prstGeom prst="homePlate">
                  <a:avLst>
                    <a:gd name="adj" fmla="val 71543"/>
                  </a:avLst>
                </a:prstGeom>
                <a:noFill/>
                <a:ln w="28575">
                  <a:solidFill>
                    <a:srgbClr val="F63A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CuadroTexto 65"/>
                <p:cNvSpPr txBox="1"/>
                <p:nvPr/>
              </p:nvSpPr>
              <p:spPr>
                <a:xfrm>
                  <a:off x="1878649" y="1839671"/>
                  <a:ext cx="312906" cy="355592"/>
                </a:xfrm>
                <a:prstGeom prst="rect">
                  <a:avLst/>
                </a:prstGeom>
                <a:noFill/>
              </p:spPr>
              <p:txBody>
                <a:bodyPr wrap="none" tIns="0" bIns="0" rtlCol="0" anchor="ctr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7</a:t>
                  </a:r>
                  <a:endParaRPr lang="en-US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7" name="CuadroTexto 66"/>
              <p:cNvSpPr txBox="1"/>
              <p:nvPr/>
            </p:nvSpPr>
            <p:spPr>
              <a:xfrm>
                <a:off x="2368427" y="6117973"/>
                <a:ext cx="4746071" cy="3433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lvl="1" algn="ctr"/>
                <a:r>
                  <a:rPr lang="es-ES_tradnl" dirty="0" smtClean="0">
                    <a:solidFill>
                      <a:schemeClr val="bg2">
                        <a:lumMod val="50000"/>
                      </a:schemeClr>
                    </a:solidFill>
                    <a:latin typeface="Arial"/>
                    <a:cs typeface="Arial"/>
                  </a:rPr>
                  <a:t>Promover el uso de la información</a:t>
                </a:r>
                <a:endParaRPr lang="es-ES_tradnl" dirty="0">
                  <a:solidFill>
                    <a:schemeClr val="bg2">
                      <a:lumMod val="50000"/>
                    </a:schemeClr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71" name="Grupo 70"/>
            <p:cNvGrpSpPr/>
            <p:nvPr/>
          </p:nvGrpSpPr>
          <p:grpSpPr>
            <a:xfrm>
              <a:off x="1625938" y="1598817"/>
              <a:ext cx="5537115" cy="749895"/>
              <a:chOff x="1625938" y="1601504"/>
              <a:chExt cx="5537115" cy="749895"/>
            </a:xfrm>
          </p:grpSpPr>
          <p:grpSp>
            <p:nvGrpSpPr>
              <p:cNvPr id="47" name="Grupo 46"/>
              <p:cNvGrpSpPr/>
              <p:nvPr/>
            </p:nvGrpSpPr>
            <p:grpSpPr>
              <a:xfrm>
                <a:off x="1625938" y="1601504"/>
                <a:ext cx="5537115" cy="749895"/>
                <a:chOff x="1540752" y="1691022"/>
                <a:chExt cx="5537115" cy="749895"/>
              </a:xfrm>
              <a:noFill/>
            </p:grpSpPr>
            <p:sp>
              <p:nvSpPr>
                <p:cNvPr id="11" name="Pentágono 10"/>
                <p:cNvSpPr/>
                <p:nvPr/>
              </p:nvSpPr>
              <p:spPr>
                <a:xfrm rot="10800000">
                  <a:off x="1540752" y="1691022"/>
                  <a:ext cx="5537115" cy="749895"/>
                </a:xfrm>
                <a:prstGeom prst="homePlate">
                  <a:avLst>
                    <a:gd name="adj" fmla="val 69487"/>
                  </a:avLst>
                </a:prstGeom>
                <a:grpFill/>
                <a:ln w="28575">
                  <a:solidFill>
                    <a:srgbClr val="F63A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CuadroTexto 45"/>
                <p:cNvSpPr txBox="1"/>
                <p:nvPr/>
              </p:nvSpPr>
              <p:spPr>
                <a:xfrm>
                  <a:off x="1878649" y="1850540"/>
                  <a:ext cx="312906" cy="355073"/>
                </a:xfrm>
                <a:prstGeom prst="rect">
                  <a:avLst/>
                </a:prstGeom>
                <a:grpFill/>
              </p:spPr>
              <p:txBody>
                <a:bodyPr wrap="none" tIns="0" bIns="0" rtlCol="0" anchor="ctr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en-US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0" name="CuadroTexto 19"/>
              <p:cNvSpPr txBox="1"/>
              <p:nvPr/>
            </p:nvSpPr>
            <p:spPr>
              <a:xfrm>
                <a:off x="2388168" y="1787381"/>
                <a:ext cx="4746072" cy="35507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lvl="1" algn="ctr"/>
                <a:r>
                  <a:rPr lang="es-ES_tradnl" dirty="0" smtClean="0">
                    <a:solidFill>
                      <a:schemeClr val="bg2">
                        <a:lumMod val="50000"/>
                      </a:schemeClr>
                    </a:solidFill>
                    <a:latin typeface="Arial"/>
                    <a:cs typeface="Arial"/>
                  </a:rPr>
                  <a:t>Identificar la fuente y el formato de los datos</a:t>
                </a:r>
                <a:endParaRPr lang="es-ES_tradnl" dirty="0">
                  <a:solidFill>
                    <a:schemeClr val="bg2">
                      <a:lumMod val="50000"/>
                    </a:schemeClr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70" name="Grupo 69"/>
            <p:cNvGrpSpPr/>
            <p:nvPr/>
          </p:nvGrpSpPr>
          <p:grpSpPr>
            <a:xfrm>
              <a:off x="1625938" y="728232"/>
              <a:ext cx="5537115" cy="749895"/>
              <a:chOff x="1625938" y="728232"/>
              <a:chExt cx="5537115" cy="749895"/>
            </a:xfrm>
            <a:noFill/>
          </p:grpSpPr>
          <p:sp>
            <p:nvSpPr>
              <p:cNvPr id="68" name="Pentágono 67"/>
              <p:cNvSpPr/>
              <p:nvPr/>
            </p:nvSpPr>
            <p:spPr>
              <a:xfrm rot="10800000">
                <a:off x="1625938" y="728232"/>
                <a:ext cx="5537115" cy="749895"/>
              </a:xfrm>
              <a:prstGeom prst="homePlate">
                <a:avLst>
                  <a:gd name="adj" fmla="val 72874"/>
                </a:avLst>
              </a:prstGeom>
              <a:grpFill/>
              <a:ln w="28575">
                <a:solidFill>
                  <a:srgbClr val="F63A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" name="CuadroTexto 9"/>
              <p:cNvSpPr txBox="1"/>
              <p:nvPr/>
            </p:nvSpPr>
            <p:spPr>
              <a:xfrm>
                <a:off x="2371059" y="918388"/>
                <a:ext cx="4746071" cy="355073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lvl="1" algn="ctr"/>
                <a:r>
                  <a:rPr lang="es-ES_tradnl" dirty="0" smtClean="0">
                    <a:solidFill>
                      <a:schemeClr val="bg2">
                        <a:lumMod val="50000"/>
                      </a:schemeClr>
                    </a:solidFill>
                    <a:latin typeface="Arial"/>
                    <a:cs typeface="Arial"/>
                  </a:rPr>
                  <a:t>Escuchar a la demanda</a:t>
                </a:r>
                <a:endParaRPr lang="es-ES_tradnl" dirty="0">
                  <a:solidFill>
                    <a:schemeClr val="bg2">
                      <a:lumMod val="5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69" name="CuadroTexto 68"/>
              <p:cNvSpPr txBox="1"/>
              <p:nvPr/>
            </p:nvSpPr>
            <p:spPr>
              <a:xfrm>
                <a:off x="2010680" y="918388"/>
                <a:ext cx="312906" cy="355073"/>
              </a:xfrm>
              <a:prstGeom prst="rect">
                <a:avLst/>
              </a:prstGeom>
              <a:grpFill/>
            </p:spPr>
            <p:txBody>
              <a:bodyPr wrap="none" tIns="0" bIns="0" rtlCol="0" anchor="ctr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US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8" name="Marcador de contenido 8"/>
          <p:cNvSpPr>
            <a:spLocks noGrp="1"/>
          </p:cNvSpPr>
          <p:nvPr>
            <p:ph idx="1"/>
          </p:nvPr>
        </p:nvSpPr>
        <p:spPr>
          <a:xfrm>
            <a:off x="303016" y="994306"/>
            <a:ext cx="8537968" cy="37856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Para que la información </a:t>
            </a:r>
            <a:r>
              <a:rPr lang="es-MX" sz="2400" dirty="0" smtClean="0">
                <a:solidFill>
                  <a:srgbClr val="F94333"/>
                </a:solidFill>
                <a:latin typeface="Arial"/>
                <a:cs typeface="Arial"/>
              </a:rPr>
              <a:t>sea utilizada y utilizable, </a:t>
            </a:r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debe </a:t>
            </a:r>
            <a:r>
              <a:rPr lang="es-MX" sz="2400" dirty="0" smtClean="0">
                <a:solidFill>
                  <a:srgbClr val="F94333"/>
                </a:solidFill>
                <a:latin typeface="Arial"/>
                <a:cs typeface="Arial"/>
              </a:rPr>
              <a:t>pensarse en su uso </a:t>
            </a:r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desde el </a:t>
            </a:r>
            <a:r>
              <a:rPr lang="es-MX" sz="2400" dirty="0" smtClean="0">
                <a:solidFill>
                  <a:srgbClr val="F94333"/>
                </a:solidFill>
                <a:latin typeface="Arial"/>
                <a:cs typeface="Arial"/>
              </a:rPr>
              <a:t>proceso de apertura:</a:t>
            </a:r>
            <a:endParaRPr lang="es-MX" sz="2000" dirty="0" smtClean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894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-2"/>
            <a:ext cx="9144000" cy="6858001"/>
          </a:xfrm>
          <a:prstGeom prst="rect">
            <a:avLst/>
          </a:prstGeom>
          <a:gradFill flip="none" rotWithShape="1">
            <a:gsLst>
              <a:gs pos="0">
                <a:srgbClr val="C82373"/>
              </a:gs>
              <a:gs pos="100000">
                <a:srgbClr val="F94333"/>
              </a:gs>
            </a:gsLst>
            <a:lin ang="0" scaled="1"/>
            <a:tileRect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3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1"/>
            <a:ext cx="9144000" cy="6857998"/>
          </a:xfrm>
          <a:prstGeom prst="rect">
            <a:avLst/>
          </a:prstGeom>
          <a:gradFill flip="none" rotWithShape="1">
            <a:gsLst>
              <a:gs pos="0">
                <a:srgbClr val="E30057">
                  <a:alpha val="65000"/>
                </a:srgbClr>
              </a:gs>
              <a:gs pos="100000">
                <a:srgbClr val="F12126">
                  <a:alpha val="6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03042" y="3824764"/>
            <a:ext cx="4285358" cy="523482"/>
          </a:xfrm>
        </p:spPr>
        <p:txBody>
          <a:bodyPr>
            <a:normAutofit fontScale="90000"/>
          </a:bodyPr>
          <a:lstStyle/>
          <a:p>
            <a:pPr algn="l"/>
            <a:r>
              <a:rPr lang="es-ES_tradnl" sz="3100" b="1" dirty="0" smtClean="0">
                <a:solidFill>
                  <a:schemeClr val="bg1"/>
                </a:solidFill>
              </a:rPr>
              <a:t>Proceso de apertura de datos centrado en el usuario</a:t>
            </a:r>
            <a:r>
              <a:rPr lang="es-ES_tradnl" sz="2700" b="1" dirty="0" smtClean="0">
                <a:solidFill>
                  <a:schemeClr val="bg1"/>
                </a:solidFill>
              </a:rPr>
              <a:t/>
            </a:r>
            <a:br>
              <a:rPr lang="es-ES_tradnl" sz="2700" b="1" dirty="0" smtClean="0">
                <a:solidFill>
                  <a:schemeClr val="bg1"/>
                </a:solidFill>
              </a:rPr>
            </a:br>
            <a:r>
              <a:rPr lang="es-ES_tradnl" sz="2700" b="1" dirty="0" smtClean="0">
                <a:solidFill>
                  <a:schemeClr val="bg1"/>
                </a:solidFill>
              </a:rPr>
              <a:t/>
            </a:r>
            <a:br>
              <a:rPr lang="es-ES_tradnl" sz="2700" b="1" dirty="0" smtClean="0">
                <a:solidFill>
                  <a:schemeClr val="bg1"/>
                </a:solidFill>
              </a:rPr>
            </a:br>
            <a:r>
              <a:rPr lang="es-ES_tradnl" sz="2700" b="1" dirty="0" smtClean="0">
                <a:solidFill>
                  <a:schemeClr val="bg1"/>
                </a:solidFill>
              </a:rPr>
              <a:t>Estudio de caso: Transferencias </a:t>
            </a:r>
            <a:r>
              <a:rPr lang="es-ES_tradnl" sz="2700" b="1" dirty="0" err="1" smtClean="0">
                <a:solidFill>
                  <a:schemeClr val="bg1"/>
                </a:solidFill>
              </a:rPr>
              <a:t>subnacionales</a:t>
            </a:r>
            <a:r>
              <a:rPr lang="es-ES_tradnl" sz="2700" b="1" dirty="0" smtClean="0">
                <a:solidFill>
                  <a:schemeClr val="bg1"/>
                </a:solidFill>
              </a:rPr>
              <a:t> en México</a:t>
            </a:r>
            <a:endParaRPr lang="es-ES_tradnl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4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622606"/>
          </a:xfrm>
          <a:prstGeom prst="rect">
            <a:avLst/>
          </a:prstGeom>
          <a:solidFill>
            <a:srgbClr val="E60154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16681" y="111248"/>
            <a:ext cx="5284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+mj-lt"/>
              </a:rPr>
              <a:t>Proceso de apertura de datos</a:t>
            </a:r>
            <a:endParaRPr lang="es-MX" sz="20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8" name="Grupo 37"/>
          <p:cNvGrpSpPr/>
          <p:nvPr/>
        </p:nvGrpSpPr>
        <p:grpSpPr>
          <a:xfrm>
            <a:off x="1597125" y="804333"/>
            <a:ext cx="5565928" cy="5891828"/>
            <a:chOff x="1597125" y="728232"/>
            <a:chExt cx="5565928" cy="5967929"/>
          </a:xfrm>
        </p:grpSpPr>
        <p:grpSp>
          <p:nvGrpSpPr>
            <p:cNvPr id="39" name="Grupo 38"/>
            <p:cNvGrpSpPr/>
            <p:nvPr/>
          </p:nvGrpSpPr>
          <p:grpSpPr>
            <a:xfrm>
              <a:off x="1597125" y="2469402"/>
              <a:ext cx="5537115" cy="748800"/>
              <a:chOff x="1597125" y="2508449"/>
              <a:chExt cx="5537115" cy="724017"/>
            </a:xfrm>
          </p:grpSpPr>
          <p:grpSp>
            <p:nvGrpSpPr>
              <p:cNvPr id="100" name="Grupo 99"/>
              <p:cNvGrpSpPr/>
              <p:nvPr/>
            </p:nvGrpSpPr>
            <p:grpSpPr>
              <a:xfrm>
                <a:off x="1597125" y="2508449"/>
                <a:ext cx="5537115" cy="724017"/>
                <a:chOff x="1511939" y="1670755"/>
                <a:chExt cx="5537115" cy="749895"/>
              </a:xfrm>
            </p:grpSpPr>
            <p:sp>
              <p:nvSpPr>
                <p:cNvPr id="102" name="Pentágono 101"/>
                <p:cNvSpPr/>
                <p:nvPr/>
              </p:nvSpPr>
              <p:spPr>
                <a:xfrm rot="10800000">
                  <a:off x="1511939" y="1670755"/>
                  <a:ext cx="5537115" cy="749895"/>
                </a:xfrm>
                <a:prstGeom prst="homePlate">
                  <a:avLst>
                    <a:gd name="adj" fmla="val 73882"/>
                  </a:avLst>
                </a:prstGeom>
                <a:noFill/>
                <a:ln w="28575">
                  <a:solidFill>
                    <a:srgbClr val="F63A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CuadroTexto 102"/>
                <p:cNvSpPr txBox="1"/>
                <p:nvPr/>
              </p:nvSpPr>
              <p:spPr>
                <a:xfrm>
                  <a:off x="1878649" y="1905210"/>
                  <a:ext cx="128240" cy="2809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</p:grpSp>
          <p:sp>
            <p:nvSpPr>
              <p:cNvPr id="101" name="CuadroTexto 100"/>
              <p:cNvSpPr txBox="1"/>
              <p:nvPr/>
            </p:nvSpPr>
            <p:spPr>
              <a:xfrm>
                <a:off x="2368426" y="2734813"/>
                <a:ext cx="4746072" cy="271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lvl="1" algn="ctr"/>
                <a:r>
                  <a:rPr lang="es-ES_tradnl" dirty="0" smtClean="0">
                    <a:solidFill>
                      <a:schemeClr val="bg2">
                        <a:lumMod val="50000"/>
                      </a:schemeClr>
                    </a:solidFill>
                    <a:latin typeface="Arial"/>
                    <a:cs typeface="Arial"/>
                  </a:rPr>
                  <a:t>Iniciar su depuración y limpieza</a:t>
                </a:r>
                <a:endParaRPr lang="es-ES_tradnl" dirty="0">
                  <a:solidFill>
                    <a:schemeClr val="bg2">
                      <a:lumMod val="50000"/>
                    </a:schemeClr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40" name="Grupo 39"/>
            <p:cNvGrpSpPr/>
            <p:nvPr/>
          </p:nvGrpSpPr>
          <p:grpSpPr>
            <a:xfrm>
              <a:off x="1597125" y="3338892"/>
              <a:ext cx="5537115" cy="748800"/>
              <a:chOff x="1597125" y="3309724"/>
              <a:chExt cx="5537115" cy="724017"/>
            </a:xfrm>
          </p:grpSpPr>
          <p:grpSp>
            <p:nvGrpSpPr>
              <p:cNvPr id="96" name="Grupo 95"/>
              <p:cNvGrpSpPr/>
              <p:nvPr/>
            </p:nvGrpSpPr>
            <p:grpSpPr>
              <a:xfrm>
                <a:off x="1597125" y="3309724"/>
                <a:ext cx="5537115" cy="724017"/>
                <a:chOff x="1511939" y="1670755"/>
                <a:chExt cx="5537115" cy="749895"/>
              </a:xfrm>
            </p:grpSpPr>
            <p:sp>
              <p:nvSpPr>
                <p:cNvPr id="98" name="Pentágono 97"/>
                <p:cNvSpPr/>
                <p:nvPr/>
              </p:nvSpPr>
              <p:spPr>
                <a:xfrm rot="10800000">
                  <a:off x="1511939" y="1670755"/>
                  <a:ext cx="5537115" cy="749895"/>
                </a:xfrm>
                <a:prstGeom prst="homePlate">
                  <a:avLst>
                    <a:gd name="adj" fmla="val 77390"/>
                  </a:avLst>
                </a:prstGeom>
                <a:noFill/>
                <a:ln w="28575">
                  <a:solidFill>
                    <a:srgbClr val="F63A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CuadroTexto 98"/>
                <p:cNvSpPr txBox="1"/>
                <p:nvPr/>
              </p:nvSpPr>
              <p:spPr>
                <a:xfrm>
                  <a:off x="1878649" y="1905210"/>
                  <a:ext cx="128240" cy="2809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</a:t>
                  </a:r>
                  <a:endParaRPr lang="en-US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97" name="CuadroTexto 96"/>
              <p:cNvSpPr txBox="1"/>
              <p:nvPr/>
            </p:nvSpPr>
            <p:spPr>
              <a:xfrm>
                <a:off x="2446092" y="3400442"/>
                <a:ext cx="4590741" cy="54258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lvl="1" algn="ctr"/>
                <a:r>
                  <a:rPr lang="es-ES_tradnl" dirty="0">
                    <a:solidFill>
                      <a:schemeClr val="bg2">
                        <a:lumMod val="50000"/>
                      </a:schemeClr>
                    </a:solidFill>
                    <a:latin typeface="Arial"/>
                    <a:cs typeface="Arial"/>
                  </a:rPr>
                  <a:t>Aplicación de estándares nacionales o internacionales</a:t>
                </a:r>
              </a:p>
            </p:txBody>
          </p:sp>
        </p:grpSp>
        <p:grpSp>
          <p:nvGrpSpPr>
            <p:cNvPr id="41" name="Grupo 40"/>
            <p:cNvGrpSpPr/>
            <p:nvPr/>
          </p:nvGrpSpPr>
          <p:grpSpPr>
            <a:xfrm>
              <a:off x="1597125" y="4208382"/>
              <a:ext cx="5537115" cy="748800"/>
              <a:chOff x="1597125" y="4133965"/>
              <a:chExt cx="5537115" cy="724017"/>
            </a:xfrm>
          </p:grpSpPr>
          <p:grpSp>
            <p:nvGrpSpPr>
              <p:cNvPr id="92" name="Grupo 91"/>
              <p:cNvGrpSpPr/>
              <p:nvPr/>
            </p:nvGrpSpPr>
            <p:grpSpPr>
              <a:xfrm>
                <a:off x="1597125" y="4133965"/>
                <a:ext cx="5537115" cy="724017"/>
                <a:chOff x="1511939" y="1670755"/>
                <a:chExt cx="5537115" cy="749895"/>
              </a:xfrm>
            </p:grpSpPr>
            <p:sp>
              <p:nvSpPr>
                <p:cNvPr id="94" name="Pentágono 93"/>
                <p:cNvSpPr/>
                <p:nvPr/>
              </p:nvSpPr>
              <p:spPr>
                <a:xfrm rot="10800000">
                  <a:off x="1511939" y="1670755"/>
                  <a:ext cx="5537115" cy="749895"/>
                </a:xfrm>
                <a:prstGeom prst="homePlate">
                  <a:avLst>
                    <a:gd name="adj" fmla="val 76220"/>
                  </a:avLst>
                </a:prstGeom>
                <a:noFill/>
                <a:ln w="28575">
                  <a:solidFill>
                    <a:srgbClr val="F63A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CuadroTexto 94"/>
                <p:cNvSpPr txBox="1"/>
                <p:nvPr/>
              </p:nvSpPr>
              <p:spPr>
                <a:xfrm>
                  <a:off x="1878649" y="1905210"/>
                  <a:ext cx="128240" cy="2809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5</a:t>
                  </a:r>
                  <a:endParaRPr lang="en-US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93" name="CuadroTexto 92"/>
              <p:cNvSpPr txBox="1"/>
              <p:nvPr/>
            </p:nvSpPr>
            <p:spPr>
              <a:xfrm>
                <a:off x="2368427" y="4360329"/>
                <a:ext cx="4746071" cy="271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lvl="1" algn="ctr"/>
                <a:r>
                  <a:rPr lang="es-ES_tradnl" dirty="0" smtClean="0">
                    <a:solidFill>
                      <a:schemeClr val="bg2">
                        <a:lumMod val="50000"/>
                      </a:schemeClr>
                    </a:solidFill>
                    <a:latin typeface="Arial"/>
                    <a:cs typeface="Arial"/>
                  </a:rPr>
                  <a:t>Pensar en la sostenibilidad de la información</a:t>
                </a:r>
                <a:endParaRPr lang="es-ES_tradnl" dirty="0">
                  <a:solidFill>
                    <a:schemeClr val="bg2">
                      <a:lumMod val="50000"/>
                    </a:schemeClr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42" name="Grupo 41"/>
            <p:cNvGrpSpPr/>
            <p:nvPr/>
          </p:nvGrpSpPr>
          <p:grpSpPr>
            <a:xfrm>
              <a:off x="1597125" y="5077872"/>
              <a:ext cx="5537115" cy="748800"/>
              <a:chOff x="1597125" y="4989492"/>
              <a:chExt cx="5537115" cy="724017"/>
            </a:xfrm>
          </p:grpSpPr>
          <p:grpSp>
            <p:nvGrpSpPr>
              <p:cNvPr id="88" name="Grupo 87"/>
              <p:cNvGrpSpPr/>
              <p:nvPr/>
            </p:nvGrpSpPr>
            <p:grpSpPr>
              <a:xfrm>
                <a:off x="1597125" y="4989492"/>
                <a:ext cx="5537115" cy="724017"/>
                <a:chOff x="1511939" y="1670755"/>
                <a:chExt cx="5537115" cy="749895"/>
              </a:xfrm>
            </p:grpSpPr>
            <p:sp>
              <p:nvSpPr>
                <p:cNvPr id="90" name="Pentágono 89"/>
                <p:cNvSpPr/>
                <p:nvPr/>
              </p:nvSpPr>
              <p:spPr>
                <a:xfrm rot="10800000">
                  <a:off x="1511939" y="1670755"/>
                  <a:ext cx="5537115" cy="749895"/>
                </a:xfrm>
                <a:prstGeom prst="homePlate">
                  <a:avLst>
                    <a:gd name="adj" fmla="val 73882"/>
                  </a:avLst>
                </a:prstGeom>
                <a:noFill/>
                <a:ln w="28575">
                  <a:solidFill>
                    <a:srgbClr val="F63A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CuadroTexto 90"/>
                <p:cNvSpPr txBox="1"/>
                <p:nvPr/>
              </p:nvSpPr>
              <p:spPr>
                <a:xfrm>
                  <a:off x="1878649" y="1905210"/>
                  <a:ext cx="128240" cy="2809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6</a:t>
                  </a:r>
                  <a:endParaRPr lang="en-US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9" name="CuadroTexto 88"/>
              <p:cNvSpPr txBox="1"/>
              <p:nvPr/>
            </p:nvSpPr>
            <p:spPr>
              <a:xfrm>
                <a:off x="2368427" y="5215856"/>
                <a:ext cx="4746071" cy="271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lvl="1" algn="ctr"/>
                <a:r>
                  <a:rPr lang="es-ES_tradnl" dirty="0" smtClean="0">
                    <a:solidFill>
                      <a:schemeClr val="bg2">
                        <a:lumMod val="50000"/>
                      </a:schemeClr>
                    </a:solidFill>
                    <a:latin typeface="Arial"/>
                    <a:cs typeface="Arial"/>
                  </a:rPr>
                  <a:t>Licencias de uso</a:t>
                </a:r>
                <a:endParaRPr lang="es-ES_tradnl" dirty="0">
                  <a:solidFill>
                    <a:schemeClr val="bg2">
                      <a:lumMod val="50000"/>
                    </a:schemeClr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43" name="Grupo 42"/>
            <p:cNvGrpSpPr/>
            <p:nvPr/>
          </p:nvGrpSpPr>
          <p:grpSpPr>
            <a:xfrm>
              <a:off x="1597125" y="5947361"/>
              <a:ext cx="5537115" cy="748800"/>
              <a:chOff x="1597125" y="5947362"/>
              <a:chExt cx="5537115" cy="724017"/>
            </a:xfrm>
          </p:grpSpPr>
          <p:grpSp>
            <p:nvGrpSpPr>
              <p:cNvPr id="84" name="Grupo 83"/>
              <p:cNvGrpSpPr/>
              <p:nvPr/>
            </p:nvGrpSpPr>
            <p:grpSpPr>
              <a:xfrm>
                <a:off x="1597125" y="5947362"/>
                <a:ext cx="5537115" cy="724017"/>
                <a:chOff x="1511939" y="1670755"/>
                <a:chExt cx="5537115" cy="749895"/>
              </a:xfrm>
            </p:grpSpPr>
            <p:sp>
              <p:nvSpPr>
                <p:cNvPr id="86" name="Pentágono 85"/>
                <p:cNvSpPr/>
                <p:nvPr/>
              </p:nvSpPr>
              <p:spPr>
                <a:xfrm rot="10800000">
                  <a:off x="1511939" y="1670755"/>
                  <a:ext cx="5537115" cy="749895"/>
                </a:xfrm>
                <a:prstGeom prst="homePlate">
                  <a:avLst>
                    <a:gd name="adj" fmla="val 71543"/>
                  </a:avLst>
                </a:prstGeom>
                <a:noFill/>
                <a:ln w="28575">
                  <a:solidFill>
                    <a:srgbClr val="F63A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CuadroTexto 86"/>
                <p:cNvSpPr txBox="1"/>
                <p:nvPr/>
              </p:nvSpPr>
              <p:spPr>
                <a:xfrm>
                  <a:off x="1878649" y="1905210"/>
                  <a:ext cx="128240" cy="2809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7</a:t>
                  </a:r>
                  <a:endParaRPr lang="en-US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5" name="CuadroTexto 84"/>
              <p:cNvSpPr txBox="1"/>
              <p:nvPr/>
            </p:nvSpPr>
            <p:spPr>
              <a:xfrm>
                <a:off x="2368427" y="6173726"/>
                <a:ext cx="4746071" cy="271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lvl="1" algn="ctr"/>
                <a:r>
                  <a:rPr lang="es-ES_tradnl" dirty="0" smtClean="0">
                    <a:solidFill>
                      <a:schemeClr val="bg2">
                        <a:lumMod val="50000"/>
                      </a:schemeClr>
                    </a:solidFill>
                    <a:latin typeface="Arial"/>
                    <a:cs typeface="Arial"/>
                  </a:rPr>
                  <a:t>Promover el uso de la información</a:t>
                </a:r>
                <a:endParaRPr lang="es-ES_tradnl" dirty="0">
                  <a:solidFill>
                    <a:schemeClr val="bg2">
                      <a:lumMod val="50000"/>
                    </a:schemeClr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44" name="Grupo 43"/>
            <p:cNvGrpSpPr/>
            <p:nvPr/>
          </p:nvGrpSpPr>
          <p:grpSpPr>
            <a:xfrm>
              <a:off x="1625938" y="1598817"/>
              <a:ext cx="5537115" cy="749895"/>
              <a:chOff x="1625938" y="1601504"/>
              <a:chExt cx="5537115" cy="749895"/>
            </a:xfrm>
          </p:grpSpPr>
          <p:grpSp>
            <p:nvGrpSpPr>
              <p:cNvPr id="80" name="Grupo 79"/>
              <p:cNvGrpSpPr/>
              <p:nvPr/>
            </p:nvGrpSpPr>
            <p:grpSpPr>
              <a:xfrm>
                <a:off x="1625938" y="1601504"/>
                <a:ext cx="5537115" cy="749895"/>
                <a:chOff x="1540752" y="1691022"/>
                <a:chExt cx="5537115" cy="749895"/>
              </a:xfrm>
              <a:noFill/>
            </p:grpSpPr>
            <p:sp>
              <p:nvSpPr>
                <p:cNvPr id="82" name="Pentágono 81"/>
                <p:cNvSpPr/>
                <p:nvPr/>
              </p:nvSpPr>
              <p:spPr>
                <a:xfrm rot="10800000">
                  <a:off x="1540752" y="1691022"/>
                  <a:ext cx="5537115" cy="749895"/>
                </a:xfrm>
                <a:prstGeom prst="homePlate">
                  <a:avLst>
                    <a:gd name="adj" fmla="val 69487"/>
                  </a:avLst>
                </a:prstGeom>
                <a:grpFill/>
                <a:ln w="28575">
                  <a:solidFill>
                    <a:srgbClr val="F63A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CuadroTexto 82"/>
                <p:cNvSpPr txBox="1"/>
                <p:nvPr/>
              </p:nvSpPr>
              <p:spPr>
                <a:xfrm>
                  <a:off x="1878649" y="1925681"/>
                  <a:ext cx="128240" cy="280577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en-US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1" name="CuadroTexto 80"/>
              <p:cNvSpPr txBox="1"/>
              <p:nvPr/>
            </p:nvSpPr>
            <p:spPr>
              <a:xfrm>
                <a:off x="2388168" y="1836163"/>
                <a:ext cx="4746072" cy="2805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lvl="1" algn="ctr"/>
                <a:r>
                  <a:rPr lang="es-ES_tradnl" dirty="0" smtClean="0">
                    <a:solidFill>
                      <a:schemeClr val="bg2">
                        <a:lumMod val="50000"/>
                      </a:schemeClr>
                    </a:solidFill>
                    <a:latin typeface="Arial"/>
                    <a:cs typeface="Arial"/>
                  </a:rPr>
                  <a:t>Identificar la fuente y el formato de los datos</a:t>
                </a:r>
                <a:endParaRPr lang="es-ES_tradnl" dirty="0">
                  <a:solidFill>
                    <a:schemeClr val="bg2">
                      <a:lumMod val="50000"/>
                    </a:schemeClr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45" name="Grupo 44"/>
            <p:cNvGrpSpPr/>
            <p:nvPr/>
          </p:nvGrpSpPr>
          <p:grpSpPr>
            <a:xfrm>
              <a:off x="1625938" y="728232"/>
              <a:ext cx="5537115" cy="749895"/>
              <a:chOff x="1625938" y="728232"/>
              <a:chExt cx="5537115" cy="749895"/>
            </a:xfrm>
            <a:noFill/>
          </p:grpSpPr>
          <p:sp>
            <p:nvSpPr>
              <p:cNvPr id="77" name="Pentágono 76"/>
              <p:cNvSpPr/>
              <p:nvPr/>
            </p:nvSpPr>
            <p:spPr>
              <a:xfrm rot="10800000">
                <a:off x="1625938" y="728232"/>
                <a:ext cx="5537115" cy="749895"/>
              </a:xfrm>
              <a:prstGeom prst="homePlate">
                <a:avLst>
                  <a:gd name="adj" fmla="val 72874"/>
                </a:avLst>
              </a:prstGeom>
              <a:gradFill>
                <a:gsLst>
                  <a:gs pos="0">
                    <a:srgbClr val="F02777"/>
                  </a:gs>
                  <a:gs pos="100000">
                    <a:srgbClr val="F94335"/>
                  </a:gs>
                </a:gsLst>
                <a:lin ang="0" scaled="1"/>
              </a:gradFill>
              <a:ln w="28575">
                <a:solidFill>
                  <a:srgbClr val="F63A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CuadroTexto 77"/>
              <p:cNvSpPr txBox="1"/>
              <p:nvPr/>
            </p:nvSpPr>
            <p:spPr>
              <a:xfrm>
                <a:off x="2368427" y="962891"/>
                <a:ext cx="4746071" cy="280577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lvl="1" algn="ctr"/>
                <a:r>
                  <a:rPr lang="es-ES_tradnl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Escuchar a la demanda</a:t>
                </a:r>
                <a:endParaRPr lang="es-ES_tradnl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79" name="CuadroTexto 78"/>
              <p:cNvSpPr txBox="1"/>
              <p:nvPr/>
            </p:nvSpPr>
            <p:spPr>
              <a:xfrm>
                <a:off x="2006966" y="962891"/>
                <a:ext cx="128240" cy="280577"/>
              </a:xfrm>
              <a:prstGeom prst="rect">
                <a:avLst/>
              </a:prstGeom>
              <a:grpFill/>
            </p:spPr>
            <p:txBody>
              <a:bodyPr wrap="none" lIns="0" tIns="0" rIns="0" bIns="0" rtlCol="0" anchor="ctr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857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622606"/>
          </a:xfrm>
          <a:prstGeom prst="rect">
            <a:avLst/>
          </a:prstGeom>
          <a:solidFill>
            <a:srgbClr val="E60154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16681" y="111248"/>
            <a:ext cx="6114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+mj-lt"/>
              </a:rPr>
              <a:t>Escuchar a la demanda</a:t>
            </a:r>
            <a:endParaRPr lang="es-MX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Llamada rectangular 11"/>
          <p:cNvSpPr/>
          <p:nvPr/>
        </p:nvSpPr>
        <p:spPr>
          <a:xfrm rot="10800000" flipH="1">
            <a:off x="2663368" y="1269568"/>
            <a:ext cx="4289882" cy="797145"/>
          </a:xfrm>
          <a:prstGeom prst="wedgeRectCallout">
            <a:avLst>
              <a:gd name="adj1" fmla="val -18576"/>
              <a:gd name="adj2" fmla="val -86441"/>
            </a:avLst>
          </a:prstGeom>
          <a:gradFill flip="none" rotWithShape="1">
            <a:gsLst>
              <a:gs pos="0">
                <a:srgbClr val="F02577"/>
              </a:gs>
              <a:gs pos="100000">
                <a:srgbClr val="F9433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2663368" y="1269567"/>
            <a:ext cx="4300203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 algn="ctr"/>
            <a:r>
              <a:rPr lang="es-ES_tradnl" sz="1500" dirty="0" smtClean="0">
                <a:solidFill>
                  <a:schemeClr val="bg1"/>
                </a:solidFill>
                <a:latin typeface="Arial"/>
                <a:cs typeface="Arial"/>
              </a:rPr>
              <a:t>Saber que los datos serán útiles para cierto público desde el inicio es clave del éxito de la publicación.</a:t>
            </a:r>
            <a:endParaRPr lang="es-ES_tradnl" sz="1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Marcador de contenido 8"/>
          <p:cNvSpPr>
            <a:spLocks noGrp="1"/>
          </p:cNvSpPr>
          <p:nvPr>
            <p:ph idx="1"/>
          </p:nvPr>
        </p:nvSpPr>
        <p:spPr>
          <a:xfrm>
            <a:off x="1733459" y="2713674"/>
            <a:ext cx="5677082" cy="37856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s-MX" sz="200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s-ES_tradnl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La forma más obvia de demanda de información es la </a:t>
            </a:r>
            <a:r>
              <a:rPr lang="es-ES_tradnl" sz="3200" dirty="0">
                <a:solidFill>
                  <a:srgbClr val="F94333"/>
                </a:solidFill>
                <a:latin typeface="Arial"/>
                <a:cs typeface="Arial"/>
              </a:rPr>
              <a:t>solicitud directa</a:t>
            </a:r>
            <a:r>
              <a:rPr lang="es-ES_tradnl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, pero existen </a:t>
            </a:r>
            <a:r>
              <a:rPr lang="es-ES_tradnl" sz="3200" dirty="0">
                <a:solidFill>
                  <a:srgbClr val="F94333"/>
                </a:solidFill>
                <a:latin typeface="Arial"/>
                <a:cs typeface="Arial"/>
              </a:rPr>
              <a:t>muchas formas de expresar</a:t>
            </a:r>
            <a:r>
              <a:rPr lang="es-ES_tradnl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la necesidad de datos</a:t>
            </a:r>
            <a:r>
              <a:rPr lang="es-ES_tradnl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.</a:t>
            </a:r>
            <a:endParaRPr lang="es-ES_tradnl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16" name="Conector recto 15"/>
          <p:cNvCxnSpPr/>
          <p:nvPr/>
        </p:nvCxnSpPr>
        <p:spPr>
          <a:xfrm flipH="1">
            <a:off x="1596982" y="2843405"/>
            <a:ext cx="9047" cy="2824116"/>
          </a:xfrm>
          <a:prstGeom prst="line">
            <a:avLst/>
          </a:prstGeom>
          <a:ln w="28575" cmpd="sng">
            <a:solidFill>
              <a:srgbClr val="F02577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H="1">
            <a:off x="7463549" y="2843405"/>
            <a:ext cx="9047" cy="2824116"/>
          </a:xfrm>
          <a:prstGeom prst="line">
            <a:avLst/>
          </a:prstGeom>
          <a:ln w="28575" cmpd="sng">
            <a:solidFill>
              <a:srgbClr val="F02577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800" y="5612400"/>
            <a:ext cx="2491200" cy="12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2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622606"/>
          </a:xfrm>
          <a:prstGeom prst="rect">
            <a:avLst/>
          </a:prstGeom>
          <a:solidFill>
            <a:srgbClr val="E60154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16680" y="111248"/>
            <a:ext cx="8288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+mj-lt"/>
              </a:rPr>
              <a:t>Estudio de caso: La demanda de información puede tener muchas formas</a:t>
            </a:r>
            <a:endParaRPr lang="es-MX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Picture 4" descr="Image result for hackathon mexico 2011 jorge s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84" y="1176868"/>
            <a:ext cx="3393402" cy="345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angular 7"/>
          <p:cNvCxnSpPr>
            <a:stCxn id="11" idx="2"/>
            <a:endCxn id="15" idx="1"/>
          </p:cNvCxnSpPr>
          <p:nvPr/>
        </p:nvCxnSpPr>
        <p:spPr>
          <a:xfrm rot="5400000" flipH="1" flipV="1">
            <a:off x="3483110" y="3325660"/>
            <a:ext cx="57979" cy="2548031"/>
          </a:xfrm>
          <a:prstGeom prst="bentConnector4">
            <a:avLst>
              <a:gd name="adj1" fmla="val -394281"/>
              <a:gd name="adj2" fmla="val 83294"/>
            </a:avLst>
          </a:prstGeom>
          <a:ln w="38100">
            <a:solidFill>
              <a:srgbClr val="F63A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3586049" y="1013256"/>
            <a:ext cx="969017" cy="502183"/>
          </a:xfrm>
          <a:prstGeom prst="rect">
            <a:avLst/>
          </a:prstGeom>
          <a:solidFill>
            <a:srgbClr val="E60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2011</a:t>
            </a:r>
            <a:endParaRPr lang="es-MX" dirty="0"/>
          </a:p>
        </p:txBody>
      </p:sp>
      <p:sp>
        <p:nvSpPr>
          <p:cNvPr id="14" name="Marcador de contenido 8"/>
          <p:cNvSpPr>
            <a:spLocks noGrp="1"/>
          </p:cNvSpPr>
          <p:nvPr>
            <p:ph idx="1"/>
          </p:nvPr>
        </p:nvSpPr>
        <p:spPr>
          <a:xfrm>
            <a:off x="4555066" y="1928342"/>
            <a:ext cx="4080934" cy="9439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2400" dirty="0" err="1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Hackathon</a:t>
            </a:r>
            <a:r>
              <a:rPr lang="es-MX" sz="24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OpenData.MX</a:t>
            </a:r>
            <a:endParaRPr lang="es-MX" sz="2000" dirty="0" smtClean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Marcador de contenido 8"/>
          <p:cNvSpPr txBox="1">
            <a:spLocks/>
          </p:cNvSpPr>
          <p:nvPr/>
        </p:nvSpPr>
        <p:spPr>
          <a:xfrm>
            <a:off x="4786116" y="2677862"/>
            <a:ext cx="3618834" cy="3785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sz="2400" dirty="0" smtClean="0">
                <a:solidFill>
                  <a:srgbClr val="F94333"/>
                </a:solidFill>
                <a:latin typeface="Arial"/>
                <a:cs typeface="Arial"/>
              </a:rPr>
              <a:t>¿Qué querían?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MX" sz="2400" dirty="0" smtClean="0">
              <a:solidFill>
                <a:srgbClr val="F94333"/>
              </a:solidFill>
              <a:latin typeface="Arial"/>
              <a:cs typeface="Arial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MX" sz="2400" dirty="0" smtClean="0">
                <a:solidFill>
                  <a:srgbClr val="F94333"/>
                </a:solidFill>
                <a:latin typeface="Arial"/>
                <a:cs typeface="Arial"/>
              </a:rPr>
              <a:t>Identificar si </a:t>
            </a:r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los gobiernos locales </a:t>
            </a:r>
            <a:r>
              <a:rPr lang="es-MX" sz="20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asignan </a:t>
            </a:r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recursos para </a:t>
            </a:r>
            <a:r>
              <a:rPr lang="es-MX" sz="2400" dirty="0" smtClean="0">
                <a:solidFill>
                  <a:srgbClr val="F94333"/>
                </a:solidFill>
                <a:latin typeface="Arial"/>
                <a:cs typeface="Arial"/>
              </a:rPr>
              <a:t>inversión en movilidad urbana sustentable. </a:t>
            </a:r>
            <a:endParaRPr lang="es-MX" sz="2000" dirty="0" smtClean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800" y="5612400"/>
            <a:ext cx="2491200" cy="12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3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01" y="1460306"/>
            <a:ext cx="7771930" cy="366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lamada rectangular 6"/>
          <p:cNvSpPr/>
          <p:nvPr/>
        </p:nvSpPr>
        <p:spPr>
          <a:xfrm rot="10800000" flipH="1">
            <a:off x="1209080" y="4637016"/>
            <a:ext cx="2688227" cy="1242335"/>
          </a:xfrm>
          <a:prstGeom prst="wedgeRectCallout">
            <a:avLst>
              <a:gd name="adj1" fmla="val -21269"/>
              <a:gd name="adj2" fmla="val 67506"/>
            </a:avLst>
          </a:prstGeom>
          <a:gradFill flip="none" rotWithShape="1">
            <a:gsLst>
              <a:gs pos="0">
                <a:srgbClr val="F02577"/>
              </a:gs>
              <a:gs pos="100000">
                <a:srgbClr val="F9433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1215495" y="4777593"/>
            <a:ext cx="278219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MX" sz="1500" dirty="0" smtClean="0">
                <a:solidFill>
                  <a:schemeClr val="bg1"/>
                </a:solidFill>
                <a:latin typeface="Arial"/>
                <a:cs typeface="Arial"/>
              </a:rPr>
              <a:t>Heterogeneidad en el reporte: diferencias en agregación de datos y definición de lo que constituía una “acción”.</a:t>
            </a:r>
            <a:endParaRPr lang="es-MX" sz="15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s-ES" sz="1500" dirty="0"/>
          </a:p>
        </p:txBody>
      </p:sp>
      <p:sp>
        <p:nvSpPr>
          <p:cNvPr id="12" name="Llamada rectangular 11"/>
          <p:cNvSpPr/>
          <p:nvPr/>
        </p:nvSpPr>
        <p:spPr>
          <a:xfrm rot="10800000" flipH="1">
            <a:off x="5778322" y="1152091"/>
            <a:ext cx="2688227" cy="1242334"/>
          </a:xfrm>
          <a:prstGeom prst="wedgeRectCallout">
            <a:avLst>
              <a:gd name="adj1" fmla="val -58119"/>
              <a:gd name="adj2" fmla="val 20929"/>
            </a:avLst>
          </a:prstGeom>
          <a:gradFill flip="none" rotWithShape="1">
            <a:gsLst>
              <a:gs pos="0">
                <a:srgbClr val="F02577"/>
              </a:gs>
              <a:gs pos="100000">
                <a:srgbClr val="F9433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791151" y="1357524"/>
            <a:ext cx="267539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ES_tradnl" sz="1500" dirty="0">
                <a:solidFill>
                  <a:schemeClr val="bg1"/>
                </a:solidFill>
                <a:latin typeface="Arial"/>
                <a:cs typeface="Arial"/>
              </a:rPr>
              <a:t>Se publicaba en </a:t>
            </a:r>
            <a:r>
              <a:rPr lang="es-ES_tradnl" sz="1500" dirty="0" smtClean="0">
                <a:solidFill>
                  <a:schemeClr val="bg1"/>
                </a:solidFill>
                <a:latin typeface="Arial"/>
                <a:cs typeface="Arial"/>
              </a:rPr>
              <a:t>formato</a:t>
            </a:r>
          </a:p>
          <a:p>
            <a:pPr marL="0" lvl="1" algn="ctr"/>
            <a:r>
              <a:rPr lang="es-ES_tradnl" sz="15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_tradnl" sz="1500" dirty="0">
                <a:solidFill>
                  <a:schemeClr val="bg1"/>
                </a:solidFill>
                <a:latin typeface="Arial"/>
                <a:cs typeface="Arial"/>
              </a:rPr>
              <a:t>no reutilizables: </a:t>
            </a:r>
            <a:r>
              <a:rPr lang="es-ES_tradnl" sz="1500" dirty="0" err="1" smtClean="0">
                <a:solidFill>
                  <a:schemeClr val="bg1"/>
                </a:solidFill>
                <a:latin typeface="Arial"/>
                <a:cs typeface="Arial"/>
              </a:rPr>
              <a:t>PDFs</a:t>
            </a:r>
            <a:r>
              <a:rPr lang="es-ES_tradnl" sz="1500" dirty="0" smtClean="0">
                <a:solidFill>
                  <a:schemeClr val="bg1"/>
                </a:solidFill>
                <a:latin typeface="Arial"/>
                <a:cs typeface="Arial"/>
              </a:rPr>
              <a:t> de más de 9,600 páginas totales.</a:t>
            </a:r>
          </a:p>
          <a:p>
            <a:pPr algn="ctr"/>
            <a:endParaRPr lang="es-ES" sz="1500" dirty="0"/>
          </a:p>
        </p:txBody>
      </p:sp>
      <p:sp>
        <p:nvSpPr>
          <p:cNvPr id="14" name="Rectángulo 13"/>
          <p:cNvSpPr/>
          <p:nvPr/>
        </p:nvSpPr>
        <p:spPr>
          <a:xfrm>
            <a:off x="0" y="0"/>
            <a:ext cx="9144000" cy="622606"/>
          </a:xfrm>
          <a:prstGeom prst="rect">
            <a:avLst/>
          </a:prstGeom>
          <a:solidFill>
            <a:srgbClr val="E60154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20" name="Llamada rectangular 19"/>
          <p:cNvSpPr/>
          <p:nvPr/>
        </p:nvSpPr>
        <p:spPr>
          <a:xfrm rot="10800000" flipH="1">
            <a:off x="3159891" y="2475969"/>
            <a:ext cx="2688227" cy="851431"/>
          </a:xfrm>
          <a:prstGeom prst="wedgeRectCallout">
            <a:avLst>
              <a:gd name="adj1" fmla="val -58119"/>
              <a:gd name="adj2" fmla="val 20929"/>
            </a:avLst>
          </a:prstGeom>
          <a:gradFill flip="none" rotWithShape="1">
            <a:gsLst>
              <a:gs pos="0">
                <a:srgbClr val="F02577"/>
              </a:gs>
              <a:gs pos="100000">
                <a:srgbClr val="F9433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21" name="CuadroTexto 20"/>
          <p:cNvSpPr txBox="1"/>
          <p:nvPr/>
        </p:nvSpPr>
        <p:spPr>
          <a:xfrm>
            <a:off x="3166305" y="2599858"/>
            <a:ext cx="26753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ES_tradnl" sz="1500" dirty="0" smtClean="0">
                <a:solidFill>
                  <a:schemeClr val="bg1"/>
                </a:solidFill>
                <a:latin typeface="Arial"/>
                <a:cs typeface="Arial"/>
              </a:rPr>
              <a:t>Con filas dividiendo cada fuente de financiamiento.</a:t>
            </a:r>
          </a:p>
          <a:p>
            <a:pPr algn="ctr"/>
            <a:endParaRPr lang="es-ES" sz="15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116680" y="111248"/>
            <a:ext cx="8288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+mj-lt"/>
              </a:rPr>
              <a:t>Estudio de caso: La demanda de información puede tener muchas formas</a:t>
            </a:r>
            <a:endParaRPr lang="es-MX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800" y="5612400"/>
            <a:ext cx="2491200" cy="12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8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622606"/>
          </a:xfrm>
          <a:prstGeom prst="rect">
            <a:avLst/>
          </a:prstGeom>
          <a:solidFill>
            <a:srgbClr val="E60154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pic>
        <p:nvPicPr>
          <p:cNvPr id="10" name="Picture 2" descr="Image result for invertir para movern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609" y="1611855"/>
            <a:ext cx="5959663" cy="365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116680" y="111248"/>
            <a:ext cx="8288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+mj-lt"/>
              </a:rPr>
              <a:t>Estudio de caso: La demanda de información puede tener muchas formas</a:t>
            </a:r>
            <a:endParaRPr lang="es-MX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Llamada rectangular 14"/>
          <p:cNvSpPr/>
          <p:nvPr/>
        </p:nvSpPr>
        <p:spPr>
          <a:xfrm rot="10800000" flipH="1">
            <a:off x="5609136" y="989861"/>
            <a:ext cx="2688227" cy="1004430"/>
          </a:xfrm>
          <a:prstGeom prst="wedgeRectCallout">
            <a:avLst>
              <a:gd name="adj1" fmla="val -59063"/>
              <a:gd name="adj2" fmla="val -27745"/>
            </a:avLst>
          </a:prstGeom>
          <a:gradFill flip="none" rotWithShape="1">
            <a:gsLst>
              <a:gs pos="0">
                <a:srgbClr val="F02577"/>
              </a:gs>
              <a:gs pos="100000">
                <a:srgbClr val="F9433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5615550" y="1215076"/>
            <a:ext cx="26753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MX" sz="1500" dirty="0" smtClean="0">
                <a:solidFill>
                  <a:schemeClr val="bg1"/>
                </a:solidFill>
                <a:latin typeface="Arial"/>
                <a:cs typeface="Arial"/>
              </a:rPr>
              <a:t>Resultado de uso de los datos</a:t>
            </a:r>
            <a:endParaRPr lang="es-ES" sz="15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800" y="5612400"/>
            <a:ext cx="2491200" cy="12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2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622606"/>
          </a:xfrm>
          <a:prstGeom prst="rect">
            <a:avLst/>
          </a:prstGeom>
          <a:solidFill>
            <a:srgbClr val="E60154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16681" y="111248"/>
            <a:ext cx="5284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+mj-lt"/>
              </a:rPr>
              <a:t>Proceso de apertura de datos</a:t>
            </a:r>
            <a:endParaRPr lang="es-MX" sz="20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8" name="Grupo 37"/>
          <p:cNvGrpSpPr/>
          <p:nvPr/>
        </p:nvGrpSpPr>
        <p:grpSpPr>
          <a:xfrm>
            <a:off x="1597125" y="804333"/>
            <a:ext cx="5595038" cy="5891828"/>
            <a:chOff x="1597125" y="728232"/>
            <a:chExt cx="5595038" cy="5967929"/>
          </a:xfrm>
          <a:noFill/>
        </p:grpSpPr>
        <p:grpSp>
          <p:nvGrpSpPr>
            <p:cNvPr id="39" name="Grupo 38"/>
            <p:cNvGrpSpPr/>
            <p:nvPr/>
          </p:nvGrpSpPr>
          <p:grpSpPr>
            <a:xfrm>
              <a:off x="1597125" y="2469402"/>
              <a:ext cx="5537115" cy="748800"/>
              <a:chOff x="1597125" y="2508449"/>
              <a:chExt cx="5537115" cy="724017"/>
            </a:xfrm>
            <a:grpFill/>
          </p:grpSpPr>
          <p:grpSp>
            <p:nvGrpSpPr>
              <p:cNvPr id="100" name="Grupo 99"/>
              <p:cNvGrpSpPr/>
              <p:nvPr/>
            </p:nvGrpSpPr>
            <p:grpSpPr>
              <a:xfrm>
                <a:off x="1597125" y="2508449"/>
                <a:ext cx="5537115" cy="724017"/>
                <a:chOff x="1511939" y="1670755"/>
                <a:chExt cx="5537115" cy="749895"/>
              </a:xfrm>
              <a:grpFill/>
            </p:grpSpPr>
            <p:sp>
              <p:nvSpPr>
                <p:cNvPr id="102" name="Pentágono 101"/>
                <p:cNvSpPr/>
                <p:nvPr/>
              </p:nvSpPr>
              <p:spPr>
                <a:xfrm rot="10800000">
                  <a:off x="1511939" y="1670755"/>
                  <a:ext cx="5537115" cy="749895"/>
                </a:xfrm>
                <a:prstGeom prst="homePlate">
                  <a:avLst>
                    <a:gd name="adj" fmla="val 73882"/>
                  </a:avLst>
                </a:prstGeom>
                <a:grpFill/>
                <a:ln w="28575">
                  <a:solidFill>
                    <a:srgbClr val="F63A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CuadroTexto 102"/>
                <p:cNvSpPr txBox="1"/>
                <p:nvPr/>
              </p:nvSpPr>
              <p:spPr>
                <a:xfrm>
                  <a:off x="1878649" y="1905210"/>
                  <a:ext cx="128240" cy="280987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</p:grpSp>
          <p:sp>
            <p:nvSpPr>
              <p:cNvPr id="101" name="CuadroTexto 100"/>
              <p:cNvSpPr txBox="1"/>
              <p:nvPr/>
            </p:nvSpPr>
            <p:spPr>
              <a:xfrm>
                <a:off x="2368426" y="2734813"/>
                <a:ext cx="4746072" cy="271290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lvl="1" algn="ctr"/>
                <a:r>
                  <a:rPr lang="es-ES_tradnl" dirty="0" smtClean="0">
                    <a:solidFill>
                      <a:schemeClr val="bg2">
                        <a:lumMod val="50000"/>
                      </a:schemeClr>
                    </a:solidFill>
                    <a:latin typeface="Arial"/>
                    <a:cs typeface="Arial"/>
                  </a:rPr>
                  <a:t>Iniciar su depuración y limpieza</a:t>
                </a:r>
                <a:endParaRPr lang="es-ES_tradnl" dirty="0">
                  <a:solidFill>
                    <a:schemeClr val="bg2">
                      <a:lumMod val="50000"/>
                    </a:schemeClr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40" name="Grupo 39"/>
            <p:cNvGrpSpPr/>
            <p:nvPr/>
          </p:nvGrpSpPr>
          <p:grpSpPr>
            <a:xfrm>
              <a:off x="1597125" y="3338892"/>
              <a:ext cx="5537115" cy="748800"/>
              <a:chOff x="1597125" y="3309724"/>
              <a:chExt cx="5537115" cy="724017"/>
            </a:xfrm>
            <a:grpFill/>
          </p:grpSpPr>
          <p:grpSp>
            <p:nvGrpSpPr>
              <p:cNvPr id="96" name="Grupo 95"/>
              <p:cNvGrpSpPr/>
              <p:nvPr/>
            </p:nvGrpSpPr>
            <p:grpSpPr>
              <a:xfrm>
                <a:off x="1597125" y="3309724"/>
                <a:ext cx="5537115" cy="724017"/>
                <a:chOff x="1511939" y="1670755"/>
                <a:chExt cx="5537115" cy="749895"/>
              </a:xfrm>
              <a:grpFill/>
            </p:grpSpPr>
            <p:sp>
              <p:nvSpPr>
                <p:cNvPr id="98" name="Pentágono 97"/>
                <p:cNvSpPr/>
                <p:nvPr/>
              </p:nvSpPr>
              <p:spPr>
                <a:xfrm rot="10800000">
                  <a:off x="1511939" y="1670755"/>
                  <a:ext cx="5537115" cy="749895"/>
                </a:xfrm>
                <a:prstGeom prst="homePlate">
                  <a:avLst>
                    <a:gd name="adj" fmla="val 77390"/>
                  </a:avLst>
                </a:prstGeom>
                <a:grpFill/>
                <a:ln w="28575">
                  <a:solidFill>
                    <a:srgbClr val="F63A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CuadroTexto 98"/>
                <p:cNvSpPr txBox="1"/>
                <p:nvPr/>
              </p:nvSpPr>
              <p:spPr>
                <a:xfrm>
                  <a:off x="1878649" y="1905210"/>
                  <a:ext cx="128240" cy="280987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</a:t>
                  </a:r>
                  <a:endParaRPr lang="en-US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97" name="CuadroTexto 96"/>
              <p:cNvSpPr txBox="1"/>
              <p:nvPr/>
            </p:nvSpPr>
            <p:spPr>
              <a:xfrm>
                <a:off x="2446092" y="3400442"/>
                <a:ext cx="4590741" cy="542581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lvl="1" algn="ctr"/>
                <a:r>
                  <a:rPr lang="es-ES_tradnl" dirty="0">
                    <a:solidFill>
                      <a:schemeClr val="bg2">
                        <a:lumMod val="50000"/>
                      </a:schemeClr>
                    </a:solidFill>
                    <a:latin typeface="Arial"/>
                    <a:cs typeface="Arial"/>
                  </a:rPr>
                  <a:t>Aplicación de estándares nacionales o internacionales</a:t>
                </a:r>
              </a:p>
            </p:txBody>
          </p:sp>
        </p:grpSp>
        <p:grpSp>
          <p:nvGrpSpPr>
            <p:cNvPr id="41" name="Grupo 40"/>
            <p:cNvGrpSpPr/>
            <p:nvPr/>
          </p:nvGrpSpPr>
          <p:grpSpPr>
            <a:xfrm>
              <a:off x="1597125" y="4208382"/>
              <a:ext cx="5537115" cy="748800"/>
              <a:chOff x="1597125" y="4133965"/>
              <a:chExt cx="5537115" cy="724017"/>
            </a:xfrm>
            <a:grpFill/>
          </p:grpSpPr>
          <p:grpSp>
            <p:nvGrpSpPr>
              <p:cNvPr id="92" name="Grupo 91"/>
              <p:cNvGrpSpPr/>
              <p:nvPr/>
            </p:nvGrpSpPr>
            <p:grpSpPr>
              <a:xfrm>
                <a:off x="1597125" y="4133965"/>
                <a:ext cx="5537115" cy="724017"/>
                <a:chOff x="1511939" y="1670755"/>
                <a:chExt cx="5537115" cy="749895"/>
              </a:xfrm>
              <a:grpFill/>
            </p:grpSpPr>
            <p:sp>
              <p:nvSpPr>
                <p:cNvPr id="94" name="Pentágono 93"/>
                <p:cNvSpPr/>
                <p:nvPr/>
              </p:nvSpPr>
              <p:spPr>
                <a:xfrm rot="10800000">
                  <a:off x="1511939" y="1670755"/>
                  <a:ext cx="5537115" cy="749895"/>
                </a:xfrm>
                <a:prstGeom prst="homePlate">
                  <a:avLst>
                    <a:gd name="adj" fmla="val 76220"/>
                  </a:avLst>
                </a:prstGeom>
                <a:grpFill/>
                <a:ln w="28575">
                  <a:solidFill>
                    <a:srgbClr val="F63A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CuadroTexto 94"/>
                <p:cNvSpPr txBox="1"/>
                <p:nvPr/>
              </p:nvSpPr>
              <p:spPr>
                <a:xfrm>
                  <a:off x="1878649" y="1905210"/>
                  <a:ext cx="128240" cy="280987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5</a:t>
                  </a:r>
                  <a:endParaRPr lang="en-US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93" name="CuadroTexto 92"/>
              <p:cNvSpPr txBox="1"/>
              <p:nvPr/>
            </p:nvSpPr>
            <p:spPr>
              <a:xfrm>
                <a:off x="2368427" y="4360329"/>
                <a:ext cx="4746071" cy="271290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lvl="1" algn="ctr"/>
                <a:r>
                  <a:rPr lang="es-ES_tradnl" dirty="0" smtClean="0">
                    <a:solidFill>
                      <a:schemeClr val="bg2">
                        <a:lumMod val="50000"/>
                      </a:schemeClr>
                    </a:solidFill>
                    <a:latin typeface="Arial"/>
                    <a:cs typeface="Arial"/>
                  </a:rPr>
                  <a:t>Pensar en la sostenibilidad de la información</a:t>
                </a:r>
                <a:endParaRPr lang="es-ES_tradnl" dirty="0">
                  <a:solidFill>
                    <a:schemeClr val="bg2">
                      <a:lumMod val="50000"/>
                    </a:schemeClr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42" name="Grupo 41"/>
            <p:cNvGrpSpPr/>
            <p:nvPr/>
          </p:nvGrpSpPr>
          <p:grpSpPr>
            <a:xfrm>
              <a:off x="1597125" y="5077872"/>
              <a:ext cx="5537115" cy="748800"/>
              <a:chOff x="1597125" y="4989492"/>
              <a:chExt cx="5537115" cy="724017"/>
            </a:xfrm>
            <a:grpFill/>
          </p:grpSpPr>
          <p:grpSp>
            <p:nvGrpSpPr>
              <p:cNvPr id="88" name="Grupo 87"/>
              <p:cNvGrpSpPr/>
              <p:nvPr/>
            </p:nvGrpSpPr>
            <p:grpSpPr>
              <a:xfrm>
                <a:off x="1597125" y="4989492"/>
                <a:ext cx="5537115" cy="724017"/>
                <a:chOff x="1511939" y="1670755"/>
                <a:chExt cx="5537115" cy="749895"/>
              </a:xfrm>
              <a:grpFill/>
            </p:grpSpPr>
            <p:sp>
              <p:nvSpPr>
                <p:cNvPr id="90" name="Pentágono 89"/>
                <p:cNvSpPr/>
                <p:nvPr/>
              </p:nvSpPr>
              <p:spPr>
                <a:xfrm rot="10800000">
                  <a:off x="1511939" y="1670755"/>
                  <a:ext cx="5537115" cy="749895"/>
                </a:xfrm>
                <a:prstGeom prst="homePlate">
                  <a:avLst>
                    <a:gd name="adj" fmla="val 73882"/>
                  </a:avLst>
                </a:prstGeom>
                <a:grpFill/>
                <a:ln w="28575">
                  <a:solidFill>
                    <a:srgbClr val="F63A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CuadroTexto 90"/>
                <p:cNvSpPr txBox="1"/>
                <p:nvPr/>
              </p:nvSpPr>
              <p:spPr>
                <a:xfrm>
                  <a:off x="1878649" y="1905210"/>
                  <a:ext cx="128240" cy="280987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6</a:t>
                  </a:r>
                  <a:endParaRPr lang="en-US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9" name="CuadroTexto 88"/>
              <p:cNvSpPr txBox="1"/>
              <p:nvPr/>
            </p:nvSpPr>
            <p:spPr>
              <a:xfrm>
                <a:off x="2368427" y="5215856"/>
                <a:ext cx="4746071" cy="271290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lvl="1" algn="ctr"/>
                <a:r>
                  <a:rPr lang="es-ES_tradnl" dirty="0" smtClean="0">
                    <a:solidFill>
                      <a:schemeClr val="bg2">
                        <a:lumMod val="50000"/>
                      </a:schemeClr>
                    </a:solidFill>
                    <a:latin typeface="Arial"/>
                    <a:cs typeface="Arial"/>
                  </a:rPr>
                  <a:t>Licencias de uso</a:t>
                </a:r>
                <a:endParaRPr lang="es-ES_tradnl" dirty="0">
                  <a:solidFill>
                    <a:schemeClr val="bg2">
                      <a:lumMod val="50000"/>
                    </a:schemeClr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43" name="Grupo 42"/>
            <p:cNvGrpSpPr/>
            <p:nvPr/>
          </p:nvGrpSpPr>
          <p:grpSpPr>
            <a:xfrm>
              <a:off x="1597125" y="5947361"/>
              <a:ext cx="5537115" cy="748800"/>
              <a:chOff x="1597125" y="5947362"/>
              <a:chExt cx="5537115" cy="724017"/>
            </a:xfrm>
            <a:grpFill/>
          </p:grpSpPr>
          <p:grpSp>
            <p:nvGrpSpPr>
              <p:cNvPr id="84" name="Grupo 83"/>
              <p:cNvGrpSpPr/>
              <p:nvPr/>
            </p:nvGrpSpPr>
            <p:grpSpPr>
              <a:xfrm>
                <a:off x="1597125" y="5947362"/>
                <a:ext cx="5537115" cy="724017"/>
                <a:chOff x="1511939" y="1670755"/>
                <a:chExt cx="5537115" cy="749895"/>
              </a:xfrm>
              <a:grpFill/>
            </p:grpSpPr>
            <p:sp>
              <p:nvSpPr>
                <p:cNvPr id="86" name="Pentágono 85"/>
                <p:cNvSpPr/>
                <p:nvPr/>
              </p:nvSpPr>
              <p:spPr>
                <a:xfrm rot="10800000">
                  <a:off x="1511939" y="1670755"/>
                  <a:ext cx="5537115" cy="749895"/>
                </a:xfrm>
                <a:prstGeom prst="homePlate">
                  <a:avLst>
                    <a:gd name="adj" fmla="val 71543"/>
                  </a:avLst>
                </a:prstGeom>
                <a:grpFill/>
                <a:ln w="28575">
                  <a:solidFill>
                    <a:srgbClr val="F63A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CuadroTexto 86"/>
                <p:cNvSpPr txBox="1"/>
                <p:nvPr/>
              </p:nvSpPr>
              <p:spPr>
                <a:xfrm>
                  <a:off x="1878649" y="1905210"/>
                  <a:ext cx="128240" cy="280987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7</a:t>
                  </a:r>
                  <a:endParaRPr lang="en-US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5" name="CuadroTexto 84"/>
              <p:cNvSpPr txBox="1"/>
              <p:nvPr/>
            </p:nvSpPr>
            <p:spPr>
              <a:xfrm>
                <a:off x="2368427" y="6173726"/>
                <a:ext cx="4746071" cy="271290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lvl="1" algn="ctr"/>
                <a:r>
                  <a:rPr lang="es-ES_tradnl" dirty="0" smtClean="0">
                    <a:solidFill>
                      <a:schemeClr val="bg2">
                        <a:lumMod val="50000"/>
                      </a:schemeClr>
                    </a:solidFill>
                    <a:latin typeface="Arial"/>
                    <a:cs typeface="Arial"/>
                  </a:rPr>
                  <a:t>Promover el uso de la información</a:t>
                </a:r>
                <a:endParaRPr lang="es-ES_tradnl" dirty="0">
                  <a:solidFill>
                    <a:schemeClr val="bg2">
                      <a:lumMod val="50000"/>
                    </a:schemeClr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44" name="Grupo 43"/>
            <p:cNvGrpSpPr/>
            <p:nvPr/>
          </p:nvGrpSpPr>
          <p:grpSpPr>
            <a:xfrm>
              <a:off x="1625938" y="1598817"/>
              <a:ext cx="5537115" cy="749895"/>
              <a:chOff x="1625938" y="1601504"/>
              <a:chExt cx="5537115" cy="749895"/>
            </a:xfrm>
            <a:grpFill/>
          </p:grpSpPr>
          <p:grpSp>
            <p:nvGrpSpPr>
              <p:cNvPr id="80" name="Grupo 79"/>
              <p:cNvGrpSpPr/>
              <p:nvPr/>
            </p:nvGrpSpPr>
            <p:grpSpPr>
              <a:xfrm>
                <a:off x="1625938" y="1601504"/>
                <a:ext cx="5537115" cy="749895"/>
                <a:chOff x="1540752" y="1691022"/>
                <a:chExt cx="5537115" cy="749895"/>
              </a:xfrm>
              <a:grpFill/>
            </p:grpSpPr>
            <p:sp>
              <p:nvSpPr>
                <p:cNvPr id="82" name="Pentágono 81"/>
                <p:cNvSpPr/>
                <p:nvPr/>
              </p:nvSpPr>
              <p:spPr>
                <a:xfrm rot="10800000">
                  <a:off x="1540752" y="1691022"/>
                  <a:ext cx="5537115" cy="749895"/>
                </a:xfrm>
                <a:prstGeom prst="homePlate">
                  <a:avLst>
                    <a:gd name="adj" fmla="val 69487"/>
                  </a:avLst>
                </a:prstGeom>
                <a:gradFill>
                  <a:gsLst>
                    <a:gs pos="0">
                      <a:srgbClr val="F02577"/>
                    </a:gs>
                    <a:gs pos="100000">
                      <a:srgbClr val="F94333"/>
                    </a:gs>
                  </a:gsLst>
                  <a:lin ang="0" scaled="1"/>
                </a:gradFill>
                <a:ln w="28575">
                  <a:solidFill>
                    <a:srgbClr val="F63A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CuadroTexto 82"/>
                <p:cNvSpPr txBox="1"/>
                <p:nvPr/>
              </p:nvSpPr>
              <p:spPr>
                <a:xfrm>
                  <a:off x="1878649" y="1925681"/>
                  <a:ext cx="128240" cy="280577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1" name="CuadroTexto 80"/>
              <p:cNvSpPr txBox="1"/>
              <p:nvPr/>
            </p:nvSpPr>
            <p:spPr>
              <a:xfrm>
                <a:off x="2388168" y="1836163"/>
                <a:ext cx="4746072" cy="280577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lvl="1" algn="ctr"/>
                <a:r>
                  <a:rPr lang="es-ES_tradnl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Identificar la fuente y el formato de los datos</a:t>
                </a:r>
                <a:endParaRPr lang="es-ES_tradnl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45" name="Grupo 44"/>
            <p:cNvGrpSpPr/>
            <p:nvPr/>
          </p:nvGrpSpPr>
          <p:grpSpPr>
            <a:xfrm>
              <a:off x="1625938" y="728232"/>
              <a:ext cx="5566225" cy="749895"/>
              <a:chOff x="1625938" y="728232"/>
              <a:chExt cx="5566225" cy="749895"/>
            </a:xfrm>
            <a:grpFill/>
          </p:grpSpPr>
          <p:sp>
            <p:nvSpPr>
              <p:cNvPr id="77" name="Pentágono 76"/>
              <p:cNvSpPr/>
              <p:nvPr/>
            </p:nvSpPr>
            <p:spPr>
              <a:xfrm rot="10800000">
                <a:off x="1625938" y="728232"/>
                <a:ext cx="5537115" cy="749895"/>
              </a:xfrm>
              <a:prstGeom prst="homePlate">
                <a:avLst>
                  <a:gd name="adj" fmla="val 72874"/>
                </a:avLst>
              </a:prstGeom>
              <a:grpFill/>
              <a:ln w="28575">
                <a:solidFill>
                  <a:srgbClr val="F63A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" name="CuadroTexto 77"/>
              <p:cNvSpPr txBox="1"/>
              <p:nvPr/>
            </p:nvSpPr>
            <p:spPr>
              <a:xfrm>
                <a:off x="2446092" y="962891"/>
                <a:ext cx="4746071" cy="280577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lvl="1" algn="ctr"/>
                <a:r>
                  <a:rPr lang="es-ES_tradnl" dirty="0" smtClean="0">
                    <a:solidFill>
                      <a:schemeClr val="bg2">
                        <a:lumMod val="50000"/>
                      </a:schemeClr>
                    </a:solidFill>
                    <a:latin typeface="Arial"/>
                    <a:cs typeface="Arial"/>
                  </a:rPr>
                  <a:t>Escuchar a la demanda</a:t>
                </a:r>
                <a:endParaRPr lang="es-ES_tradnl" dirty="0">
                  <a:solidFill>
                    <a:schemeClr val="bg2">
                      <a:lumMod val="5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79" name="CuadroTexto 78"/>
              <p:cNvSpPr txBox="1"/>
              <p:nvPr/>
            </p:nvSpPr>
            <p:spPr>
              <a:xfrm>
                <a:off x="2084631" y="962891"/>
                <a:ext cx="128240" cy="280577"/>
              </a:xfrm>
              <a:prstGeom prst="rect">
                <a:avLst/>
              </a:prstGeom>
              <a:grpFill/>
            </p:spPr>
            <p:txBody>
              <a:bodyPr wrap="none" lIns="0" tIns="0" rIns="0" bIns="0" rtlCol="0" anchor="ctr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US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4899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-2"/>
            <a:ext cx="9144000" cy="6858001"/>
          </a:xfrm>
          <a:prstGeom prst="rect">
            <a:avLst/>
          </a:prstGeom>
          <a:gradFill flip="none" rotWithShape="1">
            <a:gsLst>
              <a:gs pos="0">
                <a:srgbClr val="C82373"/>
              </a:gs>
              <a:gs pos="100000">
                <a:srgbClr val="F94333"/>
              </a:gs>
            </a:gsLst>
            <a:lin ang="0" scaled="1"/>
            <a:tileRect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3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1"/>
            <a:ext cx="9144000" cy="6857998"/>
          </a:xfrm>
          <a:prstGeom prst="rect">
            <a:avLst/>
          </a:prstGeom>
          <a:gradFill flip="none" rotWithShape="1">
            <a:gsLst>
              <a:gs pos="0">
                <a:srgbClr val="E30057">
                  <a:alpha val="65000"/>
                </a:srgbClr>
              </a:gs>
              <a:gs pos="100000">
                <a:srgbClr val="F12126">
                  <a:alpha val="6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03042" y="3824764"/>
            <a:ext cx="3936201" cy="523482"/>
          </a:xfrm>
        </p:spPr>
        <p:txBody>
          <a:bodyPr>
            <a:noAutofit/>
          </a:bodyPr>
          <a:lstStyle/>
          <a:p>
            <a:pPr algn="just"/>
            <a:r>
              <a:rPr lang="es-ES_tradnl" sz="2800" b="1" dirty="0" smtClean="0">
                <a:solidFill>
                  <a:schemeClr val="bg1"/>
                </a:solidFill>
              </a:rPr>
              <a:t>No existe una única manera ni formato de publicar datos.</a:t>
            </a:r>
            <a:endParaRPr lang="es-ES_tradn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1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622606"/>
          </a:xfrm>
          <a:prstGeom prst="rect">
            <a:avLst/>
          </a:prstGeom>
          <a:solidFill>
            <a:srgbClr val="E60154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16681" y="111248"/>
            <a:ext cx="5284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+mj-lt"/>
              </a:rPr>
              <a:t>Proceso de apertura de datos</a:t>
            </a:r>
            <a:endParaRPr lang="es-MX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606032" y="1019692"/>
            <a:ext cx="7931935" cy="37856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2400" dirty="0" smtClean="0">
                <a:solidFill>
                  <a:srgbClr val="F94333"/>
                </a:solidFill>
                <a:latin typeface="Arial"/>
                <a:cs typeface="Arial"/>
              </a:rPr>
              <a:t>La </a:t>
            </a:r>
            <a:r>
              <a:rPr lang="es-MX" sz="2400" dirty="0">
                <a:solidFill>
                  <a:srgbClr val="F94333"/>
                </a:solidFill>
                <a:latin typeface="Arial"/>
                <a:cs typeface="Arial"/>
              </a:rPr>
              <a:t>ruta </a:t>
            </a:r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a seguir y las </a:t>
            </a:r>
            <a:r>
              <a:rPr lang="es-MX" sz="2400" dirty="0">
                <a:solidFill>
                  <a:srgbClr val="F94333"/>
                </a:solidFill>
                <a:latin typeface="Arial"/>
                <a:cs typeface="Arial"/>
              </a:rPr>
              <a:t>acciones a realizar </a:t>
            </a:r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para </a:t>
            </a:r>
            <a:r>
              <a:rPr lang="es-MX" sz="20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la apertura de datos dependerán, </a:t>
            </a:r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en </a:t>
            </a:r>
            <a:r>
              <a:rPr lang="es-MX" sz="20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gran medida, </a:t>
            </a:r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de las </a:t>
            </a:r>
            <a:r>
              <a:rPr lang="es-MX" sz="2400" dirty="0">
                <a:solidFill>
                  <a:srgbClr val="F94333"/>
                </a:solidFill>
                <a:latin typeface="Arial"/>
                <a:cs typeface="Arial"/>
              </a:rPr>
              <a:t>condiciones en que se encuentre la información</a:t>
            </a:r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s-MX" sz="20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a publicar.</a:t>
            </a:r>
          </a:p>
          <a:p>
            <a:pPr marL="0" indent="0" algn="ctr">
              <a:buNone/>
            </a:pPr>
            <a:endParaRPr lang="es-MX" sz="200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endParaRPr lang="es-MX" dirty="0" smtClean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s-MX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¿Es </a:t>
            </a:r>
            <a:r>
              <a:rPr lang="es-MX" sz="3200" dirty="0">
                <a:solidFill>
                  <a:srgbClr val="F94333"/>
                </a:solidFill>
                <a:latin typeface="Arial"/>
                <a:cs typeface="Arial"/>
              </a:rPr>
              <a:t>pública</a:t>
            </a:r>
            <a:r>
              <a:rPr lang="es-MX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?</a:t>
            </a:r>
          </a:p>
          <a:p>
            <a:pPr marL="0" indent="0" algn="ctr">
              <a:buNone/>
            </a:pPr>
            <a:r>
              <a:rPr lang="es-MX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¿</a:t>
            </a:r>
            <a:r>
              <a:rPr lang="es-MX" sz="3200" dirty="0">
                <a:solidFill>
                  <a:srgbClr val="F94333"/>
                </a:solidFill>
                <a:latin typeface="Arial"/>
                <a:cs typeface="Arial"/>
              </a:rPr>
              <a:t>Dónde </a:t>
            </a:r>
            <a:r>
              <a:rPr lang="es-MX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se encuentra?</a:t>
            </a:r>
          </a:p>
          <a:p>
            <a:pPr marL="0" indent="0" algn="ctr">
              <a:buNone/>
            </a:pPr>
            <a:r>
              <a:rPr lang="es-MX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¿En qué </a:t>
            </a:r>
            <a:r>
              <a:rPr lang="es-MX" sz="3200" dirty="0">
                <a:solidFill>
                  <a:srgbClr val="F94333"/>
                </a:solidFill>
                <a:latin typeface="Arial"/>
                <a:cs typeface="Arial"/>
              </a:rPr>
              <a:t>formato</a:t>
            </a:r>
            <a:r>
              <a:rPr lang="es-MX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?</a:t>
            </a:r>
          </a:p>
          <a:p>
            <a:pPr marL="0" indent="0" algn="ctr">
              <a:buNone/>
            </a:pPr>
            <a:r>
              <a:rPr lang="es-MX" sz="20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Entre otros…</a:t>
            </a:r>
          </a:p>
        </p:txBody>
      </p:sp>
      <p:cxnSp>
        <p:nvCxnSpPr>
          <p:cNvPr id="14" name="Conector recto 13"/>
          <p:cNvCxnSpPr/>
          <p:nvPr/>
        </p:nvCxnSpPr>
        <p:spPr>
          <a:xfrm flipH="1">
            <a:off x="1596982" y="2623273"/>
            <a:ext cx="9047" cy="2824116"/>
          </a:xfrm>
          <a:prstGeom prst="line">
            <a:avLst/>
          </a:prstGeom>
          <a:ln w="28575" cmpd="sng">
            <a:solidFill>
              <a:srgbClr val="F02577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H="1">
            <a:off x="7463549" y="2623273"/>
            <a:ext cx="9047" cy="2824116"/>
          </a:xfrm>
          <a:prstGeom prst="line">
            <a:avLst/>
          </a:prstGeom>
          <a:ln w="28575" cmpd="sng">
            <a:solidFill>
              <a:srgbClr val="F02577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800" y="5612400"/>
            <a:ext cx="2491200" cy="12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5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102" y="1829017"/>
            <a:ext cx="5810250" cy="273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lamada rectangular 6"/>
          <p:cNvSpPr/>
          <p:nvPr/>
        </p:nvSpPr>
        <p:spPr>
          <a:xfrm rot="10800000" flipH="1">
            <a:off x="138249" y="4615797"/>
            <a:ext cx="2110966" cy="1387074"/>
          </a:xfrm>
          <a:prstGeom prst="wedgeRectCallout">
            <a:avLst>
              <a:gd name="adj1" fmla="val 21245"/>
              <a:gd name="adj2" fmla="val 63233"/>
            </a:avLst>
          </a:prstGeom>
          <a:gradFill flip="none" rotWithShape="1">
            <a:gsLst>
              <a:gs pos="0">
                <a:srgbClr val="F02577"/>
              </a:gs>
              <a:gs pos="100000">
                <a:srgbClr val="F9433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151079" y="4741835"/>
            <a:ext cx="20932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MX" sz="1500" dirty="0" smtClean="0">
                <a:solidFill>
                  <a:schemeClr val="bg1"/>
                </a:solidFill>
                <a:latin typeface="Arial"/>
                <a:cs typeface="Arial"/>
              </a:rPr>
              <a:t>Información heterogénea</a:t>
            </a:r>
            <a:r>
              <a:rPr lang="es-MX" sz="1500" dirty="0">
                <a:solidFill>
                  <a:schemeClr val="bg1"/>
                </a:solidFill>
                <a:latin typeface="Arial"/>
                <a:cs typeface="Arial"/>
              </a:rPr>
              <a:t>: </a:t>
            </a:r>
            <a:r>
              <a:rPr lang="es-MX" sz="1500" dirty="0" smtClean="0">
                <a:solidFill>
                  <a:schemeClr val="bg1"/>
                </a:solidFill>
                <a:latin typeface="Arial"/>
                <a:cs typeface="Arial"/>
              </a:rPr>
              <a:t>falta de claridad en la definición de los términos a reportar.</a:t>
            </a:r>
            <a:endParaRPr lang="es-MX" sz="15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s-ES" sz="1500" dirty="0"/>
          </a:p>
        </p:txBody>
      </p:sp>
      <p:sp>
        <p:nvSpPr>
          <p:cNvPr id="10" name="Llamada rectangular 9"/>
          <p:cNvSpPr/>
          <p:nvPr/>
        </p:nvSpPr>
        <p:spPr>
          <a:xfrm rot="10800000" flipH="1">
            <a:off x="4329433" y="4611611"/>
            <a:ext cx="2073790" cy="1390756"/>
          </a:xfrm>
          <a:prstGeom prst="wedgeRectCallout">
            <a:avLst>
              <a:gd name="adj1" fmla="val -21269"/>
              <a:gd name="adj2" fmla="val 67698"/>
            </a:avLst>
          </a:prstGeom>
          <a:gradFill flip="none" rotWithShape="1">
            <a:gsLst>
              <a:gs pos="0">
                <a:srgbClr val="F02577"/>
              </a:gs>
              <a:gs pos="100000">
                <a:srgbClr val="F9433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320907" y="4990512"/>
            <a:ext cx="2098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ES_tradnl" sz="1500" dirty="0" smtClean="0">
                <a:solidFill>
                  <a:schemeClr val="bg1"/>
                </a:solidFill>
                <a:latin typeface="Arial"/>
                <a:cs typeface="Arial"/>
              </a:rPr>
              <a:t>Carencia de controles de la calidad de la información. </a:t>
            </a:r>
            <a:endParaRPr lang="es-ES_tradnl" sz="15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s-ES" sz="1500" dirty="0"/>
          </a:p>
        </p:txBody>
      </p:sp>
      <p:sp>
        <p:nvSpPr>
          <p:cNvPr id="12" name="Llamada rectangular 11"/>
          <p:cNvSpPr/>
          <p:nvPr/>
        </p:nvSpPr>
        <p:spPr>
          <a:xfrm rot="10800000" flipH="1">
            <a:off x="6395972" y="4617063"/>
            <a:ext cx="2061648" cy="1385305"/>
          </a:xfrm>
          <a:prstGeom prst="wedgeRectCallout">
            <a:avLst>
              <a:gd name="adj1" fmla="val -21269"/>
              <a:gd name="adj2" fmla="val 69998"/>
            </a:avLst>
          </a:prstGeom>
          <a:gradFill flip="none" rotWithShape="1">
            <a:gsLst>
              <a:gs pos="0">
                <a:srgbClr val="F02577"/>
              </a:gs>
              <a:gs pos="100000">
                <a:srgbClr val="F9433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389776" y="4701062"/>
            <a:ext cx="20518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ES_tradnl" sz="1500" dirty="0" smtClean="0">
                <a:solidFill>
                  <a:schemeClr val="bg1"/>
                </a:solidFill>
                <a:latin typeface="Arial"/>
                <a:cs typeface="Arial"/>
              </a:rPr>
              <a:t>Carencia de extracciones directas de los datos: sólo se podía extraer en formato de reporte</a:t>
            </a:r>
            <a:endParaRPr lang="es-ES_tradnl" sz="15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s-ES" sz="1500" dirty="0"/>
          </a:p>
        </p:txBody>
      </p:sp>
      <p:sp>
        <p:nvSpPr>
          <p:cNvPr id="14" name="Rectángulo 13"/>
          <p:cNvSpPr/>
          <p:nvPr/>
        </p:nvSpPr>
        <p:spPr>
          <a:xfrm>
            <a:off x="0" y="0"/>
            <a:ext cx="9144000" cy="622606"/>
          </a:xfrm>
          <a:prstGeom prst="rect">
            <a:avLst/>
          </a:prstGeom>
          <a:solidFill>
            <a:srgbClr val="E60154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16681" y="128391"/>
            <a:ext cx="8418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solidFill>
                  <a:schemeClr val="bg1"/>
                </a:solidFill>
                <a:latin typeface="+mj-lt"/>
              </a:rPr>
              <a:t>Estudio de caso: identificación de la fuente</a:t>
            </a:r>
            <a:endParaRPr lang="es-MX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21302" y="536355"/>
            <a:ext cx="89226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50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es-MX" sz="15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Se </a:t>
            </a:r>
            <a:r>
              <a:rPr lang="es-MX" sz="15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contaba con un sistema informático de reporte del </a:t>
            </a:r>
            <a:r>
              <a:rPr lang="es-MX" sz="15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gasto,</a:t>
            </a:r>
            <a:r>
              <a:rPr lang="es-MX" sz="2400" dirty="0" smtClean="0">
                <a:solidFill>
                  <a:srgbClr val="F94333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es-MX" sz="2400" dirty="0" smtClean="0">
                <a:solidFill>
                  <a:srgbClr val="F94333"/>
                </a:solidFill>
                <a:latin typeface="Arial"/>
                <a:cs typeface="Arial"/>
              </a:rPr>
              <a:t>sin </a:t>
            </a:r>
            <a:r>
              <a:rPr lang="es-MX" sz="2400" dirty="0">
                <a:solidFill>
                  <a:srgbClr val="F94333"/>
                </a:solidFill>
                <a:latin typeface="Arial"/>
                <a:cs typeface="Arial"/>
              </a:rPr>
              <a:t>embargo:</a:t>
            </a:r>
          </a:p>
          <a:p>
            <a:endParaRPr lang="es-ES" sz="1500" dirty="0">
              <a:latin typeface="Arial"/>
              <a:cs typeface="Arial"/>
            </a:endParaRPr>
          </a:p>
        </p:txBody>
      </p:sp>
      <p:sp>
        <p:nvSpPr>
          <p:cNvPr id="17" name="Llamada rectangular 16"/>
          <p:cNvSpPr/>
          <p:nvPr/>
        </p:nvSpPr>
        <p:spPr>
          <a:xfrm rot="10800000" flipH="1">
            <a:off x="2252004" y="4611612"/>
            <a:ext cx="2073790" cy="1390756"/>
          </a:xfrm>
          <a:prstGeom prst="wedgeRectCallout">
            <a:avLst>
              <a:gd name="adj1" fmla="val 20375"/>
              <a:gd name="adj2" fmla="val 65872"/>
            </a:avLst>
          </a:prstGeom>
          <a:gradFill flip="none" rotWithShape="1">
            <a:gsLst>
              <a:gs pos="0">
                <a:srgbClr val="F02577"/>
              </a:gs>
              <a:gs pos="100000">
                <a:srgbClr val="F9433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20" name="CuadroTexto 19"/>
          <p:cNvSpPr txBox="1"/>
          <p:nvPr/>
        </p:nvSpPr>
        <p:spPr>
          <a:xfrm>
            <a:off x="2228610" y="4741835"/>
            <a:ext cx="20981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ES_tradnl" sz="1500" dirty="0" smtClean="0">
                <a:solidFill>
                  <a:schemeClr val="bg1"/>
                </a:solidFill>
                <a:latin typeface="Arial"/>
                <a:cs typeface="Arial"/>
              </a:rPr>
              <a:t>Identificadores de proyecto cambiantes por trimestre: imposibilita seguimiento histórico. </a:t>
            </a:r>
            <a:endParaRPr lang="es-ES_tradnl" sz="15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s-ES" sz="150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800" y="5612400"/>
            <a:ext cx="2491200" cy="12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9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0"/>
            <a:ext cx="9144000" cy="622606"/>
          </a:xfrm>
          <a:prstGeom prst="rect">
            <a:avLst/>
          </a:prstGeom>
          <a:solidFill>
            <a:srgbClr val="E60154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16681" y="128391"/>
            <a:ext cx="8418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solidFill>
                  <a:schemeClr val="bg1"/>
                </a:solidFill>
                <a:latin typeface="+mj-lt"/>
              </a:rPr>
              <a:t>Estudio de caso: diagnóstico de la fuente</a:t>
            </a:r>
            <a:endParaRPr lang="es-MX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Llamada rectangular 16"/>
          <p:cNvSpPr/>
          <p:nvPr/>
        </p:nvSpPr>
        <p:spPr>
          <a:xfrm rot="10800000" flipH="1">
            <a:off x="403273" y="2626130"/>
            <a:ext cx="2110966" cy="1387074"/>
          </a:xfrm>
          <a:prstGeom prst="wedgeRectCallout">
            <a:avLst>
              <a:gd name="adj1" fmla="val 22047"/>
              <a:gd name="adj2" fmla="val -63730"/>
            </a:avLst>
          </a:prstGeom>
          <a:gradFill flip="none" rotWithShape="1">
            <a:gsLst>
              <a:gs pos="0">
                <a:srgbClr val="F02577"/>
              </a:gs>
              <a:gs pos="100000">
                <a:srgbClr val="F9433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20" name="CuadroTexto 19"/>
          <p:cNvSpPr txBox="1"/>
          <p:nvPr/>
        </p:nvSpPr>
        <p:spPr>
          <a:xfrm>
            <a:off x="416103" y="2752168"/>
            <a:ext cx="20932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MX" sz="1500" dirty="0" smtClean="0">
                <a:solidFill>
                  <a:schemeClr val="bg1"/>
                </a:solidFill>
                <a:latin typeface="Arial"/>
                <a:cs typeface="Arial"/>
              </a:rPr>
              <a:t>Información heterogénea</a:t>
            </a:r>
            <a:r>
              <a:rPr lang="es-MX" sz="1500" dirty="0">
                <a:solidFill>
                  <a:schemeClr val="bg1"/>
                </a:solidFill>
                <a:latin typeface="Arial"/>
                <a:cs typeface="Arial"/>
              </a:rPr>
              <a:t>: </a:t>
            </a:r>
            <a:r>
              <a:rPr lang="es-MX" sz="1500" dirty="0" smtClean="0">
                <a:solidFill>
                  <a:schemeClr val="bg1"/>
                </a:solidFill>
                <a:latin typeface="Arial"/>
                <a:cs typeface="Arial"/>
              </a:rPr>
              <a:t>falta de claridad en la definición de los términos a reportar.</a:t>
            </a:r>
            <a:endParaRPr lang="es-MX" sz="15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s-ES" sz="1500" dirty="0"/>
          </a:p>
        </p:txBody>
      </p:sp>
      <p:sp>
        <p:nvSpPr>
          <p:cNvPr id="21" name="Llamada rectangular 20"/>
          <p:cNvSpPr/>
          <p:nvPr/>
        </p:nvSpPr>
        <p:spPr>
          <a:xfrm rot="10800000" flipH="1">
            <a:off x="4581010" y="2621944"/>
            <a:ext cx="2073790" cy="1390756"/>
          </a:xfrm>
          <a:prstGeom prst="wedgeRectCallout">
            <a:avLst>
              <a:gd name="adj1" fmla="val -22494"/>
              <a:gd name="adj2" fmla="val -65625"/>
            </a:avLst>
          </a:prstGeom>
          <a:gradFill flip="none" rotWithShape="1">
            <a:gsLst>
              <a:gs pos="0">
                <a:srgbClr val="F02577"/>
              </a:gs>
              <a:gs pos="100000">
                <a:srgbClr val="F9433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22" name="CuadroTexto 21"/>
          <p:cNvSpPr txBox="1"/>
          <p:nvPr/>
        </p:nvSpPr>
        <p:spPr>
          <a:xfrm>
            <a:off x="4585931" y="3000845"/>
            <a:ext cx="2098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ES_tradnl" sz="1500" dirty="0" smtClean="0">
                <a:solidFill>
                  <a:schemeClr val="bg1"/>
                </a:solidFill>
                <a:latin typeface="Arial"/>
                <a:cs typeface="Arial"/>
              </a:rPr>
              <a:t>Carencia de controles de la calidad de la información. </a:t>
            </a:r>
            <a:endParaRPr lang="es-ES_tradnl" sz="15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s-ES" sz="1500" dirty="0"/>
          </a:p>
        </p:txBody>
      </p:sp>
      <p:sp>
        <p:nvSpPr>
          <p:cNvPr id="23" name="Llamada rectangular 22"/>
          <p:cNvSpPr/>
          <p:nvPr/>
        </p:nvSpPr>
        <p:spPr>
          <a:xfrm rot="10800000" flipH="1">
            <a:off x="6660996" y="2627396"/>
            <a:ext cx="2061648" cy="1389600"/>
          </a:xfrm>
          <a:prstGeom prst="wedgeRectCallout">
            <a:avLst>
              <a:gd name="adj1" fmla="val -18394"/>
              <a:gd name="adj2" fmla="val -65873"/>
            </a:avLst>
          </a:prstGeom>
          <a:gradFill flip="none" rotWithShape="1">
            <a:gsLst>
              <a:gs pos="0">
                <a:srgbClr val="F02577"/>
              </a:gs>
              <a:gs pos="100000">
                <a:srgbClr val="F9433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24" name="CuadroTexto 23"/>
          <p:cNvSpPr txBox="1"/>
          <p:nvPr/>
        </p:nvSpPr>
        <p:spPr>
          <a:xfrm>
            <a:off x="6654800" y="2711395"/>
            <a:ext cx="20518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ES_tradnl" sz="1500" dirty="0" smtClean="0">
                <a:solidFill>
                  <a:schemeClr val="bg1"/>
                </a:solidFill>
                <a:latin typeface="Arial"/>
                <a:cs typeface="Arial"/>
              </a:rPr>
              <a:t>Carencia de extracciones directas de los datos: sólo se podía extraer en formato de reporte</a:t>
            </a:r>
            <a:endParaRPr lang="es-ES_tradnl" sz="15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s-ES" sz="1500" dirty="0"/>
          </a:p>
        </p:txBody>
      </p:sp>
      <p:sp>
        <p:nvSpPr>
          <p:cNvPr id="25" name="Llamada rectangular 24"/>
          <p:cNvSpPr/>
          <p:nvPr/>
        </p:nvSpPr>
        <p:spPr>
          <a:xfrm rot="10800000" flipH="1">
            <a:off x="2517028" y="2621945"/>
            <a:ext cx="2073790" cy="1390756"/>
          </a:xfrm>
          <a:prstGeom prst="wedgeRectCallout">
            <a:avLst>
              <a:gd name="adj1" fmla="val 22008"/>
              <a:gd name="adj2" fmla="val -68669"/>
            </a:avLst>
          </a:prstGeom>
          <a:gradFill flip="none" rotWithShape="1">
            <a:gsLst>
              <a:gs pos="0">
                <a:srgbClr val="F02577"/>
              </a:gs>
              <a:gs pos="100000">
                <a:srgbClr val="F9433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26" name="CuadroTexto 25"/>
          <p:cNvSpPr txBox="1"/>
          <p:nvPr/>
        </p:nvSpPr>
        <p:spPr>
          <a:xfrm>
            <a:off x="2493634" y="2752168"/>
            <a:ext cx="20981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ES_tradnl" sz="1500" dirty="0" smtClean="0">
                <a:solidFill>
                  <a:schemeClr val="bg1"/>
                </a:solidFill>
                <a:latin typeface="Arial"/>
                <a:cs typeface="Arial"/>
              </a:rPr>
              <a:t>Identificadores de proyecto cambiantes por trimestre: imposibilita seguimiento histórico. </a:t>
            </a:r>
            <a:endParaRPr lang="es-ES_tradnl" sz="15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s-ES" sz="1500" dirty="0"/>
          </a:p>
        </p:txBody>
      </p:sp>
      <p:sp>
        <p:nvSpPr>
          <p:cNvPr id="2" name="Explosión 2 1"/>
          <p:cNvSpPr/>
          <p:nvPr/>
        </p:nvSpPr>
        <p:spPr>
          <a:xfrm>
            <a:off x="2396066" y="1439335"/>
            <a:ext cx="5274733" cy="3367386"/>
          </a:xfrm>
          <a:prstGeom prst="irregularSeal2">
            <a:avLst/>
          </a:prstGeom>
          <a:gradFill flip="none" rotWithShape="1">
            <a:gsLst>
              <a:gs pos="0">
                <a:srgbClr val="F02577"/>
              </a:gs>
              <a:gs pos="63000">
                <a:srgbClr val="F94333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Diagnóstico</a:t>
            </a:r>
            <a:r>
              <a:rPr lang="en-US" sz="2400" dirty="0" smtClean="0"/>
              <a:t>:</a:t>
            </a:r>
          </a:p>
          <a:p>
            <a:pPr algn="ctr"/>
            <a:r>
              <a:rPr lang="en-US" sz="2400" dirty="0" err="1" smtClean="0"/>
              <a:t>Problema</a:t>
            </a:r>
            <a:r>
              <a:rPr lang="en-US" sz="2400" dirty="0" smtClean="0"/>
              <a:t> de </a:t>
            </a:r>
            <a:r>
              <a:rPr lang="en-US" sz="2400" dirty="0" err="1" smtClean="0"/>
              <a:t>origen</a:t>
            </a:r>
            <a:endParaRPr lang="en-US" sz="240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800" y="5612400"/>
            <a:ext cx="2491200" cy="12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3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0"/>
            <a:ext cx="9144000" cy="622606"/>
          </a:xfrm>
          <a:prstGeom prst="rect">
            <a:avLst/>
          </a:prstGeom>
          <a:solidFill>
            <a:srgbClr val="E60154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16681" y="128391"/>
            <a:ext cx="8418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solidFill>
                  <a:schemeClr val="bg1"/>
                </a:solidFill>
                <a:latin typeface="+mj-lt"/>
              </a:rPr>
              <a:t>Estudio de caso: trabajar con el origen de los datos</a:t>
            </a:r>
            <a:endParaRPr lang="es-MX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2457" y="2285279"/>
            <a:ext cx="3655756" cy="278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Llamada rectangular 18"/>
          <p:cNvSpPr/>
          <p:nvPr/>
        </p:nvSpPr>
        <p:spPr>
          <a:xfrm rot="10800000" flipH="1">
            <a:off x="835074" y="1873094"/>
            <a:ext cx="2110966" cy="1387074"/>
          </a:xfrm>
          <a:prstGeom prst="wedgeRectCallout">
            <a:avLst>
              <a:gd name="adj1" fmla="val 81808"/>
              <a:gd name="adj2" fmla="val -21613"/>
            </a:avLst>
          </a:prstGeom>
          <a:gradFill flip="none" rotWithShape="1">
            <a:gsLst>
              <a:gs pos="0">
                <a:srgbClr val="F02577"/>
              </a:gs>
              <a:gs pos="100000">
                <a:srgbClr val="F9433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20" name="CuadroTexto 19"/>
          <p:cNvSpPr txBox="1"/>
          <p:nvPr/>
        </p:nvSpPr>
        <p:spPr>
          <a:xfrm>
            <a:off x="771704" y="2239281"/>
            <a:ext cx="20932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MX" sz="1500" dirty="0" smtClean="0">
                <a:solidFill>
                  <a:schemeClr val="bg1"/>
                </a:solidFill>
                <a:latin typeface="Arial"/>
                <a:cs typeface="Arial"/>
              </a:rPr>
              <a:t>Se determinó rediseñar el sistema.</a:t>
            </a:r>
            <a:endParaRPr lang="es-MX" sz="15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661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622606"/>
          </a:xfrm>
          <a:prstGeom prst="rect">
            <a:avLst/>
          </a:prstGeom>
          <a:solidFill>
            <a:srgbClr val="E60154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16681" y="111248"/>
            <a:ext cx="5284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+mj-lt"/>
              </a:rPr>
              <a:t>Proceso de apertura de datos</a:t>
            </a:r>
            <a:endParaRPr lang="es-MX" sz="20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8" name="Grupo 37"/>
          <p:cNvGrpSpPr/>
          <p:nvPr/>
        </p:nvGrpSpPr>
        <p:grpSpPr>
          <a:xfrm>
            <a:off x="1597125" y="804333"/>
            <a:ext cx="5595038" cy="5891828"/>
            <a:chOff x="1597125" y="728232"/>
            <a:chExt cx="5595038" cy="5967929"/>
          </a:xfrm>
          <a:noFill/>
        </p:grpSpPr>
        <p:grpSp>
          <p:nvGrpSpPr>
            <p:cNvPr id="39" name="Grupo 38"/>
            <p:cNvGrpSpPr/>
            <p:nvPr/>
          </p:nvGrpSpPr>
          <p:grpSpPr>
            <a:xfrm>
              <a:off x="1597125" y="2469402"/>
              <a:ext cx="5537115" cy="748800"/>
              <a:chOff x="1597125" y="2508449"/>
              <a:chExt cx="5537115" cy="724017"/>
            </a:xfrm>
            <a:grpFill/>
          </p:grpSpPr>
          <p:grpSp>
            <p:nvGrpSpPr>
              <p:cNvPr id="100" name="Grupo 99"/>
              <p:cNvGrpSpPr/>
              <p:nvPr/>
            </p:nvGrpSpPr>
            <p:grpSpPr>
              <a:xfrm>
                <a:off x="1597125" y="2508449"/>
                <a:ext cx="5537115" cy="724017"/>
                <a:chOff x="1511939" y="1670755"/>
                <a:chExt cx="5537115" cy="749895"/>
              </a:xfrm>
              <a:grpFill/>
            </p:grpSpPr>
            <p:sp>
              <p:nvSpPr>
                <p:cNvPr id="102" name="Pentágono 101"/>
                <p:cNvSpPr/>
                <p:nvPr/>
              </p:nvSpPr>
              <p:spPr>
                <a:xfrm rot="10800000">
                  <a:off x="1511939" y="1670755"/>
                  <a:ext cx="5537115" cy="749895"/>
                </a:xfrm>
                <a:prstGeom prst="homePlate">
                  <a:avLst>
                    <a:gd name="adj" fmla="val 73882"/>
                  </a:avLst>
                </a:prstGeom>
                <a:gradFill>
                  <a:gsLst>
                    <a:gs pos="0">
                      <a:srgbClr val="F02577"/>
                    </a:gs>
                    <a:gs pos="100000">
                      <a:srgbClr val="F94333"/>
                    </a:gs>
                  </a:gsLst>
                  <a:lin ang="0" scaled="1"/>
                </a:gradFill>
                <a:ln w="28575">
                  <a:solidFill>
                    <a:srgbClr val="F63A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CuadroTexto 102"/>
                <p:cNvSpPr txBox="1"/>
                <p:nvPr/>
              </p:nvSpPr>
              <p:spPr>
                <a:xfrm>
                  <a:off x="1878649" y="1905210"/>
                  <a:ext cx="128240" cy="280987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</p:grpSp>
          <p:sp>
            <p:nvSpPr>
              <p:cNvPr id="101" name="CuadroTexto 100"/>
              <p:cNvSpPr txBox="1"/>
              <p:nvPr/>
            </p:nvSpPr>
            <p:spPr>
              <a:xfrm>
                <a:off x="2368426" y="2734813"/>
                <a:ext cx="4746072" cy="271290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lvl="1" algn="ctr"/>
                <a:r>
                  <a:rPr lang="es-ES_tradnl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Iniciar su depuración y limpieza</a:t>
                </a:r>
                <a:endParaRPr lang="es-ES_tradnl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40" name="Grupo 39"/>
            <p:cNvGrpSpPr/>
            <p:nvPr/>
          </p:nvGrpSpPr>
          <p:grpSpPr>
            <a:xfrm>
              <a:off x="1597125" y="3338892"/>
              <a:ext cx="5537115" cy="748800"/>
              <a:chOff x="1597125" y="3309724"/>
              <a:chExt cx="5537115" cy="724017"/>
            </a:xfrm>
            <a:grpFill/>
          </p:grpSpPr>
          <p:grpSp>
            <p:nvGrpSpPr>
              <p:cNvPr id="96" name="Grupo 95"/>
              <p:cNvGrpSpPr/>
              <p:nvPr/>
            </p:nvGrpSpPr>
            <p:grpSpPr>
              <a:xfrm>
                <a:off x="1597125" y="3309724"/>
                <a:ext cx="5537115" cy="724017"/>
                <a:chOff x="1511939" y="1670755"/>
                <a:chExt cx="5537115" cy="749895"/>
              </a:xfrm>
              <a:grpFill/>
            </p:grpSpPr>
            <p:sp>
              <p:nvSpPr>
                <p:cNvPr id="98" name="Pentágono 97"/>
                <p:cNvSpPr/>
                <p:nvPr/>
              </p:nvSpPr>
              <p:spPr>
                <a:xfrm rot="10800000">
                  <a:off x="1511939" y="1670755"/>
                  <a:ext cx="5537115" cy="749895"/>
                </a:xfrm>
                <a:prstGeom prst="homePlate">
                  <a:avLst>
                    <a:gd name="adj" fmla="val 77390"/>
                  </a:avLst>
                </a:prstGeom>
                <a:gradFill>
                  <a:gsLst>
                    <a:gs pos="0">
                      <a:srgbClr val="F02577"/>
                    </a:gs>
                    <a:gs pos="100000">
                      <a:srgbClr val="F94333"/>
                    </a:gs>
                  </a:gsLst>
                  <a:lin ang="0" scaled="1"/>
                </a:gradFill>
                <a:ln w="28575">
                  <a:solidFill>
                    <a:srgbClr val="F63A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9" name="CuadroTexto 98"/>
                <p:cNvSpPr txBox="1"/>
                <p:nvPr/>
              </p:nvSpPr>
              <p:spPr>
                <a:xfrm>
                  <a:off x="1878649" y="1905210"/>
                  <a:ext cx="128240" cy="280987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</a:t>
                  </a:r>
                  <a:endPara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97" name="CuadroTexto 96"/>
              <p:cNvSpPr txBox="1"/>
              <p:nvPr/>
            </p:nvSpPr>
            <p:spPr>
              <a:xfrm>
                <a:off x="2446092" y="3400442"/>
                <a:ext cx="4590741" cy="542581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lvl="1" algn="ctr"/>
                <a:r>
                  <a:rPr lang="es-ES_tradnl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Aplicación de estándares nacionales o internacionales</a:t>
                </a:r>
                <a:endParaRPr lang="es-ES_tradnl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41" name="Grupo 40"/>
            <p:cNvGrpSpPr/>
            <p:nvPr/>
          </p:nvGrpSpPr>
          <p:grpSpPr>
            <a:xfrm>
              <a:off x="1597125" y="4208382"/>
              <a:ext cx="5537115" cy="748800"/>
              <a:chOff x="1597125" y="4133965"/>
              <a:chExt cx="5537115" cy="724017"/>
            </a:xfrm>
            <a:grpFill/>
          </p:grpSpPr>
          <p:grpSp>
            <p:nvGrpSpPr>
              <p:cNvPr id="92" name="Grupo 91"/>
              <p:cNvGrpSpPr/>
              <p:nvPr/>
            </p:nvGrpSpPr>
            <p:grpSpPr>
              <a:xfrm>
                <a:off x="1597125" y="4133965"/>
                <a:ext cx="5537115" cy="724017"/>
                <a:chOff x="1511939" y="1670755"/>
                <a:chExt cx="5537115" cy="749895"/>
              </a:xfrm>
              <a:grpFill/>
            </p:grpSpPr>
            <p:sp>
              <p:nvSpPr>
                <p:cNvPr id="94" name="Pentágono 93"/>
                <p:cNvSpPr/>
                <p:nvPr/>
              </p:nvSpPr>
              <p:spPr>
                <a:xfrm rot="10800000">
                  <a:off x="1511939" y="1670755"/>
                  <a:ext cx="5537115" cy="749895"/>
                </a:xfrm>
                <a:prstGeom prst="homePlate">
                  <a:avLst>
                    <a:gd name="adj" fmla="val 76220"/>
                  </a:avLst>
                </a:prstGeom>
                <a:grpFill/>
                <a:ln w="28575">
                  <a:solidFill>
                    <a:srgbClr val="F63A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CuadroTexto 94"/>
                <p:cNvSpPr txBox="1"/>
                <p:nvPr/>
              </p:nvSpPr>
              <p:spPr>
                <a:xfrm>
                  <a:off x="1878649" y="1905210"/>
                  <a:ext cx="128240" cy="280987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5</a:t>
                  </a:r>
                  <a:endParaRPr lang="en-US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93" name="CuadroTexto 92"/>
              <p:cNvSpPr txBox="1"/>
              <p:nvPr/>
            </p:nvSpPr>
            <p:spPr>
              <a:xfrm>
                <a:off x="2368427" y="4360329"/>
                <a:ext cx="4746071" cy="271290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lvl="1" algn="ctr"/>
                <a:r>
                  <a:rPr lang="es-ES_tradnl" dirty="0" smtClean="0">
                    <a:solidFill>
                      <a:schemeClr val="bg2">
                        <a:lumMod val="50000"/>
                      </a:schemeClr>
                    </a:solidFill>
                    <a:latin typeface="Arial"/>
                    <a:cs typeface="Arial"/>
                  </a:rPr>
                  <a:t>Pensar en la sostenibilidad de la información</a:t>
                </a:r>
                <a:endParaRPr lang="es-ES_tradnl" dirty="0">
                  <a:solidFill>
                    <a:schemeClr val="bg2">
                      <a:lumMod val="50000"/>
                    </a:schemeClr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42" name="Grupo 41"/>
            <p:cNvGrpSpPr/>
            <p:nvPr/>
          </p:nvGrpSpPr>
          <p:grpSpPr>
            <a:xfrm>
              <a:off x="1597125" y="5077872"/>
              <a:ext cx="5537115" cy="748800"/>
              <a:chOff x="1597125" y="4989492"/>
              <a:chExt cx="5537115" cy="724017"/>
            </a:xfrm>
            <a:grpFill/>
          </p:grpSpPr>
          <p:grpSp>
            <p:nvGrpSpPr>
              <p:cNvPr id="88" name="Grupo 87"/>
              <p:cNvGrpSpPr/>
              <p:nvPr/>
            </p:nvGrpSpPr>
            <p:grpSpPr>
              <a:xfrm>
                <a:off x="1597125" y="4989492"/>
                <a:ext cx="5537115" cy="724017"/>
                <a:chOff x="1511939" y="1670755"/>
                <a:chExt cx="5537115" cy="749895"/>
              </a:xfrm>
              <a:grpFill/>
            </p:grpSpPr>
            <p:sp>
              <p:nvSpPr>
                <p:cNvPr id="90" name="Pentágono 89"/>
                <p:cNvSpPr/>
                <p:nvPr/>
              </p:nvSpPr>
              <p:spPr>
                <a:xfrm rot="10800000">
                  <a:off x="1511939" y="1670755"/>
                  <a:ext cx="5537115" cy="749895"/>
                </a:xfrm>
                <a:prstGeom prst="homePlate">
                  <a:avLst>
                    <a:gd name="adj" fmla="val 73882"/>
                  </a:avLst>
                </a:prstGeom>
                <a:grpFill/>
                <a:ln w="28575">
                  <a:solidFill>
                    <a:srgbClr val="F63A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CuadroTexto 90"/>
                <p:cNvSpPr txBox="1"/>
                <p:nvPr/>
              </p:nvSpPr>
              <p:spPr>
                <a:xfrm>
                  <a:off x="1878649" y="1905210"/>
                  <a:ext cx="128240" cy="280987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6</a:t>
                  </a:r>
                  <a:endParaRPr lang="en-US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9" name="CuadroTexto 88"/>
              <p:cNvSpPr txBox="1"/>
              <p:nvPr/>
            </p:nvSpPr>
            <p:spPr>
              <a:xfrm>
                <a:off x="2368427" y="5215856"/>
                <a:ext cx="4746071" cy="271290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lvl="1" algn="ctr"/>
                <a:r>
                  <a:rPr lang="es-ES_tradnl" dirty="0" smtClean="0">
                    <a:solidFill>
                      <a:schemeClr val="bg2">
                        <a:lumMod val="50000"/>
                      </a:schemeClr>
                    </a:solidFill>
                    <a:latin typeface="Arial"/>
                    <a:cs typeface="Arial"/>
                  </a:rPr>
                  <a:t>Licencias de uso</a:t>
                </a:r>
                <a:endParaRPr lang="es-ES_tradnl" dirty="0">
                  <a:solidFill>
                    <a:schemeClr val="bg2">
                      <a:lumMod val="50000"/>
                    </a:schemeClr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43" name="Grupo 42"/>
            <p:cNvGrpSpPr/>
            <p:nvPr/>
          </p:nvGrpSpPr>
          <p:grpSpPr>
            <a:xfrm>
              <a:off x="1597125" y="5947361"/>
              <a:ext cx="5537115" cy="748800"/>
              <a:chOff x="1597125" y="5947362"/>
              <a:chExt cx="5537115" cy="724017"/>
            </a:xfrm>
            <a:grpFill/>
          </p:grpSpPr>
          <p:grpSp>
            <p:nvGrpSpPr>
              <p:cNvPr id="84" name="Grupo 83"/>
              <p:cNvGrpSpPr/>
              <p:nvPr/>
            </p:nvGrpSpPr>
            <p:grpSpPr>
              <a:xfrm>
                <a:off x="1597125" y="5947362"/>
                <a:ext cx="5537115" cy="724017"/>
                <a:chOff x="1511939" y="1670755"/>
                <a:chExt cx="5537115" cy="749895"/>
              </a:xfrm>
              <a:grpFill/>
            </p:grpSpPr>
            <p:sp>
              <p:nvSpPr>
                <p:cNvPr id="86" name="Pentágono 85"/>
                <p:cNvSpPr/>
                <p:nvPr/>
              </p:nvSpPr>
              <p:spPr>
                <a:xfrm rot="10800000">
                  <a:off x="1511939" y="1670755"/>
                  <a:ext cx="5537115" cy="749895"/>
                </a:xfrm>
                <a:prstGeom prst="homePlate">
                  <a:avLst>
                    <a:gd name="adj" fmla="val 71543"/>
                  </a:avLst>
                </a:prstGeom>
                <a:grpFill/>
                <a:ln w="28575">
                  <a:solidFill>
                    <a:srgbClr val="F63A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CuadroTexto 86"/>
                <p:cNvSpPr txBox="1"/>
                <p:nvPr/>
              </p:nvSpPr>
              <p:spPr>
                <a:xfrm>
                  <a:off x="1878649" y="1905210"/>
                  <a:ext cx="128240" cy="280987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7</a:t>
                  </a:r>
                  <a:endParaRPr lang="en-US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5" name="CuadroTexto 84"/>
              <p:cNvSpPr txBox="1"/>
              <p:nvPr/>
            </p:nvSpPr>
            <p:spPr>
              <a:xfrm>
                <a:off x="2368427" y="6173726"/>
                <a:ext cx="4746071" cy="271290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lvl="1" algn="ctr"/>
                <a:r>
                  <a:rPr lang="es-ES_tradnl" dirty="0" smtClean="0">
                    <a:solidFill>
                      <a:schemeClr val="bg2">
                        <a:lumMod val="50000"/>
                      </a:schemeClr>
                    </a:solidFill>
                    <a:latin typeface="Arial"/>
                    <a:cs typeface="Arial"/>
                  </a:rPr>
                  <a:t>Promover el uso de la información</a:t>
                </a:r>
                <a:endParaRPr lang="es-ES_tradnl" dirty="0">
                  <a:solidFill>
                    <a:schemeClr val="bg2">
                      <a:lumMod val="50000"/>
                    </a:schemeClr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44" name="Grupo 43"/>
            <p:cNvGrpSpPr/>
            <p:nvPr/>
          </p:nvGrpSpPr>
          <p:grpSpPr>
            <a:xfrm>
              <a:off x="1625938" y="1598817"/>
              <a:ext cx="5537115" cy="749895"/>
              <a:chOff x="1625938" y="1601504"/>
              <a:chExt cx="5537115" cy="749895"/>
            </a:xfrm>
            <a:grpFill/>
          </p:grpSpPr>
          <p:grpSp>
            <p:nvGrpSpPr>
              <p:cNvPr id="80" name="Grupo 79"/>
              <p:cNvGrpSpPr/>
              <p:nvPr/>
            </p:nvGrpSpPr>
            <p:grpSpPr>
              <a:xfrm>
                <a:off x="1625938" y="1601504"/>
                <a:ext cx="5537115" cy="749895"/>
                <a:chOff x="1540752" y="1691022"/>
                <a:chExt cx="5537115" cy="749895"/>
              </a:xfrm>
              <a:grpFill/>
            </p:grpSpPr>
            <p:sp>
              <p:nvSpPr>
                <p:cNvPr id="82" name="Pentágono 81"/>
                <p:cNvSpPr/>
                <p:nvPr/>
              </p:nvSpPr>
              <p:spPr>
                <a:xfrm rot="10800000">
                  <a:off x="1540752" y="1691022"/>
                  <a:ext cx="5537115" cy="749895"/>
                </a:xfrm>
                <a:prstGeom prst="homePlate">
                  <a:avLst>
                    <a:gd name="adj" fmla="val 69487"/>
                  </a:avLst>
                </a:prstGeom>
                <a:noFill/>
                <a:ln w="28575">
                  <a:solidFill>
                    <a:srgbClr val="F63A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CuadroTexto 82"/>
                <p:cNvSpPr txBox="1"/>
                <p:nvPr/>
              </p:nvSpPr>
              <p:spPr>
                <a:xfrm>
                  <a:off x="1878649" y="1925681"/>
                  <a:ext cx="128240" cy="280577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en-US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1" name="CuadroTexto 80"/>
              <p:cNvSpPr txBox="1"/>
              <p:nvPr/>
            </p:nvSpPr>
            <p:spPr>
              <a:xfrm>
                <a:off x="2388168" y="1836163"/>
                <a:ext cx="4746072" cy="280577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lvl="1" algn="ctr"/>
                <a:r>
                  <a:rPr lang="es-ES_tradnl" dirty="0" smtClean="0">
                    <a:solidFill>
                      <a:schemeClr val="bg2">
                        <a:lumMod val="50000"/>
                      </a:schemeClr>
                    </a:solidFill>
                    <a:latin typeface="Arial"/>
                    <a:cs typeface="Arial"/>
                  </a:rPr>
                  <a:t>Identificar la fuente y el formato de los datos</a:t>
                </a:r>
                <a:endParaRPr lang="es-ES_tradnl" dirty="0">
                  <a:solidFill>
                    <a:schemeClr val="bg2">
                      <a:lumMod val="50000"/>
                    </a:schemeClr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45" name="Grupo 44"/>
            <p:cNvGrpSpPr/>
            <p:nvPr/>
          </p:nvGrpSpPr>
          <p:grpSpPr>
            <a:xfrm>
              <a:off x="1625938" y="728232"/>
              <a:ext cx="5566225" cy="749895"/>
              <a:chOff x="1625938" y="728232"/>
              <a:chExt cx="5566225" cy="749895"/>
            </a:xfrm>
            <a:grpFill/>
          </p:grpSpPr>
          <p:sp>
            <p:nvSpPr>
              <p:cNvPr id="77" name="Pentágono 76"/>
              <p:cNvSpPr/>
              <p:nvPr/>
            </p:nvSpPr>
            <p:spPr>
              <a:xfrm rot="10800000">
                <a:off x="1625938" y="728232"/>
                <a:ext cx="5537115" cy="749895"/>
              </a:xfrm>
              <a:prstGeom prst="homePlate">
                <a:avLst>
                  <a:gd name="adj" fmla="val 72874"/>
                </a:avLst>
              </a:prstGeom>
              <a:grpFill/>
              <a:ln w="28575">
                <a:solidFill>
                  <a:srgbClr val="F63A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" name="CuadroTexto 77"/>
              <p:cNvSpPr txBox="1"/>
              <p:nvPr/>
            </p:nvSpPr>
            <p:spPr>
              <a:xfrm>
                <a:off x="2446092" y="962891"/>
                <a:ext cx="4746071" cy="280577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lvl="1" algn="ctr"/>
                <a:r>
                  <a:rPr lang="es-ES_tradnl" dirty="0" smtClean="0">
                    <a:solidFill>
                      <a:schemeClr val="bg2">
                        <a:lumMod val="50000"/>
                      </a:schemeClr>
                    </a:solidFill>
                    <a:latin typeface="Arial"/>
                    <a:cs typeface="Arial"/>
                  </a:rPr>
                  <a:t>Escuchar a la demanda</a:t>
                </a:r>
                <a:endParaRPr lang="es-ES_tradnl" dirty="0">
                  <a:solidFill>
                    <a:schemeClr val="bg2">
                      <a:lumMod val="5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79" name="CuadroTexto 78"/>
              <p:cNvSpPr txBox="1"/>
              <p:nvPr/>
            </p:nvSpPr>
            <p:spPr>
              <a:xfrm>
                <a:off x="2084631" y="962891"/>
                <a:ext cx="128240" cy="280577"/>
              </a:xfrm>
              <a:prstGeom prst="rect">
                <a:avLst/>
              </a:prstGeom>
              <a:grpFill/>
            </p:spPr>
            <p:txBody>
              <a:bodyPr wrap="none" lIns="0" tIns="0" rIns="0" bIns="0" rtlCol="0" anchor="ctr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US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677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0"/>
            <a:ext cx="9144000" cy="622606"/>
          </a:xfrm>
          <a:prstGeom prst="rect">
            <a:avLst/>
          </a:prstGeom>
          <a:solidFill>
            <a:srgbClr val="E60154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16681" y="128391"/>
            <a:ext cx="8418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chemeClr val="bg1"/>
                </a:solidFill>
                <a:latin typeface="+mj-lt"/>
              </a:rPr>
              <a:t>Objetivo de las mejoras</a:t>
            </a:r>
            <a:endParaRPr lang="es-MX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359124" y="1647869"/>
            <a:ext cx="3463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7F7F7F"/>
                </a:solidFill>
                <a:latin typeface="Arial"/>
                <a:cs typeface="Arial"/>
              </a:rPr>
              <a:t>Evitar </a:t>
            </a:r>
            <a:r>
              <a:rPr lang="es-ES_tradnl" sz="2000" dirty="0">
                <a:solidFill>
                  <a:srgbClr val="F94333"/>
                </a:solidFill>
                <a:latin typeface="Arial"/>
                <a:cs typeface="Arial"/>
              </a:rPr>
              <a:t>información confusa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3359124" y="3091469"/>
            <a:ext cx="3463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7F7F7F"/>
                </a:solidFill>
                <a:latin typeface="Arial"/>
                <a:cs typeface="Arial"/>
              </a:rPr>
              <a:t>Evitar información </a:t>
            </a:r>
            <a:r>
              <a:rPr lang="es-ES_tradnl" sz="2000" dirty="0">
                <a:solidFill>
                  <a:srgbClr val="F94333"/>
                </a:solidFill>
                <a:latin typeface="Arial"/>
                <a:cs typeface="Arial"/>
              </a:rPr>
              <a:t>duplicada o inexistente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3359124" y="4641167"/>
            <a:ext cx="346387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7F7F7F"/>
                </a:solidFill>
                <a:latin typeface="Arial"/>
                <a:cs typeface="Arial"/>
              </a:rPr>
              <a:t>Asegurar la </a:t>
            </a:r>
            <a:r>
              <a:rPr lang="es-ES_tradnl" sz="2000" dirty="0">
                <a:solidFill>
                  <a:srgbClr val="F94333"/>
                </a:solidFill>
                <a:latin typeface="Arial"/>
                <a:cs typeface="Arial"/>
              </a:rPr>
              <a:t>estandarización</a:t>
            </a:r>
            <a:r>
              <a:rPr lang="es-ES_tradnl" dirty="0">
                <a:solidFill>
                  <a:srgbClr val="7F7F7F"/>
                </a:solidFill>
                <a:latin typeface="Arial"/>
                <a:cs typeface="Arial"/>
              </a:rPr>
              <a:t> de los datos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386" y="1398420"/>
            <a:ext cx="914402" cy="89900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086" y="2901186"/>
            <a:ext cx="984277" cy="108845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386" y="4593396"/>
            <a:ext cx="956453" cy="77265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334" y="4896808"/>
            <a:ext cx="2491200" cy="12456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334" y="5616474"/>
            <a:ext cx="2491200" cy="12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4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0"/>
            <a:ext cx="9144000" cy="622606"/>
          </a:xfrm>
          <a:prstGeom prst="rect">
            <a:avLst/>
          </a:prstGeom>
          <a:solidFill>
            <a:srgbClr val="E60154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16681" y="128391"/>
            <a:ext cx="8418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err="1">
                <a:solidFill>
                  <a:schemeClr val="bg1"/>
                </a:solidFill>
                <a:latin typeface="+mj-lt"/>
              </a:rPr>
              <a:t>Ventajas</a:t>
            </a:r>
            <a:endParaRPr lang="es-MX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451226" y="1089216"/>
            <a:ext cx="34638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rgbClr val="7F7F7F"/>
                </a:solidFill>
                <a:latin typeface="Arial"/>
                <a:cs typeface="Arial"/>
              </a:rPr>
              <a:t>Contar con información ordenada y con </a:t>
            </a:r>
            <a:r>
              <a:rPr lang="es-ES_tradnl" sz="2000" dirty="0">
                <a:solidFill>
                  <a:srgbClr val="F94333"/>
                </a:solidFill>
                <a:latin typeface="Arial"/>
                <a:cs typeface="Arial"/>
              </a:rPr>
              <a:t>calidad</a:t>
            </a:r>
            <a:r>
              <a:rPr lang="es-ES_tradnl" dirty="0">
                <a:solidFill>
                  <a:srgbClr val="7F7F7F"/>
                </a:solidFill>
                <a:latin typeface="Arial"/>
                <a:cs typeface="Arial"/>
              </a:rPr>
              <a:t> para su publicación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3451226" y="2818506"/>
            <a:ext cx="34638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solidFill>
                  <a:srgbClr val="F94333"/>
                </a:solidFill>
                <a:latin typeface="Arial"/>
                <a:cs typeface="Arial"/>
              </a:rPr>
              <a:t>Disponibilidad</a:t>
            </a:r>
            <a:r>
              <a:rPr lang="es-ES_tradnl" dirty="0">
                <a:solidFill>
                  <a:srgbClr val="7F7F7F"/>
                </a:solidFill>
                <a:latin typeface="Arial"/>
                <a:cs typeface="Arial"/>
              </a:rPr>
              <a:t> casi inmediata de la misma para su análisis y/o la toma de </a:t>
            </a:r>
            <a:r>
              <a:rPr lang="es-ES_tradnl" dirty="0" smtClean="0">
                <a:solidFill>
                  <a:srgbClr val="7F7F7F"/>
                </a:solidFill>
                <a:latin typeface="Arial"/>
                <a:cs typeface="Arial"/>
              </a:rPr>
              <a:t>decisiones</a:t>
            </a:r>
            <a:endParaRPr lang="es-ES_tradnl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3451226" y="4950352"/>
            <a:ext cx="346387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solidFill>
                  <a:srgbClr val="F94333"/>
                </a:solidFill>
                <a:latin typeface="Arial"/>
                <a:cs typeface="Arial"/>
              </a:rPr>
              <a:t>Reduce </a:t>
            </a:r>
            <a:r>
              <a:rPr lang="es-ES_tradnl" dirty="0">
                <a:solidFill>
                  <a:srgbClr val="7F7F7F"/>
                </a:solidFill>
                <a:latin typeface="Arial"/>
                <a:cs typeface="Arial"/>
              </a:rPr>
              <a:t>el tiempo de los procesos de publicación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62" y="1115667"/>
            <a:ext cx="842963" cy="90120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160" y="4810090"/>
            <a:ext cx="933466" cy="9576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767" y="2772293"/>
            <a:ext cx="1016052" cy="104653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334" y="4896808"/>
            <a:ext cx="2491200" cy="12456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334" y="5616474"/>
            <a:ext cx="2491200" cy="12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8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0"/>
            <a:ext cx="9144000" cy="622606"/>
          </a:xfrm>
          <a:prstGeom prst="rect">
            <a:avLst/>
          </a:prstGeom>
          <a:solidFill>
            <a:srgbClr val="E60154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16681" y="128391"/>
            <a:ext cx="8418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solidFill>
                  <a:schemeClr val="bg1"/>
                </a:solidFill>
                <a:latin typeface="+mj-lt"/>
              </a:rPr>
              <a:t>Estudio de caso: ¿Cómo </a:t>
            </a:r>
            <a:r>
              <a:rPr lang="es-ES_tradnl" sz="2000" b="1" dirty="0">
                <a:solidFill>
                  <a:schemeClr val="bg1"/>
                </a:solidFill>
                <a:latin typeface="+mj-lt"/>
              </a:rPr>
              <a:t>mejorar la calidad de la información?</a:t>
            </a:r>
            <a:endParaRPr lang="es-MX" sz="20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2" name="Conector recto 21"/>
          <p:cNvCxnSpPr/>
          <p:nvPr/>
        </p:nvCxnSpPr>
        <p:spPr>
          <a:xfrm>
            <a:off x="2275689" y="4655805"/>
            <a:ext cx="0" cy="718350"/>
          </a:xfrm>
          <a:prstGeom prst="line">
            <a:avLst/>
          </a:prstGeom>
          <a:ln w="38100" cmpd="sng">
            <a:solidFill>
              <a:srgbClr val="F94333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563246" y="5374155"/>
            <a:ext cx="34510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500" dirty="0">
                <a:solidFill>
                  <a:srgbClr val="7F7F7F"/>
                </a:solidFill>
                <a:latin typeface="Arial"/>
                <a:cs typeface="Arial"/>
              </a:rPr>
              <a:t>Ley General de Contabilidad Gubernamental</a:t>
            </a:r>
          </a:p>
          <a:p>
            <a:pPr algn="ctr"/>
            <a:endParaRPr lang="es-ES" sz="15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23" name="Conector recto 22"/>
          <p:cNvCxnSpPr/>
          <p:nvPr/>
        </p:nvCxnSpPr>
        <p:spPr>
          <a:xfrm>
            <a:off x="6621207" y="3832978"/>
            <a:ext cx="0" cy="718350"/>
          </a:xfrm>
          <a:prstGeom prst="line">
            <a:avLst/>
          </a:prstGeom>
          <a:ln w="38100" cmpd="sng">
            <a:solidFill>
              <a:srgbClr val="F94333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5079450" y="4487191"/>
            <a:ext cx="307310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500" dirty="0">
                <a:solidFill>
                  <a:srgbClr val="7F7F7F"/>
                </a:solidFill>
                <a:latin typeface="Arial"/>
                <a:cs typeface="Arial"/>
              </a:rPr>
              <a:t>Unidades de medida, localización geográfica y niveles de desagregación del </a:t>
            </a:r>
            <a:r>
              <a:rPr lang="es-ES_tradnl" sz="1500" dirty="0" smtClean="0">
                <a:solidFill>
                  <a:srgbClr val="7F7F7F"/>
                </a:solidFill>
                <a:latin typeface="Arial"/>
                <a:cs typeface="Arial"/>
              </a:rPr>
              <a:t>gasto y estándares de contabilidad gubernamental</a:t>
            </a:r>
            <a:endParaRPr lang="es-ES_tradnl" sz="15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18" name="Llamada rectangular 17"/>
          <p:cNvSpPr/>
          <p:nvPr/>
        </p:nvSpPr>
        <p:spPr>
          <a:xfrm rot="10800000" flipH="1">
            <a:off x="556323" y="3462826"/>
            <a:ext cx="3457976" cy="1257116"/>
          </a:xfrm>
          <a:prstGeom prst="wedgeRectCallout">
            <a:avLst>
              <a:gd name="adj1" fmla="val -21269"/>
              <a:gd name="adj2" fmla="val 64381"/>
            </a:avLst>
          </a:prstGeom>
          <a:gradFill flip="none" rotWithShape="1">
            <a:gsLst>
              <a:gs pos="0">
                <a:srgbClr val="F02577"/>
              </a:gs>
              <a:gs pos="100000">
                <a:srgbClr val="F9433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662418" y="3693729"/>
            <a:ext cx="3245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ES_tradnl" sz="1500" dirty="0">
                <a:solidFill>
                  <a:schemeClr val="bg1"/>
                </a:solidFill>
                <a:latin typeface="Arial"/>
                <a:cs typeface="Arial"/>
              </a:rPr>
              <a:t>Se acotaron los criterios de captura: mediante adecuaciones a la </a:t>
            </a:r>
            <a:r>
              <a:rPr lang="es-ES_tradnl" sz="1500" dirty="0" smtClean="0">
                <a:solidFill>
                  <a:schemeClr val="bg1"/>
                </a:solidFill>
                <a:latin typeface="Arial"/>
                <a:cs typeface="Arial"/>
              </a:rPr>
              <a:t>normativa </a:t>
            </a:r>
            <a:r>
              <a:rPr lang="es-ES_tradnl" sz="1500" dirty="0">
                <a:solidFill>
                  <a:schemeClr val="bg1"/>
                </a:solidFill>
                <a:latin typeface="Arial"/>
                <a:cs typeface="Arial"/>
              </a:rPr>
              <a:t>correspondiente</a:t>
            </a:r>
          </a:p>
          <a:p>
            <a:pPr algn="ctr"/>
            <a:endParaRPr lang="es-ES" sz="1500" dirty="0"/>
          </a:p>
        </p:txBody>
      </p:sp>
      <p:sp>
        <p:nvSpPr>
          <p:cNvPr id="20" name="Llamada rectangular 19"/>
          <p:cNvSpPr/>
          <p:nvPr/>
        </p:nvSpPr>
        <p:spPr>
          <a:xfrm rot="10800000" flipH="1">
            <a:off x="5079451" y="2575862"/>
            <a:ext cx="3073100" cy="1257116"/>
          </a:xfrm>
          <a:prstGeom prst="wedgeRectCallout">
            <a:avLst>
              <a:gd name="adj1" fmla="val -21269"/>
              <a:gd name="adj2" fmla="val 64381"/>
            </a:avLst>
          </a:prstGeom>
          <a:gradFill flip="none" rotWithShape="1">
            <a:gsLst>
              <a:gs pos="0">
                <a:srgbClr val="F02577"/>
              </a:gs>
              <a:gs pos="100000">
                <a:srgbClr val="F9433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21" name="CuadroTexto 20"/>
          <p:cNvSpPr txBox="1"/>
          <p:nvPr/>
        </p:nvSpPr>
        <p:spPr>
          <a:xfrm>
            <a:off x="5195168" y="2834799"/>
            <a:ext cx="27995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ES_tradnl" sz="1500" dirty="0">
                <a:solidFill>
                  <a:schemeClr val="bg1"/>
                </a:solidFill>
                <a:latin typeface="Arial"/>
                <a:cs typeface="Arial"/>
              </a:rPr>
              <a:t>Se implementó el uso de </a:t>
            </a:r>
            <a:r>
              <a:rPr lang="es-ES_tradnl" sz="1500" b="1" dirty="0" smtClean="0">
                <a:solidFill>
                  <a:schemeClr val="bg1"/>
                </a:solidFill>
                <a:latin typeface="Arial"/>
                <a:cs typeface="Arial"/>
              </a:rPr>
              <a:t>estándares</a:t>
            </a:r>
            <a:r>
              <a:rPr lang="es-ES_tradnl" sz="1500" dirty="0" smtClean="0">
                <a:solidFill>
                  <a:schemeClr val="bg1"/>
                </a:solidFill>
                <a:latin typeface="Arial"/>
                <a:cs typeface="Arial"/>
              </a:rPr>
              <a:t>: </a:t>
            </a:r>
            <a:r>
              <a:rPr lang="es-ES_tradnl" sz="1500" dirty="0">
                <a:solidFill>
                  <a:schemeClr val="bg1"/>
                </a:solidFill>
                <a:latin typeface="Arial"/>
                <a:cs typeface="Arial"/>
              </a:rPr>
              <a:t>para contar con </a:t>
            </a:r>
            <a:r>
              <a:rPr lang="es-ES_tradnl" sz="1500" dirty="0" smtClean="0">
                <a:solidFill>
                  <a:schemeClr val="bg1"/>
                </a:solidFill>
                <a:latin typeface="Arial"/>
                <a:cs typeface="Arial"/>
              </a:rPr>
              <a:t>información pre cargada</a:t>
            </a:r>
            <a:endParaRPr lang="es-ES_tradnl" sz="1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Llamada rectangular 15"/>
          <p:cNvSpPr/>
          <p:nvPr/>
        </p:nvSpPr>
        <p:spPr>
          <a:xfrm rot="10800000" flipH="1">
            <a:off x="546701" y="2329784"/>
            <a:ext cx="3457976" cy="797145"/>
          </a:xfrm>
          <a:prstGeom prst="wedgeRectCallout">
            <a:avLst>
              <a:gd name="adj1" fmla="val -21269"/>
              <a:gd name="adj2" fmla="val 64381"/>
            </a:avLst>
          </a:prstGeom>
          <a:gradFill flip="none" rotWithShape="1">
            <a:gsLst>
              <a:gs pos="0">
                <a:srgbClr val="F02577"/>
              </a:gs>
              <a:gs pos="100000">
                <a:srgbClr val="F9433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7" name="CuadroTexto 16"/>
          <p:cNvSpPr txBox="1"/>
          <p:nvPr/>
        </p:nvSpPr>
        <p:spPr>
          <a:xfrm>
            <a:off x="652797" y="2442384"/>
            <a:ext cx="32457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ES_tradnl" sz="1500" dirty="0" smtClean="0">
                <a:solidFill>
                  <a:schemeClr val="bg1"/>
                </a:solidFill>
                <a:latin typeface="Arial"/>
                <a:cs typeface="Arial"/>
              </a:rPr>
              <a:t>Modificaciones al sistema informático de captura</a:t>
            </a:r>
            <a:endParaRPr lang="es-ES_tradnl" sz="15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s-ES" sz="15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63" y="881652"/>
            <a:ext cx="2824362" cy="141218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175" y="987934"/>
            <a:ext cx="2873376" cy="143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7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0"/>
            <a:ext cx="9144000" cy="622606"/>
          </a:xfrm>
          <a:prstGeom prst="rect">
            <a:avLst/>
          </a:prstGeom>
          <a:solidFill>
            <a:srgbClr val="E60154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16681" y="128391"/>
            <a:ext cx="8418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+mj-lt"/>
              </a:rPr>
              <a:t>Estudio de caso: Limpieza </a:t>
            </a:r>
            <a:endParaRPr lang="es-MX" sz="20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3081275"/>
              </p:ext>
            </p:extLst>
          </p:nvPr>
        </p:nvGraphicFramePr>
        <p:xfrm>
          <a:off x="4343401" y="689657"/>
          <a:ext cx="4531658" cy="4684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427"/>
                <a:gridCol w="2060231"/>
              </a:tblGrid>
              <a:tr h="520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Soberana Sans"/>
                        </a:rPr>
                        <a:t>Tipo de programa o proyecto</a:t>
                      </a:r>
                      <a:endParaRPr lang="es-MX" sz="1400" b="1" dirty="0">
                        <a:effectLst/>
                        <a:latin typeface="+mn-lt"/>
                        <a:ea typeface="Calibri"/>
                        <a:cs typeface="Soberana Sans"/>
                      </a:endParaRPr>
                    </a:p>
                  </a:txBody>
                  <a:tcPr marL="44450" marR="44450" marT="0" marB="0" anchor="ctr">
                    <a:solidFill>
                      <a:srgbClr val="F63A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Soberana Sans"/>
                        </a:rPr>
                        <a:t>Clasificación de proyecto</a:t>
                      </a:r>
                      <a:endParaRPr lang="es-MX" sz="1400" b="1" dirty="0">
                        <a:effectLst/>
                        <a:latin typeface="+mn-lt"/>
                        <a:ea typeface="Calibri"/>
                        <a:cs typeface="Soberana Sans"/>
                      </a:endParaRPr>
                    </a:p>
                  </a:txBody>
                  <a:tcPr marL="44450" marR="44450" marT="0" marB="0" anchor="ctr">
                    <a:solidFill>
                      <a:srgbClr val="F63A66"/>
                    </a:solidFill>
                  </a:tcPr>
                </a:tc>
              </a:tr>
              <a:tr h="520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Soberana Sans"/>
                        </a:rPr>
                        <a:t>Proyectos de infraestructura social</a:t>
                      </a:r>
                      <a:endParaRPr lang="es-MX" sz="1400" b="0" dirty="0">
                        <a:effectLst/>
                        <a:latin typeface="+mn-lt"/>
                        <a:ea typeface="Calibri"/>
                        <a:cs typeface="Soberana Sans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b="0" dirty="0">
                        <a:latin typeface="+mn-lt"/>
                        <a:cs typeface="Soberana San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0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Soberana Sans"/>
                        </a:rPr>
                        <a:t>Proyectos de infraestructura económica</a:t>
                      </a:r>
                      <a:endParaRPr lang="es-MX" sz="1400" b="0" dirty="0">
                        <a:effectLst/>
                        <a:latin typeface="+mn-lt"/>
                        <a:ea typeface="Calibri"/>
                        <a:cs typeface="Soberana Sans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b="0" dirty="0">
                        <a:latin typeface="+mn-lt"/>
                        <a:cs typeface="Soberana San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62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Soberana Sans"/>
                        </a:rPr>
                        <a:t>Proyectos de infraestructura gubernamental</a:t>
                      </a:r>
                      <a:endParaRPr lang="es-MX" sz="1400" b="0" dirty="0">
                        <a:effectLst/>
                        <a:latin typeface="+mn-lt"/>
                        <a:ea typeface="Calibri"/>
                        <a:cs typeface="Soberana Sans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b="0" dirty="0">
                        <a:latin typeface="+mn-lt"/>
                        <a:cs typeface="Soberana San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9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Soberana Sans"/>
                        </a:rPr>
                        <a:t>Proyectos de inmuebles</a:t>
                      </a:r>
                      <a:endParaRPr lang="es-MX" sz="1400" b="0" dirty="0">
                        <a:effectLst/>
                        <a:latin typeface="+mn-lt"/>
                        <a:ea typeface="Calibri"/>
                        <a:cs typeface="Soberana Sans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b="0" dirty="0">
                        <a:latin typeface="+mn-lt"/>
                        <a:cs typeface="Soberana San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0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Soberana Sans"/>
                        </a:rPr>
                        <a:t>Programas de adquisiciones</a:t>
                      </a:r>
                      <a:endParaRPr lang="es-MX" sz="1400" b="0" dirty="0">
                        <a:effectLst/>
                        <a:latin typeface="+mn-lt"/>
                        <a:ea typeface="Calibri"/>
                        <a:cs typeface="Soberana Sans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b="0" dirty="0">
                        <a:latin typeface="+mn-lt"/>
                        <a:cs typeface="Soberana San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0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Soberana Sans"/>
                        </a:rPr>
                        <a:t>Programas de mantenimiento</a:t>
                      </a:r>
                      <a:endParaRPr lang="es-MX" sz="1400" b="0" dirty="0">
                        <a:effectLst/>
                        <a:latin typeface="+mn-lt"/>
                        <a:ea typeface="Calibri"/>
                        <a:cs typeface="Soberana Sans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b="0" dirty="0">
                        <a:latin typeface="+mn-lt"/>
                        <a:cs typeface="Soberana San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7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Soberana Sans"/>
                        </a:rPr>
                        <a:t>Estudios de </a:t>
                      </a:r>
                      <a:r>
                        <a:rPr lang="es-MX" sz="14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Soberana Sans"/>
                        </a:rPr>
                        <a:t>preinversión</a:t>
                      </a:r>
                      <a:endParaRPr lang="es-MX" sz="1400" b="0" dirty="0">
                        <a:effectLst/>
                        <a:latin typeface="+mn-lt"/>
                        <a:ea typeface="Calibri"/>
                        <a:cs typeface="Soberana Sans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b="0" dirty="0">
                        <a:latin typeface="+mn-lt"/>
                        <a:cs typeface="Soberana San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0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Soberana Sans"/>
                        </a:rPr>
                        <a:t>Otros programas y proyectos de inversión </a:t>
                      </a:r>
                      <a:endParaRPr lang="es-MX" sz="1400" b="0" dirty="0">
                        <a:effectLst/>
                        <a:latin typeface="+mn-lt"/>
                        <a:ea typeface="Calibri"/>
                        <a:cs typeface="Soberana Sans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b="0" dirty="0">
                        <a:latin typeface="+mn-lt"/>
                        <a:cs typeface="Soberana San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928" y="1371307"/>
            <a:ext cx="948810" cy="18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55" y="1895056"/>
            <a:ext cx="981156" cy="18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123" y="2908189"/>
            <a:ext cx="226420" cy="18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123" y="2418805"/>
            <a:ext cx="226420" cy="18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69"/>
          <a:stretch/>
        </p:blipFill>
        <p:spPr bwMode="auto">
          <a:xfrm>
            <a:off x="6938852" y="3372174"/>
            <a:ext cx="1698962" cy="18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69"/>
          <a:stretch/>
        </p:blipFill>
        <p:spPr bwMode="auto">
          <a:xfrm>
            <a:off x="6938852" y="3895923"/>
            <a:ext cx="1698962" cy="18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69"/>
          <a:stretch/>
        </p:blipFill>
        <p:spPr bwMode="auto">
          <a:xfrm>
            <a:off x="6938852" y="4419672"/>
            <a:ext cx="1698962" cy="18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740" y="5037552"/>
            <a:ext cx="474405" cy="18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Marcador de contenido 8"/>
          <p:cNvSpPr txBox="1">
            <a:spLocks/>
          </p:cNvSpPr>
          <p:nvPr/>
        </p:nvSpPr>
        <p:spPr>
          <a:xfrm>
            <a:off x="6780" y="1371307"/>
            <a:ext cx="4099376" cy="3785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sz="2000" dirty="0" smtClean="0">
                <a:solidFill>
                  <a:srgbClr val="F94333"/>
                </a:solidFill>
                <a:latin typeface="Arial"/>
                <a:cs typeface="Arial"/>
              </a:rPr>
              <a:t>Definición: </a:t>
            </a:r>
            <a:r>
              <a:rPr lang="es-MX" sz="18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qué constituye un proyecto. Separación entre gasto corriente y proyectos de inversión.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MX" sz="180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MX" sz="2000" dirty="0">
                <a:solidFill>
                  <a:srgbClr val="F94333"/>
                </a:solidFill>
                <a:latin typeface="Arial"/>
                <a:cs typeface="Arial"/>
              </a:rPr>
              <a:t>Depuración: </a:t>
            </a:r>
            <a:r>
              <a:rPr lang="es-MX" sz="18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eliminación de proyectos inactivos o que no cumplen con características de proyecto.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MX" sz="1800" dirty="0" smtClean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s-MX" sz="1800" dirty="0" smtClean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s-MX" sz="180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MX" sz="2000" dirty="0">
                <a:solidFill>
                  <a:srgbClr val="F94333"/>
                </a:solidFill>
                <a:latin typeface="Arial"/>
                <a:cs typeface="Arial"/>
              </a:rPr>
              <a:t>Seguimiento: </a:t>
            </a:r>
            <a:r>
              <a:rPr lang="es-MX" sz="18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clave única de proyecto durante todo su ciclo.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MX" sz="180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s-MX" sz="1800" dirty="0" smtClean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24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217744"/>
              </p:ext>
            </p:extLst>
          </p:nvPr>
        </p:nvGraphicFramePr>
        <p:xfrm>
          <a:off x="318163" y="5574125"/>
          <a:ext cx="6405365" cy="109728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281073"/>
                <a:gridCol w="1281073"/>
                <a:gridCol w="1281073"/>
                <a:gridCol w="1281073"/>
                <a:gridCol w="1281073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CHH</a:t>
                      </a:r>
                      <a:endParaRPr lang="es-MX" sz="1200" dirty="0">
                        <a:effectLst/>
                        <a:latin typeface="Soberana San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F943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11</a:t>
                      </a:r>
                      <a:endParaRPr lang="es-MX" sz="1200" dirty="0">
                        <a:effectLst/>
                        <a:latin typeface="Soberana San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F943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12</a:t>
                      </a:r>
                      <a:endParaRPr lang="es-MX" sz="1200">
                        <a:effectLst/>
                        <a:latin typeface="Soberana San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F943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01</a:t>
                      </a:r>
                      <a:endParaRPr lang="es-MX" sz="1200">
                        <a:effectLst/>
                        <a:latin typeface="Soberana San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F9433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00000001</a:t>
                      </a:r>
                      <a:endParaRPr lang="es-MX" sz="1200" dirty="0">
                        <a:effectLst/>
                        <a:latin typeface="Soberana San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F94335"/>
                    </a:solidFill>
                  </a:tcPr>
                </a:tc>
              </a:tr>
              <a:tr h="7321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Siglas de la entidad federativa</a:t>
                      </a:r>
                      <a:endParaRPr lang="es-MX" sz="1200" dirty="0">
                        <a:effectLst/>
                        <a:latin typeface="Soberana San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F63A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Dos últimos dígitos del ciclo de recursos con que inició el proyecto</a:t>
                      </a:r>
                      <a:endParaRPr lang="es-MX" sz="1200" dirty="0">
                        <a:effectLst/>
                        <a:latin typeface="Soberana San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Dos últimos dígitos del año en que se reporta por primera vez</a:t>
                      </a:r>
                      <a:endParaRPr lang="es-MX" sz="1200" dirty="0">
                        <a:effectLst/>
                        <a:latin typeface="Soberana San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Dos dígitos que representan el trimestre en que se reporta por primera vez.</a:t>
                      </a:r>
                      <a:endParaRPr lang="es-MX" sz="1200" dirty="0">
                        <a:effectLst/>
                        <a:latin typeface="Soberana San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Ocho dígitos consecutivos</a:t>
                      </a:r>
                      <a:endParaRPr lang="es-MX" sz="1200" dirty="0">
                        <a:effectLst/>
                        <a:latin typeface="Soberana Sans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1789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0"/>
            <a:ext cx="9144000" cy="622606"/>
          </a:xfrm>
          <a:prstGeom prst="rect">
            <a:avLst/>
          </a:prstGeom>
          <a:solidFill>
            <a:srgbClr val="E60154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16681" y="128391"/>
            <a:ext cx="8418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+mj-lt"/>
              </a:rPr>
              <a:t>Estudio de caso: Estandarización</a:t>
            </a:r>
            <a:endParaRPr lang="es-MX" sz="20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7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504732"/>
              </p:ext>
            </p:extLst>
          </p:nvPr>
        </p:nvGraphicFramePr>
        <p:xfrm>
          <a:off x="108216" y="2121540"/>
          <a:ext cx="2613308" cy="39650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13308"/>
              </a:tblGrid>
              <a:tr h="585867">
                <a:tc>
                  <a:txBody>
                    <a:bodyPr/>
                    <a:lstStyle/>
                    <a:p>
                      <a:pPr algn="ctr"/>
                      <a:r>
                        <a:rPr lang="es-ES" sz="1800" kern="1200" dirty="0" smtClean="0"/>
                        <a:t>Armonización contable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F63A66"/>
                    </a:solidFill>
                  </a:tcPr>
                </a:tc>
              </a:tr>
              <a:tr h="475203">
                <a:tc>
                  <a:txBody>
                    <a:bodyPr/>
                    <a:lstStyle/>
                    <a:p>
                      <a:pPr marL="4572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Aprobado</a:t>
                      </a:r>
                      <a:endParaRPr lang="es-MX" sz="18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anchor="ctr"/>
                </a:tc>
              </a:tr>
              <a:tr h="475203">
                <a:tc>
                  <a:txBody>
                    <a:bodyPr/>
                    <a:lstStyle/>
                    <a:p>
                      <a:pPr marL="4572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Modificado</a:t>
                      </a:r>
                      <a:endParaRPr lang="es-MX" sz="18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anchor="ctr"/>
                </a:tc>
              </a:tr>
              <a:tr h="475203">
                <a:tc>
                  <a:txBody>
                    <a:bodyPr/>
                    <a:lstStyle/>
                    <a:p>
                      <a:pPr marL="4572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Ministrado (Recaudado)</a:t>
                      </a:r>
                      <a:endParaRPr lang="es-MX" sz="17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anchor="ctr"/>
                </a:tc>
              </a:tr>
              <a:tr h="527916">
                <a:tc>
                  <a:txBody>
                    <a:bodyPr/>
                    <a:lstStyle/>
                    <a:p>
                      <a:pPr marL="4572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Comprometido</a:t>
                      </a:r>
                      <a:endParaRPr lang="es-MX" sz="18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anchor="ctr"/>
                </a:tc>
              </a:tr>
              <a:tr h="475203">
                <a:tc>
                  <a:txBody>
                    <a:bodyPr/>
                    <a:lstStyle/>
                    <a:p>
                      <a:pPr marL="4572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Devengado</a:t>
                      </a:r>
                      <a:endParaRPr lang="es-MX" sz="1800" b="1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anchor="ctr"/>
                </a:tc>
              </a:tr>
              <a:tr h="475203">
                <a:tc>
                  <a:txBody>
                    <a:bodyPr/>
                    <a:lstStyle/>
                    <a:p>
                      <a:pPr marL="4572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Ejercido</a:t>
                      </a:r>
                      <a:endParaRPr lang="es-MX" sz="1800" b="1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anchor="ctr"/>
                </a:tc>
              </a:tr>
              <a:tr h="475203">
                <a:tc>
                  <a:txBody>
                    <a:bodyPr/>
                    <a:lstStyle/>
                    <a:p>
                      <a:pPr marL="4572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Pagado</a:t>
                      </a:r>
                      <a:endParaRPr lang="es-MX" sz="18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anchor="ctr"/>
                </a:tc>
              </a:tr>
            </a:tbl>
          </a:graphicData>
        </a:graphic>
      </p:graphicFrame>
      <p:sp>
        <p:nvSpPr>
          <p:cNvPr id="11" name="Llamada rectangular 10"/>
          <p:cNvSpPr/>
          <p:nvPr/>
        </p:nvSpPr>
        <p:spPr>
          <a:xfrm rot="10800000" flipH="1">
            <a:off x="274422" y="923150"/>
            <a:ext cx="2457380" cy="1015714"/>
          </a:xfrm>
          <a:prstGeom prst="wedgeRectCallout">
            <a:avLst>
              <a:gd name="adj1" fmla="val 20443"/>
              <a:gd name="adj2" fmla="val -63730"/>
            </a:avLst>
          </a:prstGeom>
          <a:gradFill flip="none" rotWithShape="1">
            <a:gsLst>
              <a:gs pos="0">
                <a:srgbClr val="F02577"/>
              </a:gs>
              <a:gs pos="100000">
                <a:srgbClr val="F9433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74422" y="1038592"/>
            <a:ext cx="24573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ES_tradnl" sz="1500" dirty="0" smtClean="0">
                <a:solidFill>
                  <a:schemeClr val="bg1"/>
                </a:solidFill>
                <a:latin typeface="Arial"/>
                <a:cs typeface="Arial"/>
              </a:rPr>
              <a:t>1. Asegurar que si hablamos de gasto hablemos de lo mismo</a:t>
            </a:r>
            <a:endParaRPr lang="es-ES_tradnl" sz="1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3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5191872"/>
              </p:ext>
            </p:extLst>
          </p:nvPr>
        </p:nvGraphicFramePr>
        <p:xfrm>
          <a:off x="2912529" y="2121542"/>
          <a:ext cx="2954865" cy="13064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54865"/>
              </a:tblGrid>
              <a:tr h="498228">
                <a:tc>
                  <a:txBody>
                    <a:bodyPr/>
                    <a:lstStyle/>
                    <a:p>
                      <a:pPr algn="ctr"/>
                      <a:r>
                        <a:rPr lang="es-ES" sz="1800" kern="1200" dirty="0" smtClean="0"/>
                        <a:t>Catálogos</a:t>
                      </a:r>
                      <a:r>
                        <a:rPr lang="es-ES" sz="1800" kern="1200" baseline="0" dirty="0" smtClean="0"/>
                        <a:t> nacionales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F63A66"/>
                    </a:solidFill>
                  </a:tcPr>
                </a:tc>
              </a:tr>
              <a:tr h="404118">
                <a:tc>
                  <a:txBody>
                    <a:bodyPr/>
                    <a:lstStyle/>
                    <a:p>
                      <a:pPr marL="4572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</a:rPr>
                        <a:t>Catálogo</a:t>
                      </a:r>
                      <a:r>
                        <a:rPr lang="es-ES" sz="1800" b="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</a:rPr>
                        <a:t> Estados</a:t>
                      </a:r>
                      <a:endParaRPr lang="es-MX" sz="18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anchor="ctr"/>
                </a:tc>
              </a:tr>
              <a:tr h="404118">
                <a:tc>
                  <a:txBody>
                    <a:bodyPr/>
                    <a:lstStyle/>
                    <a:p>
                      <a:pPr marL="45720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</a:rPr>
                        <a:t>Catálogo</a:t>
                      </a:r>
                      <a:r>
                        <a:rPr lang="es-ES" sz="1800" b="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</a:rPr>
                        <a:t> Municipios</a:t>
                      </a:r>
                      <a:endParaRPr lang="es-MX" sz="18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anchor="ctr"/>
                </a:tc>
              </a:tr>
            </a:tbl>
          </a:graphicData>
        </a:graphic>
      </p:graphicFrame>
      <p:sp>
        <p:nvSpPr>
          <p:cNvPr id="14" name="Llamada rectangular 13"/>
          <p:cNvSpPr/>
          <p:nvPr/>
        </p:nvSpPr>
        <p:spPr>
          <a:xfrm rot="10800000" flipH="1">
            <a:off x="3078734" y="923151"/>
            <a:ext cx="2778555" cy="1015713"/>
          </a:xfrm>
          <a:prstGeom prst="wedgeRectCallout">
            <a:avLst>
              <a:gd name="adj1" fmla="val 20443"/>
              <a:gd name="adj2" fmla="val -63730"/>
            </a:avLst>
          </a:prstGeom>
          <a:gradFill flip="none" rotWithShape="1">
            <a:gsLst>
              <a:gs pos="0">
                <a:srgbClr val="F02577"/>
              </a:gs>
              <a:gs pos="100000">
                <a:srgbClr val="F9433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078734" y="1020780"/>
            <a:ext cx="27785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ES_tradnl" sz="1500" dirty="0" smtClean="0">
                <a:solidFill>
                  <a:schemeClr val="bg1"/>
                </a:solidFill>
                <a:latin typeface="Arial"/>
                <a:cs typeface="Arial"/>
              </a:rPr>
              <a:t>2. Asegurar que si hablamos de un lugar, hablemos del mismo</a:t>
            </a:r>
            <a:endParaRPr lang="es-ES_tradnl" sz="1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6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2511849"/>
              </p:ext>
            </p:extLst>
          </p:nvPr>
        </p:nvGraphicFramePr>
        <p:xfrm>
          <a:off x="6079071" y="2133244"/>
          <a:ext cx="2954865" cy="17888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54865"/>
              </a:tblGrid>
              <a:tr h="508644">
                <a:tc>
                  <a:txBody>
                    <a:bodyPr/>
                    <a:lstStyle/>
                    <a:p>
                      <a:pPr algn="ctr"/>
                      <a:r>
                        <a:rPr lang="es-ES" sz="1800" kern="1200" dirty="0" smtClean="0"/>
                        <a:t>Catálogos</a:t>
                      </a:r>
                      <a:r>
                        <a:rPr lang="es-ES" sz="1800" kern="1200" baseline="0" dirty="0" smtClean="0"/>
                        <a:t> presupuestarios</a:t>
                      </a:r>
                      <a:endParaRPr lang="es-MX" sz="18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F63A66"/>
                    </a:solidFill>
                  </a:tcPr>
                </a:tc>
              </a:tr>
              <a:tr h="505644"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</a:rPr>
                        <a:t>Catálogos</a:t>
                      </a:r>
                      <a:r>
                        <a:rPr lang="es-ES" sz="1800" b="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</a:rPr>
                        <a:t> de Unidades responsables /ejecutoras</a:t>
                      </a:r>
                      <a:endParaRPr lang="es-MX" sz="18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anchor="ctr"/>
                </a:tc>
              </a:tr>
              <a:tr h="505644">
                <a:tc>
                  <a:txBody>
                    <a:bodyPr/>
                    <a:lstStyle/>
                    <a:p>
                      <a:pPr marL="4572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ea typeface="+mn-ea"/>
                        </a:rPr>
                        <a:t>Catálogos de programas o fuentes de financiamiento</a:t>
                      </a:r>
                      <a:endParaRPr lang="es-MX" sz="18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anchor="ctr"/>
                </a:tc>
              </a:tr>
            </a:tbl>
          </a:graphicData>
        </a:graphic>
      </p:graphicFrame>
      <p:sp>
        <p:nvSpPr>
          <p:cNvPr id="17" name="Llamada rectangular 16"/>
          <p:cNvSpPr/>
          <p:nvPr/>
        </p:nvSpPr>
        <p:spPr>
          <a:xfrm rot="10800000" flipH="1">
            <a:off x="6329941" y="923150"/>
            <a:ext cx="2699122" cy="980091"/>
          </a:xfrm>
          <a:prstGeom prst="wedgeRectCallout">
            <a:avLst>
              <a:gd name="adj1" fmla="val 20443"/>
              <a:gd name="adj2" fmla="val -63730"/>
            </a:avLst>
          </a:prstGeom>
          <a:gradFill flip="none" rotWithShape="1">
            <a:gsLst>
              <a:gs pos="0">
                <a:srgbClr val="F02577"/>
              </a:gs>
              <a:gs pos="100000">
                <a:srgbClr val="F9433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8" name="CuadroTexto 17"/>
          <p:cNvSpPr txBox="1"/>
          <p:nvPr/>
        </p:nvSpPr>
        <p:spPr>
          <a:xfrm>
            <a:off x="6329940" y="931590"/>
            <a:ext cx="26991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ES_tradnl" sz="1500" dirty="0" smtClean="0">
                <a:solidFill>
                  <a:schemeClr val="bg1"/>
                </a:solidFill>
                <a:latin typeface="Arial"/>
                <a:cs typeface="Arial"/>
              </a:rPr>
              <a:t>3. Asegurar que si hablamos de una fuente de financiamiento hablemos de la misma</a:t>
            </a:r>
            <a:endParaRPr lang="es-ES" sz="1500" dirty="0"/>
          </a:p>
        </p:txBody>
      </p:sp>
    </p:spTree>
    <p:extLst>
      <p:ext uri="{BB962C8B-B14F-4D97-AF65-F5344CB8AC3E}">
        <p14:creationId xmlns:p14="http://schemas.microsoft.com/office/powerpoint/2010/main" val="205286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622606"/>
          </a:xfrm>
          <a:prstGeom prst="rect">
            <a:avLst/>
          </a:prstGeom>
          <a:solidFill>
            <a:srgbClr val="E60154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16681" y="111248"/>
            <a:ext cx="5284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+mj-lt"/>
              </a:rPr>
              <a:t>Múltiples formatos de publicar datos</a:t>
            </a:r>
            <a:endParaRPr lang="es-MX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606032" y="984234"/>
            <a:ext cx="7931935" cy="37856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20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Cuando hablamos de publicación de datos abiertos, existen </a:t>
            </a:r>
            <a:r>
              <a:rPr lang="es-MX" sz="2400" dirty="0">
                <a:solidFill>
                  <a:srgbClr val="F94333"/>
                </a:solidFill>
                <a:latin typeface="Arial"/>
                <a:cs typeface="Arial"/>
              </a:rPr>
              <a:t>distintos niveles de apertura </a:t>
            </a:r>
            <a:r>
              <a:rPr lang="es-MX" sz="20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y, sobre todo, </a:t>
            </a:r>
            <a:r>
              <a:rPr lang="es-MX" sz="2400" dirty="0">
                <a:solidFill>
                  <a:srgbClr val="F94333"/>
                </a:solidFill>
                <a:latin typeface="Arial"/>
                <a:cs typeface="Arial"/>
              </a:rPr>
              <a:t>distintas </a:t>
            </a:r>
            <a:r>
              <a:rPr lang="es-MX" sz="2400" dirty="0" smtClean="0">
                <a:solidFill>
                  <a:srgbClr val="F94333"/>
                </a:solidFill>
                <a:latin typeface="Arial"/>
                <a:cs typeface="Arial"/>
              </a:rPr>
              <a:t>herramientas </a:t>
            </a:r>
            <a:r>
              <a:rPr lang="es-MX" sz="20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(Parte 1. </a:t>
            </a:r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¿Qué son los datos abiertos?). </a:t>
            </a:r>
          </a:p>
          <a:p>
            <a:pPr marL="0" indent="0" algn="ctr">
              <a:buNone/>
            </a:pPr>
            <a:endParaRPr lang="es-MX" sz="200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s-MX" sz="20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Cómo abordemos la publicación nos </a:t>
            </a:r>
            <a:r>
              <a:rPr lang="es-MX" sz="2400" dirty="0" smtClean="0">
                <a:solidFill>
                  <a:srgbClr val="F94333"/>
                </a:solidFill>
                <a:latin typeface="Arial"/>
                <a:cs typeface="Arial"/>
              </a:rPr>
              <a:t>acercará </a:t>
            </a:r>
            <a:r>
              <a:rPr lang="es-MX" sz="2400" dirty="0">
                <a:solidFill>
                  <a:srgbClr val="F94333"/>
                </a:solidFill>
                <a:latin typeface="Arial"/>
                <a:cs typeface="Arial"/>
              </a:rPr>
              <a:t>o </a:t>
            </a:r>
            <a:r>
              <a:rPr lang="es-MX" sz="2400" dirty="0" smtClean="0">
                <a:solidFill>
                  <a:srgbClr val="F94333"/>
                </a:solidFill>
                <a:latin typeface="Arial"/>
                <a:cs typeface="Arial"/>
              </a:rPr>
              <a:t>distanciará</a:t>
            </a:r>
            <a:r>
              <a:rPr lang="es-MX" sz="20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de nuestro público objetivo.</a:t>
            </a:r>
          </a:p>
          <a:p>
            <a:pPr marL="0" indent="0" algn="ctr">
              <a:buNone/>
            </a:pPr>
            <a:endParaRPr lang="es-MX" sz="2000" dirty="0" smtClean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s-MX" sz="20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¿JSON?	¿Excel?</a:t>
            </a:r>
          </a:p>
          <a:p>
            <a:pPr marL="0" indent="0" algn="ctr">
              <a:buNone/>
            </a:pPr>
            <a:endParaRPr lang="es-MX" sz="2000" dirty="0" smtClean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s-MX" sz="20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¿CSV?</a:t>
            </a:r>
          </a:p>
          <a:p>
            <a:pPr marL="0" indent="0" algn="ctr">
              <a:buNone/>
            </a:pPr>
            <a:endParaRPr lang="es-MX" sz="2000" dirty="0" smtClean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s-MX" sz="20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¿RDF? 		¿API?</a:t>
            </a:r>
          </a:p>
          <a:p>
            <a:pPr marL="0" indent="0" algn="ctr">
              <a:buNone/>
            </a:pPr>
            <a:endParaRPr lang="es-MX" sz="2000" dirty="0" smtClean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s-MX" sz="20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¿Visualizaciones?</a:t>
            </a:r>
          </a:p>
        </p:txBody>
      </p:sp>
      <p:cxnSp>
        <p:nvCxnSpPr>
          <p:cNvPr id="6" name="Conector recto 5"/>
          <p:cNvCxnSpPr/>
          <p:nvPr/>
        </p:nvCxnSpPr>
        <p:spPr>
          <a:xfrm flipH="1">
            <a:off x="2096017" y="3127038"/>
            <a:ext cx="9047" cy="3636000"/>
          </a:xfrm>
          <a:prstGeom prst="line">
            <a:avLst/>
          </a:prstGeom>
          <a:ln w="28575" cmpd="sng">
            <a:solidFill>
              <a:srgbClr val="F02577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H="1">
            <a:off x="7045695" y="3127038"/>
            <a:ext cx="9047" cy="3636000"/>
          </a:xfrm>
          <a:prstGeom prst="line">
            <a:avLst/>
          </a:prstGeom>
          <a:ln w="28575" cmpd="sng">
            <a:solidFill>
              <a:srgbClr val="F02577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94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65" y="1979466"/>
            <a:ext cx="8647099" cy="2535928"/>
          </a:xfrm>
          <a:prstGeom prst="rect">
            <a:avLst/>
          </a:prstGeom>
        </p:spPr>
      </p:pic>
      <p:sp>
        <p:nvSpPr>
          <p:cNvPr id="5" name="Llamada rectangular 4"/>
          <p:cNvSpPr/>
          <p:nvPr/>
        </p:nvSpPr>
        <p:spPr>
          <a:xfrm rot="10800000" flipH="1">
            <a:off x="993535" y="953607"/>
            <a:ext cx="2529053" cy="809381"/>
          </a:xfrm>
          <a:prstGeom prst="wedgeRectCallout">
            <a:avLst>
              <a:gd name="adj1" fmla="val -14908"/>
              <a:gd name="adj2" fmla="val -88358"/>
            </a:avLst>
          </a:prstGeom>
          <a:gradFill flip="none" rotWithShape="1">
            <a:gsLst>
              <a:gs pos="0">
                <a:srgbClr val="F02577"/>
              </a:gs>
              <a:gs pos="100000">
                <a:srgbClr val="F9433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1073120" y="1083068"/>
            <a:ext cx="23698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MX" sz="1500" dirty="0" smtClean="0">
                <a:solidFill>
                  <a:schemeClr val="bg1"/>
                </a:solidFill>
                <a:latin typeface="Arial"/>
                <a:cs typeface="Arial"/>
              </a:rPr>
              <a:t>Folio para seguimiento histórico</a:t>
            </a:r>
            <a:endParaRPr lang="es-ES" sz="1500" dirty="0"/>
          </a:p>
        </p:txBody>
      </p:sp>
      <p:sp>
        <p:nvSpPr>
          <p:cNvPr id="9" name="Rectángulo 8"/>
          <p:cNvSpPr/>
          <p:nvPr/>
        </p:nvSpPr>
        <p:spPr>
          <a:xfrm>
            <a:off x="0" y="0"/>
            <a:ext cx="9144000" cy="622606"/>
          </a:xfrm>
          <a:prstGeom prst="rect">
            <a:avLst/>
          </a:prstGeom>
          <a:solidFill>
            <a:srgbClr val="E60154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16681" y="128391"/>
            <a:ext cx="8418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+mj-lt"/>
              </a:rPr>
              <a:t>Estudio de caso: Anatomía de la estructura de la base de datos </a:t>
            </a:r>
            <a:endParaRPr lang="es-MX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Llamada rectangular 10"/>
          <p:cNvSpPr/>
          <p:nvPr/>
        </p:nvSpPr>
        <p:spPr>
          <a:xfrm rot="10800000" flipH="1">
            <a:off x="3272458" y="4646196"/>
            <a:ext cx="2688227" cy="1102671"/>
          </a:xfrm>
          <a:prstGeom prst="wedgeRectCallout">
            <a:avLst>
              <a:gd name="adj1" fmla="val -21269"/>
              <a:gd name="adj2" fmla="val 67506"/>
            </a:avLst>
          </a:prstGeom>
          <a:gradFill flip="none" rotWithShape="1">
            <a:gsLst>
              <a:gs pos="0">
                <a:srgbClr val="F02577"/>
              </a:gs>
              <a:gs pos="100000">
                <a:srgbClr val="F9433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387059" y="4920533"/>
            <a:ext cx="23698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MX" sz="1500" dirty="0" smtClean="0">
                <a:solidFill>
                  <a:schemeClr val="bg1"/>
                </a:solidFill>
                <a:latin typeface="Arial"/>
                <a:cs typeface="Arial"/>
              </a:rPr>
              <a:t>Estándares nacionales de ubicación</a:t>
            </a:r>
            <a:endParaRPr lang="es-ES" sz="1500" dirty="0"/>
          </a:p>
        </p:txBody>
      </p:sp>
      <p:sp>
        <p:nvSpPr>
          <p:cNvPr id="13" name="Llamada rectangular 12"/>
          <p:cNvSpPr/>
          <p:nvPr/>
        </p:nvSpPr>
        <p:spPr>
          <a:xfrm rot="10800000" flipH="1">
            <a:off x="6455773" y="5052596"/>
            <a:ext cx="2688227" cy="1102671"/>
          </a:xfrm>
          <a:prstGeom prst="wedgeRectCallout">
            <a:avLst>
              <a:gd name="adj1" fmla="val 19990"/>
              <a:gd name="adj2" fmla="val 98987"/>
            </a:avLst>
          </a:prstGeom>
          <a:gradFill flip="none" rotWithShape="1">
            <a:gsLst>
              <a:gs pos="0">
                <a:srgbClr val="F02577"/>
              </a:gs>
              <a:gs pos="100000">
                <a:srgbClr val="F9433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485707" y="5318256"/>
            <a:ext cx="26582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MX" sz="1500" dirty="0" smtClean="0">
                <a:solidFill>
                  <a:schemeClr val="bg1"/>
                </a:solidFill>
                <a:latin typeface="Arial"/>
                <a:cs typeface="Arial"/>
              </a:rPr>
              <a:t>Estándares internacionales para geolocalización</a:t>
            </a:r>
            <a:endParaRPr lang="es-ES" sz="1500" dirty="0"/>
          </a:p>
        </p:txBody>
      </p:sp>
    </p:spTree>
    <p:extLst>
      <p:ext uri="{BB962C8B-B14F-4D97-AF65-F5344CB8AC3E}">
        <p14:creationId xmlns:p14="http://schemas.microsoft.com/office/powerpoint/2010/main" val="35948650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622606"/>
          </a:xfrm>
          <a:prstGeom prst="rect">
            <a:avLst/>
          </a:prstGeom>
          <a:solidFill>
            <a:srgbClr val="E60154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16681" y="111248"/>
            <a:ext cx="5284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+mj-lt"/>
              </a:rPr>
              <a:t>Proceso de apertura de datos</a:t>
            </a:r>
            <a:endParaRPr lang="es-MX" sz="20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8" name="Grupo 37"/>
          <p:cNvGrpSpPr/>
          <p:nvPr/>
        </p:nvGrpSpPr>
        <p:grpSpPr>
          <a:xfrm>
            <a:off x="1597125" y="804333"/>
            <a:ext cx="5595038" cy="5891828"/>
            <a:chOff x="1597125" y="728232"/>
            <a:chExt cx="5595038" cy="5967929"/>
          </a:xfrm>
          <a:noFill/>
        </p:grpSpPr>
        <p:grpSp>
          <p:nvGrpSpPr>
            <p:cNvPr id="39" name="Grupo 38"/>
            <p:cNvGrpSpPr/>
            <p:nvPr/>
          </p:nvGrpSpPr>
          <p:grpSpPr>
            <a:xfrm>
              <a:off x="1597125" y="2469402"/>
              <a:ext cx="5537115" cy="748800"/>
              <a:chOff x="1597125" y="2508449"/>
              <a:chExt cx="5537115" cy="724017"/>
            </a:xfrm>
            <a:grpFill/>
          </p:grpSpPr>
          <p:grpSp>
            <p:nvGrpSpPr>
              <p:cNvPr id="100" name="Grupo 99"/>
              <p:cNvGrpSpPr/>
              <p:nvPr/>
            </p:nvGrpSpPr>
            <p:grpSpPr>
              <a:xfrm>
                <a:off x="1597125" y="2508449"/>
                <a:ext cx="5537115" cy="724017"/>
                <a:chOff x="1511939" y="1670755"/>
                <a:chExt cx="5537115" cy="749895"/>
              </a:xfrm>
              <a:grpFill/>
            </p:grpSpPr>
            <p:sp>
              <p:nvSpPr>
                <p:cNvPr id="102" name="Pentágono 101"/>
                <p:cNvSpPr/>
                <p:nvPr/>
              </p:nvSpPr>
              <p:spPr>
                <a:xfrm rot="10800000">
                  <a:off x="1511939" y="1670755"/>
                  <a:ext cx="5537115" cy="749895"/>
                </a:xfrm>
                <a:prstGeom prst="homePlate">
                  <a:avLst>
                    <a:gd name="adj" fmla="val 73882"/>
                  </a:avLst>
                </a:prstGeom>
                <a:noFill/>
                <a:ln w="28575">
                  <a:solidFill>
                    <a:srgbClr val="F63A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CuadroTexto 102"/>
                <p:cNvSpPr txBox="1"/>
                <p:nvPr/>
              </p:nvSpPr>
              <p:spPr>
                <a:xfrm>
                  <a:off x="1878649" y="1905210"/>
                  <a:ext cx="128240" cy="280987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</p:grpSp>
          <p:sp>
            <p:nvSpPr>
              <p:cNvPr id="101" name="CuadroTexto 100"/>
              <p:cNvSpPr txBox="1"/>
              <p:nvPr/>
            </p:nvSpPr>
            <p:spPr>
              <a:xfrm>
                <a:off x="2368426" y="2734813"/>
                <a:ext cx="4746072" cy="271290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lvl="1" algn="ctr"/>
                <a:r>
                  <a:rPr lang="es-ES_tradnl" dirty="0" smtClean="0">
                    <a:solidFill>
                      <a:schemeClr val="bg2">
                        <a:lumMod val="50000"/>
                      </a:schemeClr>
                    </a:solidFill>
                    <a:latin typeface="Arial"/>
                    <a:cs typeface="Arial"/>
                  </a:rPr>
                  <a:t>Iniciar su depuración y limpieza</a:t>
                </a:r>
                <a:endParaRPr lang="es-ES_tradnl" dirty="0">
                  <a:solidFill>
                    <a:schemeClr val="bg2">
                      <a:lumMod val="50000"/>
                    </a:schemeClr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40" name="Grupo 39"/>
            <p:cNvGrpSpPr/>
            <p:nvPr/>
          </p:nvGrpSpPr>
          <p:grpSpPr>
            <a:xfrm>
              <a:off x="1597125" y="3338892"/>
              <a:ext cx="5537115" cy="748800"/>
              <a:chOff x="1597125" y="3309724"/>
              <a:chExt cx="5537115" cy="724017"/>
            </a:xfrm>
            <a:grpFill/>
          </p:grpSpPr>
          <p:grpSp>
            <p:nvGrpSpPr>
              <p:cNvPr id="96" name="Grupo 95"/>
              <p:cNvGrpSpPr/>
              <p:nvPr/>
            </p:nvGrpSpPr>
            <p:grpSpPr>
              <a:xfrm>
                <a:off x="1597125" y="3309724"/>
                <a:ext cx="5537115" cy="724017"/>
                <a:chOff x="1511939" y="1670755"/>
                <a:chExt cx="5537115" cy="749895"/>
              </a:xfrm>
              <a:grpFill/>
            </p:grpSpPr>
            <p:sp>
              <p:nvSpPr>
                <p:cNvPr id="98" name="Pentágono 97"/>
                <p:cNvSpPr/>
                <p:nvPr/>
              </p:nvSpPr>
              <p:spPr>
                <a:xfrm rot="10800000">
                  <a:off x="1511939" y="1670755"/>
                  <a:ext cx="5537115" cy="749895"/>
                </a:xfrm>
                <a:prstGeom prst="homePlate">
                  <a:avLst>
                    <a:gd name="adj" fmla="val 77390"/>
                  </a:avLst>
                </a:prstGeom>
                <a:noFill/>
                <a:ln w="28575">
                  <a:solidFill>
                    <a:srgbClr val="F63A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9" name="CuadroTexto 98"/>
                <p:cNvSpPr txBox="1"/>
                <p:nvPr/>
              </p:nvSpPr>
              <p:spPr>
                <a:xfrm>
                  <a:off x="1878649" y="1905210"/>
                  <a:ext cx="128240" cy="280987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</a:t>
                  </a:r>
                  <a:endParaRPr lang="en-US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97" name="CuadroTexto 96"/>
              <p:cNvSpPr txBox="1"/>
              <p:nvPr/>
            </p:nvSpPr>
            <p:spPr>
              <a:xfrm>
                <a:off x="2446092" y="3400442"/>
                <a:ext cx="4590741" cy="542581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lvl="1" algn="ctr"/>
                <a:r>
                  <a:rPr lang="es-ES_tradnl" dirty="0" smtClean="0">
                    <a:solidFill>
                      <a:schemeClr val="bg2">
                        <a:lumMod val="50000"/>
                      </a:schemeClr>
                    </a:solidFill>
                    <a:latin typeface="Arial"/>
                    <a:cs typeface="Arial"/>
                  </a:rPr>
                  <a:t>Aplicación de estándares nacionales o internacionales</a:t>
                </a:r>
                <a:endParaRPr lang="es-ES_tradnl" dirty="0">
                  <a:solidFill>
                    <a:schemeClr val="bg2">
                      <a:lumMod val="50000"/>
                    </a:schemeClr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41" name="Grupo 40"/>
            <p:cNvGrpSpPr/>
            <p:nvPr/>
          </p:nvGrpSpPr>
          <p:grpSpPr>
            <a:xfrm>
              <a:off x="1597125" y="4208382"/>
              <a:ext cx="5537115" cy="748800"/>
              <a:chOff x="1597125" y="4133965"/>
              <a:chExt cx="5537115" cy="724017"/>
            </a:xfrm>
            <a:grpFill/>
          </p:grpSpPr>
          <p:grpSp>
            <p:nvGrpSpPr>
              <p:cNvPr id="92" name="Grupo 91"/>
              <p:cNvGrpSpPr/>
              <p:nvPr/>
            </p:nvGrpSpPr>
            <p:grpSpPr>
              <a:xfrm>
                <a:off x="1597125" y="4133965"/>
                <a:ext cx="5537115" cy="724017"/>
                <a:chOff x="1511939" y="1670755"/>
                <a:chExt cx="5537115" cy="749895"/>
              </a:xfrm>
              <a:grpFill/>
            </p:grpSpPr>
            <p:sp>
              <p:nvSpPr>
                <p:cNvPr id="94" name="Pentágono 93"/>
                <p:cNvSpPr/>
                <p:nvPr/>
              </p:nvSpPr>
              <p:spPr>
                <a:xfrm rot="10800000">
                  <a:off x="1511939" y="1670755"/>
                  <a:ext cx="5537115" cy="749895"/>
                </a:xfrm>
                <a:prstGeom prst="homePlate">
                  <a:avLst>
                    <a:gd name="adj" fmla="val 76220"/>
                  </a:avLst>
                </a:prstGeom>
                <a:gradFill>
                  <a:gsLst>
                    <a:gs pos="0">
                      <a:srgbClr val="F02577"/>
                    </a:gs>
                    <a:gs pos="100000">
                      <a:srgbClr val="F94333"/>
                    </a:gs>
                  </a:gsLst>
                  <a:lin ang="0" scaled="1"/>
                </a:gradFill>
                <a:ln w="28575">
                  <a:solidFill>
                    <a:srgbClr val="F63A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CuadroTexto 94"/>
                <p:cNvSpPr txBox="1"/>
                <p:nvPr/>
              </p:nvSpPr>
              <p:spPr>
                <a:xfrm>
                  <a:off x="1878649" y="1905210"/>
                  <a:ext cx="128240" cy="280987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5</a:t>
                  </a:r>
                  <a:endPara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93" name="CuadroTexto 92"/>
              <p:cNvSpPr txBox="1"/>
              <p:nvPr/>
            </p:nvSpPr>
            <p:spPr>
              <a:xfrm>
                <a:off x="2368427" y="4360329"/>
                <a:ext cx="4746071" cy="271290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lvl="1" algn="ctr"/>
                <a:r>
                  <a:rPr lang="es-ES_tradnl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Pensar en la sostenibilidad de la información</a:t>
                </a:r>
                <a:endParaRPr lang="es-ES_tradnl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42" name="Grupo 41"/>
            <p:cNvGrpSpPr/>
            <p:nvPr/>
          </p:nvGrpSpPr>
          <p:grpSpPr>
            <a:xfrm>
              <a:off x="1597125" y="5077872"/>
              <a:ext cx="5537115" cy="748800"/>
              <a:chOff x="1597125" y="4989492"/>
              <a:chExt cx="5537115" cy="724017"/>
            </a:xfrm>
            <a:grpFill/>
          </p:grpSpPr>
          <p:grpSp>
            <p:nvGrpSpPr>
              <p:cNvPr id="88" name="Grupo 87"/>
              <p:cNvGrpSpPr/>
              <p:nvPr/>
            </p:nvGrpSpPr>
            <p:grpSpPr>
              <a:xfrm>
                <a:off x="1597125" y="4989492"/>
                <a:ext cx="5537115" cy="724017"/>
                <a:chOff x="1511939" y="1670755"/>
                <a:chExt cx="5537115" cy="749895"/>
              </a:xfrm>
              <a:grpFill/>
            </p:grpSpPr>
            <p:sp>
              <p:nvSpPr>
                <p:cNvPr id="90" name="Pentágono 89"/>
                <p:cNvSpPr/>
                <p:nvPr/>
              </p:nvSpPr>
              <p:spPr>
                <a:xfrm rot="10800000">
                  <a:off x="1511939" y="1670755"/>
                  <a:ext cx="5537115" cy="749895"/>
                </a:xfrm>
                <a:prstGeom prst="homePlate">
                  <a:avLst>
                    <a:gd name="adj" fmla="val 73882"/>
                  </a:avLst>
                </a:prstGeom>
                <a:grpFill/>
                <a:ln w="28575">
                  <a:solidFill>
                    <a:srgbClr val="F63A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CuadroTexto 90"/>
                <p:cNvSpPr txBox="1"/>
                <p:nvPr/>
              </p:nvSpPr>
              <p:spPr>
                <a:xfrm>
                  <a:off x="1878649" y="1905210"/>
                  <a:ext cx="128240" cy="280987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6</a:t>
                  </a:r>
                  <a:endParaRPr lang="en-US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9" name="CuadroTexto 88"/>
              <p:cNvSpPr txBox="1"/>
              <p:nvPr/>
            </p:nvSpPr>
            <p:spPr>
              <a:xfrm>
                <a:off x="2368427" y="5215856"/>
                <a:ext cx="4746071" cy="271290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lvl="1" algn="ctr"/>
                <a:r>
                  <a:rPr lang="es-ES_tradnl" dirty="0" smtClean="0">
                    <a:solidFill>
                      <a:schemeClr val="bg2">
                        <a:lumMod val="50000"/>
                      </a:schemeClr>
                    </a:solidFill>
                    <a:latin typeface="Arial"/>
                    <a:cs typeface="Arial"/>
                  </a:rPr>
                  <a:t>Licencias de uso</a:t>
                </a:r>
                <a:endParaRPr lang="es-ES_tradnl" dirty="0">
                  <a:solidFill>
                    <a:schemeClr val="bg2">
                      <a:lumMod val="50000"/>
                    </a:schemeClr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43" name="Grupo 42"/>
            <p:cNvGrpSpPr/>
            <p:nvPr/>
          </p:nvGrpSpPr>
          <p:grpSpPr>
            <a:xfrm>
              <a:off x="1597125" y="5947361"/>
              <a:ext cx="5537115" cy="748800"/>
              <a:chOff x="1597125" y="5947362"/>
              <a:chExt cx="5537115" cy="724017"/>
            </a:xfrm>
            <a:grpFill/>
          </p:grpSpPr>
          <p:grpSp>
            <p:nvGrpSpPr>
              <p:cNvPr id="84" name="Grupo 83"/>
              <p:cNvGrpSpPr/>
              <p:nvPr/>
            </p:nvGrpSpPr>
            <p:grpSpPr>
              <a:xfrm>
                <a:off x="1597125" y="5947362"/>
                <a:ext cx="5537115" cy="724017"/>
                <a:chOff x="1511939" y="1670755"/>
                <a:chExt cx="5537115" cy="749895"/>
              </a:xfrm>
              <a:grpFill/>
            </p:grpSpPr>
            <p:sp>
              <p:nvSpPr>
                <p:cNvPr id="86" name="Pentágono 85"/>
                <p:cNvSpPr/>
                <p:nvPr/>
              </p:nvSpPr>
              <p:spPr>
                <a:xfrm rot="10800000">
                  <a:off x="1511939" y="1670755"/>
                  <a:ext cx="5537115" cy="749895"/>
                </a:xfrm>
                <a:prstGeom prst="homePlate">
                  <a:avLst>
                    <a:gd name="adj" fmla="val 71543"/>
                  </a:avLst>
                </a:prstGeom>
                <a:grpFill/>
                <a:ln w="28575">
                  <a:solidFill>
                    <a:srgbClr val="F63A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CuadroTexto 86"/>
                <p:cNvSpPr txBox="1"/>
                <p:nvPr/>
              </p:nvSpPr>
              <p:spPr>
                <a:xfrm>
                  <a:off x="1878649" y="1905210"/>
                  <a:ext cx="128240" cy="280987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7</a:t>
                  </a:r>
                  <a:endParaRPr lang="en-US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5" name="CuadroTexto 84"/>
              <p:cNvSpPr txBox="1"/>
              <p:nvPr/>
            </p:nvSpPr>
            <p:spPr>
              <a:xfrm>
                <a:off x="2368427" y="6173726"/>
                <a:ext cx="4746071" cy="271290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lvl="1" algn="ctr"/>
                <a:r>
                  <a:rPr lang="es-ES_tradnl" dirty="0" smtClean="0">
                    <a:solidFill>
                      <a:schemeClr val="bg2">
                        <a:lumMod val="50000"/>
                      </a:schemeClr>
                    </a:solidFill>
                    <a:latin typeface="Arial"/>
                    <a:cs typeface="Arial"/>
                  </a:rPr>
                  <a:t>Promover el uso de la información</a:t>
                </a:r>
                <a:endParaRPr lang="es-ES_tradnl" dirty="0">
                  <a:solidFill>
                    <a:schemeClr val="bg2">
                      <a:lumMod val="50000"/>
                    </a:schemeClr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44" name="Grupo 43"/>
            <p:cNvGrpSpPr/>
            <p:nvPr/>
          </p:nvGrpSpPr>
          <p:grpSpPr>
            <a:xfrm>
              <a:off x="1625938" y="1598817"/>
              <a:ext cx="5537115" cy="749895"/>
              <a:chOff x="1625938" y="1601504"/>
              <a:chExt cx="5537115" cy="749895"/>
            </a:xfrm>
            <a:grpFill/>
          </p:grpSpPr>
          <p:grpSp>
            <p:nvGrpSpPr>
              <p:cNvPr id="80" name="Grupo 79"/>
              <p:cNvGrpSpPr/>
              <p:nvPr/>
            </p:nvGrpSpPr>
            <p:grpSpPr>
              <a:xfrm>
                <a:off x="1625938" y="1601504"/>
                <a:ext cx="5537115" cy="749895"/>
                <a:chOff x="1540752" y="1691022"/>
                <a:chExt cx="5537115" cy="749895"/>
              </a:xfrm>
              <a:grpFill/>
            </p:grpSpPr>
            <p:sp>
              <p:nvSpPr>
                <p:cNvPr id="82" name="Pentágono 81"/>
                <p:cNvSpPr/>
                <p:nvPr/>
              </p:nvSpPr>
              <p:spPr>
                <a:xfrm rot="10800000">
                  <a:off x="1540752" y="1691022"/>
                  <a:ext cx="5537115" cy="749895"/>
                </a:xfrm>
                <a:prstGeom prst="homePlate">
                  <a:avLst>
                    <a:gd name="adj" fmla="val 69487"/>
                  </a:avLst>
                </a:prstGeom>
                <a:noFill/>
                <a:ln w="28575">
                  <a:solidFill>
                    <a:srgbClr val="F63A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CuadroTexto 82"/>
                <p:cNvSpPr txBox="1"/>
                <p:nvPr/>
              </p:nvSpPr>
              <p:spPr>
                <a:xfrm>
                  <a:off x="1878649" y="1925681"/>
                  <a:ext cx="128240" cy="280577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en-US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1" name="CuadroTexto 80"/>
              <p:cNvSpPr txBox="1"/>
              <p:nvPr/>
            </p:nvSpPr>
            <p:spPr>
              <a:xfrm>
                <a:off x="2388168" y="1836163"/>
                <a:ext cx="4746072" cy="280577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lvl="1" algn="ctr"/>
                <a:r>
                  <a:rPr lang="es-ES_tradnl" dirty="0" smtClean="0">
                    <a:solidFill>
                      <a:schemeClr val="bg2">
                        <a:lumMod val="50000"/>
                      </a:schemeClr>
                    </a:solidFill>
                    <a:latin typeface="Arial"/>
                    <a:cs typeface="Arial"/>
                  </a:rPr>
                  <a:t>Identificar la fuente y el formato de los datos</a:t>
                </a:r>
                <a:endParaRPr lang="es-ES_tradnl" dirty="0">
                  <a:solidFill>
                    <a:schemeClr val="bg2">
                      <a:lumMod val="50000"/>
                    </a:schemeClr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45" name="Grupo 44"/>
            <p:cNvGrpSpPr/>
            <p:nvPr/>
          </p:nvGrpSpPr>
          <p:grpSpPr>
            <a:xfrm>
              <a:off x="1625938" y="728232"/>
              <a:ext cx="5566225" cy="749895"/>
              <a:chOff x="1625938" y="728232"/>
              <a:chExt cx="5566225" cy="749895"/>
            </a:xfrm>
            <a:grpFill/>
          </p:grpSpPr>
          <p:sp>
            <p:nvSpPr>
              <p:cNvPr id="77" name="Pentágono 76"/>
              <p:cNvSpPr/>
              <p:nvPr/>
            </p:nvSpPr>
            <p:spPr>
              <a:xfrm rot="10800000">
                <a:off x="1625938" y="728232"/>
                <a:ext cx="5537115" cy="749895"/>
              </a:xfrm>
              <a:prstGeom prst="homePlate">
                <a:avLst>
                  <a:gd name="adj" fmla="val 72874"/>
                </a:avLst>
              </a:prstGeom>
              <a:grpFill/>
              <a:ln w="28575">
                <a:solidFill>
                  <a:srgbClr val="F63A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" name="CuadroTexto 77"/>
              <p:cNvSpPr txBox="1"/>
              <p:nvPr/>
            </p:nvSpPr>
            <p:spPr>
              <a:xfrm>
                <a:off x="2446092" y="962891"/>
                <a:ext cx="4746071" cy="280577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lvl="1" algn="ctr"/>
                <a:r>
                  <a:rPr lang="es-ES_tradnl" dirty="0" smtClean="0">
                    <a:solidFill>
                      <a:schemeClr val="bg2">
                        <a:lumMod val="50000"/>
                      </a:schemeClr>
                    </a:solidFill>
                    <a:latin typeface="Arial"/>
                    <a:cs typeface="Arial"/>
                  </a:rPr>
                  <a:t>Escuchar a la demanda</a:t>
                </a:r>
                <a:endParaRPr lang="es-ES_tradnl" dirty="0">
                  <a:solidFill>
                    <a:schemeClr val="bg2">
                      <a:lumMod val="5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79" name="CuadroTexto 78"/>
              <p:cNvSpPr txBox="1"/>
              <p:nvPr/>
            </p:nvSpPr>
            <p:spPr>
              <a:xfrm>
                <a:off x="2084631" y="962891"/>
                <a:ext cx="128240" cy="280577"/>
              </a:xfrm>
              <a:prstGeom prst="rect">
                <a:avLst/>
              </a:prstGeom>
              <a:grpFill/>
            </p:spPr>
            <p:txBody>
              <a:bodyPr wrap="none" lIns="0" tIns="0" rIns="0" bIns="0" rtlCol="0" anchor="ctr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US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337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622606"/>
          </a:xfrm>
          <a:prstGeom prst="rect">
            <a:avLst/>
          </a:prstGeom>
          <a:solidFill>
            <a:srgbClr val="E60154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16681" y="111248"/>
            <a:ext cx="5284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+mj-lt"/>
              </a:rPr>
              <a:t>No concluye con la publicación</a:t>
            </a:r>
            <a:endParaRPr lang="es-MX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606032" y="789147"/>
            <a:ext cx="7931935" cy="37856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D</a:t>
            </a:r>
            <a:r>
              <a:rPr lang="es-MX" sz="20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ebe </a:t>
            </a:r>
            <a:r>
              <a:rPr lang="es-MX" sz="2400" dirty="0">
                <a:solidFill>
                  <a:srgbClr val="F94333"/>
                </a:solidFill>
                <a:latin typeface="Arial"/>
                <a:cs typeface="Arial"/>
              </a:rPr>
              <a:t>continuar como un ciclo</a:t>
            </a:r>
            <a:r>
              <a:rPr lang="es-MX" sz="20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, </a:t>
            </a:r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retomando constantemente a los </a:t>
            </a:r>
            <a:r>
              <a:rPr lang="es-MX" sz="2400" dirty="0">
                <a:solidFill>
                  <a:srgbClr val="F94333"/>
                </a:solidFill>
                <a:latin typeface="Arial"/>
                <a:cs typeface="Arial"/>
              </a:rPr>
              <a:t>usuarios</a:t>
            </a:r>
            <a:r>
              <a:rPr lang="es-MX" sz="20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con </a:t>
            </a:r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la finalidad de </a:t>
            </a:r>
            <a:r>
              <a:rPr lang="es-MX" sz="2400" dirty="0">
                <a:solidFill>
                  <a:srgbClr val="F94333"/>
                </a:solidFill>
                <a:latin typeface="Arial"/>
                <a:cs typeface="Arial"/>
              </a:rPr>
              <a:t>mejorar el uso</a:t>
            </a:r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, </a:t>
            </a:r>
            <a:r>
              <a:rPr lang="es-MX" sz="2400" dirty="0">
                <a:solidFill>
                  <a:srgbClr val="F94333"/>
                </a:solidFill>
                <a:latin typeface="Arial"/>
                <a:cs typeface="Arial"/>
              </a:rPr>
              <a:t>aprovechamiento</a:t>
            </a:r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e </a:t>
            </a:r>
            <a:r>
              <a:rPr lang="es-MX" sz="2400" dirty="0">
                <a:solidFill>
                  <a:srgbClr val="F94333"/>
                </a:solidFill>
                <a:latin typeface="Arial"/>
                <a:cs typeface="Arial"/>
              </a:rPr>
              <a:t>incidencia de los datos abiertos</a:t>
            </a:r>
          </a:p>
          <a:p>
            <a:pPr marL="0" indent="0" algn="ctr">
              <a:buNone/>
            </a:pPr>
            <a:endParaRPr lang="es-MX" sz="2000" dirty="0" smtClean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endParaRPr lang="es-MX" sz="2000" dirty="0" smtClean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s-MX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¿Cuáles son las </a:t>
            </a:r>
            <a:r>
              <a:rPr lang="es-MX" sz="3200" dirty="0" smtClean="0">
                <a:solidFill>
                  <a:srgbClr val="F94333"/>
                </a:solidFill>
                <a:latin typeface="Arial"/>
                <a:cs typeface="Arial"/>
              </a:rPr>
              <a:t>capacidades de publicación</a:t>
            </a:r>
            <a:r>
              <a:rPr lang="es-MX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?</a:t>
            </a:r>
          </a:p>
          <a:p>
            <a:pPr marL="0" indent="0" algn="ctr">
              <a:buNone/>
            </a:pPr>
            <a:r>
              <a:rPr lang="es-MX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¿Cuál es la </a:t>
            </a:r>
            <a:r>
              <a:rPr lang="es-MX" sz="3200" dirty="0">
                <a:solidFill>
                  <a:srgbClr val="F94333"/>
                </a:solidFill>
                <a:latin typeface="Arial"/>
                <a:cs typeface="Arial"/>
              </a:rPr>
              <a:t>calidad</a:t>
            </a:r>
            <a:r>
              <a:rPr lang="es-MX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de la información?</a:t>
            </a:r>
            <a:endParaRPr lang="es-MX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s-MX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¿Cómo necesitan </a:t>
            </a:r>
            <a:r>
              <a:rPr lang="es-MX" sz="3200" dirty="0" smtClean="0">
                <a:solidFill>
                  <a:srgbClr val="F94333"/>
                </a:solidFill>
                <a:latin typeface="Arial"/>
                <a:cs typeface="Arial"/>
              </a:rPr>
              <a:t>verla </a:t>
            </a:r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los usuarios</a:t>
            </a:r>
            <a:r>
              <a:rPr lang="es-MX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?</a:t>
            </a:r>
          </a:p>
          <a:p>
            <a:pPr marL="0" indent="0" algn="ctr">
              <a:buNone/>
            </a:pPr>
            <a:r>
              <a:rPr lang="es-MX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¿Necesidades de </a:t>
            </a:r>
            <a:r>
              <a:rPr lang="es-MX" sz="3200" dirty="0">
                <a:solidFill>
                  <a:srgbClr val="F94333"/>
                </a:solidFill>
                <a:latin typeface="Arial"/>
                <a:cs typeface="Arial"/>
              </a:rPr>
              <a:t>consumo interno</a:t>
            </a:r>
            <a:r>
              <a:rPr lang="es-MX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?</a:t>
            </a:r>
          </a:p>
          <a:p>
            <a:pPr marL="0" indent="0" algn="ctr">
              <a:buNone/>
            </a:pPr>
            <a:r>
              <a:rPr lang="es-MX" sz="20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Entre otros…</a:t>
            </a:r>
          </a:p>
        </p:txBody>
      </p:sp>
      <p:cxnSp>
        <p:nvCxnSpPr>
          <p:cNvPr id="14" name="Conector recto 13"/>
          <p:cNvCxnSpPr/>
          <p:nvPr/>
        </p:nvCxnSpPr>
        <p:spPr>
          <a:xfrm flipH="1">
            <a:off x="1342982" y="2441238"/>
            <a:ext cx="9047" cy="3636000"/>
          </a:xfrm>
          <a:prstGeom prst="line">
            <a:avLst/>
          </a:prstGeom>
          <a:ln w="28575" cmpd="sng">
            <a:solidFill>
              <a:srgbClr val="F02577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H="1">
            <a:off x="7785283" y="2441238"/>
            <a:ext cx="9047" cy="3636000"/>
          </a:xfrm>
          <a:prstGeom prst="line">
            <a:avLst/>
          </a:prstGeom>
          <a:ln w="28575" cmpd="sng">
            <a:solidFill>
              <a:srgbClr val="F02577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396" y="5679198"/>
            <a:ext cx="2357604" cy="117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7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197" y="2710860"/>
            <a:ext cx="687001" cy="734331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0" y="0"/>
            <a:ext cx="9144000" cy="622606"/>
          </a:xfrm>
          <a:prstGeom prst="rect">
            <a:avLst/>
          </a:prstGeom>
          <a:solidFill>
            <a:srgbClr val="E60154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16681" y="128391"/>
            <a:ext cx="8418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+mj-lt"/>
              </a:rPr>
              <a:t>Estudio de caso: Sostenibilidad de la información</a:t>
            </a:r>
            <a:endParaRPr lang="es-MX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276129" y="2867822"/>
            <a:ext cx="2282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rgbClr val="F02577"/>
                </a:solidFill>
                <a:latin typeface="Arial"/>
                <a:cs typeface="Arial"/>
              </a:rPr>
              <a:t>32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estados 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4276129" y="3989407"/>
            <a:ext cx="3694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>
                <a:solidFill>
                  <a:srgbClr val="F02577"/>
                </a:solidFill>
                <a:latin typeface="Arial"/>
                <a:cs typeface="Arial"/>
              </a:rPr>
              <a:t>2,457</a:t>
            </a:r>
            <a:r>
              <a:rPr lang="es-ES_tradnl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s-ES_tradnl" dirty="0">
                <a:solidFill>
                  <a:srgbClr val="7F7F7F"/>
                </a:solidFill>
                <a:latin typeface="Arial"/>
                <a:cs typeface="Arial"/>
              </a:rPr>
              <a:t>municipios en la República</a:t>
            </a:r>
            <a:endParaRPr lang="es-ES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505148" y="994601"/>
            <a:ext cx="8133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ES_tradnl" sz="2000" dirty="0" smtClean="0">
                <a:solidFill>
                  <a:srgbClr val="F02577"/>
                </a:solidFill>
                <a:latin typeface="Arial"/>
                <a:cs typeface="Arial"/>
              </a:rPr>
              <a:t>Actualización de normas relacionadas con reporte y publicación.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s-ES_tradnl" sz="2000" dirty="0" smtClean="0">
              <a:solidFill>
                <a:srgbClr val="F02577"/>
              </a:solidFill>
              <a:latin typeface="Arial"/>
              <a:cs typeface="Arial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ES_tradnl" sz="2000" dirty="0" smtClean="0">
                <a:solidFill>
                  <a:srgbClr val="F02577"/>
                </a:solidFill>
                <a:latin typeface="Arial"/>
                <a:cs typeface="Arial"/>
              </a:rPr>
              <a:t>Mecanismos de capacitación a los </a:t>
            </a:r>
            <a:r>
              <a:rPr lang="es-ES_tradnl" sz="2000" dirty="0">
                <a:solidFill>
                  <a:srgbClr val="F02577"/>
                </a:solidFill>
                <a:latin typeface="Arial"/>
                <a:cs typeface="Arial"/>
              </a:rPr>
              <a:t>responsables de </a:t>
            </a:r>
            <a:r>
              <a:rPr lang="es-ES_tradnl" sz="2000" dirty="0" smtClean="0">
                <a:solidFill>
                  <a:srgbClr val="F02577"/>
                </a:solidFill>
                <a:latin typeface="Arial"/>
                <a:cs typeface="Arial"/>
              </a:rPr>
              <a:t>captura.</a:t>
            </a:r>
            <a:endParaRPr lang="es-ES_tradnl" sz="2000" dirty="0">
              <a:solidFill>
                <a:srgbClr val="F02577"/>
              </a:solidFill>
              <a:latin typeface="Arial"/>
              <a:cs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435" y="2676566"/>
            <a:ext cx="1921428" cy="165242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197" y="3783825"/>
            <a:ext cx="687001" cy="734331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949691" y="5114480"/>
            <a:ext cx="42972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>
                <a:solidFill>
                  <a:srgbClr val="F94333"/>
                </a:solidFill>
                <a:latin typeface="Arial"/>
                <a:cs typeface="Arial"/>
              </a:rPr>
              <a:t>+ 12 mil </a:t>
            </a:r>
            <a:r>
              <a:rPr lang="es-ES_tradnl" sz="2800" dirty="0" smtClean="0">
                <a:solidFill>
                  <a:srgbClr val="7F7F7F"/>
                </a:solidFill>
                <a:latin typeface="Arial"/>
                <a:cs typeface="Arial"/>
              </a:rPr>
              <a:t>servidores públicos </a:t>
            </a:r>
            <a:r>
              <a:rPr lang="es-ES_tradnl" sz="3200" dirty="0" smtClean="0">
                <a:solidFill>
                  <a:srgbClr val="F94333"/>
                </a:solidFill>
                <a:latin typeface="Arial"/>
                <a:cs typeface="Arial"/>
              </a:rPr>
              <a:t>capacitados</a:t>
            </a:r>
            <a:endParaRPr lang="es-ES_tradnl" sz="3200" dirty="0">
              <a:solidFill>
                <a:srgbClr val="F94333"/>
              </a:solidFill>
              <a:latin typeface="Arial"/>
              <a:cs typeface="Arial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396" y="5679198"/>
            <a:ext cx="2357604" cy="117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8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0"/>
            <a:ext cx="9144000" cy="622606"/>
          </a:xfrm>
          <a:prstGeom prst="rect">
            <a:avLst/>
          </a:prstGeom>
          <a:solidFill>
            <a:srgbClr val="E60154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16681" y="128391"/>
            <a:ext cx="8418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+mj-lt"/>
              </a:rPr>
              <a:t>Estudio de caso: Seguimiento de la calidad </a:t>
            </a:r>
            <a:r>
              <a:rPr lang="es-MX" sz="2000" b="1" dirty="0">
                <a:solidFill>
                  <a:schemeClr val="bg1"/>
                </a:solidFill>
                <a:latin typeface="+mj-lt"/>
              </a:rPr>
              <a:t>de la información</a:t>
            </a:r>
          </a:p>
        </p:txBody>
      </p:sp>
      <p:pic>
        <p:nvPicPr>
          <p:cNvPr id="20" name="Imagen 19" descr="Captura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74" y="1201479"/>
            <a:ext cx="3716793" cy="270776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4969397"/>
            <a:ext cx="9153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solidFill>
                  <a:srgbClr val="7F7F7F"/>
                </a:solidFill>
                <a:latin typeface="Arial"/>
                <a:cs typeface="Arial"/>
              </a:rPr>
              <a:t>Se incorporó una medición por estado y componente del sistema</a:t>
            </a:r>
            <a:r>
              <a:rPr lang="es-ES_tradnl" dirty="0" smtClean="0">
                <a:solidFill>
                  <a:srgbClr val="7F7F7F"/>
                </a:solidFill>
                <a:latin typeface="Arial"/>
                <a:cs typeface="Arial"/>
              </a:rPr>
              <a:t>:</a:t>
            </a:r>
          </a:p>
          <a:p>
            <a:pPr algn="ctr"/>
            <a:r>
              <a:rPr lang="es-ES_tradnl" dirty="0" smtClean="0">
                <a:solidFill>
                  <a:srgbClr val="7F7F7F"/>
                </a:solidFill>
                <a:latin typeface="Arial"/>
                <a:cs typeface="Arial"/>
              </a:rPr>
              <a:t>el </a:t>
            </a:r>
            <a:r>
              <a:rPr lang="es-ES_tradnl" b="1" dirty="0">
                <a:solidFill>
                  <a:srgbClr val="7F7F7F"/>
                </a:solidFill>
                <a:latin typeface="Arial"/>
                <a:cs typeface="Arial"/>
              </a:rPr>
              <a:t>Índice de la Calidad de la Información</a:t>
            </a: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161183029"/>
              </p:ext>
            </p:extLst>
          </p:nvPr>
        </p:nvGraphicFramePr>
        <p:xfrm>
          <a:off x="4325794" y="1201479"/>
          <a:ext cx="4573657" cy="278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396" y="5679198"/>
            <a:ext cx="2357604" cy="1178802"/>
          </a:xfrm>
          <a:prstGeom prst="rect">
            <a:avLst/>
          </a:prstGeom>
        </p:spPr>
      </p:pic>
      <p:sp>
        <p:nvSpPr>
          <p:cNvPr id="2" name="Abrir llave 1"/>
          <p:cNvSpPr/>
          <p:nvPr/>
        </p:nvSpPr>
        <p:spPr>
          <a:xfrm rot="16200000">
            <a:off x="4288774" y="156314"/>
            <a:ext cx="793376" cy="8427977"/>
          </a:xfrm>
          <a:prstGeom prst="leftBrace">
            <a:avLst>
              <a:gd name="adj1" fmla="val 33757"/>
              <a:gd name="adj2" fmla="val 50000"/>
            </a:avLst>
          </a:prstGeom>
          <a:ln w="38100">
            <a:solidFill>
              <a:srgbClr val="F02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8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622606"/>
          </a:xfrm>
          <a:prstGeom prst="rect">
            <a:avLst/>
          </a:prstGeom>
          <a:solidFill>
            <a:srgbClr val="E60154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16681" y="111248"/>
            <a:ext cx="5284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+mj-lt"/>
              </a:rPr>
              <a:t>Proceso de apertura de datos</a:t>
            </a:r>
            <a:endParaRPr lang="es-MX" sz="20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8" name="Grupo 37"/>
          <p:cNvGrpSpPr/>
          <p:nvPr/>
        </p:nvGrpSpPr>
        <p:grpSpPr>
          <a:xfrm>
            <a:off x="1597125" y="804333"/>
            <a:ext cx="5595038" cy="5891828"/>
            <a:chOff x="1597125" y="728232"/>
            <a:chExt cx="5595038" cy="5967929"/>
          </a:xfrm>
          <a:noFill/>
        </p:grpSpPr>
        <p:grpSp>
          <p:nvGrpSpPr>
            <p:cNvPr id="39" name="Grupo 38"/>
            <p:cNvGrpSpPr/>
            <p:nvPr/>
          </p:nvGrpSpPr>
          <p:grpSpPr>
            <a:xfrm>
              <a:off x="1597125" y="2469402"/>
              <a:ext cx="5537115" cy="748800"/>
              <a:chOff x="1597125" y="2508449"/>
              <a:chExt cx="5537115" cy="724017"/>
            </a:xfrm>
            <a:grpFill/>
          </p:grpSpPr>
          <p:grpSp>
            <p:nvGrpSpPr>
              <p:cNvPr id="100" name="Grupo 99"/>
              <p:cNvGrpSpPr/>
              <p:nvPr/>
            </p:nvGrpSpPr>
            <p:grpSpPr>
              <a:xfrm>
                <a:off x="1597125" y="2508449"/>
                <a:ext cx="5537115" cy="724017"/>
                <a:chOff x="1511939" y="1670755"/>
                <a:chExt cx="5537115" cy="749895"/>
              </a:xfrm>
              <a:grpFill/>
            </p:grpSpPr>
            <p:sp>
              <p:nvSpPr>
                <p:cNvPr id="102" name="Pentágono 101"/>
                <p:cNvSpPr/>
                <p:nvPr/>
              </p:nvSpPr>
              <p:spPr>
                <a:xfrm rot="10800000">
                  <a:off x="1511939" y="1670755"/>
                  <a:ext cx="5537115" cy="749895"/>
                </a:xfrm>
                <a:prstGeom prst="homePlate">
                  <a:avLst>
                    <a:gd name="adj" fmla="val 73882"/>
                  </a:avLst>
                </a:prstGeom>
                <a:noFill/>
                <a:ln w="28575">
                  <a:solidFill>
                    <a:srgbClr val="F63A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CuadroTexto 102"/>
                <p:cNvSpPr txBox="1"/>
                <p:nvPr/>
              </p:nvSpPr>
              <p:spPr>
                <a:xfrm>
                  <a:off x="1878649" y="1905210"/>
                  <a:ext cx="128240" cy="280987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</p:grpSp>
          <p:sp>
            <p:nvSpPr>
              <p:cNvPr id="101" name="CuadroTexto 100"/>
              <p:cNvSpPr txBox="1"/>
              <p:nvPr/>
            </p:nvSpPr>
            <p:spPr>
              <a:xfrm>
                <a:off x="2368426" y="2734813"/>
                <a:ext cx="4746072" cy="271290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lvl="1" algn="ctr"/>
                <a:r>
                  <a:rPr lang="es-ES_tradnl" dirty="0" smtClean="0">
                    <a:solidFill>
                      <a:schemeClr val="bg2">
                        <a:lumMod val="50000"/>
                      </a:schemeClr>
                    </a:solidFill>
                    <a:latin typeface="Arial"/>
                    <a:cs typeface="Arial"/>
                  </a:rPr>
                  <a:t>Iniciar su depuración y limpieza</a:t>
                </a:r>
                <a:endParaRPr lang="es-ES_tradnl" dirty="0">
                  <a:solidFill>
                    <a:schemeClr val="bg2">
                      <a:lumMod val="50000"/>
                    </a:schemeClr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40" name="Grupo 39"/>
            <p:cNvGrpSpPr/>
            <p:nvPr/>
          </p:nvGrpSpPr>
          <p:grpSpPr>
            <a:xfrm>
              <a:off x="1597125" y="3338892"/>
              <a:ext cx="5537115" cy="748800"/>
              <a:chOff x="1597125" y="3309724"/>
              <a:chExt cx="5537115" cy="724017"/>
            </a:xfrm>
            <a:grpFill/>
          </p:grpSpPr>
          <p:grpSp>
            <p:nvGrpSpPr>
              <p:cNvPr id="96" name="Grupo 95"/>
              <p:cNvGrpSpPr/>
              <p:nvPr/>
            </p:nvGrpSpPr>
            <p:grpSpPr>
              <a:xfrm>
                <a:off x="1597125" y="3309724"/>
                <a:ext cx="5537115" cy="724017"/>
                <a:chOff x="1511939" y="1670755"/>
                <a:chExt cx="5537115" cy="749895"/>
              </a:xfrm>
              <a:grpFill/>
            </p:grpSpPr>
            <p:sp>
              <p:nvSpPr>
                <p:cNvPr id="98" name="Pentágono 97"/>
                <p:cNvSpPr/>
                <p:nvPr/>
              </p:nvSpPr>
              <p:spPr>
                <a:xfrm rot="10800000">
                  <a:off x="1511939" y="1670755"/>
                  <a:ext cx="5537115" cy="749895"/>
                </a:xfrm>
                <a:prstGeom prst="homePlate">
                  <a:avLst>
                    <a:gd name="adj" fmla="val 77390"/>
                  </a:avLst>
                </a:prstGeom>
                <a:noFill/>
                <a:ln w="28575">
                  <a:solidFill>
                    <a:srgbClr val="F63A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9" name="CuadroTexto 98"/>
                <p:cNvSpPr txBox="1"/>
                <p:nvPr/>
              </p:nvSpPr>
              <p:spPr>
                <a:xfrm>
                  <a:off x="1878649" y="1905210"/>
                  <a:ext cx="128240" cy="280987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</a:t>
                  </a:r>
                  <a:endParaRPr lang="en-US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97" name="CuadroTexto 96"/>
              <p:cNvSpPr txBox="1"/>
              <p:nvPr/>
            </p:nvSpPr>
            <p:spPr>
              <a:xfrm>
                <a:off x="2446092" y="3400442"/>
                <a:ext cx="4590741" cy="542581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lvl="1" algn="ctr"/>
                <a:r>
                  <a:rPr lang="es-ES_tradnl" dirty="0" smtClean="0">
                    <a:solidFill>
                      <a:schemeClr val="bg2">
                        <a:lumMod val="50000"/>
                      </a:schemeClr>
                    </a:solidFill>
                    <a:latin typeface="Arial"/>
                    <a:cs typeface="Arial"/>
                  </a:rPr>
                  <a:t>Aplicación de estándares nacionales o internacionales</a:t>
                </a:r>
                <a:endParaRPr lang="es-ES_tradnl" dirty="0">
                  <a:solidFill>
                    <a:schemeClr val="bg2">
                      <a:lumMod val="50000"/>
                    </a:schemeClr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41" name="Grupo 40"/>
            <p:cNvGrpSpPr/>
            <p:nvPr/>
          </p:nvGrpSpPr>
          <p:grpSpPr>
            <a:xfrm>
              <a:off x="1597125" y="4208382"/>
              <a:ext cx="5537115" cy="748800"/>
              <a:chOff x="1597125" y="4133965"/>
              <a:chExt cx="5537115" cy="724017"/>
            </a:xfrm>
            <a:grpFill/>
          </p:grpSpPr>
          <p:grpSp>
            <p:nvGrpSpPr>
              <p:cNvPr id="92" name="Grupo 91"/>
              <p:cNvGrpSpPr/>
              <p:nvPr/>
            </p:nvGrpSpPr>
            <p:grpSpPr>
              <a:xfrm>
                <a:off x="1597125" y="4133965"/>
                <a:ext cx="5537115" cy="724017"/>
                <a:chOff x="1511939" y="1670755"/>
                <a:chExt cx="5537115" cy="749895"/>
              </a:xfrm>
              <a:grpFill/>
            </p:grpSpPr>
            <p:sp>
              <p:nvSpPr>
                <p:cNvPr id="94" name="Pentágono 93"/>
                <p:cNvSpPr/>
                <p:nvPr/>
              </p:nvSpPr>
              <p:spPr>
                <a:xfrm rot="10800000">
                  <a:off x="1511939" y="1670755"/>
                  <a:ext cx="5537115" cy="749895"/>
                </a:xfrm>
                <a:prstGeom prst="homePlate">
                  <a:avLst>
                    <a:gd name="adj" fmla="val 76220"/>
                  </a:avLst>
                </a:prstGeom>
                <a:noFill/>
                <a:ln w="28575">
                  <a:solidFill>
                    <a:srgbClr val="F63A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CuadroTexto 94"/>
                <p:cNvSpPr txBox="1"/>
                <p:nvPr/>
              </p:nvSpPr>
              <p:spPr>
                <a:xfrm>
                  <a:off x="1878649" y="1905210"/>
                  <a:ext cx="128240" cy="280987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5</a:t>
                  </a:r>
                  <a:endParaRPr lang="en-US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93" name="CuadroTexto 92"/>
              <p:cNvSpPr txBox="1"/>
              <p:nvPr/>
            </p:nvSpPr>
            <p:spPr>
              <a:xfrm>
                <a:off x="2368427" y="4360329"/>
                <a:ext cx="4746071" cy="271290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lvl="1" algn="ctr"/>
                <a:r>
                  <a:rPr lang="es-ES_tradnl" dirty="0" smtClean="0">
                    <a:solidFill>
                      <a:schemeClr val="bg2">
                        <a:lumMod val="50000"/>
                      </a:schemeClr>
                    </a:solidFill>
                    <a:latin typeface="Arial"/>
                    <a:cs typeface="Arial"/>
                  </a:rPr>
                  <a:t>Pensar en la sostenibilidad de la información</a:t>
                </a:r>
                <a:endParaRPr lang="es-ES_tradnl" dirty="0">
                  <a:solidFill>
                    <a:schemeClr val="bg2">
                      <a:lumMod val="50000"/>
                    </a:schemeClr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42" name="Grupo 41"/>
            <p:cNvGrpSpPr/>
            <p:nvPr/>
          </p:nvGrpSpPr>
          <p:grpSpPr>
            <a:xfrm>
              <a:off x="1597125" y="5077872"/>
              <a:ext cx="5537115" cy="748800"/>
              <a:chOff x="1597125" y="4989492"/>
              <a:chExt cx="5537115" cy="724017"/>
            </a:xfrm>
            <a:grpFill/>
          </p:grpSpPr>
          <p:grpSp>
            <p:nvGrpSpPr>
              <p:cNvPr id="88" name="Grupo 87"/>
              <p:cNvGrpSpPr/>
              <p:nvPr/>
            </p:nvGrpSpPr>
            <p:grpSpPr>
              <a:xfrm>
                <a:off x="1597125" y="4989492"/>
                <a:ext cx="5537115" cy="724017"/>
                <a:chOff x="1511939" y="1670755"/>
                <a:chExt cx="5537115" cy="749895"/>
              </a:xfrm>
              <a:grpFill/>
            </p:grpSpPr>
            <p:sp>
              <p:nvSpPr>
                <p:cNvPr id="90" name="Pentágono 89"/>
                <p:cNvSpPr/>
                <p:nvPr/>
              </p:nvSpPr>
              <p:spPr>
                <a:xfrm rot="10800000">
                  <a:off x="1511939" y="1670755"/>
                  <a:ext cx="5537115" cy="749895"/>
                </a:xfrm>
                <a:prstGeom prst="homePlate">
                  <a:avLst>
                    <a:gd name="adj" fmla="val 73882"/>
                  </a:avLst>
                </a:prstGeom>
                <a:grpFill/>
                <a:ln w="28575">
                  <a:solidFill>
                    <a:srgbClr val="F63A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CuadroTexto 90"/>
                <p:cNvSpPr txBox="1"/>
                <p:nvPr/>
              </p:nvSpPr>
              <p:spPr>
                <a:xfrm>
                  <a:off x="1878649" y="1905210"/>
                  <a:ext cx="128240" cy="280987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6</a:t>
                  </a:r>
                  <a:endParaRPr lang="en-US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9" name="CuadroTexto 88"/>
              <p:cNvSpPr txBox="1"/>
              <p:nvPr/>
            </p:nvSpPr>
            <p:spPr>
              <a:xfrm>
                <a:off x="2368427" y="5215856"/>
                <a:ext cx="4746071" cy="271290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lvl="1" algn="ctr"/>
                <a:r>
                  <a:rPr lang="es-ES_tradnl" dirty="0" smtClean="0">
                    <a:solidFill>
                      <a:schemeClr val="bg2">
                        <a:lumMod val="50000"/>
                      </a:schemeClr>
                    </a:solidFill>
                    <a:latin typeface="Arial"/>
                    <a:cs typeface="Arial"/>
                  </a:rPr>
                  <a:t>Licencias de uso</a:t>
                </a:r>
                <a:endParaRPr lang="es-ES_tradnl" dirty="0">
                  <a:solidFill>
                    <a:schemeClr val="bg2">
                      <a:lumMod val="50000"/>
                    </a:schemeClr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43" name="Grupo 42"/>
            <p:cNvGrpSpPr/>
            <p:nvPr/>
          </p:nvGrpSpPr>
          <p:grpSpPr>
            <a:xfrm>
              <a:off x="1597125" y="5947361"/>
              <a:ext cx="5537115" cy="748800"/>
              <a:chOff x="1597125" y="5947362"/>
              <a:chExt cx="5537115" cy="724017"/>
            </a:xfrm>
            <a:grpFill/>
          </p:grpSpPr>
          <p:grpSp>
            <p:nvGrpSpPr>
              <p:cNvPr id="84" name="Grupo 83"/>
              <p:cNvGrpSpPr/>
              <p:nvPr/>
            </p:nvGrpSpPr>
            <p:grpSpPr>
              <a:xfrm>
                <a:off x="1597125" y="5947362"/>
                <a:ext cx="5537115" cy="724017"/>
                <a:chOff x="1511939" y="1670755"/>
                <a:chExt cx="5537115" cy="749895"/>
              </a:xfrm>
              <a:grpFill/>
            </p:grpSpPr>
            <p:sp>
              <p:nvSpPr>
                <p:cNvPr id="86" name="Pentágono 85"/>
                <p:cNvSpPr/>
                <p:nvPr/>
              </p:nvSpPr>
              <p:spPr>
                <a:xfrm rot="10800000">
                  <a:off x="1511939" y="1670755"/>
                  <a:ext cx="5537115" cy="749895"/>
                </a:xfrm>
                <a:prstGeom prst="homePlate">
                  <a:avLst>
                    <a:gd name="adj" fmla="val 71543"/>
                  </a:avLst>
                </a:prstGeom>
                <a:gradFill>
                  <a:gsLst>
                    <a:gs pos="0">
                      <a:srgbClr val="F02577"/>
                    </a:gs>
                    <a:gs pos="100000">
                      <a:srgbClr val="F94333"/>
                    </a:gs>
                  </a:gsLst>
                  <a:lin ang="0" scaled="1"/>
                </a:gradFill>
                <a:ln w="28575">
                  <a:solidFill>
                    <a:srgbClr val="F63A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CuadroTexto 86"/>
                <p:cNvSpPr txBox="1"/>
                <p:nvPr/>
              </p:nvSpPr>
              <p:spPr>
                <a:xfrm>
                  <a:off x="1878649" y="1905210"/>
                  <a:ext cx="128240" cy="280987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7</a:t>
                  </a:r>
                  <a:endPara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5" name="CuadroTexto 84"/>
              <p:cNvSpPr txBox="1"/>
              <p:nvPr/>
            </p:nvSpPr>
            <p:spPr>
              <a:xfrm>
                <a:off x="2368427" y="6173726"/>
                <a:ext cx="4746071" cy="271290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lvl="1" algn="ctr"/>
                <a:r>
                  <a:rPr lang="es-ES_tradnl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Promover el uso de la información</a:t>
                </a:r>
                <a:endParaRPr lang="es-ES_tradnl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44" name="Grupo 43"/>
            <p:cNvGrpSpPr/>
            <p:nvPr/>
          </p:nvGrpSpPr>
          <p:grpSpPr>
            <a:xfrm>
              <a:off x="1625938" y="1598817"/>
              <a:ext cx="5537115" cy="749895"/>
              <a:chOff x="1625938" y="1601504"/>
              <a:chExt cx="5537115" cy="749895"/>
            </a:xfrm>
            <a:grpFill/>
          </p:grpSpPr>
          <p:grpSp>
            <p:nvGrpSpPr>
              <p:cNvPr id="80" name="Grupo 79"/>
              <p:cNvGrpSpPr/>
              <p:nvPr/>
            </p:nvGrpSpPr>
            <p:grpSpPr>
              <a:xfrm>
                <a:off x="1625938" y="1601504"/>
                <a:ext cx="5537115" cy="749895"/>
                <a:chOff x="1540752" y="1691022"/>
                <a:chExt cx="5537115" cy="749895"/>
              </a:xfrm>
              <a:grpFill/>
            </p:grpSpPr>
            <p:sp>
              <p:nvSpPr>
                <p:cNvPr id="82" name="Pentágono 81"/>
                <p:cNvSpPr/>
                <p:nvPr/>
              </p:nvSpPr>
              <p:spPr>
                <a:xfrm rot="10800000">
                  <a:off x="1540752" y="1691022"/>
                  <a:ext cx="5537115" cy="749895"/>
                </a:xfrm>
                <a:prstGeom prst="homePlate">
                  <a:avLst>
                    <a:gd name="adj" fmla="val 69487"/>
                  </a:avLst>
                </a:prstGeom>
                <a:noFill/>
                <a:ln w="28575">
                  <a:solidFill>
                    <a:srgbClr val="F63A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CuadroTexto 82"/>
                <p:cNvSpPr txBox="1"/>
                <p:nvPr/>
              </p:nvSpPr>
              <p:spPr>
                <a:xfrm>
                  <a:off x="1878649" y="1925681"/>
                  <a:ext cx="128240" cy="280577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en-US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1" name="CuadroTexto 80"/>
              <p:cNvSpPr txBox="1"/>
              <p:nvPr/>
            </p:nvSpPr>
            <p:spPr>
              <a:xfrm>
                <a:off x="2388168" y="1836163"/>
                <a:ext cx="4746072" cy="280577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lvl="1" algn="ctr"/>
                <a:r>
                  <a:rPr lang="es-ES_tradnl" dirty="0" smtClean="0">
                    <a:solidFill>
                      <a:schemeClr val="bg2">
                        <a:lumMod val="50000"/>
                      </a:schemeClr>
                    </a:solidFill>
                    <a:latin typeface="Arial"/>
                    <a:cs typeface="Arial"/>
                  </a:rPr>
                  <a:t>Identificar la fuente y el formato de los datos</a:t>
                </a:r>
                <a:endParaRPr lang="es-ES_tradnl" dirty="0">
                  <a:solidFill>
                    <a:schemeClr val="bg2">
                      <a:lumMod val="50000"/>
                    </a:schemeClr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45" name="Grupo 44"/>
            <p:cNvGrpSpPr/>
            <p:nvPr/>
          </p:nvGrpSpPr>
          <p:grpSpPr>
            <a:xfrm>
              <a:off x="1625938" y="728232"/>
              <a:ext cx="5566225" cy="749895"/>
              <a:chOff x="1625938" y="728232"/>
              <a:chExt cx="5566225" cy="749895"/>
            </a:xfrm>
            <a:grpFill/>
          </p:grpSpPr>
          <p:sp>
            <p:nvSpPr>
              <p:cNvPr id="77" name="Pentágono 76"/>
              <p:cNvSpPr/>
              <p:nvPr/>
            </p:nvSpPr>
            <p:spPr>
              <a:xfrm rot="10800000">
                <a:off x="1625938" y="728232"/>
                <a:ext cx="5537115" cy="749895"/>
              </a:xfrm>
              <a:prstGeom prst="homePlate">
                <a:avLst>
                  <a:gd name="adj" fmla="val 72874"/>
                </a:avLst>
              </a:prstGeom>
              <a:grpFill/>
              <a:ln w="28575">
                <a:solidFill>
                  <a:srgbClr val="F63A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" name="CuadroTexto 77"/>
              <p:cNvSpPr txBox="1"/>
              <p:nvPr/>
            </p:nvSpPr>
            <p:spPr>
              <a:xfrm>
                <a:off x="2446092" y="962891"/>
                <a:ext cx="4746071" cy="280577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lvl="1" algn="ctr"/>
                <a:r>
                  <a:rPr lang="es-ES_tradnl" dirty="0" smtClean="0">
                    <a:solidFill>
                      <a:schemeClr val="bg2">
                        <a:lumMod val="50000"/>
                      </a:schemeClr>
                    </a:solidFill>
                    <a:latin typeface="Arial"/>
                    <a:cs typeface="Arial"/>
                  </a:rPr>
                  <a:t>Escuchar a la demanda</a:t>
                </a:r>
                <a:endParaRPr lang="es-ES_tradnl" dirty="0">
                  <a:solidFill>
                    <a:schemeClr val="bg2">
                      <a:lumMod val="50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79" name="CuadroTexto 78"/>
              <p:cNvSpPr txBox="1"/>
              <p:nvPr/>
            </p:nvSpPr>
            <p:spPr>
              <a:xfrm>
                <a:off x="2084631" y="962891"/>
                <a:ext cx="128240" cy="280577"/>
              </a:xfrm>
              <a:prstGeom prst="rect">
                <a:avLst/>
              </a:prstGeom>
              <a:grpFill/>
            </p:spPr>
            <p:txBody>
              <a:bodyPr wrap="none" lIns="0" tIns="0" rIns="0" bIns="0" rtlCol="0" anchor="ctr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US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322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65" y="1979466"/>
            <a:ext cx="8647099" cy="2535928"/>
          </a:xfrm>
          <a:prstGeom prst="rect">
            <a:avLst/>
          </a:prstGeom>
        </p:spPr>
      </p:pic>
      <p:sp>
        <p:nvSpPr>
          <p:cNvPr id="5" name="Llamada rectangular 4"/>
          <p:cNvSpPr/>
          <p:nvPr/>
        </p:nvSpPr>
        <p:spPr>
          <a:xfrm rot="10800000" flipH="1">
            <a:off x="891935" y="4917129"/>
            <a:ext cx="2688227" cy="1295596"/>
          </a:xfrm>
          <a:prstGeom prst="wedgeRectCallout">
            <a:avLst>
              <a:gd name="adj1" fmla="val -21269"/>
              <a:gd name="adj2" fmla="val 67506"/>
            </a:avLst>
          </a:prstGeom>
          <a:gradFill flip="none" rotWithShape="1">
            <a:gsLst>
              <a:gs pos="0">
                <a:srgbClr val="F02577"/>
              </a:gs>
              <a:gs pos="100000">
                <a:srgbClr val="F9433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1061039" y="5215824"/>
            <a:ext cx="236988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MX" sz="1500" dirty="0" smtClean="0">
                <a:solidFill>
                  <a:schemeClr val="bg1"/>
                </a:solidFill>
                <a:latin typeface="Arial"/>
                <a:cs typeface="Arial"/>
              </a:rPr>
              <a:t>Información georreferenciada en Datos Abiertos</a:t>
            </a:r>
            <a:endParaRPr lang="es-ES" sz="1500" dirty="0"/>
          </a:p>
        </p:txBody>
      </p:sp>
      <p:sp>
        <p:nvSpPr>
          <p:cNvPr id="2" name="Rectángulo 1"/>
          <p:cNvSpPr/>
          <p:nvPr/>
        </p:nvSpPr>
        <p:spPr>
          <a:xfrm>
            <a:off x="580985" y="947093"/>
            <a:ext cx="79820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solidFill>
                  <a:srgbClr val="7F7F7F"/>
                </a:solidFill>
                <a:latin typeface="Arial"/>
                <a:cs typeface="Arial"/>
              </a:rPr>
              <a:t>Información </a:t>
            </a:r>
            <a:r>
              <a:rPr lang="es-MX" dirty="0">
                <a:solidFill>
                  <a:srgbClr val="7F7F7F"/>
                </a:solidFill>
                <a:latin typeface="Arial"/>
                <a:cs typeface="Arial"/>
              </a:rPr>
              <a:t>al alcance de </a:t>
            </a:r>
            <a:r>
              <a:rPr lang="es-MX" sz="2000" dirty="0">
                <a:solidFill>
                  <a:srgbClr val="F94333"/>
                </a:solidFill>
                <a:latin typeface="Arial"/>
                <a:cs typeface="Arial"/>
              </a:rPr>
              <a:t>usuarios </a:t>
            </a:r>
            <a:r>
              <a:rPr lang="es-MX" dirty="0">
                <a:solidFill>
                  <a:srgbClr val="7F7F7F"/>
                </a:solidFill>
                <a:latin typeface="Arial"/>
                <a:cs typeface="Arial"/>
              </a:rPr>
              <a:t>con diferentes </a:t>
            </a:r>
            <a:r>
              <a:rPr lang="es-MX" sz="2000" dirty="0">
                <a:solidFill>
                  <a:srgbClr val="F94333"/>
                </a:solidFill>
                <a:latin typeface="Arial"/>
                <a:cs typeface="Arial"/>
              </a:rPr>
              <a:t>capacidades técnicas </a:t>
            </a:r>
            <a:r>
              <a:rPr lang="es-MX" dirty="0">
                <a:solidFill>
                  <a:srgbClr val="7F7F7F"/>
                </a:solidFill>
                <a:latin typeface="Arial"/>
                <a:cs typeface="Arial"/>
              </a:rPr>
              <a:t>y con </a:t>
            </a:r>
            <a:r>
              <a:rPr lang="es-MX" sz="2000" dirty="0">
                <a:solidFill>
                  <a:srgbClr val="F94333"/>
                </a:solidFill>
                <a:latin typeface="Arial"/>
                <a:cs typeface="Arial"/>
              </a:rPr>
              <a:t>intereses diversos</a:t>
            </a:r>
            <a:r>
              <a:rPr lang="es-MX" dirty="0">
                <a:solidFill>
                  <a:srgbClr val="7F7F7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0" y="0"/>
            <a:ext cx="9144000" cy="622606"/>
          </a:xfrm>
          <a:prstGeom prst="rect">
            <a:avLst/>
          </a:prstGeom>
          <a:solidFill>
            <a:srgbClr val="E60154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16681" y="128391"/>
            <a:ext cx="8418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+mj-lt"/>
              </a:rPr>
              <a:t>Publicación de datos abiertos</a:t>
            </a:r>
            <a:endParaRPr lang="es-MX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Llamada rectangular 10"/>
          <p:cNvSpPr/>
          <p:nvPr/>
        </p:nvSpPr>
        <p:spPr>
          <a:xfrm rot="10800000" flipH="1">
            <a:off x="5575391" y="4917129"/>
            <a:ext cx="2688227" cy="1295596"/>
          </a:xfrm>
          <a:prstGeom prst="wedgeRectCallout">
            <a:avLst>
              <a:gd name="adj1" fmla="val -21269"/>
              <a:gd name="adj2" fmla="val 67506"/>
            </a:avLst>
          </a:prstGeom>
          <a:gradFill flip="none" rotWithShape="1">
            <a:gsLst>
              <a:gs pos="0">
                <a:srgbClr val="F02577"/>
              </a:gs>
              <a:gs pos="100000">
                <a:srgbClr val="F9433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744495" y="5215824"/>
            <a:ext cx="236988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MX" sz="1500" dirty="0" smtClean="0">
                <a:solidFill>
                  <a:schemeClr val="bg1"/>
                </a:solidFill>
                <a:latin typeface="Arial"/>
                <a:cs typeface="Arial"/>
              </a:rPr>
              <a:t>Contexto a </a:t>
            </a:r>
            <a:r>
              <a:rPr lang="es-MX" sz="1500" dirty="0">
                <a:solidFill>
                  <a:schemeClr val="bg1"/>
                </a:solidFill>
                <a:latin typeface="Arial"/>
                <a:cs typeface="Arial"/>
              </a:rPr>
              <a:t>los datos mediante herramientas de visualización </a:t>
            </a:r>
            <a:endParaRPr lang="es-ES" sz="15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0" y="5771075"/>
            <a:ext cx="219075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990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0"/>
            <a:ext cx="9144000" cy="622606"/>
          </a:xfrm>
          <a:prstGeom prst="rect">
            <a:avLst/>
          </a:prstGeom>
          <a:solidFill>
            <a:srgbClr val="E60154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83" y="1085093"/>
            <a:ext cx="7428432" cy="4032266"/>
          </a:xfrm>
          <a:prstGeom prst="rect">
            <a:avLst/>
          </a:prstGeom>
        </p:spPr>
      </p:pic>
      <p:pic>
        <p:nvPicPr>
          <p:cNvPr id="12" name="Picture 2" descr="http://www.opengovernment.org.uk/wp-content/uploads/2012/04/OGP-logo-print-layer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013" y="1086953"/>
            <a:ext cx="1062202" cy="95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164" y="709037"/>
            <a:ext cx="571900" cy="5719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16681" y="128391"/>
            <a:ext cx="8418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+mj-lt"/>
              </a:rPr>
              <a:t>Visualización y contexto de los datos</a:t>
            </a:r>
            <a:endParaRPr lang="es-MX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57783" y="5320813"/>
            <a:ext cx="7428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rgbClr val="7F7F7F"/>
                </a:solidFill>
                <a:latin typeface="Arial"/>
                <a:cs typeface="Arial"/>
              </a:rPr>
              <a:t>Mostrar el </a:t>
            </a:r>
            <a:r>
              <a:rPr lang="es-MX" sz="2000" dirty="0">
                <a:solidFill>
                  <a:srgbClr val="F94333"/>
                </a:solidFill>
                <a:latin typeface="Arial"/>
                <a:cs typeface="Arial"/>
              </a:rPr>
              <a:t>impacto</a:t>
            </a:r>
            <a:r>
              <a:rPr lang="es-MX" dirty="0">
                <a:solidFill>
                  <a:srgbClr val="7F7F7F"/>
                </a:solidFill>
                <a:latin typeface="Arial"/>
                <a:cs typeface="Arial"/>
              </a:rPr>
              <a:t> de la información en la vida cotidiana de </a:t>
            </a:r>
            <a:r>
              <a:rPr lang="es-MX" dirty="0" smtClean="0">
                <a:solidFill>
                  <a:srgbClr val="7F7F7F"/>
                </a:solidFill>
                <a:latin typeface="Arial"/>
                <a:cs typeface="Arial"/>
              </a:rPr>
              <a:t>las personas al </a:t>
            </a:r>
            <a:r>
              <a:rPr lang="es-MX" sz="2000" dirty="0">
                <a:solidFill>
                  <a:srgbClr val="F94333"/>
                </a:solidFill>
                <a:latin typeface="Arial"/>
                <a:cs typeface="Arial"/>
              </a:rPr>
              <a:t>ubicar</a:t>
            </a:r>
            <a:r>
              <a:rPr lang="es-MX" dirty="0" smtClean="0">
                <a:solidFill>
                  <a:srgbClr val="7F7F7F"/>
                </a:solidFill>
                <a:latin typeface="Arial"/>
                <a:cs typeface="Arial"/>
              </a:rPr>
              <a:t> los </a:t>
            </a:r>
            <a:r>
              <a:rPr lang="es-MX" dirty="0">
                <a:solidFill>
                  <a:srgbClr val="7F7F7F"/>
                </a:solidFill>
                <a:latin typeface="Arial"/>
                <a:cs typeface="Arial"/>
              </a:rPr>
              <a:t>recursos públicos en su </a:t>
            </a:r>
            <a:r>
              <a:rPr lang="es-MX" sz="2000" dirty="0" smtClean="0">
                <a:solidFill>
                  <a:srgbClr val="F94333"/>
                </a:solidFill>
                <a:latin typeface="Arial"/>
                <a:cs typeface="Arial"/>
              </a:rPr>
              <a:t>entorno.</a:t>
            </a:r>
            <a:endParaRPr lang="es-MX" sz="2000" dirty="0">
              <a:solidFill>
                <a:srgbClr val="F94333"/>
              </a:solidFill>
              <a:latin typeface="Arial"/>
              <a:cs typeface="Arial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689" y="5762625"/>
            <a:ext cx="219075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41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9144000" cy="622606"/>
          </a:xfrm>
          <a:prstGeom prst="rect">
            <a:avLst/>
          </a:prstGeom>
          <a:solidFill>
            <a:srgbClr val="E60154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16681" y="128391"/>
            <a:ext cx="8418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solidFill>
                  <a:schemeClr val="bg1"/>
                </a:solidFill>
                <a:latin typeface="+mj-lt"/>
              </a:rPr>
              <a:t>Monitoreo de las estrategias de difusión</a:t>
            </a:r>
            <a:endParaRPr lang="es-MX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43"/>
          <a:stretch/>
        </p:blipFill>
        <p:spPr>
          <a:xfrm>
            <a:off x="116681" y="717128"/>
            <a:ext cx="8743170" cy="316075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6681" y="887104"/>
            <a:ext cx="1057026" cy="545911"/>
          </a:xfrm>
          <a:prstGeom prst="rect">
            <a:avLst/>
          </a:prstGeom>
          <a:noFill/>
          <a:ln w="28575">
            <a:solidFill>
              <a:srgbClr val="F94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Llamada rectangular 11"/>
          <p:cNvSpPr/>
          <p:nvPr/>
        </p:nvSpPr>
        <p:spPr>
          <a:xfrm rot="10800000" flipH="1">
            <a:off x="4353224" y="3911753"/>
            <a:ext cx="2844518" cy="1104898"/>
          </a:xfrm>
          <a:prstGeom prst="wedgeRectCallout">
            <a:avLst>
              <a:gd name="adj1" fmla="val -20164"/>
              <a:gd name="adj2" fmla="val 67707"/>
            </a:avLst>
          </a:prstGeom>
          <a:gradFill flip="none" rotWithShape="1">
            <a:gsLst>
              <a:gs pos="0">
                <a:srgbClr val="F02577"/>
              </a:gs>
              <a:gs pos="100000">
                <a:srgbClr val="F9433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353222" y="4042522"/>
            <a:ext cx="28445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ES_tradnl" sz="1500" dirty="0">
                <a:solidFill>
                  <a:schemeClr val="bg1"/>
                </a:solidFill>
                <a:latin typeface="Arial"/>
                <a:cs typeface="Arial"/>
              </a:rPr>
              <a:t>Se detectó que esta </a:t>
            </a:r>
            <a:r>
              <a:rPr lang="es-ES_tradnl" sz="1500" dirty="0" smtClean="0">
                <a:solidFill>
                  <a:schemeClr val="bg1"/>
                </a:solidFill>
                <a:latin typeface="Arial"/>
                <a:cs typeface="Arial"/>
              </a:rPr>
              <a:t>información tiene </a:t>
            </a:r>
            <a:r>
              <a:rPr lang="es-ES_tradnl" sz="1500" dirty="0">
                <a:solidFill>
                  <a:schemeClr val="bg1"/>
                </a:solidFill>
                <a:latin typeface="Arial"/>
                <a:cs typeface="Arial"/>
              </a:rPr>
              <a:t>el potencial de </a:t>
            </a:r>
            <a:r>
              <a:rPr lang="es-ES_tradnl" sz="1500" dirty="0" smtClean="0">
                <a:solidFill>
                  <a:schemeClr val="bg1"/>
                </a:solidFill>
                <a:latin typeface="Arial"/>
                <a:cs typeface="Arial"/>
              </a:rPr>
              <a:t>involucrar a </a:t>
            </a:r>
            <a:r>
              <a:rPr lang="es-ES_tradnl" sz="1500" dirty="0">
                <a:solidFill>
                  <a:schemeClr val="bg1"/>
                </a:solidFill>
                <a:latin typeface="Arial"/>
                <a:cs typeface="Arial"/>
              </a:rPr>
              <a:t>la ciudadanía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834388" y="2164642"/>
            <a:ext cx="5882185" cy="218364"/>
          </a:xfrm>
          <a:prstGeom prst="rect">
            <a:avLst/>
          </a:prstGeom>
          <a:noFill/>
          <a:ln w="28575">
            <a:solidFill>
              <a:srgbClr val="F94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Llamada rectangular 13"/>
          <p:cNvSpPr/>
          <p:nvPr/>
        </p:nvSpPr>
        <p:spPr>
          <a:xfrm rot="10800000" flipH="1">
            <a:off x="4353222" y="5359614"/>
            <a:ext cx="2844520" cy="1262575"/>
          </a:xfrm>
          <a:prstGeom prst="wedgeRectCallout">
            <a:avLst>
              <a:gd name="adj1" fmla="val -21269"/>
              <a:gd name="adj2" fmla="val 64381"/>
            </a:avLst>
          </a:prstGeom>
          <a:gradFill flip="none" rotWithShape="1">
            <a:gsLst>
              <a:gs pos="0">
                <a:srgbClr val="F02577"/>
              </a:gs>
              <a:gs pos="100000">
                <a:srgbClr val="F9433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353222" y="5433348"/>
            <a:ext cx="2702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MX" sz="1500" dirty="0" smtClean="0">
                <a:solidFill>
                  <a:schemeClr val="bg1"/>
                </a:solidFill>
                <a:latin typeface="Arial"/>
                <a:cs typeface="Arial"/>
              </a:rPr>
              <a:t>Es más cercana a los usuarios, </a:t>
            </a:r>
            <a:r>
              <a:rPr lang="es-MX" sz="1500" dirty="0">
                <a:solidFill>
                  <a:schemeClr val="bg1"/>
                </a:solidFill>
                <a:latin typeface="Arial"/>
                <a:cs typeface="Arial"/>
              </a:rPr>
              <a:t>pues implica las obras y programas que están en su </a:t>
            </a:r>
            <a:r>
              <a:rPr lang="es-MX" sz="1500" dirty="0" smtClean="0">
                <a:solidFill>
                  <a:schemeClr val="bg1"/>
                </a:solidFill>
                <a:latin typeface="Arial"/>
                <a:cs typeface="Arial"/>
              </a:rPr>
              <a:t>entorno</a:t>
            </a:r>
            <a:endParaRPr lang="es-ES_tradnl" sz="1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689" y="5762625"/>
            <a:ext cx="219075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772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0" y="0"/>
            <a:ext cx="9144000" cy="622606"/>
          </a:xfrm>
          <a:prstGeom prst="rect">
            <a:avLst/>
          </a:prstGeom>
          <a:solidFill>
            <a:srgbClr val="E60154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16681" y="128391"/>
            <a:ext cx="8418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solidFill>
                  <a:schemeClr val="bg1"/>
                </a:solidFill>
                <a:latin typeface="+mj-lt"/>
              </a:rPr>
              <a:t>Promover el uso de la información</a:t>
            </a:r>
            <a:endParaRPr lang="es-MX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m_-6241250441230233611A8947F88-C18C-4479-A871-D187AC3DC096" descr="F193AB64-7735-4D9B-BFB8-F345D733D103@fios-rou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616" y="656892"/>
            <a:ext cx="5000383" cy="619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689" y="5762625"/>
            <a:ext cx="219075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4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622606"/>
          </a:xfrm>
          <a:prstGeom prst="rect">
            <a:avLst/>
          </a:prstGeom>
          <a:solidFill>
            <a:srgbClr val="E60154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16681" y="111248"/>
            <a:ext cx="5284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+mj-lt"/>
              </a:rPr>
              <a:t>Identificar el público objetivo</a:t>
            </a:r>
            <a:endParaRPr lang="es-MX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606032" y="984234"/>
            <a:ext cx="7931935" cy="37856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20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No todos los usuarios tienen los </a:t>
            </a:r>
            <a:r>
              <a:rPr lang="es-MX" sz="2400" dirty="0">
                <a:solidFill>
                  <a:srgbClr val="F94333"/>
                </a:solidFill>
                <a:latin typeface="Arial"/>
                <a:cs typeface="Arial"/>
              </a:rPr>
              <a:t>mismos intereses </a:t>
            </a:r>
            <a:r>
              <a:rPr lang="es-MX" sz="20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ni </a:t>
            </a:r>
            <a:r>
              <a:rPr lang="es-MX" sz="2400" dirty="0" smtClean="0">
                <a:solidFill>
                  <a:srgbClr val="F94333"/>
                </a:solidFill>
                <a:latin typeface="Arial"/>
                <a:cs typeface="Arial"/>
              </a:rPr>
              <a:t>capacidades </a:t>
            </a:r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de uso de los </a:t>
            </a:r>
            <a:r>
              <a:rPr lang="es-MX" sz="20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datos. Ejemplos:</a:t>
            </a:r>
            <a:endParaRPr lang="es-MX" sz="200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endParaRPr lang="es-MX" sz="2000" dirty="0" smtClean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91265057"/>
              </p:ext>
            </p:extLst>
          </p:nvPr>
        </p:nvGraphicFramePr>
        <p:xfrm>
          <a:off x="742286" y="1988671"/>
          <a:ext cx="765942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005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Conector recto 58"/>
          <p:cNvCxnSpPr/>
          <p:nvPr/>
        </p:nvCxnSpPr>
        <p:spPr>
          <a:xfrm flipV="1">
            <a:off x="6083470" y="3593774"/>
            <a:ext cx="0" cy="794382"/>
          </a:xfrm>
          <a:prstGeom prst="line">
            <a:avLst/>
          </a:prstGeom>
          <a:ln w="38100" cmpd="sng">
            <a:solidFill>
              <a:srgbClr val="E60052"/>
            </a:solidFill>
            <a:head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/>
          <p:cNvCxnSpPr/>
          <p:nvPr/>
        </p:nvCxnSpPr>
        <p:spPr>
          <a:xfrm flipV="1">
            <a:off x="7102874" y="3616095"/>
            <a:ext cx="0" cy="794382"/>
          </a:xfrm>
          <a:prstGeom prst="line">
            <a:avLst/>
          </a:prstGeom>
          <a:ln w="38100" cmpd="sng">
            <a:solidFill>
              <a:srgbClr val="E60052"/>
            </a:solidFill>
            <a:head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CuadroTexto 57"/>
          <p:cNvSpPr txBox="1"/>
          <p:nvPr/>
        </p:nvSpPr>
        <p:spPr>
          <a:xfrm>
            <a:off x="6029898" y="4491698"/>
            <a:ext cx="21894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dirty="0" smtClean="0">
                <a:solidFill>
                  <a:srgbClr val="F94333"/>
                </a:solidFill>
                <a:latin typeface="Arial"/>
                <a:cs typeface="Arial"/>
              </a:rPr>
              <a:t>Rally</a:t>
            </a:r>
            <a:endParaRPr lang="es-MX" sz="1500" dirty="0">
              <a:solidFill>
                <a:srgbClr val="F94333"/>
              </a:solidFill>
              <a:latin typeface="Arial"/>
              <a:cs typeface="Arial"/>
            </a:endParaRPr>
          </a:p>
        </p:txBody>
      </p:sp>
      <p:cxnSp>
        <p:nvCxnSpPr>
          <p:cNvPr id="52" name="Conector recto 51"/>
          <p:cNvCxnSpPr/>
          <p:nvPr/>
        </p:nvCxnSpPr>
        <p:spPr>
          <a:xfrm flipV="1">
            <a:off x="8219340" y="3606145"/>
            <a:ext cx="0" cy="794382"/>
          </a:xfrm>
          <a:prstGeom prst="line">
            <a:avLst/>
          </a:prstGeom>
          <a:ln w="38100" cmpd="sng">
            <a:solidFill>
              <a:srgbClr val="E60052"/>
            </a:solidFill>
            <a:head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0" y="0"/>
            <a:ext cx="9144000" cy="622606"/>
          </a:xfrm>
          <a:prstGeom prst="rect">
            <a:avLst/>
          </a:prstGeom>
          <a:solidFill>
            <a:srgbClr val="E60154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16681" y="128391"/>
            <a:ext cx="8418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+mj-lt"/>
              </a:rPr>
              <a:t>Cronograma del proceso de apertura</a:t>
            </a:r>
            <a:endParaRPr lang="es-ES_tradnl" sz="20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7" name="Conector recto 6"/>
          <p:cNvCxnSpPr/>
          <p:nvPr/>
        </p:nvCxnSpPr>
        <p:spPr>
          <a:xfrm flipV="1">
            <a:off x="414867" y="3577051"/>
            <a:ext cx="8589433" cy="10030"/>
          </a:xfrm>
          <a:prstGeom prst="line">
            <a:avLst/>
          </a:prstGeom>
          <a:ln w="38100" cmpd="sng">
            <a:solidFill>
              <a:srgbClr val="E60052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 flipV="1">
            <a:off x="3168973" y="3746746"/>
            <a:ext cx="0" cy="794382"/>
          </a:xfrm>
          <a:prstGeom prst="line">
            <a:avLst/>
          </a:prstGeom>
          <a:ln w="38100" cmpd="sng">
            <a:solidFill>
              <a:srgbClr val="E60052"/>
            </a:solidFill>
            <a:head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480219" y="1319446"/>
            <a:ext cx="218345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dirty="0">
                <a:solidFill>
                  <a:srgbClr val="595959"/>
                </a:solidFill>
                <a:latin typeface="Arial"/>
                <a:cs typeface="Arial"/>
              </a:rPr>
              <a:t>Ley General de Contabilidad </a:t>
            </a:r>
            <a:r>
              <a:rPr lang="es-MX" sz="1500" dirty="0" smtClean="0">
                <a:solidFill>
                  <a:srgbClr val="595959"/>
                </a:solidFill>
                <a:latin typeface="Arial"/>
                <a:cs typeface="Arial"/>
              </a:rPr>
              <a:t>Gubernamental</a:t>
            </a:r>
            <a:endParaRPr lang="es-MX" sz="15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cxnSp>
        <p:nvCxnSpPr>
          <p:cNvPr id="23" name="Conector recto 22"/>
          <p:cNvCxnSpPr>
            <a:stCxn id="21" idx="2"/>
            <a:endCxn id="6" idx="0"/>
          </p:cNvCxnSpPr>
          <p:nvPr/>
        </p:nvCxnSpPr>
        <p:spPr>
          <a:xfrm flipH="1">
            <a:off x="1564755" y="2104276"/>
            <a:ext cx="7191" cy="1308504"/>
          </a:xfrm>
          <a:prstGeom prst="line">
            <a:avLst/>
          </a:prstGeom>
          <a:ln w="38100" cmpd="sng">
            <a:solidFill>
              <a:srgbClr val="E60052"/>
            </a:solidFill>
            <a:head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2074252" y="4600463"/>
            <a:ext cx="21894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Reconfiguración </a:t>
            </a:r>
            <a:r>
              <a:rPr lang="es-ES_tradnl" sz="1500" dirty="0" smtClean="0">
                <a:solidFill>
                  <a:srgbClr val="595959"/>
                </a:solidFill>
                <a:latin typeface="Arial"/>
                <a:cs typeface="Arial"/>
              </a:rPr>
              <a:t>sistema</a:t>
            </a:r>
            <a:endParaRPr lang="es-ES_tradnl" sz="15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234523" y="3412780"/>
            <a:ext cx="660464" cy="338571"/>
          </a:xfrm>
          <a:prstGeom prst="rect">
            <a:avLst/>
          </a:prstGeom>
          <a:solidFill>
            <a:srgbClr val="E60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2008</a:t>
            </a:r>
            <a:endParaRPr lang="es-MX" dirty="0"/>
          </a:p>
        </p:txBody>
      </p:sp>
      <p:sp>
        <p:nvSpPr>
          <p:cNvPr id="32" name="CuadroTexto 31"/>
          <p:cNvSpPr txBox="1"/>
          <p:nvPr/>
        </p:nvSpPr>
        <p:spPr>
          <a:xfrm>
            <a:off x="2821052" y="5309005"/>
            <a:ext cx="21894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dirty="0" smtClean="0">
                <a:solidFill>
                  <a:srgbClr val="595959"/>
                </a:solidFill>
                <a:latin typeface="Arial"/>
                <a:cs typeface="Arial"/>
              </a:rPr>
              <a:t>Medición de calidad de la información</a:t>
            </a:r>
            <a:endParaRPr lang="es-MX" sz="15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cxnSp>
        <p:nvCxnSpPr>
          <p:cNvPr id="33" name="Conector recto 32"/>
          <p:cNvCxnSpPr/>
          <p:nvPr/>
        </p:nvCxnSpPr>
        <p:spPr>
          <a:xfrm flipV="1">
            <a:off x="3915773" y="3726159"/>
            <a:ext cx="0" cy="1511178"/>
          </a:xfrm>
          <a:prstGeom prst="line">
            <a:avLst/>
          </a:prstGeom>
          <a:ln w="38100" cmpd="sng">
            <a:solidFill>
              <a:srgbClr val="E60052"/>
            </a:solidFill>
            <a:head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ángulo 33"/>
          <p:cNvSpPr/>
          <p:nvPr/>
        </p:nvSpPr>
        <p:spPr>
          <a:xfrm>
            <a:off x="3114104" y="3408175"/>
            <a:ext cx="1213515" cy="338571"/>
          </a:xfrm>
          <a:prstGeom prst="rect">
            <a:avLst/>
          </a:prstGeom>
          <a:solidFill>
            <a:srgbClr val="E60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2013-2014</a:t>
            </a:r>
            <a:endParaRPr lang="es-MX" dirty="0"/>
          </a:p>
        </p:txBody>
      </p:sp>
      <p:cxnSp>
        <p:nvCxnSpPr>
          <p:cNvPr id="35" name="Conector recto 34"/>
          <p:cNvCxnSpPr/>
          <p:nvPr/>
        </p:nvCxnSpPr>
        <p:spPr>
          <a:xfrm flipV="1">
            <a:off x="4803869" y="3596217"/>
            <a:ext cx="0" cy="794382"/>
          </a:xfrm>
          <a:prstGeom prst="line">
            <a:avLst/>
          </a:prstGeom>
          <a:ln w="38100" cmpd="sng">
            <a:solidFill>
              <a:srgbClr val="E60052"/>
            </a:solidFill>
            <a:head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uadroTexto 35"/>
          <p:cNvSpPr txBox="1"/>
          <p:nvPr/>
        </p:nvSpPr>
        <p:spPr>
          <a:xfrm>
            <a:off x="3699555" y="4481748"/>
            <a:ext cx="21894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dirty="0">
                <a:solidFill>
                  <a:srgbClr val="595959"/>
                </a:solidFill>
                <a:latin typeface="Arial"/>
                <a:cs typeface="Arial"/>
              </a:rPr>
              <a:t>Mapa de Entidades Federativas </a:t>
            </a:r>
          </a:p>
        </p:txBody>
      </p:sp>
      <p:cxnSp>
        <p:nvCxnSpPr>
          <p:cNvPr id="37" name="Conector recto 36"/>
          <p:cNvCxnSpPr/>
          <p:nvPr/>
        </p:nvCxnSpPr>
        <p:spPr>
          <a:xfrm>
            <a:off x="4253516" y="2651126"/>
            <a:ext cx="0" cy="914122"/>
          </a:xfrm>
          <a:prstGeom prst="line">
            <a:avLst/>
          </a:prstGeom>
          <a:ln w="38100" cmpd="sng">
            <a:solidFill>
              <a:srgbClr val="E60052"/>
            </a:solidFill>
            <a:head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uadroTexto 37"/>
          <p:cNvSpPr txBox="1"/>
          <p:nvPr/>
        </p:nvSpPr>
        <p:spPr>
          <a:xfrm>
            <a:off x="3693567" y="2327961"/>
            <a:ext cx="21894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500" dirty="0">
                <a:solidFill>
                  <a:srgbClr val="595959"/>
                </a:solidFill>
                <a:latin typeface="Arial"/>
                <a:cs typeface="Arial"/>
              </a:rPr>
              <a:t>Acuerdos de la AGA </a:t>
            </a:r>
          </a:p>
        </p:txBody>
      </p:sp>
      <p:sp>
        <p:nvSpPr>
          <p:cNvPr id="39" name="Rectángulo 38"/>
          <p:cNvSpPr/>
          <p:nvPr/>
        </p:nvSpPr>
        <p:spPr>
          <a:xfrm>
            <a:off x="4585024" y="3408175"/>
            <a:ext cx="660464" cy="338571"/>
          </a:xfrm>
          <a:prstGeom prst="rect">
            <a:avLst/>
          </a:prstGeom>
          <a:solidFill>
            <a:srgbClr val="E60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2015</a:t>
            </a:r>
            <a:endParaRPr lang="es-MX" dirty="0"/>
          </a:p>
        </p:txBody>
      </p:sp>
      <p:cxnSp>
        <p:nvCxnSpPr>
          <p:cNvPr id="40" name="Conector recto 39"/>
          <p:cNvCxnSpPr/>
          <p:nvPr/>
        </p:nvCxnSpPr>
        <p:spPr>
          <a:xfrm>
            <a:off x="6051643" y="2145798"/>
            <a:ext cx="0" cy="1441283"/>
          </a:xfrm>
          <a:prstGeom prst="line">
            <a:avLst/>
          </a:prstGeom>
          <a:ln w="38100" cmpd="sng">
            <a:solidFill>
              <a:srgbClr val="E60052"/>
            </a:solidFill>
            <a:head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CuadroTexto 40"/>
          <p:cNvSpPr txBox="1"/>
          <p:nvPr/>
        </p:nvSpPr>
        <p:spPr>
          <a:xfrm>
            <a:off x="4956922" y="1822633"/>
            <a:ext cx="21894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500" dirty="0" smtClean="0">
                <a:solidFill>
                  <a:srgbClr val="595959"/>
                </a:solidFill>
                <a:latin typeface="Arial"/>
                <a:cs typeface="Arial"/>
              </a:rPr>
              <a:t>Premio AGA</a:t>
            </a:r>
            <a:endParaRPr lang="es-ES_tradnl" sz="15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5829329" y="3408175"/>
            <a:ext cx="660464" cy="338571"/>
          </a:xfrm>
          <a:prstGeom prst="rect">
            <a:avLst/>
          </a:prstGeom>
          <a:solidFill>
            <a:srgbClr val="E60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2016</a:t>
            </a:r>
            <a:endParaRPr lang="es-MX" dirty="0"/>
          </a:p>
        </p:txBody>
      </p:sp>
      <p:sp>
        <p:nvSpPr>
          <p:cNvPr id="48" name="Rectángulo 47"/>
          <p:cNvSpPr/>
          <p:nvPr/>
        </p:nvSpPr>
        <p:spPr>
          <a:xfrm>
            <a:off x="6905842" y="3428053"/>
            <a:ext cx="660464" cy="338571"/>
          </a:xfrm>
          <a:prstGeom prst="rect">
            <a:avLst/>
          </a:prstGeom>
          <a:solidFill>
            <a:srgbClr val="E60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2017</a:t>
            </a:r>
            <a:endParaRPr lang="es-MX" dirty="0"/>
          </a:p>
        </p:txBody>
      </p:sp>
      <p:sp>
        <p:nvSpPr>
          <p:cNvPr id="51" name="Rectángulo 50"/>
          <p:cNvSpPr/>
          <p:nvPr/>
        </p:nvSpPr>
        <p:spPr>
          <a:xfrm>
            <a:off x="7990970" y="3418103"/>
            <a:ext cx="660464" cy="338571"/>
          </a:xfrm>
          <a:prstGeom prst="rect">
            <a:avLst/>
          </a:prstGeom>
          <a:solidFill>
            <a:srgbClr val="E60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2018</a:t>
            </a:r>
            <a:endParaRPr lang="es-MX" dirty="0"/>
          </a:p>
        </p:txBody>
      </p:sp>
      <p:sp>
        <p:nvSpPr>
          <p:cNvPr id="53" name="CuadroTexto 52"/>
          <p:cNvSpPr txBox="1"/>
          <p:nvPr/>
        </p:nvSpPr>
        <p:spPr>
          <a:xfrm>
            <a:off x="7146364" y="4481748"/>
            <a:ext cx="21894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dirty="0" smtClean="0">
                <a:solidFill>
                  <a:srgbClr val="F94333"/>
                </a:solidFill>
                <a:latin typeface="Arial"/>
                <a:cs typeface="Arial"/>
              </a:rPr>
              <a:t>Rally</a:t>
            </a:r>
            <a:endParaRPr lang="es-MX" sz="1500" dirty="0">
              <a:solidFill>
                <a:srgbClr val="F94333"/>
              </a:solidFill>
              <a:latin typeface="Arial"/>
              <a:cs typeface="Arial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323380" y="3414000"/>
            <a:ext cx="660464" cy="338571"/>
          </a:xfrm>
          <a:prstGeom prst="rect">
            <a:avLst/>
          </a:prstGeom>
          <a:solidFill>
            <a:srgbClr val="E60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2007</a:t>
            </a:r>
            <a:endParaRPr lang="es-MX" dirty="0"/>
          </a:p>
        </p:txBody>
      </p:sp>
      <p:cxnSp>
        <p:nvCxnSpPr>
          <p:cNvPr id="43" name="Conector recto 42"/>
          <p:cNvCxnSpPr/>
          <p:nvPr/>
        </p:nvCxnSpPr>
        <p:spPr>
          <a:xfrm flipV="1">
            <a:off x="923422" y="3735703"/>
            <a:ext cx="0" cy="794382"/>
          </a:xfrm>
          <a:prstGeom prst="line">
            <a:avLst/>
          </a:prstGeom>
          <a:ln w="38100" cmpd="sng">
            <a:solidFill>
              <a:srgbClr val="E60052"/>
            </a:solidFill>
            <a:head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uadroTexto 43"/>
          <p:cNvSpPr txBox="1"/>
          <p:nvPr/>
        </p:nvSpPr>
        <p:spPr>
          <a:xfrm>
            <a:off x="-28058" y="4614230"/>
            <a:ext cx="195543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500" dirty="0" smtClean="0">
                <a:solidFill>
                  <a:srgbClr val="595959"/>
                </a:solidFill>
                <a:latin typeface="Arial"/>
                <a:cs typeface="Arial"/>
              </a:rPr>
              <a:t>Informes Trimestrales</a:t>
            </a:r>
          </a:p>
          <a:p>
            <a:pPr algn="ctr"/>
            <a:endParaRPr lang="es-ES_tradnl" sz="1500" dirty="0" smtClean="0">
              <a:solidFill>
                <a:srgbClr val="595959"/>
              </a:solidFill>
              <a:latin typeface="Arial"/>
              <a:cs typeface="Arial"/>
            </a:endParaRPr>
          </a:p>
          <a:p>
            <a:pPr algn="ctr"/>
            <a:r>
              <a:rPr lang="es-ES_tradnl" sz="1500" dirty="0" smtClean="0">
                <a:solidFill>
                  <a:srgbClr val="595959"/>
                </a:solidFill>
                <a:latin typeface="Arial"/>
                <a:cs typeface="Arial"/>
              </a:rPr>
              <a:t>Sistema de </a:t>
            </a:r>
            <a:br>
              <a:rPr lang="es-ES_tradnl" sz="1500" dirty="0" smtClean="0">
                <a:solidFill>
                  <a:srgbClr val="595959"/>
                </a:solidFill>
                <a:latin typeface="Arial"/>
                <a:cs typeface="Arial"/>
              </a:rPr>
            </a:br>
            <a:r>
              <a:rPr lang="es-ES_tradnl" sz="1500" dirty="0" smtClean="0">
                <a:solidFill>
                  <a:srgbClr val="595959"/>
                </a:solidFill>
                <a:latin typeface="Arial"/>
                <a:cs typeface="Arial"/>
              </a:rPr>
              <a:t>Formato Único</a:t>
            </a:r>
            <a:endParaRPr lang="es-ES_tradnl" sz="15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-14612" y="2000177"/>
            <a:ext cx="13490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rgbClr val="595959"/>
                </a:solidFill>
                <a:latin typeface="Arial"/>
                <a:cs typeface="Arial"/>
              </a:rPr>
              <a:t>Ley Federal de Presupuesto y Responsabilidad Hacendaria</a:t>
            </a:r>
          </a:p>
        </p:txBody>
      </p:sp>
      <p:cxnSp>
        <p:nvCxnSpPr>
          <p:cNvPr id="54" name="Conector recto 53"/>
          <p:cNvCxnSpPr>
            <a:stCxn id="45" idx="2"/>
            <a:endCxn id="31" idx="0"/>
          </p:cNvCxnSpPr>
          <p:nvPr/>
        </p:nvCxnSpPr>
        <p:spPr>
          <a:xfrm flipH="1">
            <a:off x="653612" y="3169728"/>
            <a:ext cx="6314" cy="244272"/>
          </a:xfrm>
          <a:prstGeom prst="line">
            <a:avLst/>
          </a:prstGeom>
          <a:ln w="38100" cmpd="sng">
            <a:solidFill>
              <a:srgbClr val="E60052"/>
            </a:solidFill>
            <a:head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/>
          <p:cNvCxnSpPr/>
          <p:nvPr/>
        </p:nvCxnSpPr>
        <p:spPr>
          <a:xfrm flipH="1">
            <a:off x="3533631" y="2953792"/>
            <a:ext cx="4455" cy="444905"/>
          </a:xfrm>
          <a:prstGeom prst="line">
            <a:avLst/>
          </a:prstGeom>
          <a:ln w="38100" cmpd="sng">
            <a:solidFill>
              <a:srgbClr val="E60052"/>
            </a:solidFill>
            <a:head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CuadroTexto 55"/>
          <p:cNvSpPr txBox="1"/>
          <p:nvPr/>
        </p:nvSpPr>
        <p:spPr>
          <a:xfrm>
            <a:off x="2401850" y="2583395"/>
            <a:ext cx="21894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500" dirty="0" smtClean="0">
                <a:solidFill>
                  <a:srgbClr val="595959"/>
                </a:solidFill>
                <a:latin typeface="Arial"/>
                <a:cs typeface="Arial"/>
              </a:rPr>
              <a:t>Capacitación</a:t>
            </a:r>
            <a:endParaRPr lang="es-ES_tradnl" sz="15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5010494" y="4469377"/>
            <a:ext cx="21894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dirty="0" smtClean="0">
                <a:solidFill>
                  <a:srgbClr val="F94333"/>
                </a:solidFill>
                <a:latin typeface="Arial"/>
                <a:cs typeface="Arial"/>
              </a:rPr>
              <a:t>Rally</a:t>
            </a:r>
            <a:endParaRPr lang="es-MX" sz="1500" dirty="0">
              <a:solidFill>
                <a:srgbClr val="F94333"/>
              </a:solidFill>
              <a:latin typeface="Arial"/>
              <a:cs typeface="Arial"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1186893" y="790363"/>
            <a:ext cx="26856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dirty="0" err="1" smtClean="0">
                <a:solidFill>
                  <a:srgbClr val="595959"/>
                </a:solidFill>
                <a:latin typeface="Arial"/>
                <a:cs typeface="Arial"/>
              </a:rPr>
              <a:t>Hackathon</a:t>
            </a:r>
            <a:r>
              <a:rPr lang="es-MX" sz="150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MX" sz="1500" dirty="0" err="1" smtClean="0">
                <a:solidFill>
                  <a:srgbClr val="595959"/>
                </a:solidFill>
                <a:latin typeface="Arial"/>
                <a:cs typeface="Arial"/>
              </a:rPr>
              <a:t>OpenDataMx</a:t>
            </a:r>
            <a:endParaRPr lang="es-MX" sz="15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cxnSp>
        <p:nvCxnSpPr>
          <p:cNvPr id="47" name="Conector recto 46"/>
          <p:cNvCxnSpPr>
            <a:stCxn id="46" idx="2"/>
            <a:endCxn id="49" idx="0"/>
          </p:cNvCxnSpPr>
          <p:nvPr/>
        </p:nvCxnSpPr>
        <p:spPr>
          <a:xfrm>
            <a:off x="2529731" y="1113528"/>
            <a:ext cx="0" cy="2290114"/>
          </a:xfrm>
          <a:prstGeom prst="line">
            <a:avLst/>
          </a:prstGeom>
          <a:ln w="38100" cmpd="sng">
            <a:solidFill>
              <a:srgbClr val="E60052"/>
            </a:solidFill>
            <a:head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ángulo 48"/>
          <p:cNvSpPr/>
          <p:nvPr/>
        </p:nvSpPr>
        <p:spPr>
          <a:xfrm>
            <a:off x="2199499" y="3403642"/>
            <a:ext cx="660464" cy="338571"/>
          </a:xfrm>
          <a:prstGeom prst="rect">
            <a:avLst/>
          </a:prstGeom>
          <a:solidFill>
            <a:srgbClr val="E60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2011</a:t>
            </a:r>
            <a:endParaRPr lang="es-MX" dirty="0"/>
          </a:p>
        </p:txBody>
      </p:sp>
      <p:cxnSp>
        <p:nvCxnSpPr>
          <p:cNvPr id="61" name="Conector recto 60"/>
          <p:cNvCxnSpPr/>
          <p:nvPr/>
        </p:nvCxnSpPr>
        <p:spPr>
          <a:xfrm>
            <a:off x="8294657" y="2024826"/>
            <a:ext cx="0" cy="1441283"/>
          </a:xfrm>
          <a:prstGeom prst="line">
            <a:avLst/>
          </a:prstGeom>
          <a:ln w="38100" cmpd="sng">
            <a:solidFill>
              <a:srgbClr val="E60052"/>
            </a:solidFill>
            <a:head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CuadroTexto 61"/>
          <p:cNvSpPr txBox="1"/>
          <p:nvPr/>
        </p:nvSpPr>
        <p:spPr>
          <a:xfrm>
            <a:off x="7257739" y="935824"/>
            <a:ext cx="1997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500" dirty="0" smtClean="0">
                <a:solidFill>
                  <a:srgbClr val="595959"/>
                </a:solidFill>
                <a:latin typeface="Arial"/>
                <a:cs typeface="Arial"/>
              </a:rPr>
              <a:t>Trabajo en actualización tecnológica del sistema</a:t>
            </a:r>
            <a:endParaRPr lang="es-ES_tradnl" sz="1500" dirty="0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578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lamada rectangular 12"/>
          <p:cNvSpPr/>
          <p:nvPr/>
        </p:nvSpPr>
        <p:spPr>
          <a:xfrm rot="10800000" flipH="1">
            <a:off x="676423" y="2080876"/>
            <a:ext cx="3457976" cy="909886"/>
          </a:xfrm>
          <a:prstGeom prst="wedgeRectCallout">
            <a:avLst>
              <a:gd name="adj1" fmla="val -21269"/>
              <a:gd name="adj2" fmla="val 64381"/>
            </a:avLst>
          </a:prstGeom>
          <a:gradFill flip="none" rotWithShape="1">
            <a:gsLst>
              <a:gs pos="0">
                <a:srgbClr val="F02577"/>
              </a:gs>
              <a:gs pos="100000">
                <a:srgbClr val="F9433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7" name="CuadroTexto 16"/>
          <p:cNvSpPr txBox="1"/>
          <p:nvPr/>
        </p:nvSpPr>
        <p:spPr>
          <a:xfrm>
            <a:off x="682953" y="2258819"/>
            <a:ext cx="34451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ES_tradnl" sz="1500" dirty="0">
                <a:solidFill>
                  <a:schemeClr val="bg1"/>
                </a:solidFill>
                <a:latin typeface="Arial"/>
                <a:cs typeface="Arial"/>
              </a:rPr>
              <a:t>Consulta de la información publicada en el portal.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57875" y="865221"/>
            <a:ext cx="37116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500" dirty="0">
                <a:solidFill>
                  <a:srgbClr val="7F7F7F"/>
                </a:solidFill>
                <a:latin typeface="Arial"/>
                <a:cs typeface="Arial"/>
              </a:rPr>
              <a:t>Invita a los </a:t>
            </a:r>
            <a:r>
              <a:rPr lang="es-ES_tradnl" sz="1500" dirty="0">
                <a:solidFill>
                  <a:srgbClr val="F02577"/>
                </a:solidFill>
                <a:latin typeface="Arial"/>
                <a:cs typeface="Arial"/>
              </a:rPr>
              <a:t>participantes</a:t>
            </a:r>
            <a:r>
              <a:rPr lang="es-ES_tradnl" sz="1500" dirty="0">
                <a:solidFill>
                  <a:srgbClr val="7F7F7F"/>
                </a:solidFill>
                <a:latin typeface="Arial"/>
                <a:cs typeface="Arial"/>
              </a:rPr>
              <a:t> a fungir como</a:t>
            </a:r>
          </a:p>
          <a:p>
            <a:pPr algn="ctr"/>
            <a:r>
              <a:rPr lang="es-ES_tradnl" sz="1500" dirty="0">
                <a:solidFill>
                  <a:srgbClr val="F02577"/>
                </a:solidFill>
                <a:latin typeface="Arial"/>
                <a:cs typeface="Arial"/>
              </a:rPr>
              <a:t>observadores ciudadanos </a:t>
            </a:r>
            <a:r>
              <a:rPr lang="es-ES_tradnl" sz="1500" dirty="0" smtClean="0">
                <a:solidFill>
                  <a:srgbClr val="7F7F7F"/>
                </a:solidFill>
                <a:latin typeface="Arial"/>
                <a:cs typeface="Arial"/>
              </a:rPr>
              <a:t>del </a:t>
            </a:r>
            <a:r>
              <a:rPr lang="es-ES_tradnl" sz="1500" dirty="0">
                <a:solidFill>
                  <a:srgbClr val="7F7F7F"/>
                </a:solidFill>
                <a:latin typeface="Arial"/>
                <a:cs typeface="Arial"/>
              </a:rPr>
              <a:t>gasto </a:t>
            </a:r>
            <a:r>
              <a:rPr lang="es-ES_tradnl" sz="1500" dirty="0" smtClean="0">
                <a:solidFill>
                  <a:srgbClr val="7F7F7F"/>
                </a:solidFill>
                <a:latin typeface="Arial"/>
                <a:cs typeface="Arial"/>
              </a:rPr>
              <a:t>subnacional</a:t>
            </a:r>
            <a:r>
              <a:rPr lang="es-ES_tradnl" sz="1500" dirty="0">
                <a:solidFill>
                  <a:srgbClr val="7F7F7F"/>
                </a:solidFill>
                <a:latin typeface="Arial"/>
                <a:cs typeface="Arial"/>
              </a:rPr>
              <a:t>:</a:t>
            </a:r>
          </a:p>
        </p:txBody>
      </p:sp>
      <p:sp>
        <p:nvSpPr>
          <p:cNvPr id="10" name="Llamada rectangular 9"/>
          <p:cNvSpPr/>
          <p:nvPr/>
        </p:nvSpPr>
        <p:spPr>
          <a:xfrm rot="10800000" flipH="1">
            <a:off x="682953" y="3410954"/>
            <a:ext cx="3457976" cy="1119811"/>
          </a:xfrm>
          <a:prstGeom prst="wedgeRectCallout">
            <a:avLst>
              <a:gd name="adj1" fmla="val -21269"/>
              <a:gd name="adj2" fmla="val 64381"/>
            </a:avLst>
          </a:prstGeom>
          <a:gradFill flip="none" rotWithShape="1">
            <a:gsLst>
              <a:gs pos="0">
                <a:srgbClr val="F02577"/>
              </a:gs>
              <a:gs pos="100000">
                <a:srgbClr val="F9433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82953" y="3578444"/>
            <a:ext cx="34579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ES_tradnl" sz="1500" dirty="0">
                <a:solidFill>
                  <a:schemeClr val="bg1"/>
                </a:solidFill>
                <a:latin typeface="Arial"/>
                <a:cs typeface="Arial"/>
              </a:rPr>
              <a:t>Uso de las herramientas interactivas para la visualización de datos y de las bases de datos abiertos.</a:t>
            </a:r>
          </a:p>
        </p:txBody>
      </p:sp>
      <p:sp>
        <p:nvSpPr>
          <p:cNvPr id="12" name="Llamada rectangular 11"/>
          <p:cNvSpPr/>
          <p:nvPr/>
        </p:nvSpPr>
        <p:spPr>
          <a:xfrm rot="10800000" flipH="1">
            <a:off x="682953" y="4950956"/>
            <a:ext cx="3457976" cy="1119811"/>
          </a:xfrm>
          <a:prstGeom prst="wedgeRectCallout">
            <a:avLst>
              <a:gd name="adj1" fmla="val -21269"/>
              <a:gd name="adj2" fmla="val 64381"/>
            </a:avLst>
          </a:prstGeom>
          <a:gradFill flip="none" rotWithShape="1">
            <a:gsLst>
              <a:gs pos="0">
                <a:srgbClr val="F02577"/>
              </a:gs>
              <a:gs pos="100000">
                <a:srgbClr val="F9433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682953" y="5233863"/>
            <a:ext cx="34579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ES_tradnl" sz="1500" dirty="0">
                <a:solidFill>
                  <a:schemeClr val="bg1"/>
                </a:solidFill>
                <a:latin typeface="Arial"/>
                <a:cs typeface="Arial"/>
              </a:rPr>
              <a:t>Verificación </a:t>
            </a:r>
            <a:r>
              <a:rPr lang="es-ES_tradnl" sz="1500" i="1" dirty="0">
                <a:solidFill>
                  <a:schemeClr val="bg1"/>
                </a:solidFill>
                <a:latin typeface="Arial"/>
                <a:cs typeface="Arial"/>
              </a:rPr>
              <a:t>in situ </a:t>
            </a:r>
            <a:r>
              <a:rPr lang="es-ES_tradnl" sz="1500" dirty="0">
                <a:solidFill>
                  <a:schemeClr val="bg1"/>
                </a:solidFill>
                <a:latin typeface="Arial"/>
                <a:cs typeface="Arial"/>
              </a:rPr>
              <a:t>de la </a:t>
            </a:r>
            <a:r>
              <a:rPr lang="es-ES_tradnl" sz="1500" dirty="0" smtClean="0">
                <a:solidFill>
                  <a:schemeClr val="bg1"/>
                </a:solidFill>
                <a:latin typeface="Arial"/>
                <a:cs typeface="Arial"/>
              </a:rPr>
              <a:t>información</a:t>
            </a:r>
          </a:p>
          <a:p>
            <a:pPr marL="0" lvl="1" algn="ctr"/>
            <a:r>
              <a:rPr lang="es-ES_tradnl" sz="1500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1500" dirty="0">
                <a:solidFill>
                  <a:schemeClr val="bg1"/>
                </a:solidFill>
                <a:latin typeface="Arial"/>
                <a:cs typeface="Arial"/>
              </a:rPr>
              <a:t>su correspondencia con la realidad.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0" y="0"/>
            <a:ext cx="9144000" cy="622606"/>
          </a:xfrm>
          <a:prstGeom prst="rect">
            <a:avLst/>
          </a:prstGeom>
          <a:solidFill>
            <a:srgbClr val="E60154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116681" y="128391"/>
            <a:ext cx="8418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La participación ciudadana: </a:t>
            </a:r>
            <a:r>
              <a:rPr lang="es-ES_tradnl" sz="2000" b="1" i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Rally Datos en la Calle</a:t>
            </a:r>
            <a:endParaRPr lang="es-MX" sz="2000" b="1" i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254690" y="933460"/>
            <a:ext cx="48893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500" dirty="0">
                <a:solidFill>
                  <a:srgbClr val="7F7F7F"/>
                </a:solidFill>
                <a:latin typeface="Arial"/>
                <a:cs typeface="Arial"/>
              </a:rPr>
              <a:t>Desde su </a:t>
            </a:r>
            <a:r>
              <a:rPr lang="es-ES_tradnl" sz="1500" dirty="0">
                <a:solidFill>
                  <a:srgbClr val="F02577"/>
                </a:solidFill>
                <a:latin typeface="Arial"/>
                <a:cs typeface="Arial"/>
              </a:rPr>
              <a:t>primera edición en 2016</a:t>
            </a:r>
          </a:p>
          <a:p>
            <a:pPr algn="ctr"/>
            <a:r>
              <a:rPr lang="es-ES_tradnl" sz="1500" dirty="0">
                <a:solidFill>
                  <a:srgbClr val="7F7F7F"/>
                </a:solidFill>
                <a:latin typeface="Arial"/>
                <a:cs typeface="Arial"/>
              </a:rPr>
              <a:t>ha ido aumentando el número de </a:t>
            </a:r>
            <a:r>
              <a:rPr lang="es-ES_tradnl" sz="1500" dirty="0">
                <a:solidFill>
                  <a:srgbClr val="F02577"/>
                </a:solidFill>
                <a:latin typeface="Arial"/>
                <a:cs typeface="Arial"/>
              </a:rPr>
              <a:t>participantes</a:t>
            </a:r>
          </a:p>
          <a:p>
            <a:pPr algn="ctr"/>
            <a:r>
              <a:rPr lang="es-ES_tradnl" sz="1500" dirty="0">
                <a:solidFill>
                  <a:srgbClr val="7F7F7F"/>
                </a:solidFill>
                <a:latin typeface="Arial"/>
                <a:cs typeface="Arial"/>
              </a:rPr>
              <a:t>y la </a:t>
            </a:r>
            <a:r>
              <a:rPr lang="es-ES_tradnl" sz="1500" dirty="0">
                <a:solidFill>
                  <a:srgbClr val="F02577"/>
                </a:solidFill>
                <a:latin typeface="Arial"/>
                <a:cs typeface="Arial"/>
              </a:rPr>
              <a:t>calidad de los reportes</a:t>
            </a:r>
            <a:r>
              <a:rPr lang="es-ES_tradnl" sz="1500" dirty="0">
                <a:solidFill>
                  <a:srgbClr val="7F7F7F"/>
                </a:solidFill>
                <a:latin typeface="Arial"/>
                <a:cs typeface="Arial"/>
              </a:rPr>
              <a:t>.</a:t>
            </a:r>
          </a:p>
        </p:txBody>
      </p:sp>
      <p:pic>
        <p:nvPicPr>
          <p:cNvPr id="15" name="Imagen 14"/>
          <p:cNvPicPr/>
          <p:nvPr/>
        </p:nvPicPr>
        <p:blipFill>
          <a:blip r:embed="rId2"/>
          <a:stretch>
            <a:fillRect/>
          </a:stretch>
        </p:blipFill>
        <p:spPr>
          <a:xfrm>
            <a:off x="5196033" y="1960905"/>
            <a:ext cx="3006623" cy="439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435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/>
          <p:cNvSpPr txBox="1"/>
          <p:nvPr/>
        </p:nvSpPr>
        <p:spPr>
          <a:xfrm>
            <a:off x="228601" y="760814"/>
            <a:ext cx="43433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dirty="0" smtClean="0">
                <a:solidFill>
                  <a:srgbClr val="7F7F7F"/>
                </a:solidFill>
                <a:latin typeface="Arial"/>
                <a:cs typeface="Arial"/>
              </a:rPr>
              <a:t>En </a:t>
            </a:r>
            <a:r>
              <a:rPr lang="es-MX" sz="1500" dirty="0">
                <a:solidFill>
                  <a:srgbClr val="F02577"/>
                </a:solidFill>
                <a:latin typeface="Arial"/>
                <a:cs typeface="Arial"/>
              </a:rPr>
              <a:t>2018</a:t>
            </a:r>
            <a:r>
              <a:rPr lang="es-MX" sz="1500" dirty="0" smtClean="0">
                <a:solidFill>
                  <a:srgbClr val="7F7F7F"/>
                </a:solidFill>
                <a:latin typeface="Arial"/>
                <a:cs typeface="Arial"/>
              </a:rPr>
              <a:t>, </a:t>
            </a:r>
            <a:r>
              <a:rPr lang="es-MX" sz="1500" dirty="0">
                <a:solidFill>
                  <a:srgbClr val="7F7F7F"/>
                </a:solidFill>
                <a:latin typeface="Arial"/>
                <a:cs typeface="Arial"/>
              </a:rPr>
              <a:t>en colaboración con la </a:t>
            </a:r>
            <a:r>
              <a:rPr lang="es-MX" sz="1500" dirty="0">
                <a:solidFill>
                  <a:srgbClr val="F02577"/>
                </a:solidFill>
                <a:latin typeface="Arial"/>
                <a:cs typeface="Arial"/>
              </a:rPr>
              <a:t>Iniciativa Global para la Transparencia Fiscal</a:t>
            </a:r>
            <a:r>
              <a:rPr lang="es-MX" sz="1500" dirty="0" smtClean="0">
                <a:solidFill>
                  <a:srgbClr val="7F7F7F"/>
                </a:solidFill>
                <a:latin typeface="Arial"/>
                <a:cs typeface="Arial"/>
              </a:rPr>
              <a:t>, México impulsó la primera </a:t>
            </a:r>
            <a:r>
              <a:rPr lang="es-MX" sz="1500" dirty="0">
                <a:solidFill>
                  <a:srgbClr val="7F7F7F"/>
                </a:solidFill>
                <a:latin typeface="Arial"/>
                <a:cs typeface="Arial"/>
              </a:rPr>
              <a:t>edición del </a:t>
            </a:r>
            <a:r>
              <a:rPr lang="es-MX" sz="1500" dirty="0">
                <a:solidFill>
                  <a:srgbClr val="F02577"/>
                </a:solidFill>
                <a:latin typeface="Arial"/>
                <a:cs typeface="Arial"/>
              </a:rPr>
              <a:t>Rally Internacional</a:t>
            </a:r>
            <a:r>
              <a:rPr lang="es-ES_tradnl" sz="1500" dirty="0" smtClean="0">
                <a:solidFill>
                  <a:srgbClr val="7F7F7F"/>
                </a:solidFill>
                <a:latin typeface="Arial"/>
                <a:cs typeface="Arial"/>
              </a:rPr>
              <a:t>.</a:t>
            </a:r>
            <a:endParaRPr lang="es-ES_tradnl" sz="15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0" y="0"/>
            <a:ext cx="9144000" cy="622606"/>
          </a:xfrm>
          <a:prstGeom prst="rect">
            <a:avLst/>
          </a:prstGeom>
          <a:solidFill>
            <a:srgbClr val="E60154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16681" y="128391"/>
            <a:ext cx="8418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La participación ciudadana: </a:t>
            </a:r>
            <a:r>
              <a:rPr lang="es-ES_tradnl" sz="2000" b="1" i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Rally Datos en la Calle</a:t>
            </a:r>
            <a:endParaRPr lang="es-MX" sz="2000" b="1" i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Imagen 1" descr="29510994_978458298977742_7606485022650251203_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64" b="16683"/>
          <a:stretch/>
        </p:blipFill>
        <p:spPr>
          <a:xfrm>
            <a:off x="615243" y="1683852"/>
            <a:ext cx="3828442" cy="4962949"/>
          </a:xfrm>
          <a:prstGeom prst="rect">
            <a:avLst/>
          </a:prstGeom>
        </p:spPr>
      </p:pic>
      <p:sp>
        <p:nvSpPr>
          <p:cNvPr id="9" name="Llamada rectangular 8"/>
          <p:cNvSpPr/>
          <p:nvPr/>
        </p:nvSpPr>
        <p:spPr>
          <a:xfrm rot="10800000" flipH="1">
            <a:off x="5228541" y="2023372"/>
            <a:ext cx="3457976" cy="1071758"/>
          </a:xfrm>
          <a:prstGeom prst="wedgeRectCallout">
            <a:avLst>
              <a:gd name="adj1" fmla="val -21269"/>
              <a:gd name="adj2" fmla="val 64381"/>
            </a:avLst>
          </a:prstGeom>
          <a:gradFill flip="none" rotWithShape="1">
            <a:gsLst>
              <a:gs pos="0">
                <a:srgbClr val="F02577"/>
              </a:gs>
              <a:gs pos="100000">
                <a:srgbClr val="F9433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5235071" y="2201317"/>
            <a:ext cx="34451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MX" sz="1500" dirty="0" smtClean="0">
                <a:solidFill>
                  <a:schemeClr val="bg1"/>
                </a:solidFill>
                <a:latin typeface="Arial"/>
                <a:cs typeface="Arial"/>
              </a:rPr>
              <a:t>Recibir </a:t>
            </a:r>
            <a:r>
              <a:rPr lang="es-MX" sz="1500" dirty="0">
                <a:solidFill>
                  <a:schemeClr val="bg1"/>
                </a:solidFill>
                <a:latin typeface="Arial"/>
                <a:cs typeface="Arial"/>
              </a:rPr>
              <a:t>retroalimentación sobre la manera en que se genera, muestra y utiliza la </a:t>
            </a:r>
            <a:r>
              <a:rPr lang="es-MX" sz="1500" dirty="0" smtClean="0">
                <a:solidFill>
                  <a:schemeClr val="bg1"/>
                </a:solidFill>
                <a:latin typeface="Arial"/>
                <a:cs typeface="Arial"/>
              </a:rPr>
              <a:t>información.</a:t>
            </a:r>
            <a:endParaRPr lang="es-ES_tradnl" sz="1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974891" y="991646"/>
            <a:ext cx="37116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500" dirty="0">
                <a:solidFill>
                  <a:srgbClr val="F02577"/>
                </a:solidFill>
                <a:latin typeface="Arial"/>
                <a:cs typeface="Arial"/>
              </a:rPr>
              <a:t>Incorporar</a:t>
            </a:r>
            <a:r>
              <a:rPr lang="es-ES_tradnl" sz="1500" dirty="0" smtClean="0">
                <a:solidFill>
                  <a:srgbClr val="7F7F7F"/>
                </a:solidFill>
                <a:latin typeface="Arial"/>
                <a:cs typeface="Arial"/>
              </a:rPr>
              <a:t> la </a:t>
            </a:r>
            <a:r>
              <a:rPr lang="es-ES_tradnl" sz="1500" dirty="0">
                <a:solidFill>
                  <a:srgbClr val="F02577"/>
                </a:solidFill>
                <a:latin typeface="Arial"/>
                <a:cs typeface="Arial"/>
              </a:rPr>
              <a:t>participación ciudadana </a:t>
            </a:r>
            <a:r>
              <a:rPr lang="es-ES_tradnl" sz="1500" dirty="0">
                <a:solidFill>
                  <a:srgbClr val="7F7F7F"/>
                </a:solidFill>
                <a:latin typeface="Arial"/>
                <a:cs typeface="Arial"/>
              </a:rPr>
              <a:t>es un ejercicio que p</a:t>
            </a:r>
            <a:r>
              <a:rPr lang="es-ES_tradnl" sz="1500" dirty="0" smtClean="0">
                <a:solidFill>
                  <a:srgbClr val="7F7F7F"/>
                </a:solidFill>
                <a:latin typeface="Arial"/>
                <a:cs typeface="Arial"/>
              </a:rPr>
              <a:t>ermite:</a:t>
            </a:r>
            <a:endParaRPr lang="es-ES_tradnl" sz="15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14" name="Llamada rectangular 13"/>
          <p:cNvSpPr/>
          <p:nvPr/>
        </p:nvSpPr>
        <p:spPr>
          <a:xfrm rot="10800000" flipH="1">
            <a:off x="5235071" y="5122471"/>
            <a:ext cx="3457976" cy="1067737"/>
          </a:xfrm>
          <a:prstGeom prst="wedgeRectCallout">
            <a:avLst>
              <a:gd name="adj1" fmla="val -21269"/>
              <a:gd name="adj2" fmla="val 64381"/>
            </a:avLst>
          </a:prstGeom>
          <a:gradFill flip="none" rotWithShape="1">
            <a:gsLst>
              <a:gs pos="0">
                <a:srgbClr val="F02577"/>
              </a:gs>
              <a:gs pos="100000">
                <a:srgbClr val="F9433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5235071" y="5263925"/>
            <a:ext cx="34579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MX" sz="1500" dirty="0" smtClean="0">
                <a:solidFill>
                  <a:schemeClr val="bg1"/>
                </a:solidFill>
                <a:latin typeface="Arial"/>
                <a:cs typeface="Arial"/>
              </a:rPr>
              <a:t>Establecer </a:t>
            </a:r>
            <a:r>
              <a:rPr lang="es-MX" sz="1500" dirty="0">
                <a:solidFill>
                  <a:schemeClr val="bg1"/>
                </a:solidFill>
                <a:latin typeface="Arial"/>
                <a:cs typeface="Arial"/>
              </a:rPr>
              <a:t>un diálogo constructivo entre gobierno y ciudadanía para mejorar la incidencia de los </a:t>
            </a:r>
            <a:r>
              <a:rPr lang="es-MX" sz="1500" dirty="0" smtClean="0">
                <a:solidFill>
                  <a:schemeClr val="bg1"/>
                </a:solidFill>
                <a:latin typeface="Arial"/>
                <a:cs typeface="Arial"/>
              </a:rPr>
              <a:t>datos.</a:t>
            </a:r>
            <a:endParaRPr lang="es-ES_tradnl" sz="1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Llamada rectangular 15"/>
          <p:cNvSpPr/>
          <p:nvPr/>
        </p:nvSpPr>
        <p:spPr>
          <a:xfrm rot="10800000" flipH="1">
            <a:off x="5222241" y="3517224"/>
            <a:ext cx="3457976" cy="1183153"/>
          </a:xfrm>
          <a:prstGeom prst="wedgeRectCallout">
            <a:avLst>
              <a:gd name="adj1" fmla="val -21269"/>
              <a:gd name="adj2" fmla="val 64381"/>
            </a:avLst>
          </a:prstGeom>
          <a:gradFill flip="none" rotWithShape="1">
            <a:gsLst>
              <a:gs pos="0">
                <a:srgbClr val="F02577"/>
              </a:gs>
              <a:gs pos="100000">
                <a:srgbClr val="F9433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7" name="CuadroTexto 16"/>
          <p:cNvSpPr txBox="1"/>
          <p:nvPr/>
        </p:nvSpPr>
        <p:spPr>
          <a:xfrm>
            <a:off x="5222241" y="3684715"/>
            <a:ext cx="34579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MX" sz="1500" dirty="0" smtClean="0">
                <a:solidFill>
                  <a:schemeClr val="bg1"/>
                </a:solidFill>
                <a:latin typeface="Arial"/>
                <a:cs typeface="Arial"/>
              </a:rPr>
              <a:t>Mejorar y corregir </a:t>
            </a:r>
            <a:r>
              <a:rPr lang="es-MX" sz="1500" dirty="0">
                <a:solidFill>
                  <a:schemeClr val="bg1"/>
                </a:solidFill>
                <a:latin typeface="Arial"/>
                <a:cs typeface="Arial"/>
              </a:rPr>
              <a:t>las herramientas y estrategias </a:t>
            </a:r>
            <a:r>
              <a:rPr lang="es-MX" sz="1500" dirty="0" smtClean="0">
                <a:solidFill>
                  <a:schemeClr val="bg1"/>
                </a:solidFill>
                <a:latin typeface="Arial"/>
                <a:cs typeface="Arial"/>
              </a:rPr>
              <a:t>implementadas a través del seguimiento a los reportes.</a:t>
            </a:r>
            <a:endParaRPr lang="es-ES_tradnl" sz="15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58178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-2"/>
            <a:ext cx="3843867" cy="6858001"/>
          </a:xfrm>
          <a:prstGeom prst="rect">
            <a:avLst/>
          </a:prstGeom>
          <a:gradFill flip="none" rotWithShape="1">
            <a:gsLst>
              <a:gs pos="0">
                <a:srgbClr val="C82373"/>
              </a:gs>
              <a:gs pos="100000">
                <a:srgbClr val="F94333"/>
              </a:gs>
            </a:gsLst>
            <a:lin ang="0" scaled="1"/>
            <a:tileRect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3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1"/>
            <a:ext cx="3843867" cy="6857998"/>
          </a:xfrm>
          <a:prstGeom prst="rect">
            <a:avLst/>
          </a:prstGeom>
          <a:gradFill flip="none" rotWithShape="1">
            <a:gsLst>
              <a:gs pos="0">
                <a:srgbClr val="E30057">
                  <a:alpha val="65000"/>
                </a:srgbClr>
              </a:gs>
              <a:gs pos="100000">
                <a:srgbClr val="F12126">
                  <a:alpha val="6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26909" y="3807831"/>
            <a:ext cx="3936201" cy="523482"/>
          </a:xfrm>
        </p:spPr>
        <p:txBody>
          <a:bodyPr>
            <a:noAutofit/>
          </a:bodyPr>
          <a:lstStyle/>
          <a:p>
            <a:pPr algn="just"/>
            <a:r>
              <a:rPr lang="es-ES_tradnl" sz="2800" b="1" dirty="0" smtClean="0">
                <a:solidFill>
                  <a:schemeClr val="bg1"/>
                </a:solidFill>
              </a:rPr>
              <a:t>Conclusiones</a:t>
            </a:r>
            <a:endParaRPr lang="es-ES_tradnl" sz="2800" b="1" dirty="0">
              <a:solidFill>
                <a:schemeClr val="bg1"/>
              </a:solidFill>
            </a:endParaRPr>
          </a:p>
        </p:txBody>
      </p:sp>
      <p:sp>
        <p:nvSpPr>
          <p:cNvPr id="5" name="Marcador de contenido 8"/>
          <p:cNvSpPr txBox="1">
            <a:spLocks/>
          </p:cNvSpPr>
          <p:nvPr/>
        </p:nvSpPr>
        <p:spPr>
          <a:xfrm>
            <a:off x="3992699" y="622591"/>
            <a:ext cx="5151301" cy="3785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Promover el uso de los datos </a:t>
            </a:r>
            <a:r>
              <a:rPr lang="es-MX" sz="3200" dirty="0">
                <a:solidFill>
                  <a:srgbClr val="F94333"/>
                </a:solidFill>
                <a:latin typeface="Arial"/>
                <a:cs typeface="Arial"/>
              </a:rPr>
              <a:t>no es una actividad aislada</a:t>
            </a:r>
            <a:r>
              <a:rPr lang="es-MX" sz="20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Debe pensarse en el uso </a:t>
            </a:r>
            <a:r>
              <a:rPr lang="es-MX" sz="1600" dirty="0" smtClean="0">
                <a:solidFill>
                  <a:srgbClr val="FF0000"/>
                </a:solidFill>
                <a:latin typeface="Arial"/>
                <a:cs typeface="Arial"/>
              </a:rPr>
              <a:t>desde el proceso de publicación</a:t>
            </a:r>
            <a:r>
              <a:rPr lang="es-MX" sz="16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Las </a:t>
            </a:r>
            <a:r>
              <a:rPr lang="es-MX" sz="1600" dirty="0">
                <a:solidFill>
                  <a:srgbClr val="FF0000"/>
                </a:solidFill>
                <a:latin typeface="Arial"/>
                <a:cs typeface="Arial"/>
              </a:rPr>
              <a:t>herramientas de publicación varían </a:t>
            </a:r>
            <a:r>
              <a:rPr lang="es-MX" sz="16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según los datos y objetivos.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MX" sz="16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Es proceso iterativo de </a:t>
            </a:r>
            <a:r>
              <a:rPr lang="es-MX" sz="1600" dirty="0" smtClean="0">
                <a:solidFill>
                  <a:srgbClr val="FF0000"/>
                </a:solidFill>
                <a:latin typeface="Arial"/>
                <a:cs typeface="Arial"/>
              </a:rPr>
              <a:t>retroalimentación y mejora</a:t>
            </a:r>
            <a:r>
              <a:rPr lang="es-MX" sz="16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s-MX" sz="160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El publicador debe pensarse como </a:t>
            </a:r>
            <a:r>
              <a:rPr lang="es-MX" sz="3200" dirty="0">
                <a:solidFill>
                  <a:srgbClr val="F94333"/>
                </a:solidFill>
                <a:latin typeface="Arial"/>
                <a:cs typeface="Arial"/>
              </a:rPr>
              <a:t>habilitador</a:t>
            </a:r>
            <a:r>
              <a:rPr lang="es-MX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s-MX" sz="20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para otros publicadores.</a:t>
            </a:r>
            <a:endParaRPr lang="es-MX" dirty="0" smtClean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rgbClr val="F94333"/>
                </a:solidFill>
                <a:latin typeface="Arial"/>
                <a:cs typeface="Arial"/>
              </a:rPr>
              <a:t>Creatividad</a:t>
            </a:r>
            <a:r>
              <a:rPr lang="es-MX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s-MX" sz="20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e</a:t>
            </a:r>
            <a:r>
              <a:rPr lang="es-MX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s-MX" sz="3200" dirty="0">
                <a:solidFill>
                  <a:srgbClr val="F94333"/>
                </a:solidFill>
                <a:latin typeface="Arial"/>
                <a:cs typeface="Arial"/>
              </a:rPr>
              <a:t>innovación </a:t>
            </a:r>
            <a:r>
              <a:rPr lang="es-MX" sz="20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en la promoción del uso de los datos.</a:t>
            </a:r>
          </a:p>
          <a:p>
            <a:endParaRPr lang="es-MX" sz="2000" dirty="0" smtClean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  <a:p>
            <a:endParaRPr lang="es-MX" sz="2000" dirty="0" smtClean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235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/>
          <p:cNvSpPr/>
          <p:nvPr/>
        </p:nvSpPr>
        <p:spPr>
          <a:xfrm>
            <a:off x="0" y="0"/>
            <a:ext cx="9144000" cy="622606"/>
          </a:xfrm>
          <a:prstGeom prst="rect">
            <a:avLst/>
          </a:prstGeom>
          <a:solidFill>
            <a:srgbClr val="E60154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16681" y="128391"/>
            <a:ext cx="8418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Principios de participación</a:t>
            </a:r>
            <a:endParaRPr lang="es-MX" sz="2000" b="1" i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26" name="Picture 2" descr="http://www.fiscaltransparency.net/wp-content/uploads/2016/09/titulo_pp_principio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18" y="1000799"/>
            <a:ext cx="8532948" cy="143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283304" y="2521801"/>
            <a:ext cx="4922762" cy="41036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i="0" u="none" strike="noStrike" cap="none" normalizeH="0" baseline="0" dirty="0" err="1" smtClean="0">
                <a:ln>
                  <a:noFill/>
                </a:ln>
                <a:solidFill>
                  <a:srgbClr val="FF6B01"/>
                </a:solidFill>
                <a:effectLst/>
                <a:cs typeface="Arial" panose="020B0604020202020204" pitchFamily="34" charset="0"/>
              </a:rPr>
              <a:t>Accesibilidad</a:t>
            </a:r>
            <a:r>
              <a:rPr kumimoji="0" lang="en-US" altLang="en-US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cs typeface="Arial" panose="020B0604020202020204" pitchFamily="34" charset="0"/>
              </a:rPr>
              <a:t>                                            </a:t>
            </a:r>
            <a:endParaRPr kumimoji="0" lang="en-US" alt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</a:pPr>
            <a:r>
              <a:rPr kumimoji="0" lang="en-US" altLang="en-US" i="0" u="none" strike="noStrike" cap="none" normalizeH="0" baseline="0" dirty="0" err="1" smtClean="0">
                <a:ln>
                  <a:noFill/>
                </a:ln>
                <a:solidFill>
                  <a:srgbClr val="FF6B01"/>
                </a:solidFill>
                <a:effectLst/>
                <a:cs typeface="Arial" panose="020B0604020202020204" pitchFamily="34" charset="0"/>
              </a:rPr>
              <a:t>Apertura</a:t>
            </a:r>
            <a:r>
              <a:rPr kumimoji="0" lang="en-US" altLang="en-US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cs typeface="Arial" panose="020B0604020202020204" pitchFamily="34" charset="0"/>
              </a:rPr>
              <a:t>                         </a:t>
            </a:r>
            <a:endParaRPr kumimoji="0" lang="en-US" alt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</a:pPr>
            <a:r>
              <a:rPr kumimoji="0" lang="en-US" altLang="en-US" i="0" u="none" strike="noStrike" cap="none" normalizeH="0" baseline="0" dirty="0" err="1" smtClean="0">
                <a:ln>
                  <a:noFill/>
                </a:ln>
                <a:solidFill>
                  <a:srgbClr val="FF6B01"/>
                </a:solidFill>
                <a:effectLst/>
                <a:cs typeface="Arial" panose="020B0604020202020204" pitchFamily="34" charset="0"/>
              </a:rPr>
              <a:t>Inclusividad</a:t>
            </a:r>
            <a:endParaRPr lang="en-US" altLang="en-US" dirty="0">
              <a:solidFill>
                <a:srgbClr val="666666"/>
              </a:solidFill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</a:pPr>
            <a:r>
              <a:rPr kumimoji="0" lang="en-US" altLang="en-US" i="0" u="none" strike="noStrike" cap="none" normalizeH="0" baseline="0" dirty="0" err="1" smtClean="0">
                <a:ln>
                  <a:noFill/>
                </a:ln>
                <a:solidFill>
                  <a:srgbClr val="FF6B01"/>
                </a:solidFill>
                <a:effectLst/>
                <a:cs typeface="Arial" panose="020B0604020202020204" pitchFamily="34" charset="0"/>
              </a:rPr>
              <a:t>Respeto</a:t>
            </a:r>
            <a:r>
              <a:rPr kumimoji="0" lang="en-US" altLang="en-US" i="0" u="none" strike="noStrike" cap="none" normalizeH="0" baseline="0" dirty="0" smtClean="0">
                <a:ln>
                  <a:noFill/>
                </a:ln>
                <a:solidFill>
                  <a:srgbClr val="FF6B01"/>
                </a:solidFill>
                <a:effectLst/>
                <a:cs typeface="Arial" panose="020B0604020202020204" pitchFamily="34" charset="0"/>
              </a:rPr>
              <a:t> a la </a:t>
            </a:r>
            <a:r>
              <a:rPr kumimoji="0" lang="en-US" altLang="en-US" i="0" u="none" strike="noStrike" cap="none" normalizeH="0" baseline="0" dirty="0" err="1" smtClean="0">
                <a:ln>
                  <a:noFill/>
                </a:ln>
                <a:solidFill>
                  <a:srgbClr val="FF6B01"/>
                </a:solidFill>
                <a:effectLst/>
                <a:cs typeface="Arial" panose="020B0604020202020204" pitchFamily="34" charset="0"/>
              </a:rPr>
              <a:t>autodeterminación</a:t>
            </a:r>
            <a:endParaRPr lang="en-US" altLang="en-US" dirty="0">
              <a:solidFill>
                <a:srgbClr val="666666"/>
              </a:solidFill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</a:pPr>
            <a:r>
              <a:rPr kumimoji="0" lang="en-US" altLang="en-US" i="0" u="none" strike="noStrike" cap="none" normalizeH="0" baseline="0" dirty="0" err="1" smtClean="0">
                <a:ln>
                  <a:noFill/>
                </a:ln>
                <a:solidFill>
                  <a:srgbClr val="FF6B01"/>
                </a:solidFill>
                <a:effectLst/>
                <a:cs typeface="Arial" panose="020B0604020202020204" pitchFamily="34" charset="0"/>
              </a:rPr>
              <a:t>Oportunidad</a:t>
            </a:r>
            <a:endParaRPr lang="en-US" altLang="en-US" dirty="0">
              <a:solidFill>
                <a:srgbClr val="666666"/>
              </a:solidFill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</a:pPr>
            <a:r>
              <a:rPr kumimoji="0" lang="en-US" altLang="en-US" i="0" u="none" strike="noStrike" cap="none" normalizeH="0" baseline="0" dirty="0" err="1" smtClean="0">
                <a:ln>
                  <a:noFill/>
                </a:ln>
                <a:solidFill>
                  <a:srgbClr val="FF6B01"/>
                </a:solidFill>
                <a:effectLst/>
                <a:cs typeface="Arial" panose="020B0604020202020204" pitchFamily="34" charset="0"/>
              </a:rPr>
              <a:t>Profundidad</a:t>
            </a:r>
            <a:endParaRPr lang="en-US" altLang="en-US" dirty="0">
              <a:solidFill>
                <a:srgbClr val="666666"/>
              </a:solidFill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</a:pPr>
            <a:r>
              <a:rPr kumimoji="0" lang="en-US" altLang="en-US" i="0" u="none" strike="noStrike" cap="none" normalizeH="0" baseline="0" dirty="0" err="1" smtClean="0">
                <a:ln>
                  <a:noFill/>
                </a:ln>
                <a:solidFill>
                  <a:srgbClr val="FF6B01"/>
                </a:solidFill>
                <a:effectLst/>
                <a:cs typeface="Arial" panose="020B0604020202020204" pitchFamily="34" charset="0"/>
              </a:rPr>
              <a:t>Proporcionalidad</a:t>
            </a:r>
            <a:endParaRPr lang="en-US" altLang="en-US" dirty="0">
              <a:solidFill>
                <a:srgbClr val="666666"/>
              </a:solidFill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</a:pPr>
            <a:r>
              <a:rPr kumimoji="0" lang="en-US" altLang="en-US" i="0" u="none" strike="noStrike" cap="none" normalizeH="0" baseline="0" dirty="0" err="1" smtClean="0">
                <a:ln>
                  <a:noFill/>
                </a:ln>
                <a:solidFill>
                  <a:srgbClr val="FF6B01"/>
                </a:solidFill>
                <a:effectLst/>
                <a:cs typeface="Arial" panose="020B0604020202020204" pitchFamily="34" charset="0"/>
              </a:rPr>
              <a:t>Sostenibilidad</a:t>
            </a:r>
            <a:endParaRPr lang="en-US" altLang="en-US" dirty="0">
              <a:solidFill>
                <a:srgbClr val="FF6B01"/>
              </a:solidFill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</a:pPr>
            <a:r>
              <a:rPr kumimoji="0" lang="en-US" altLang="en-US" i="0" u="none" strike="noStrike" cap="none" normalizeH="0" baseline="0" dirty="0" err="1" smtClean="0">
                <a:ln>
                  <a:noFill/>
                </a:ln>
                <a:solidFill>
                  <a:srgbClr val="FF6B01"/>
                </a:solidFill>
                <a:effectLst/>
                <a:cs typeface="Arial" panose="020B0604020202020204" pitchFamily="34" charset="0"/>
              </a:rPr>
              <a:t>Complementariedad</a:t>
            </a:r>
            <a:endParaRPr lang="en-US" altLang="en-US" dirty="0">
              <a:solidFill>
                <a:srgbClr val="666666"/>
              </a:solidFill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</a:pPr>
            <a:r>
              <a:rPr kumimoji="0" lang="en-US" altLang="en-US" i="0" u="none" strike="noStrike" cap="none" normalizeH="0" baseline="0" dirty="0" err="1" smtClean="0">
                <a:ln>
                  <a:noFill/>
                </a:ln>
                <a:solidFill>
                  <a:srgbClr val="FF6B01"/>
                </a:solidFill>
                <a:effectLst/>
                <a:cs typeface="Arial" panose="020B0604020202020204" pitchFamily="34" charset="0"/>
              </a:rPr>
              <a:t>Reciprocidad</a:t>
            </a:r>
            <a:endParaRPr kumimoji="0" lang="en-US" altLang="en-US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1047" name="Picture 23" descr="Global Initiative for Fiscal Transparenc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855" y="5695006"/>
            <a:ext cx="1400520" cy="93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0333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 rot="21422295">
            <a:off x="543921" y="1321082"/>
            <a:ext cx="7180510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MX" sz="3400" b="1" spc="-150" dirty="0">
                <a:solidFill>
                  <a:schemeClr val="bg1"/>
                </a:solidFill>
                <a:latin typeface="Arial Narrow" panose="020B0606020202030204" pitchFamily="34" charset="0"/>
              </a:rPr>
              <a:t>¡Llevemos los datos presupuestarios abiertos a las calles!</a:t>
            </a:r>
          </a:p>
        </p:txBody>
      </p:sp>
      <p:sp>
        <p:nvSpPr>
          <p:cNvPr id="5" name="CuadroTexto 4"/>
          <p:cNvSpPr txBox="1"/>
          <p:nvPr/>
        </p:nvSpPr>
        <p:spPr>
          <a:xfrm rot="21422295">
            <a:off x="634574" y="2831868"/>
            <a:ext cx="6493754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MX" sz="2800" spc="-150" dirty="0" smtClean="0">
                <a:solidFill>
                  <a:srgbClr val="F02577"/>
                </a:solidFill>
                <a:latin typeface="Arial Narrow" panose="020B0606020202030204" pitchFamily="34" charset="0"/>
                <a:cs typeface="Arial"/>
              </a:rPr>
              <a:t>@</a:t>
            </a:r>
            <a:r>
              <a:rPr lang="es-MX" sz="2800" spc="-150" dirty="0" err="1" smtClean="0">
                <a:solidFill>
                  <a:srgbClr val="F02577"/>
                </a:solidFill>
                <a:latin typeface="Arial Narrow" panose="020B0606020202030204" pitchFamily="34" charset="0"/>
                <a:cs typeface="Arial"/>
              </a:rPr>
              <a:t>FiscalTrans</a:t>
            </a:r>
            <a:endParaRPr lang="es-MX" sz="2800" spc="-150" dirty="0" smtClean="0">
              <a:solidFill>
                <a:srgbClr val="F02577"/>
              </a:solidFill>
              <a:latin typeface="Arial Narrow" panose="020B0606020202030204" pitchFamily="34" charset="0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s-MX" sz="2800" spc="-150" dirty="0" smtClean="0">
                <a:solidFill>
                  <a:srgbClr val="F02577"/>
                </a:solidFill>
                <a:latin typeface="Arial Narrow" panose="020B0606020202030204" pitchFamily="34" charset="0"/>
                <a:cs typeface="Arial"/>
              </a:rPr>
              <a:t>@</a:t>
            </a:r>
            <a:r>
              <a:rPr lang="es-MX" sz="2800" spc="-150" dirty="0" err="1" smtClean="0">
                <a:solidFill>
                  <a:srgbClr val="F02577"/>
                </a:solidFill>
                <a:latin typeface="Arial Narrow" panose="020B0606020202030204" pitchFamily="34" charset="0"/>
                <a:cs typeface="Arial"/>
              </a:rPr>
              <a:t>TPresupuestaria</a:t>
            </a:r>
            <a:endParaRPr lang="es-MX" sz="2800" spc="-150" dirty="0">
              <a:solidFill>
                <a:srgbClr val="F02577"/>
              </a:solidFill>
              <a:latin typeface="Arial Narrow" panose="020B0606020202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3675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622606"/>
          </a:xfrm>
          <a:prstGeom prst="rect">
            <a:avLst/>
          </a:prstGeom>
          <a:solidFill>
            <a:srgbClr val="E60154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16681" y="111248"/>
            <a:ext cx="7079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+mj-lt"/>
              </a:rPr>
              <a:t>Lo que para unos es bueno puede no ser lo mejor para otros</a:t>
            </a:r>
            <a:endParaRPr lang="es-MX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t="3153" r="42506" b="7545"/>
          <a:stretch/>
        </p:blipFill>
        <p:spPr>
          <a:xfrm>
            <a:off x="1938867" y="971703"/>
            <a:ext cx="5768121" cy="503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2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622606"/>
          </a:xfrm>
          <a:prstGeom prst="rect">
            <a:avLst/>
          </a:prstGeom>
          <a:solidFill>
            <a:srgbClr val="E60154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16681" y="111248"/>
            <a:ext cx="7079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+mj-lt"/>
              </a:rPr>
              <a:t>Lo que para unos es bueno puede no ser lo mejor para otros</a:t>
            </a:r>
            <a:endParaRPr lang="es-MX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t="4252" b="5346"/>
          <a:stretch/>
        </p:blipFill>
        <p:spPr>
          <a:xfrm>
            <a:off x="711201" y="1515738"/>
            <a:ext cx="7775034" cy="395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4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622606"/>
          </a:xfrm>
          <a:prstGeom prst="rect">
            <a:avLst/>
          </a:prstGeom>
          <a:solidFill>
            <a:srgbClr val="E60154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16681" y="111248"/>
            <a:ext cx="7079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+mj-lt"/>
              </a:rPr>
              <a:t>Lo que para unos es bueno puede no ser lo mejor para otros</a:t>
            </a:r>
            <a:endParaRPr lang="es-MX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2646" b="6490"/>
          <a:stretch/>
        </p:blipFill>
        <p:spPr>
          <a:xfrm>
            <a:off x="431799" y="1430866"/>
            <a:ext cx="8481471" cy="433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622606"/>
          </a:xfrm>
          <a:prstGeom prst="rect">
            <a:avLst/>
          </a:prstGeom>
          <a:solidFill>
            <a:srgbClr val="E60154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3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16681" y="111248"/>
            <a:ext cx="5284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+mj-lt"/>
              </a:rPr>
              <a:t>Acercarse al público objetivo</a:t>
            </a:r>
            <a:endParaRPr lang="es-MX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606032" y="984234"/>
            <a:ext cx="7931935" cy="37856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2400" dirty="0">
                <a:solidFill>
                  <a:srgbClr val="F94333"/>
                </a:solidFill>
                <a:latin typeface="Arial"/>
                <a:cs typeface="Arial"/>
              </a:rPr>
              <a:t>Habilitar </a:t>
            </a:r>
            <a:r>
              <a:rPr lang="es-MX" sz="20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opciones para que los datos alcancen su </a:t>
            </a:r>
            <a:r>
              <a:rPr lang="es-MX" sz="2400" dirty="0">
                <a:solidFill>
                  <a:srgbClr val="F94333"/>
                </a:solidFill>
                <a:latin typeface="Arial"/>
                <a:cs typeface="Arial"/>
              </a:rPr>
              <a:t>máximo </a:t>
            </a:r>
            <a:r>
              <a:rPr lang="es-MX" sz="2400" dirty="0" smtClean="0">
                <a:solidFill>
                  <a:srgbClr val="F94333"/>
                </a:solidFill>
                <a:latin typeface="Arial"/>
                <a:cs typeface="Arial"/>
              </a:rPr>
              <a:t>potencial </a:t>
            </a:r>
            <a:r>
              <a:rPr lang="es-MX" sz="2000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(Parte 2. ¿Para qué sirven los datos abiertos</a:t>
            </a:r>
            <a:r>
              <a:rPr lang="es-MX" sz="2000" dirty="0" smtClean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?). </a:t>
            </a:r>
            <a:endParaRPr lang="es-MX" sz="200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endParaRPr lang="es-MX" sz="2000" dirty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endParaRPr lang="es-MX" sz="2000" dirty="0" smtClean="0">
              <a:solidFill>
                <a:schemeClr val="bg2">
                  <a:lumMod val="50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91229301"/>
              </p:ext>
            </p:extLst>
          </p:nvPr>
        </p:nvGraphicFramePr>
        <p:xfrm>
          <a:off x="1792942" y="2003612"/>
          <a:ext cx="6463552" cy="4344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942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6807</TotalTime>
  <Words>3022</Words>
  <Application>Microsoft Office PowerPoint</Application>
  <PresentationFormat>Presentación en pantalla (4:3)</PresentationFormat>
  <Paragraphs>428</Paragraphs>
  <Slides>55</Slides>
  <Notes>34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55</vt:i4>
      </vt:variant>
    </vt:vector>
  </HeadingPairs>
  <TitlesOfParts>
    <vt:vector size="63" baseType="lpstr">
      <vt:lpstr>Arial</vt:lpstr>
      <vt:lpstr>Arial Narrow</vt:lpstr>
      <vt:lpstr>Calibri</vt:lpstr>
      <vt:lpstr>Calibri Light</vt:lpstr>
      <vt:lpstr>MS Mincho</vt:lpstr>
      <vt:lpstr>Soberana Sans</vt:lpstr>
      <vt:lpstr>Times New Roman</vt:lpstr>
      <vt:lpstr>Tema de Office</vt:lpstr>
      <vt:lpstr>Presentación de PowerPoint</vt:lpstr>
      <vt:lpstr>La publicación de datos será útil en la medida que los datos sean utilizados.</vt:lpstr>
      <vt:lpstr>No existe una única manera ni formato de publicar datos.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Ejemplos de cómo incentivar el uso de los datos.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publicación de datos será útil en la medida que los datos sean utilizados.</vt:lpstr>
      <vt:lpstr>Presentación de PowerPoint</vt:lpstr>
      <vt:lpstr>Presentación de PowerPoint</vt:lpstr>
      <vt:lpstr>Presentación de PowerPoint</vt:lpstr>
      <vt:lpstr>Proceso de apertura de datos centrado en el usuario  Estudio de caso: Transferencias subnacionales en México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CASO SFU</dc:title>
  <dc:creator>Grecia Dominique Paniagua Garcia</dc:creator>
  <cp:lastModifiedBy>UED</cp:lastModifiedBy>
  <cp:revision>168</cp:revision>
  <dcterms:created xsi:type="dcterms:W3CDTF">2018-05-31T20:19:26Z</dcterms:created>
  <dcterms:modified xsi:type="dcterms:W3CDTF">2018-06-12T15:45:25Z</dcterms:modified>
</cp:coreProperties>
</file>