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0" r:id="rId5"/>
    <p:sldId id="256" r:id="rId6"/>
    <p:sldId id="275" r:id="rId7"/>
    <p:sldId id="281" r:id="rId8"/>
    <p:sldId id="279" r:id="rId9"/>
    <p:sldId id="278" r:id="rId10"/>
    <p:sldId id="276" r:id="rId11"/>
    <p:sldId id="283" r:id="rId12"/>
    <p:sldId id="282" r:id="rId13"/>
    <p:sldId id="277" r:id="rId14"/>
    <p:sldId id="263" r:id="rId15"/>
  </p:sldIdLst>
  <p:sldSz cx="12179300" cy="9134475" type="ledger"/>
  <p:notesSz cx="6858000" cy="9144000"/>
  <p:defaultTextStyle>
    <a:defPPr>
      <a:defRPr lang="es-ES"/>
    </a:defPPr>
    <a:lvl1pPr marL="0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2005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4010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6016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8021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10026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92031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74037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56042" algn="l" defTabSz="68200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2" userDrawn="1">
          <p15:clr>
            <a:srgbClr val="A4A3A4"/>
          </p15:clr>
        </p15:guide>
        <p15:guide id="2" pos="5484" userDrawn="1">
          <p15:clr>
            <a:srgbClr val="A4A3A4"/>
          </p15:clr>
        </p15:guide>
        <p15:guide id="3" pos="276" userDrawn="1">
          <p15:clr>
            <a:srgbClr val="A4A3A4"/>
          </p15:clr>
        </p15:guide>
        <p15:guide id="4" pos="256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3194" userDrawn="1">
          <p15:clr>
            <a:srgbClr val="A4A3A4"/>
          </p15:clr>
        </p15:guide>
        <p15:guide id="7" orient="horz" pos="3200">
          <p15:clr>
            <a:srgbClr val="A4A3A4"/>
          </p15:clr>
        </p15:guide>
        <p15:guide id="8" pos="7304">
          <p15:clr>
            <a:srgbClr val="A4A3A4"/>
          </p15:clr>
        </p15:guide>
        <p15:guide id="9" pos="368">
          <p15:clr>
            <a:srgbClr val="A4A3A4"/>
          </p15:clr>
        </p15:guide>
        <p15:guide id="10" pos="3416">
          <p15:clr>
            <a:srgbClr val="A4A3A4"/>
          </p15:clr>
        </p15:guide>
        <p15:guide id="11" pos="3836">
          <p15:clr>
            <a:srgbClr val="A4A3A4"/>
          </p15:clr>
        </p15:guide>
        <p15:guide id="12" pos="4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138156"/>
    <a:srgbClr val="DBE6FC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511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512" y="48"/>
      </p:cViewPr>
      <p:guideLst>
        <p:guide orient="horz" pos="2402"/>
        <p:guide pos="5484"/>
        <p:guide pos="276"/>
        <p:guide pos="2565"/>
        <p:guide pos="2880"/>
        <p:guide pos="3194"/>
        <p:guide orient="horz" pos="3200"/>
        <p:guide pos="7304"/>
        <p:guide pos="368"/>
        <p:guide pos="3416"/>
        <p:guide pos="3836"/>
        <p:guide pos="4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dpm_02\Downloads\20200723%20Anexo%20Mujer%20Inversio&#769;n%20y%20Funcionamient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dpm_02\Downloads\20200723%20Anexo%20Mujer%20Inversio&#769;n%20y%20Funciona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F-4647-8031-29E9C56982A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F-4647-8031-29E9C56982A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F-4647-8031-29E9C56982A6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DF-4647-8031-29E9C56982A6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DF-4647-8031-29E9C56982A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2DF-4647-8031-29E9C56982A6}"/>
                </c:ext>
              </c:extLst>
            </c:dLbl>
            <c:dLbl>
              <c:idx val="1"/>
              <c:layout>
                <c:manualLayout>
                  <c:x val="0.10124956738406971"/>
                  <c:y val="-0.29629626290705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6024587925071"/>
                      <c:h val="0.16868080460291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DF-4647-8031-29E9C56982A6}"/>
                </c:ext>
              </c:extLst>
            </c:dLbl>
            <c:dLbl>
              <c:idx val="2"/>
              <c:layout>
                <c:manualLayout>
                  <c:x val="0.12587617296967202"/>
                  <c:y val="-0.198098411594323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60839201517958"/>
                      <c:h val="0.25378007550856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DF-4647-8031-29E9C56982A6}"/>
                </c:ext>
              </c:extLst>
            </c:dLbl>
            <c:dLbl>
              <c:idx val="3"/>
              <c:layout>
                <c:manualLayout>
                  <c:x val="-2.980141877717557E-8"/>
                  <c:y val="2.515363966069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368456433957933"/>
                      <c:h val="0.15034679067927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DF-4647-8031-29E9C56982A6}"/>
                </c:ext>
              </c:extLst>
            </c:dLbl>
            <c:dLbl>
              <c:idx val="4"/>
              <c:layout>
                <c:manualLayout>
                  <c:x val="0.23197583845403244"/>
                  <c:y val="-9.626993674188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DF-4647-8031-29E9C5698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'Cuadro 1 Documento Con A'!$O$22:$O$26</c:f>
              <c:strCache>
                <c:ptCount val="5"/>
                <c:pt idx="0">
                  <c:v>1. Autonomía económica y acceso a activos</c:v>
                </c:pt>
                <c:pt idx="1">
                  <c:v>2. Participación en los escenarios de poder y de toma de decisiones</c:v>
                </c:pt>
                <c:pt idx="2">
                  <c:v>3. Salud y derechos sexuales y reproductivos</c:v>
                </c:pt>
                <c:pt idx="3">
                  <c:v>4. Educación y acceso a nuevas tecnologías</c:v>
                </c:pt>
                <c:pt idx="4">
                  <c:v>5. Mujer libre de violencias</c:v>
                </c:pt>
              </c:strCache>
            </c:strRef>
          </c:cat>
          <c:val>
            <c:numRef>
              <c:f>'Cuadro 1 Documento Con A'!$P$22:$P$26</c:f>
              <c:numCache>
                <c:formatCode>#,##0,,</c:formatCode>
                <c:ptCount val="5"/>
                <c:pt idx="0">
                  <c:v>3064483226.4491487</c:v>
                </c:pt>
                <c:pt idx="1">
                  <c:v>1673710003.9641495</c:v>
                </c:pt>
                <c:pt idx="2">
                  <c:v>0</c:v>
                </c:pt>
                <c:pt idx="3">
                  <c:v>489117494.89708936</c:v>
                </c:pt>
                <c:pt idx="4">
                  <c:v>7135085705.0667458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DF-4647-8031-29E9C56982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'Cuadro 1 Documento Con A'!$P$32</c:f>
              <c:strCache>
                <c:ptCount val="1"/>
                <c:pt idx="0">
                  <c:v>Inversión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7-674B-BD7B-3B90E1B970AA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7-674B-BD7B-3B90E1B970A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7-674B-BD7B-3B90E1B970AA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B7-674B-BD7B-3B90E1B970AA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B7-674B-BD7B-3B90E1B970AA}"/>
              </c:ext>
            </c:extLst>
          </c:dPt>
          <c:dLbls>
            <c:dLbl>
              <c:idx val="0"/>
              <c:layout>
                <c:manualLayout>
                  <c:x val="-0.18764262176495861"/>
                  <c:y val="-0.19841652261180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8868765997351"/>
                      <c:h val="0.3183219654960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B7-674B-BD7B-3B90E1B970AA}"/>
                </c:ext>
              </c:extLst>
            </c:dLbl>
            <c:dLbl>
              <c:idx val="1"/>
              <c:layout>
                <c:manualLayout>
                  <c:x val="-9.1819689843209568E-3"/>
                  <c:y val="0.343226839851094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13351595088762"/>
                      <c:h val="0.44263705261284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B7-674B-BD7B-3B90E1B970AA}"/>
                </c:ext>
              </c:extLst>
            </c:dLbl>
            <c:dLbl>
              <c:idx val="4"/>
              <c:layout>
                <c:manualLayout>
                  <c:x val="0.45446533852497761"/>
                  <c:y val="1.36035027989763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7155045234091"/>
                      <c:h val="0.16644425365300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DB7-674B-BD7B-3B90E1B97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'Cuadro 1 Documento Con A'!$O$33:$O$37</c:f>
              <c:strCache>
                <c:ptCount val="5"/>
                <c:pt idx="0">
                  <c:v>1. Autonomía económica y acceso a activos</c:v>
                </c:pt>
                <c:pt idx="1">
                  <c:v>2. Participación en los escenarios de poder y de toma de decisiones</c:v>
                </c:pt>
                <c:pt idx="2">
                  <c:v>3. Salud y derechos sexuales y reproductivos</c:v>
                </c:pt>
                <c:pt idx="3">
                  <c:v>4. Educación y acceso a nuevas tecnologías</c:v>
                </c:pt>
                <c:pt idx="4">
                  <c:v>5. Mujer libre de violencias</c:v>
                </c:pt>
              </c:strCache>
            </c:strRef>
          </c:cat>
          <c:val>
            <c:numRef>
              <c:f>'Cuadro 1 Documento Con A'!$P$33:$P$37</c:f>
              <c:numCache>
                <c:formatCode>#,##0,,</c:formatCode>
                <c:ptCount val="5"/>
                <c:pt idx="0">
                  <c:v>1607301820919</c:v>
                </c:pt>
                <c:pt idx="1">
                  <c:v>3495660173</c:v>
                </c:pt>
                <c:pt idx="2">
                  <c:v>214853328</c:v>
                </c:pt>
                <c:pt idx="3">
                  <c:v>18264595521</c:v>
                </c:pt>
                <c:pt idx="4">
                  <c:v>193603583234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B7-674B-BD7B-3B90E1B970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4FFFE-A233-4BA2-8890-9EA41E58AB6D}" type="doc">
      <dgm:prSet loTypeId="urn:microsoft.com/office/officeart/2005/8/layout/h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59D07B95-3545-4E3E-87EA-2B3ACD16BCD9}">
      <dgm:prSet phldrT="[Texto]"/>
      <dgm:spPr/>
      <dgm:t>
        <a:bodyPr/>
        <a:lstStyle/>
        <a:p>
          <a:r>
            <a:rPr lang="es-MX" dirty="0"/>
            <a:t>Inversión</a:t>
          </a:r>
          <a:endParaRPr lang="es-CO" dirty="0"/>
        </a:p>
      </dgm:t>
    </dgm:pt>
    <dgm:pt modelId="{C24DCA7E-79D5-49B4-AD21-45AC3D2C141C}" type="parTrans" cxnId="{10E9752A-6E2E-4594-9D51-DEF688C0B8C6}">
      <dgm:prSet/>
      <dgm:spPr/>
      <dgm:t>
        <a:bodyPr/>
        <a:lstStyle/>
        <a:p>
          <a:endParaRPr lang="es-CO"/>
        </a:p>
      </dgm:t>
    </dgm:pt>
    <dgm:pt modelId="{DBCDF3A9-4F23-48C2-90E3-AEA911C0D300}" type="sibTrans" cxnId="{10E9752A-6E2E-4594-9D51-DEF688C0B8C6}">
      <dgm:prSet/>
      <dgm:spPr/>
      <dgm:t>
        <a:bodyPr/>
        <a:lstStyle/>
        <a:p>
          <a:endParaRPr lang="es-CO"/>
        </a:p>
      </dgm:t>
    </dgm:pt>
    <dgm:pt modelId="{C5D7C989-B148-446C-88CA-ECA5E62CCAD2}">
      <dgm:prSet phldrT="[Texto]"/>
      <dgm:spPr/>
      <dgm:t>
        <a:bodyPr/>
        <a:lstStyle/>
        <a:p>
          <a:r>
            <a:rPr lang="es-MX" dirty="0"/>
            <a:t>Funcionamiento</a:t>
          </a:r>
          <a:endParaRPr lang="es-CO" dirty="0"/>
        </a:p>
      </dgm:t>
    </dgm:pt>
    <dgm:pt modelId="{54D1C00D-EDC9-4B93-A87E-2FD6C62D5916}" type="parTrans" cxnId="{4A722CE1-B2D8-4E6B-855E-E5FFD8ED854A}">
      <dgm:prSet/>
      <dgm:spPr/>
      <dgm:t>
        <a:bodyPr/>
        <a:lstStyle/>
        <a:p>
          <a:endParaRPr lang="es-CO"/>
        </a:p>
      </dgm:t>
    </dgm:pt>
    <dgm:pt modelId="{F7D2E3B6-0852-4A69-9037-F3A519F68133}" type="sibTrans" cxnId="{4A722CE1-B2D8-4E6B-855E-E5FFD8ED854A}">
      <dgm:prSet/>
      <dgm:spPr/>
      <dgm:t>
        <a:bodyPr/>
        <a:lstStyle/>
        <a:p>
          <a:endParaRPr lang="es-CO"/>
        </a:p>
      </dgm:t>
    </dgm:pt>
    <dgm:pt modelId="{32D6033E-883D-4E04-885F-0AF4E0E78AC3}">
      <dgm:prSet custT="1"/>
      <dgm:spPr/>
      <dgm:t>
        <a:bodyPr/>
        <a:lstStyle/>
        <a:p>
          <a:r>
            <a:rPr lang="es-MX" sz="2000" dirty="0"/>
            <a:t>Proyectos de inversión registrados en el Sistema Unificado de Inversión y Finanzas Públicas</a:t>
          </a:r>
          <a:endParaRPr lang="es-CO" sz="2000" dirty="0"/>
        </a:p>
      </dgm:t>
    </dgm:pt>
    <dgm:pt modelId="{FDF2445C-92EF-4110-99BB-2C5B8517D3AE}" type="parTrans" cxnId="{D2CFEE4B-C139-41F9-9EDD-27D1981CC3AF}">
      <dgm:prSet/>
      <dgm:spPr/>
      <dgm:t>
        <a:bodyPr/>
        <a:lstStyle/>
        <a:p>
          <a:endParaRPr lang="es-CO"/>
        </a:p>
      </dgm:t>
    </dgm:pt>
    <dgm:pt modelId="{087D2867-E36E-45B4-9B44-0F3A91B92AF6}" type="sibTrans" cxnId="{D2CFEE4B-C139-41F9-9EDD-27D1981CC3AF}">
      <dgm:prSet/>
      <dgm:spPr/>
      <dgm:t>
        <a:bodyPr/>
        <a:lstStyle/>
        <a:p>
          <a:endParaRPr lang="es-CO"/>
        </a:p>
      </dgm:t>
    </dgm:pt>
    <dgm:pt modelId="{0FFF354E-F30D-4AD6-9857-2D9AF3CDCE77}">
      <dgm:prSet custT="1"/>
      <dgm:spPr/>
      <dgm:t>
        <a:bodyPr/>
        <a:lstStyle/>
        <a:p>
          <a:r>
            <a:rPr lang="es-MX" sz="2000" dirty="0"/>
            <a:t>Gastos de </a:t>
          </a:r>
          <a:r>
            <a:rPr lang="es-MX" sz="2000" dirty="0" smtClean="0"/>
            <a:t>funcionamiento registrados en TRAZA </a:t>
          </a:r>
          <a:r>
            <a:rPr lang="es-MX" sz="2000" dirty="0"/>
            <a:t>principalmente:</a:t>
          </a:r>
          <a:endParaRPr lang="es-CO" sz="2000" dirty="0"/>
        </a:p>
      </dgm:t>
    </dgm:pt>
    <dgm:pt modelId="{1A721C0E-5809-4BDB-94A1-592459303605}" type="parTrans" cxnId="{AE270449-FBA9-4C44-834F-56BF4ED188B1}">
      <dgm:prSet/>
      <dgm:spPr/>
      <dgm:t>
        <a:bodyPr/>
        <a:lstStyle/>
        <a:p>
          <a:endParaRPr lang="es-CO"/>
        </a:p>
      </dgm:t>
    </dgm:pt>
    <dgm:pt modelId="{75389AA4-5CDB-4E96-AF02-38F6A59EA36A}" type="sibTrans" cxnId="{AE270449-FBA9-4C44-834F-56BF4ED188B1}">
      <dgm:prSet/>
      <dgm:spPr/>
      <dgm:t>
        <a:bodyPr/>
        <a:lstStyle/>
        <a:p>
          <a:endParaRPr lang="es-CO"/>
        </a:p>
      </dgm:t>
    </dgm:pt>
    <dgm:pt modelId="{5E25F778-DFF5-498B-B9BF-B95B53CEE6B0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dirty="0"/>
            <a:t>Personal</a:t>
          </a:r>
          <a:endParaRPr lang="es-CO" sz="1600" dirty="0"/>
        </a:p>
      </dgm:t>
    </dgm:pt>
    <dgm:pt modelId="{2EEDE42D-BC81-41E5-AC1F-901A4599990A}" type="parTrans" cxnId="{B169D832-FE54-42FF-8543-901457E38F82}">
      <dgm:prSet/>
      <dgm:spPr/>
      <dgm:t>
        <a:bodyPr/>
        <a:lstStyle/>
        <a:p>
          <a:endParaRPr lang="es-CO"/>
        </a:p>
      </dgm:t>
    </dgm:pt>
    <dgm:pt modelId="{55FBDE78-598C-4520-AB73-D3FC37DC08DE}" type="sibTrans" cxnId="{B169D832-FE54-42FF-8543-901457E38F82}">
      <dgm:prSet/>
      <dgm:spPr/>
      <dgm:t>
        <a:bodyPr/>
        <a:lstStyle/>
        <a:p>
          <a:endParaRPr lang="es-CO"/>
        </a:p>
      </dgm:t>
    </dgm:pt>
    <dgm:pt modelId="{B26A243A-DF3D-4A4E-81A5-3D0F77EE8F35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dirty="0"/>
            <a:t>Contratación</a:t>
          </a:r>
          <a:endParaRPr lang="es-CO" sz="1600" dirty="0"/>
        </a:p>
      </dgm:t>
    </dgm:pt>
    <dgm:pt modelId="{373A30B0-5E44-4C1D-A67D-EA70303F6EF6}" type="parTrans" cxnId="{96D422BF-3DA0-4372-9DC9-0086D460E18C}">
      <dgm:prSet/>
      <dgm:spPr/>
      <dgm:t>
        <a:bodyPr/>
        <a:lstStyle/>
        <a:p>
          <a:endParaRPr lang="es-CO"/>
        </a:p>
      </dgm:t>
    </dgm:pt>
    <dgm:pt modelId="{4A60EC94-56EA-4C41-9CEE-85E7025064AE}" type="sibTrans" cxnId="{96D422BF-3DA0-4372-9DC9-0086D460E18C}">
      <dgm:prSet/>
      <dgm:spPr/>
      <dgm:t>
        <a:bodyPr/>
        <a:lstStyle/>
        <a:p>
          <a:endParaRPr lang="es-CO"/>
        </a:p>
      </dgm:t>
    </dgm:pt>
    <dgm:pt modelId="{B68A7B6D-1B09-44A1-AE62-27D1DD11E8F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dirty="0"/>
            <a:t>Transferencias corrientes</a:t>
          </a:r>
          <a:endParaRPr lang="es-CO" sz="1600" dirty="0"/>
        </a:p>
      </dgm:t>
    </dgm:pt>
    <dgm:pt modelId="{4262220F-CC5A-4BE7-A5BE-F40E65B6CF90}" type="parTrans" cxnId="{03CB812F-C193-4A62-A53F-CE60D9C434C9}">
      <dgm:prSet/>
      <dgm:spPr/>
      <dgm:t>
        <a:bodyPr/>
        <a:lstStyle/>
        <a:p>
          <a:endParaRPr lang="es-CO"/>
        </a:p>
      </dgm:t>
    </dgm:pt>
    <dgm:pt modelId="{15955E42-9859-4C95-8C4D-F1E53CCEBE6F}" type="sibTrans" cxnId="{03CB812F-C193-4A62-A53F-CE60D9C434C9}">
      <dgm:prSet/>
      <dgm:spPr/>
      <dgm:t>
        <a:bodyPr/>
        <a:lstStyle/>
        <a:p>
          <a:endParaRPr lang="es-CO"/>
        </a:p>
      </dgm:t>
    </dgm:pt>
    <dgm:pt modelId="{E34B60ED-0592-48EC-A53C-9F055D952CD8}" type="pres">
      <dgm:prSet presAssocID="{DFF4FFFE-A233-4BA2-8890-9EA41E58AB6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4932683-76AD-4BAB-9CDF-211BC33C8681}" type="pres">
      <dgm:prSet presAssocID="{59D07B95-3545-4E3E-87EA-2B3ACD16BCD9}" presName="compositeNode" presStyleCnt="0">
        <dgm:presLayoutVars>
          <dgm:bulletEnabled val="1"/>
        </dgm:presLayoutVars>
      </dgm:prSet>
      <dgm:spPr/>
    </dgm:pt>
    <dgm:pt modelId="{F20C72FE-171C-47A2-99DA-3B6CD77B686A}" type="pres">
      <dgm:prSet presAssocID="{59D07B95-3545-4E3E-87EA-2B3ACD16BCD9}" presName="image" presStyleLbl="fgImgPlace1" presStyleIdx="0" presStyleCnt="2" custScaleX="226506" custScaleY="61154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A9182442-3D47-491C-BE85-6F3A66AA69F9}" type="pres">
      <dgm:prSet presAssocID="{59D07B95-3545-4E3E-87EA-2B3ACD16BCD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4E48FC-C25C-4265-905F-DE1BE2847D39}" type="pres">
      <dgm:prSet presAssocID="{59D07B95-3545-4E3E-87EA-2B3ACD16BCD9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80205-11C5-4210-A349-331370095F64}" type="pres">
      <dgm:prSet presAssocID="{DBCDF3A9-4F23-48C2-90E3-AEA911C0D300}" presName="sibTrans" presStyleCnt="0"/>
      <dgm:spPr/>
    </dgm:pt>
    <dgm:pt modelId="{CB69FE9F-6B73-4FF6-B5CB-C8B38F6B4F28}" type="pres">
      <dgm:prSet presAssocID="{C5D7C989-B148-446C-88CA-ECA5E62CCAD2}" presName="compositeNode" presStyleCnt="0">
        <dgm:presLayoutVars>
          <dgm:bulletEnabled val="1"/>
        </dgm:presLayoutVars>
      </dgm:prSet>
      <dgm:spPr/>
    </dgm:pt>
    <dgm:pt modelId="{26D6117E-DFC8-48A0-B17D-B417739B51C7}" type="pres">
      <dgm:prSet presAssocID="{C5D7C989-B148-446C-88CA-ECA5E62CCAD2}" presName="image" presStyleLbl="fgImgPlace1" presStyleIdx="1" presStyleCnt="2" custScaleX="244940" custScaleY="65950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39409279-9CA1-4EE8-81F1-0704EB19DD45}" type="pres">
      <dgm:prSet presAssocID="{C5D7C989-B148-446C-88CA-ECA5E62CCAD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7499B-2A5D-4521-8372-CE19249C3A69}" type="pres">
      <dgm:prSet presAssocID="{C5D7C989-B148-446C-88CA-ECA5E62CCAD2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722CE1-B2D8-4E6B-855E-E5FFD8ED854A}" srcId="{DFF4FFFE-A233-4BA2-8890-9EA41E58AB6D}" destId="{C5D7C989-B148-446C-88CA-ECA5E62CCAD2}" srcOrd="1" destOrd="0" parTransId="{54D1C00D-EDC9-4B93-A87E-2FD6C62D5916}" sibTransId="{F7D2E3B6-0852-4A69-9037-F3A519F68133}"/>
    <dgm:cxn modelId="{0366E526-22F0-4DA2-A327-B8269B441EA8}" type="presOf" srcId="{DFF4FFFE-A233-4BA2-8890-9EA41E58AB6D}" destId="{E34B60ED-0592-48EC-A53C-9F055D952CD8}" srcOrd="0" destOrd="0" presId="urn:microsoft.com/office/officeart/2005/8/layout/hList2"/>
    <dgm:cxn modelId="{2488E4CF-7022-46E0-8BA3-3D486C6A7D6C}" type="presOf" srcId="{C5D7C989-B148-446C-88CA-ECA5E62CCAD2}" destId="{06C7499B-2A5D-4521-8372-CE19249C3A69}" srcOrd="0" destOrd="0" presId="urn:microsoft.com/office/officeart/2005/8/layout/hList2"/>
    <dgm:cxn modelId="{10E9752A-6E2E-4594-9D51-DEF688C0B8C6}" srcId="{DFF4FFFE-A233-4BA2-8890-9EA41E58AB6D}" destId="{59D07B95-3545-4E3E-87EA-2B3ACD16BCD9}" srcOrd="0" destOrd="0" parTransId="{C24DCA7E-79D5-49B4-AD21-45AC3D2C141C}" sibTransId="{DBCDF3A9-4F23-48C2-90E3-AEA911C0D300}"/>
    <dgm:cxn modelId="{36A10D2A-0135-4190-90BF-CCE05035FB19}" type="presOf" srcId="{B68A7B6D-1B09-44A1-AE62-27D1DD11E8FA}" destId="{39409279-9CA1-4EE8-81F1-0704EB19DD45}" srcOrd="0" destOrd="3" presId="urn:microsoft.com/office/officeart/2005/8/layout/hList2"/>
    <dgm:cxn modelId="{CDAA9CD5-1A30-4908-8595-CF3B3FA33006}" type="presOf" srcId="{32D6033E-883D-4E04-885F-0AF4E0E78AC3}" destId="{A9182442-3D47-491C-BE85-6F3A66AA69F9}" srcOrd="0" destOrd="0" presId="urn:microsoft.com/office/officeart/2005/8/layout/hList2"/>
    <dgm:cxn modelId="{03CB812F-C193-4A62-A53F-CE60D9C434C9}" srcId="{C5D7C989-B148-446C-88CA-ECA5E62CCAD2}" destId="{B68A7B6D-1B09-44A1-AE62-27D1DD11E8FA}" srcOrd="3" destOrd="0" parTransId="{4262220F-CC5A-4BE7-A5BE-F40E65B6CF90}" sibTransId="{15955E42-9859-4C95-8C4D-F1E53CCEBE6F}"/>
    <dgm:cxn modelId="{800691F0-D517-4540-9771-6F5956350DA1}" type="presOf" srcId="{59D07B95-3545-4E3E-87EA-2B3ACD16BCD9}" destId="{B14E48FC-C25C-4265-905F-DE1BE2847D39}" srcOrd="0" destOrd="0" presId="urn:microsoft.com/office/officeart/2005/8/layout/hList2"/>
    <dgm:cxn modelId="{96D422BF-3DA0-4372-9DC9-0086D460E18C}" srcId="{C5D7C989-B148-446C-88CA-ECA5E62CCAD2}" destId="{B26A243A-DF3D-4A4E-81A5-3D0F77EE8F35}" srcOrd="2" destOrd="0" parTransId="{373A30B0-5E44-4C1D-A67D-EA70303F6EF6}" sibTransId="{4A60EC94-56EA-4C41-9CEE-85E7025064AE}"/>
    <dgm:cxn modelId="{AE270449-FBA9-4C44-834F-56BF4ED188B1}" srcId="{C5D7C989-B148-446C-88CA-ECA5E62CCAD2}" destId="{0FFF354E-F30D-4AD6-9857-2D9AF3CDCE77}" srcOrd="0" destOrd="0" parTransId="{1A721C0E-5809-4BDB-94A1-592459303605}" sibTransId="{75389AA4-5CDB-4E96-AF02-38F6A59EA36A}"/>
    <dgm:cxn modelId="{5280E098-F059-493A-AE52-80AF5FC3A640}" type="presOf" srcId="{B26A243A-DF3D-4A4E-81A5-3D0F77EE8F35}" destId="{39409279-9CA1-4EE8-81F1-0704EB19DD45}" srcOrd="0" destOrd="2" presId="urn:microsoft.com/office/officeart/2005/8/layout/hList2"/>
    <dgm:cxn modelId="{D2CFEE4B-C139-41F9-9EDD-27D1981CC3AF}" srcId="{59D07B95-3545-4E3E-87EA-2B3ACD16BCD9}" destId="{32D6033E-883D-4E04-885F-0AF4E0E78AC3}" srcOrd="0" destOrd="0" parTransId="{FDF2445C-92EF-4110-99BB-2C5B8517D3AE}" sibTransId="{087D2867-E36E-45B4-9B44-0F3A91B92AF6}"/>
    <dgm:cxn modelId="{E393E632-1873-44FC-9B2A-B89A8A74DDD6}" type="presOf" srcId="{0FFF354E-F30D-4AD6-9857-2D9AF3CDCE77}" destId="{39409279-9CA1-4EE8-81F1-0704EB19DD45}" srcOrd="0" destOrd="0" presId="urn:microsoft.com/office/officeart/2005/8/layout/hList2"/>
    <dgm:cxn modelId="{1DB44B59-0632-4508-95D0-BB1320FA5AC3}" type="presOf" srcId="{5E25F778-DFF5-498B-B9BF-B95B53CEE6B0}" destId="{39409279-9CA1-4EE8-81F1-0704EB19DD45}" srcOrd="0" destOrd="1" presId="urn:microsoft.com/office/officeart/2005/8/layout/hList2"/>
    <dgm:cxn modelId="{B169D832-FE54-42FF-8543-901457E38F82}" srcId="{C5D7C989-B148-446C-88CA-ECA5E62CCAD2}" destId="{5E25F778-DFF5-498B-B9BF-B95B53CEE6B0}" srcOrd="1" destOrd="0" parTransId="{2EEDE42D-BC81-41E5-AC1F-901A4599990A}" sibTransId="{55FBDE78-598C-4520-AB73-D3FC37DC08DE}"/>
    <dgm:cxn modelId="{B25C59E2-86E6-4D66-83C6-777427A3C414}" type="presParOf" srcId="{E34B60ED-0592-48EC-A53C-9F055D952CD8}" destId="{B4932683-76AD-4BAB-9CDF-211BC33C8681}" srcOrd="0" destOrd="0" presId="urn:microsoft.com/office/officeart/2005/8/layout/hList2"/>
    <dgm:cxn modelId="{3250C2E4-5433-400E-9FDF-C562791F6F00}" type="presParOf" srcId="{B4932683-76AD-4BAB-9CDF-211BC33C8681}" destId="{F20C72FE-171C-47A2-99DA-3B6CD77B686A}" srcOrd="0" destOrd="0" presId="urn:microsoft.com/office/officeart/2005/8/layout/hList2"/>
    <dgm:cxn modelId="{C1F4E7C6-68EA-49FA-B594-731FD079F378}" type="presParOf" srcId="{B4932683-76AD-4BAB-9CDF-211BC33C8681}" destId="{A9182442-3D47-491C-BE85-6F3A66AA69F9}" srcOrd="1" destOrd="0" presId="urn:microsoft.com/office/officeart/2005/8/layout/hList2"/>
    <dgm:cxn modelId="{E677A85B-41E8-4A58-9373-095932A7A922}" type="presParOf" srcId="{B4932683-76AD-4BAB-9CDF-211BC33C8681}" destId="{B14E48FC-C25C-4265-905F-DE1BE2847D39}" srcOrd="2" destOrd="0" presId="urn:microsoft.com/office/officeart/2005/8/layout/hList2"/>
    <dgm:cxn modelId="{69D3D536-44DF-400F-8869-C36FC8A3F1F1}" type="presParOf" srcId="{E34B60ED-0592-48EC-A53C-9F055D952CD8}" destId="{EDC80205-11C5-4210-A349-331370095F64}" srcOrd="1" destOrd="0" presId="urn:microsoft.com/office/officeart/2005/8/layout/hList2"/>
    <dgm:cxn modelId="{AF5C6979-9971-4C03-866F-97A368AE89B4}" type="presParOf" srcId="{E34B60ED-0592-48EC-A53C-9F055D952CD8}" destId="{CB69FE9F-6B73-4FF6-B5CB-C8B38F6B4F28}" srcOrd="2" destOrd="0" presId="urn:microsoft.com/office/officeart/2005/8/layout/hList2"/>
    <dgm:cxn modelId="{589FABE5-D3EE-41EA-9FE8-BE46DF4970FA}" type="presParOf" srcId="{CB69FE9F-6B73-4FF6-B5CB-C8B38F6B4F28}" destId="{26D6117E-DFC8-48A0-B17D-B417739B51C7}" srcOrd="0" destOrd="0" presId="urn:microsoft.com/office/officeart/2005/8/layout/hList2"/>
    <dgm:cxn modelId="{46BEF902-3558-4B9E-B3F5-F3DC9E70172B}" type="presParOf" srcId="{CB69FE9F-6B73-4FF6-B5CB-C8B38F6B4F28}" destId="{39409279-9CA1-4EE8-81F1-0704EB19DD45}" srcOrd="1" destOrd="0" presId="urn:microsoft.com/office/officeart/2005/8/layout/hList2"/>
    <dgm:cxn modelId="{C042DD18-081F-4050-ADAE-011A80FF5438}" type="presParOf" srcId="{CB69FE9F-6B73-4FF6-B5CB-C8B38F6B4F28}" destId="{06C7499B-2A5D-4521-8372-CE19249C3A6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E48FC-C25C-4265-905F-DE1BE2847D39}">
      <dsp:nvSpPr>
        <dsp:cNvPr id="0" name=""/>
        <dsp:cNvSpPr/>
      </dsp:nvSpPr>
      <dsp:spPr>
        <a:xfrm rot="16200000">
          <a:off x="-1203671" y="2465553"/>
          <a:ext cx="3896582" cy="55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871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Inversión</a:t>
          </a:r>
          <a:endParaRPr lang="es-CO" sz="3700" kern="1200" dirty="0"/>
        </a:p>
      </dsp:txBody>
      <dsp:txXfrm>
        <a:off x="-1203671" y="2465553"/>
        <a:ext cx="3896582" cy="554133"/>
      </dsp:txXfrm>
    </dsp:sp>
    <dsp:sp modelId="{A9182442-3D47-491C-BE85-6F3A66AA69F9}">
      <dsp:nvSpPr>
        <dsp:cNvPr id="0" name=""/>
        <dsp:cNvSpPr/>
      </dsp:nvSpPr>
      <dsp:spPr>
        <a:xfrm>
          <a:off x="1021687" y="794328"/>
          <a:ext cx="2760174" cy="38965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8871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Proyectos de inversión registrados en el Sistema Unificado de Inversión y Finanzas Públicas</a:t>
          </a:r>
          <a:endParaRPr lang="es-CO" sz="2000" kern="1200" dirty="0"/>
        </a:p>
      </dsp:txBody>
      <dsp:txXfrm>
        <a:off x="1021687" y="794328"/>
        <a:ext cx="2760174" cy="3896582"/>
      </dsp:txXfrm>
    </dsp:sp>
    <dsp:sp modelId="{F20C72FE-171C-47A2-99DA-3B6CD77B686A}">
      <dsp:nvSpPr>
        <dsp:cNvPr id="0" name=""/>
        <dsp:cNvSpPr/>
      </dsp:nvSpPr>
      <dsp:spPr>
        <a:xfrm>
          <a:off x="-233459" y="278130"/>
          <a:ext cx="2510293" cy="67775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7499B-2A5D-4521-8372-CE19249C3A69}">
      <dsp:nvSpPr>
        <dsp:cNvPr id="0" name=""/>
        <dsp:cNvSpPr/>
      </dsp:nvSpPr>
      <dsp:spPr>
        <a:xfrm rot="16200000">
          <a:off x="3621997" y="2492129"/>
          <a:ext cx="3896582" cy="55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871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Funcionamiento</a:t>
          </a:r>
          <a:endParaRPr lang="es-CO" sz="3700" kern="1200" dirty="0"/>
        </a:p>
      </dsp:txBody>
      <dsp:txXfrm>
        <a:off x="3621997" y="2492129"/>
        <a:ext cx="3896582" cy="554133"/>
      </dsp:txXfrm>
    </dsp:sp>
    <dsp:sp modelId="{39409279-9CA1-4EE8-81F1-0704EB19DD45}">
      <dsp:nvSpPr>
        <dsp:cNvPr id="0" name=""/>
        <dsp:cNvSpPr/>
      </dsp:nvSpPr>
      <dsp:spPr>
        <a:xfrm>
          <a:off x="5847355" y="820905"/>
          <a:ext cx="2760174" cy="389658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8871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Gastos de </a:t>
          </a:r>
          <a:r>
            <a:rPr lang="es-MX" sz="2000" kern="1200" dirty="0" smtClean="0"/>
            <a:t>funcionamiento registrados en TRAZA </a:t>
          </a:r>
          <a:r>
            <a:rPr lang="es-MX" sz="2000" kern="1200" dirty="0"/>
            <a:t>principalmente:</a:t>
          </a:r>
          <a:endParaRPr lang="es-CO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1600" kern="1200" dirty="0"/>
            <a:t>Personal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1600" kern="1200" dirty="0"/>
            <a:t>Contratación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MX" sz="1600" kern="1200" dirty="0"/>
            <a:t>Transferencias corrientes</a:t>
          </a:r>
          <a:endParaRPr lang="es-CO" sz="1600" kern="1200" dirty="0"/>
        </a:p>
      </dsp:txBody>
      <dsp:txXfrm>
        <a:off x="5847355" y="820905"/>
        <a:ext cx="2760174" cy="3896582"/>
      </dsp:txXfrm>
    </dsp:sp>
    <dsp:sp modelId="{26D6117E-DFC8-48A0-B17D-B417739B51C7}">
      <dsp:nvSpPr>
        <dsp:cNvPr id="0" name=""/>
        <dsp:cNvSpPr/>
      </dsp:nvSpPr>
      <dsp:spPr>
        <a:xfrm>
          <a:off x="4490059" y="278130"/>
          <a:ext cx="2714591" cy="73090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7B16-FF8C-41AE-972E-1331FDBBD3D0}" type="datetimeFigureOut">
              <a:rPr lang="es-CO" smtClean="0"/>
              <a:t>27/08/2020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B53-23AE-4677-AD65-8D60E7605B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786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2005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4010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46016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28021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10026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92031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74037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56042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2837618"/>
            <a:ext cx="10352405" cy="1957992"/>
          </a:xfrm>
          <a:prstGeom prst="rect">
            <a:avLst/>
          </a:prstGeom>
        </p:spPr>
        <p:txBody>
          <a:bodyPr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9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7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5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91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29992" y="365810"/>
            <a:ext cx="2740343" cy="7793907"/>
          </a:xfrm>
          <a:prstGeom prst="rect">
            <a:avLst/>
          </a:prstGeom>
        </p:spPr>
        <p:txBody>
          <a:bodyPr vert="eaVert"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8965" y="365810"/>
            <a:ext cx="8018039" cy="779390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6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7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081" y="5869755"/>
            <a:ext cx="10352405" cy="1814208"/>
          </a:xfrm>
          <a:prstGeom prst="rect">
            <a:avLst/>
          </a:prstGeom>
        </p:spPr>
        <p:txBody>
          <a:bodyPr lIns="136401" tIns="68201" rIns="136401" bIns="68201" anchor="t"/>
          <a:lstStyle>
            <a:lvl1pPr algn="l">
              <a:defRPr sz="6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5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19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39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5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79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99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919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739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559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7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8965" y="2131386"/>
            <a:ext cx="5379191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1144" y="2131386"/>
            <a:ext cx="5379191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lIns="136401" tIns="68201" rIns="136401" bIns="68201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1989" indent="0">
              <a:buNone/>
              <a:defRPr sz="3000" b="1"/>
            </a:lvl2pPr>
            <a:lvl3pPr marL="1363976" indent="0">
              <a:buNone/>
              <a:defRPr sz="2700" b="1"/>
            </a:lvl3pPr>
            <a:lvl4pPr marL="2045965" indent="0">
              <a:buNone/>
              <a:defRPr sz="2400" b="1"/>
            </a:lvl4pPr>
            <a:lvl5pPr marL="2727952" indent="0">
              <a:buNone/>
              <a:defRPr sz="2400" b="1"/>
            </a:lvl5pPr>
            <a:lvl6pPr marL="3409941" indent="0">
              <a:buNone/>
              <a:defRPr sz="2400" b="1"/>
            </a:lvl6pPr>
            <a:lvl7pPr marL="4091929" indent="0">
              <a:buNone/>
              <a:defRPr sz="2400" b="1"/>
            </a:lvl7pPr>
            <a:lvl8pPr marL="4773917" indent="0">
              <a:buNone/>
              <a:defRPr sz="2400" b="1"/>
            </a:lvl8pPr>
            <a:lvl9pPr marL="5455906" indent="0">
              <a:buNone/>
              <a:defRPr sz="2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8965" y="2896812"/>
            <a:ext cx="5381306" cy="52628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6921" y="2044686"/>
            <a:ext cx="5383420" cy="85212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1989" indent="0">
              <a:buNone/>
              <a:defRPr sz="3000" b="1"/>
            </a:lvl2pPr>
            <a:lvl3pPr marL="1363976" indent="0">
              <a:buNone/>
              <a:defRPr sz="2700" b="1"/>
            </a:lvl3pPr>
            <a:lvl4pPr marL="2045965" indent="0">
              <a:buNone/>
              <a:defRPr sz="2400" b="1"/>
            </a:lvl4pPr>
            <a:lvl5pPr marL="2727952" indent="0">
              <a:buNone/>
              <a:defRPr sz="2400" b="1"/>
            </a:lvl5pPr>
            <a:lvl6pPr marL="3409941" indent="0">
              <a:buNone/>
              <a:defRPr sz="2400" b="1"/>
            </a:lvl6pPr>
            <a:lvl7pPr marL="4091929" indent="0">
              <a:buNone/>
              <a:defRPr sz="2400" b="1"/>
            </a:lvl7pPr>
            <a:lvl8pPr marL="4773917" indent="0">
              <a:buNone/>
              <a:defRPr sz="2400" b="1"/>
            </a:lvl8pPr>
            <a:lvl9pPr marL="5455906" indent="0">
              <a:buNone/>
              <a:defRPr sz="2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86921" y="2896812"/>
            <a:ext cx="5383420" cy="52628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66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lIns="136401" tIns="68201" rIns="136401" bIns="68201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3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46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70" y="363687"/>
            <a:ext cx="4006906" cy="1547787"/>
          </a:xfrm>
          <a:prstGeom prst="rect">
            <a:avLst/>
          </a:prstGeom>
        </p:spPr>
        <p:txBody>
          <a:bodyPr lIns="136401" tIns="68201" rIns="136401" bIns="68201" anchor="b"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1768" y="363696"/>
            <a:ext cx="6808567" cy="7796022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8970" y="1911480"/>
            <a:ext cx="4006906" cy="6248235"/>
          </a:xfrm>
        </p:spPr>
        <p:txBody>
          <a:bodyPr/>
          <a:lstStyle>
            <a:lvl1pPr marL="0" indent="0">
              <a:buNone/>
              <a:defRPr sz="2100"/>
            </a:lvl1pPr>
            <a:lvl2pPr marL="681989" indent="0">
              <a:buNone/>
              <a:defRPr sz="1800"/>
            </a:lvl2pPr>
            <a:lvl3pPr marL="1363976" indent="0">
              <a:buNone/>
              <a:defRPr sz="1500"/>
            </a:lvl3pPr>
            <a:lvl4pPr marL="2045965" indent="0">
              <a:buNone/>
              <a:defRPr sz="1300"/>
            </a:lvl4pPr>
            <a:lvl5pPr marL="2727952" indent="0">
              <a:buNone/>
              <a:defRPr sz="1300"/>
            </a:lvl5pPr>
            <a:lvl6pPr marL="3409941" indent="0">
              <a:buNone/>
              <a:defRPr sz="1300"/>
            </a:lvl6pPr>
            <a:lvl7pPr marL="4091929" indent="0">
              <a:buNone/>
              <a:defRPr sz="1300"/>
            </a:lvl7pPr>
            <a:lvl8pPr marL="4773917" indent="0">
              <a:buNone/>
              <a:defRPr sz="1300"/>
            </a:lvl8pPr>
            <a:lvl9pPr marL="5455906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09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  <a:prstGeom prst="rect">
            <a:avLst/>
          </a:prstGeom>
        </p:spPr>
        <p:txBody>
          <a:bodyPr lIns="136401" tIns="68201" rIns="136401" bIns="68201" anchor="b"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800"/>
            </a:lvl1pPr>
            <a:lvl2pPr marL="681989" indent="0">
              <a:buNone/>
              <a:defRPr sz="4200"/>
            </a:lvl2pPr>
            <a:lvl3pPr marL="1363976" indent="0">
              <a:buNone/>
              <a:defRPr sz="3600"/>
            </a:lvl3pPr>
            <a:lvl4pPr marL="2045965" indent="0">
              <a:buNone/>
              <a:defRPr sz="3000"/>
            </a:lvl4pPr>
            <a:lvl5pPr marL="2727952" indent="0">
              <a:buNone/>
              <a:defRPr sz="3000"/>
            </a:lvl5pPr>
            <a:lvl6pPr marL="3409941" indent="0">
              <a:buNone/>
              <a:defRPr sz="3000"/>
            </a:lvl6pPr>
            <a:lvl7pPr marL="4091929" indent="0">
              <a:buNone/>
              <a:defRPr sz="3000"/>
            </a:lvl7pPr>
            <a:lvl8pPr marL="4773917" indent="0">
              <a:buNone/>
              <a:defRPr sz="3000"/>
            </a:lvl8pPr>
            <a:lvl9pPr marL="5455906" indent="0">
              <a:buNone/>
              <a:defRPr sz="3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2"/>
          </a:xfrm>
        </p:spPr>
        <p:txBody>
          <a:bodyPr/>
          <a:lstStyle>
            <a:lvl1pPr marL="0" indent="0">
              <a:buNone/>
              <a:defRPr sz="2100"/>
            </a:lvl1pPr>
            <a:lvl2pPr marL="681989" indent="0">
              <a:buNone/>
              <a:defRPr sz="1800"/>
            </a:lvl2pPr>
            <a:lvl3pPr marL="1363976" indent="0">
              <a:buNone/>
              <a:defRPr sz="1500"/>
            </a:lvl3pPr>
            <a:lvl4pPr marL="2045965" indent="0">
              <a:buNone/>
              <a:defRPr sz="1300"/>
            </a:lvl4pPr>
            <a:lvl5pPr marL="2727952" indent="0">
              <a:buNone/>
              <a:defRPr sz="1300"/>
            </a:lvl5pPr>
            <a:lvl6pPr marL="3409941" indent="0">
              <a:buNone/>
              <a:defRPr sz="1300"/>
            </a:lvl6pPr>
            <a:lvl7pPr marL="4091929" indent="0">
              <a:buNone/>
              <a:defRPr sz="1300"/>
            </a:lvl7pPr>
            <a:lvl8pPr marL="4773917" indent="0">
              <a:buNone/>
              <a:defRPr sz="1300"/>
            </a:lvl8pPr>
            <a:lvl9pPr marL="5455906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20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131386"/>
            <a:ext cx="10961370" cy="6028331"/>
          </a:xfrm>
          <a:prstGeom prst="rect">
            <a:avLst/>
          </a:prstGeom>
        </p:spPr>
        <p:txBody>
          <a:bodyPr vert="horz" lIns="136401" tIns="68201" rIns="136401" bIns="6820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8965" y="8466313"/>
            <a:ext cx="2841837" cy="486327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776D-EF97-4943-BE9E-2B6480321001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1261" y="8466313"/>
            <a:ext cx="3856778" cy="486327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28498" y="8466313"/>
            <a:ext cx="2841837" cy="486327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B262-555D-A940-A65C-9566E1B1300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 flipH="1">
            <a:off x="11595713" y="1"/>
            <a:ext cx="583585" cy="1170724"/>
          </a:xfrm>
          <a:prstGeom prst="rect">
            <a:avLst/>
          </a:prstGeom>
          <a:solidFill>
            <a:srgbClr val="1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rtlCol="0" anchor="ctr"/>
          <a:lstStyle/>
          <a:p>
            <a:pPr algn="ctr"/>
            <a:endParaRPr lang="es-ES" sz="2700" dirty="0"/>
          </a:p>
        </p:txBody>
      </p:sp>
      <p:sp>
        <p:nvSpPr>
          <p:cNvPr id="8" name="Rectángulo 7"/>
          <p:cNvSpPr/>
          <p:nvPr userDrawn="1"/>
        </p:nvSpPr>
        <p:spPr>
          <a:xfrm flipH="1">
            <a:off x="-7" y="1"/>
            <a:ext cx="11595714" cy="1170724"/>
          </a:xfrm>
          <a:prstGeom prst="rect">
            <a:avLst/>
          </a:prstGeom>
          <a:solidFill>
            <a:srgbClr val="DBE6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rtlCol="0" anchor="ctr"/>
          <a:lstStyle/>
          <a:p>
            <a:pPr algn="ctr"/>
            <a:endParaRPr lang="es-ES" sz="2700" dirty="0"/>
          </a:p>
        </p:txBody>
      </p:sp>
      <p:pic>
        <p:nvPicPr>
          <p:cNvPr id="9" name="Imagen 8" descr="Logo-Minhacien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71"/>
            <a:ext cx="3464800" cy="5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1989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491" indent="-511491" algn="l" defTabSz="68198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232" indent="-426244" algn="l" defTabSz="681989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0" indent="-340994" algn="l" defTabSz="68198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6959" indent="-340994" algn="l" defTabSz="681989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8948" indent="-340994" algn="l" defTabSz="681989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50935" indent="-340994" algn="l" defTabSz="68198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32924" indent="-340994" algn="l" defTabSz="68198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4911" indent="-340994" algn="l" defTabSz="68198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96900" indent="-340994" algn="l" defTabSz="68198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989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3976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5965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952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9941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91929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73917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5906" algn="l" defTabSz="68198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dadmujer.gov.co/prensa/2019/Paginas/Trazador-Presupuestal-para-la-Equidad-de-la-Mujer.aspx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inhacienda.gov.co/webcenter/ShowProperty?nodeId=/ConexionContent/WCC_CLUSTER-140018//idcPrimaryFile&amp;revision=latestreleased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B4FDEB-2B3F-0043-9E5A-9C2B050B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12179300" cy="79343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9D2E0A7-9A9B-574B-AC3C-B6785443783E}"/>
              </a:ext>
            </a:extLst>
          </p:cNvPr>
          <p:cNvSpPr txBox="1"/>
          <p:nvPr/>
        </p:nvSpPr>
        <p:spPr>
          <a:xfrm>
            <a:off x="672191" y="3059897"/>
            <a:ext cx="49228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96"/>
              </a:lnSpc>
            </a:pPr>
            <a:r>
              <a:rPr lang="es-CO" sz="3996" dirty="0">
                <a:solidFill>
                  <a:schemeClr val="bg1"/>
                </a:solidFill>
                <a:latin typeface="Century Gothic" panose="020B0502020202020204" pitchFamily="34" charset="0"/>
              </a:rPr>
              <a:t>Trazador </a:t>
            </a:r>
            <a:r>
              <a:rPr lang="es-CO" sz="3996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presupuestal</a:t>
            </a:r>
            <a:endParaRPr lang="es-CO" sz="399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24A5D3-8FA1-CC42-86B8-C9F8FA46F819}"/>
              </a:ext>
            </a:extLst>
          </p:cNvPr>
          <p:cNvSpPr/>
          <p:nvPr/>
        </p:nvSpPr>
        <p:spPr>
          <a:xfrm flipH="1">
            <a:off x="717705" y="4504957"/>
            <a:ext cx="2975232" cy="1726059"/>
          </a:xfrm>
          <a:prstGeom prst="rect">
            <a:avLst/>
          </a:prstGeom>
          <a:solidFill>
            <a:srgbClr val="0B2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697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1F57E7-97CF-B045-A338-35329D66F827}"/>
              </a:ext>
            </a:extLst>
          </p:cNvPr>
          <p:cNvSpPr txBox="1"/>
          <p:nvPr/>
        </p:nvSpPr>
        <p:spPr>
          <a:xfrm>
            <a:off x="672191" y="4444098"/>
            <a:ext cx="3144558" cy="182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96"/>
              </a:lnSpc>
            </a:pPr>
            <a:r>
              <a:rPr lang="es-CO" sz="3996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s-CO" sz="3996" b="1" dirty="0">
                <a:solidFill>
                  <a:schemeClr val="bg1"/>
                </a:solidFill>
                <a:latin typeface="Century Gothic" panose="020B0502020202020204" pitchFamily="34" charset="0"/>
              </a:rPr>
              <a:t>ara la equidad de  la MUJER</a:t>
            </a:r>
            <a:endParaRPr lang="es-CO" sz="399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1806118" y="392762"/>
            <a:ext cx="972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¿Qué viene para el trazador?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5793" y="1862410"/>
            <a:ext cx="11368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Generación de espacios de alfabetización sobre género con ayuda de universidades a nivel nacional y territorial.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Generación de reportes de toda la información en datos abiertos y promoción de los mismos.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8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Generación de </a:t>
            </a:r>
            <a:r>
              <a:rPr lang="es-CO" sz="2800" dirty="0"/>
              <a:t>espacios de uso y discusión sobre las cifras </a:t>
            </a:r>
            <a:r>
              <a:rPr lang="es-CO" sz="2800" dirty="0" smtClean="0"/>
              <a:t>con la sociedad civil organizada y expertos en el tema.</a:t>
            </a:r>
            <a:endParaRPr lang="es-CO" sz="2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39" y="7410117"/>
            <a:ext cx="1575025" cy="13243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76" y="4745038"/>
            <a:ext cx="1250912" cy="1250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58" y="2792928"/>
            <a:ext cx="2304253" cy="11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-PPT-MHCP-4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748968" y="243027"/>
            <a:ext cx="972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Camino hacia la construcción del trazador </a:t>
            </a:r>
            <a:endParaRPr lang="es-CO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922" y="1471665"/>
            <a:ext cx="610266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Día Internacional de </a:t>
            </a:r>
            <a:r>
              <a:rPr lang="es-CO" sz="2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los datos abiertos </a:t>
            </a:r>
            <a:r>
              <a:rPr lang="es-CO" sz="2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2019</a:t>
            </a:r>
            <a:endParaRPr lang="es-CO" sz="26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 smtClean="0"/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Con apoyo </a:t>
            </a:r>
            <a:r>
              <a:rPr lang="es-CO" sz="2000" dirty="0" smtClean="0"/>
              <a:t>de la </a:t>
            </a:r>
            <a:r>
              <a:rPr lang="es-CO" sz="2000" b="1" dirty="0"/>
              <a:t>R</a:t>
            </a:r>
            <a:r>
              <a:rPr lang="es-CO" sz="2000" b="1" dirty="0" smtClean="0"/>
              <a:t>ed GIFT</a:t>
            </a:r>
            <a:r>
              <a:rPr lang="es-CO" sz="2000" dirty="0" smtClean="0"/>
              <a:t>, </a:t>
            </a:r>
            <a:r>
              <a:rPr lang="es-CO" sz="2000" b="1" dirty="0" smtClean="0"/>
              <a:t>Open </a:t>
            </a:r>
            <a:r>
              <a:rPr lang="es-CO" sz="2000" b="1" dirty="0" err="1" smtClean="0"/>
              <a:t>Contracting</a:t>
            </a:r>
            <a:r>
              <a:rPr lang="es-CO" sz="2000" b="1" dirty="0" smtClean="0"/>
              <a:t> </a:t>
            </a:r>
            <a:r>
              <a:rPr lang="es-CO" sz="2000" b="1" dirty="0" err="1" smtClean="0"/>
              <a:t>Partnership</a:t>
            </a:r>
            <a:r>
              <a:rPr lang="es-CO" sz="2000" b="1" dirty="0" smtClean="0"/>
              <a:t> </a:t>
            </a:r>
            <a:r>
              <a:rPr lang="es-CO" sz="2000" dirty="0" smtClean="0"/>
              <a:t>y </a:t>
            </a:r>
            <a:r>
              <a:rPr lang="es-CO" sz="2000" b="1" dirty="0" smtClean="0"/>
              <a:t>Open </a:t>
            </a:r>
            <a:r>
              <a:rPr lang="es-CO" sz="2000" b="1" dirty="0" err="1" smtClean="0"/>
              <a:t>Knowledge</a:t>
            </a:r>
            <a:r>
              <a:rPr lang="es-CO" sz="2000" dirty="0" smtClean="0"/>
              <a:t>, </a:t>
            </a:r>
            <a:r>
              <a:rPr lang="es-CO" sz="2000" dirty="0" smtClean="0"/>
              <a:t>el </a:t>
            </a:r>
            <a:r>
              <a:rPr lang="es-CO" sz="2000" dirty="0" smtClean="0"/>
              <a:t>Ministerio de Hacienda y Crédito Público, el Departamento Nacional de Planeación – DNP, Colombia Compra Eficiente y </a:t>
            </a:r>
            <a:r>
              <a:rPr lang="es-CO" sz="2000" dirty="0" err="1" smtClean="0"/>
              <a:t>MinTIC</a:t>
            </a:r>
            <a:r>
              <a:rPr lang="es-CO" sz="2000" dirty="0" smtClean="0"/>
              <a:t>, realizaron el </a:t>
            </a:r>
            <a:r>
              <a:rPr lang="es-CO" sz="2400" b="1" dirty="0" err="1">
                <a:solidFill>
                  <a:srgbClr val="00B0F0"/>
                </a:solidFill>
              </a:rPr>
              <a:t>DataQuest</a:t>
            </a:r>
            <a:r>
              <a:rPr lang="es-CO" sz="2400" b="1" dirty="0">
                <a:solidFill>
                  <a:srgbClr val="00B0F0"/>
                </a:solidFill>
              </a:rPr>
              <a:t> </a:t>
            </a:r>
            <a:r>
              <a:rPr lang="es-CO" sz="2400" b="1" dirty="0" err="1" smtClean="0">
                <a:solidFill>
                  <a:srgbClr val="00B0F0"/>
                </a:solidFill>
              </a:rPr>
              <a:t>IgualDATA</a:t>
            </a:r>
            <a:r>
              <a:rPr lang="es-CO" sz="2400" b="1" dirty="0" smtClean="0">
                <a:solidFill>
                  <a:srgbClr val="00B0F0"/>
                </a:solidFill>
              </a:rPr>
              <a:t> </a:t>
            </a:r>
            <a:r>
              <a:rPr lang="es-CO" sz="2000" dirty="0" smtClean="0"/>
              <a:t>en marzo de 2019 con </a:t>
            </a:r>
            <a:r>
              <a:rPr lang="es-CO" sz="2000" dirty="0"/>
              <a:t>el </a:t>
            </a:r>
            <a:r>
              <a:rPr lang="es-CO" sz="2000" dirty="0" smtClean="0"/>
              <a:t>objetivo </a:t>
            </a:r>
            <a:r>
              <a:rPr lang="es-CO" sz="2000" dirty="0"/>
              <a:t>de </a:t>
            </a:r>
            <a:r>
              <a:rPr lang="es-CO" sz="2000" dirty="0" smtClean="0"/>
              <a:t>escalar el debate sobre la </a:t>
            </a:r>
            <a:r>
              <a:rPr lang="es-CO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Equidad de la Mujer </a:t>
            </a:r>
            <a:r>
              <a:rPr lang="es-CO" sz="2000" dirty="0"/>
              <a:t>en </a:t>
            </a:r>
            <a:r>
              <a:rPr lang="es-CO" sz="2000" dirty="0" smtClean="0"/>
              <a:t>los presupuestos públicos en el </a:t>
            </a:r>
            <a:r>
              <a:rPr lang="es-CO" sz="2000" dirty="0"/>
              <a:t>p</a:t>
            </a:r>
            <a:r>
              <a:rPr lang="es-CO" sz="2000" dirty="0" smtClean="0"/>
              <a:t>aís.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Se </a:t>
            </a:r>
            <a:r>
              <a:rPr lang="es-CO" sz="2000" dirty="0" smtClean="0"/>
              <a:t>escuchó a la Sociedad Civil organizada y sus aportes a la problemática.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55" y="1986455"/>
            <a:ext cx="3109230" cy="309951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87" y="1986456"/>
            <a:ext cx="5151299" cy="2957972"/>
          </a:xfrm>
          <a:prstGeom prst="rect">
            <a:avLst/>
          </a:prstGeom>
        </p:spPr>
      </p:pic>
      <p:pic>
        <p:nvPicPr>
          <p:cNvPr id="7" name="IgualDAT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4017" y="5649846"/>
            <a:ext cx="5478100" cy="310081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8253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6590326"/>
            <a:ext cx="116292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800" dirty="0"/>
          </a:p>
          <a:p>
            <a:pPr algn="just"/>
            <a:r>
              <a:rPr lang="es-CO" sz="2800" dirty="0" smtClean="0"/>
              <a:t>Con el apoyo de la </a:t>
            </a:r>
            <a:r>
              <a:rPr lang="es-CO" sz="2800" b="1" dirty="0" smtClean="0"/>
              <a:t>Red GIFT y ONU Mujeres </a:t>
            </a:r>
            <a:r>
              <a:rPr lang="es-CO" sz="2800" dirty="0" smtClean="0"/>
              <a:t>se analizaron casos internacionales de trazadores de género y se organizaron reuniones virtuales con colegas en otros países. Este tema apunta directamente al Objetivo de Desarrollo Sostenible 5.</a:t>
            </a:r>
            <a:endParaRPr lang="es-CO" sz="2800" dirty="0">
              <a:latin typeface="Arial Narrow" panose="020B0606020202030204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05" y="5810475"/>
            <a:ext cx="2304253" cy="115576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672768" y="64617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Mandato normativo  –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Trazador presupuestal en el PND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 descr="https://www.opinionysalud.com/wp-content/uploads/2019/03/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0" y="1840801"/>
            <a:ext cx="4623089" cy="37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79" y="3694440"/>
            <a:ext cx="4063259" cy="21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06334" y="1781936"/>
            <a:ext cx="608965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400" dirty="0"/>
              <a:t>Se incluyó </a:t>
            </a:r>
            <a:r>
              <a:rPr lang="es-CO" sz="2400" dirty="0" smtClean="0"/>
              <a:t>la tarea de desarrollar un </a:t>
            </a:r>
            <a:r>
              <a:rPr lang="es-CO" sz="2400" b="1" dirty="0" smtClean="0"/>
              <a:t>Trazador </a:t>
            </a:r>
            <a:r>
              <a:rPr lang="es-CO" sz="2400" b="1" dirty="0"/>
              <a:t>presupuestal </a:t>
            </a:r>
            <a:r>
              <a:rPr lang="es-CO" sz="2400" dirty="0"/>
              <a:t>para programar y hacer seguimiento a la </a:t>
            </a:r>
            <a:r>
              <a:rPr lang="es-CO" sz="2400" i="1" dirty="0" smtClean="0"/>
              <a:t>Política Transversal:</a:t>
            </a:r>
          </a:p>
          <a:p>
            <a:pPr algn="just"/>
            <a:r>
              <a:rPr lang="es-CO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Equidad </a:t>
            </a:r>
            <a:r>
              <a:rPr 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la </a:t>
            </a:r>
            <a:r>
              <a:rPr lang="es-CO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Mujer</a:t>
            </a:r>
            <a:endParaRPr lang="es-CO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83C-F57A-854B-990B-535BBA18BD53}" type="slidenum">
              <a:rPr lang="es-CO" smtClean="0"/>
              <a:t>4</a:t>
            </a:fld>
            <a:endParaRPr lang="es-CO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0E0FCA4-E6F4-4EF5-9BB0-370F68D9A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704520"/>
              </p:ext>
            </p:extLst>
          </p:nvPr>
        </p:nvGraphicFramePr>
        <p:xfrm>
          <a:off x="2020231" y="3265527"/>
          <a:ext cx="8374071" cy="499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672768" y="8634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Conceptualización, capacitaciones 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Y registro de datos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00050" y="1483192"/>
            <a:ext cx="11430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s-CO" sz="2800" dirty="0" smtClean="0"/>
              <a:t>Conceptualización </a:t>
            </a:r>
            <a:r>
              <a:rPr lang="es-CO" sz="2800" dirty="0" smtClean="0"/>
              <a:t>de las categorías de gasto respectivas. </a:t>
            </a:r>
            <a:endParaRPr lang="es-CO" sz="2800" dirty="0" smtClean="0"/>
          </a:p>
          <a:p>
            <a:pPr marL="514350" indent="-514350" algn="just">
              <a:buAutoNum type="arabicPeriod"/>
            </a:pPr>
            <a:r>
              <a:rPr lang="es-CO" sz="2800" dirty="0" smtClean="0"/>
              <a:t>Capacitaciones </a:t>
            </a:r>
            <a:r>
              <a:rPr lang="es-CO" sz="2800" dirty="0" smtClean="0"/>
              <a:t>a los principales sectores y entidades </a:t>
            </a:r>
            <a:r>
              <a:rPr lang="es-CO" sz="2800" dirty="0" smtClean="0"/>
              <a:t>para el </a:t>
            </a:r>
            <a:r>
              <a:rPr lang="es-CO" sz="2800" dirty="0" smtClean="0"/>
              <a:t>registro de los montos y proyectos en los sistemas </a:t>
            </a:r>
            <a:r>
              <a:rPr lang="es-CO" sz="2800" dirty="0" smtClean="0"/>
              <a:t>de Información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0570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4" y="2367630"/>
            <a:ext cx="9212165" cy="662116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672768" y="8634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Conceptualización, capacitaciones 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Y registro de datos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mujeres me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1" y="1384416"/>
            <a:ext cx="2912714" cy="23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" y="2430298"/>
            <a:ext cx="4935539" cy="629460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477972" y="3019484"/>
            <a:ext cx="61026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600" dirty="0" smtClean="0"/>
              <a:t>El pasado mes de julio se publicó el </a:t>
            </a:r>
            <a:r>
              <a:rPr lang="es-CO" sz="2600" dirty="0" smtClean="0"/>
              <a:t>documento </a:t>
            </a:r>
            <a:r>
              <a:rPr lang="es-CO" sz="2600" b="1" dirty="0" smtClean="0"/>
              <a:t>Trazador Presupuestal para la Equidad de la Mujer</a:t>
            </a:r>
            <a:r>
              <a:rPr lang="es-CO" sz="2600" dirty="0" smtClean="0"/>
              <a:t>, </a:t>
            </a:r>
            <a:r>
              <a:rPr lang="es-CO" sz="2600" dirty="0" smtClean="0"/>
              <a:t>elaborado por </a:t>
            </a:r>
            <a:r>
              <a:rPr lang="es-CO" sz="2600" dirty="0" smtClean="0"/>
              <a:t>la Alta Consejería Presidencial para la Equidad de la </a:t>
            </a:r>
            <a:r>
              <a:rPr lang="es-CO" sz="2600" dirty="0" smtClean="0"/>
              <a:t>Mujer, con ayuda </a:t>
            </a:r>
            <a:r>
              <a:rPr lang="es-CO" sz="2600" dirty="0" smtClean="0"/>
              <a:t>del Departamento Nacional de Planeación y el Ministerio de Hacienda y Crédito Público.</a:t>
            </a:r>
          </a:p>
          <a:p>
            <a:pPr algn="just"/>
            <a:endParaRPr lang="es-CO" sz="2800" dirty="0"/>
          </a:p>
          <a:p>
            <a:pPr algn="just"/>
            <a:r>
              <a:rPr lang="es-CO" sz="2400" dirty="0" smtClean="0"/>
              <a:t>Disponible en: </a:t>
            </a:r>
          </a:p>
          <a:p>
            <a:pPr algn="just"/>
            <a:r>
              <a:rPr lang="es-CO" sz="2800" dirty="0" smtClean="0">
                <a:hlinkClick r:id="rId3"/>
              </a:rPr>
              <a:t>http</a:t>
            </a:r>
            <a:r>
              <a:rPr lang="es-CO" sz="2800" dirty="0">
                <a:hlinkClick r:id="rId3"/>
              </a:rPr>
              <a:t>://www.equidadmujer.gov.co/prensa/2019/Paginas/Trazador-Presupuestal-para-la-Equidad-de-la-Mujer.aspx</a:t>
            </a:r>
            <a:endParaRPr lang="es-CO" sz="2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672768" y="65455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Logros tempranos –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Publicación de documentos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310" y="1550164"/>
            <a:ext cx="1123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HITO #1:  DESCRIPCIÓN DEL TRAZADOR PARA LA EQUIDAD DE LA MUJER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227193" y="2613580"/>
            <a:ext cx="548780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600" dirty="0"/>
              <a:t>O</a:t>
            </a:r>
            <a:r>
              <a:rPr lang="es-CO" sz="2600" dirty="0" smtClean="0"/>
              <a:t>bedeciendo al mandato del PND, se presentaron para discusión del Congreso de la República </a:t>
            </a:r>
            <a:r>
              <a:rPr lang="es-CO" sz="2600" dirty="0"/>
              <a:t>el </a:t>
            </a:r>
            <a:r>
              <a:rPr lang="es-CO" sz="2600" dirty="0" smtClean="0"/>
              <a:t>pasado mes </a:t>
            </a:r>
            <a:r>
              <a:rPr lang="es-CO" sz="2600" dirty="0"/>
              <a:t>de julio </a:t>
            </a:r>
            <a:r>
              <a:rPr lang="es-CO" sz="2600" dirty="0" smtClean="0"/>
              <a:t>el documento </a:t>
            </a:r>
            <a:r>
              <a:rPr lang="es-CO" sz="2600" b="1" dirty="0" smtClean="0"/>
              <a:t>Anexo al Proyecto de Ley de Presupuesto 2021 </a:t>
            </a:r>
            <a:r>
              <a:rPr lang="es-CO" sz="2600" dirty="0" smtClean="0"/>
              <a:t>que resume lo que el Presupuesto General de la Nación destinará en 2021 a la </a:t>
            </a:r>
            <a:r>
              <a:rPr lang="es-CO" sz="2600" b="1" dirty="0"/>
              <a:t>Equidad de la </a:t>
            </a:r>
            <a:r>
              <a:rPr lang="es-CO" sz="2600" b="1" dirty="0" smtClean="0"/>
              <a:t>Mujer</a:t>
            </a:r>
            <a:r>
              <a:rPr lang="es-CO" sz="2600" dirty="0" smtClean="0"/>
              <a:t>:</a:t>
            </a:r>
          </a:p>
          <a:p>
            <a:pPr algn="just"/>
            <a:endParaRPr lang="es-CO" sz="1400" dirty="0" smtClean="0">
              <a:hlinkClick r:id="rId2"/>
            </a:endParaRPr>
          </a:p>
          <a:p>
            <a:pPr algn="just"/>
            <a:r>
              <a:rPr lang="es-CO" sz="2400" dirty="0"/>
              <a:t>Disponible en: </a:t>
            </a:r>
          </a:p>
          <a:p>
            <a:pPr algn="just"/>
            <a:r>
              <a:rPr lang="es-CO" sz="2400" dirty="0" smtClean="0">
                <a:hlinkClick r:id="rId2"/>
              </a:rPr>
              <a:t>https</a:t>
            </a:r>
            <a:r>
              <a:rPr lang="es-CO" sz="2400" dirty="0">
                <a:hlinkClick r:id="rId2"/>
              </a:rPr>
              <a:t>://www.minhacienda.gov.co/webcenter/ShowProperty?nodeId=%</a:t>
            </a:r>
            <a:r>
              <a:rPr lang="es-CO" sz="2400" dirty="0" smtClean="0">
                <a:hlinkClick r:id="rId2"/>
              </a:rPr>
              <a:t>2FConexionContent%2FWCC_CLUSTER-140018%2F%2FidcPrimaryFile&amp;revision=latestreleased</a:t>
            </a:r>
            <a:endParaRPr lang="es-CO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9850"/>
            <a:ext cx="6158691" cy="5941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41310" y="1550164"/>
            <a:ext cx="1123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HITO #2:  ANEXO DEL TRAZADOR PARA LA EQUIDAD DE LA MUJER 2021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1672768" y="65455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Logros tempranos –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Publicación de documentos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60A53D5-1D76-A140-8DDC-808D42A534B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97252" y="4147459"/>
          <a:ext cx="5594801" cy="345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2F7ABC8-A071-584C-9799-522852A1F18D}"/>
              </a:ext>
            </a:extLst>
          </p:cNvPr>
          <p:cNvSpPr txBox="1"/>
          <p:nvPr/>
        </p:nvSpPr>
        <p:spPr>
          <a:xfrm>
            <a:off x="2800440" y="1300280"/>
            <a:ext cx="5651997" cy="83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486">
              <a:defRPr/>
            </a:pPr>
            <a:r>
              <a:rPr lang="es-CO" sz="1598" b="1" dirty="0">
                <a:solidFill>
                  <a:prstClr val="white"/>
                </a:solidFill>
                <a:latin typeface="Century Gothic" panose="020B0502020202020204" pitchFamily="34" charset="0"/>
              </a:rPr>
              <a:t>Medidas Ley </a:t>
            </a:r>
            <a:r>
              <a:rPr lang="es-ES" sz="1598" b="1" dirty="0">
                <a:solidFill>
                  <a:prstClr val="white"/>
                </a:solidFill>
                <a:latin typeface="Century Gothic" panose="020B0502020202020204" pitchFamily="34" charset="0"/>
              </a:rPr>
              <a:t>Gasto construcción de equidad de la mujer – PGN 2021</a:t>
            </a:r>
          </a:p>
          <a:p>
            <a:pPr algn="r" defTabSz="913451">
              <a:defRPr/>
            </a:pPr>
            <a:endParaRPr lang="es-CO" sz="1598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51">
              <a:defRPr/>
            </a:pPr>
            <a:fld id="{FB19883C-F57A-854B-990B-535BBA18BD53}" type="slidenum">
              <a:rPr lang="es-CO" sz="1199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451">
                <a:defRPr/>
              </a:pPr>
              <a:t>8</a:t>
            </a:fld>
            <a:endParaRPr lang="es-CO" sz="1199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2879" y="7896231"/>
            <a:ext cx="7494421" cy="27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486">
              <a:defRPr/>
            </a:pPr>
            <a:r>
              <a:rPr lang="es-CO" sz="1199" dirty="0">
                <a:solidFill>
                  <a:prstClr val="black"/>
                </a:solidFill>
                <a:latin typeface="Gill Sans MT" panose="020B0502020104020203" pitchFamily="34" charset="0"/>
              </a:rPr>
              <a:t>Fuente: Cálculos DGPPN – MHCP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7262" y="1437272"/>
            <a:ext cx="1112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544" indent="-342544" algn="just" defTabSz="913486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Para la vigencia 2021, dentro del Presupuesto General de la Nación se tienen identificadas </a:t>
            </a:r>
            <a:r>
              <a:rPr lang="es-ES" sz="2400" dirty="0">
                <a:latin typeface="Century Gothic" panose="020B0502020202020204" pitchFamily="34" charset="0"/>
              </a:rPr>
              <a:t>38</a:t>
            </a:r>
            <a:r>
              <a:rPr lang="es-E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entidades que apropiarán </a:t>
            </a:r>
            <a:r>
              <a:rPr lang="es-ES" sz="2400" dirty="0">
                <a:latin typeface="Century Gothic" panose="020B0502020202020204" pitchFamily="34" charset="0"/>
              </a:rPr>
              <a:t>$1.83 billones de los cuales $1.82 billones </a:t>
            </a:r>
            <a:r>
              <a:rPr lang="es-ES" sz="2400" dirty="0" smtClean="0">
                <a:latin typeface="Century Gothic" panose="020B0502020202020204" pitchFamily="34" charset="0"/>
              </a:rPr>
              <a:t>son </a:t>
            </a:r>
            <a:r>
              <a:rPr lang="es-ES" sz="2400" dirty="0">
                <a:latin typeface="Century Gothic" panose="020B0502020202020204" pitchFamily="34" charset="0"/>
              </a:rPr>
              <a:t>de inversión y $12 mil millones de funcionamiento</a:t>
            </a:r>
            <a:endParaRPr lang="es-CO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7BBAF19-E6A3-1F47-B4B5-252F8A3F17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5858" y="4275064"/>
          <a:ext cx="5743615" cy="339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8B26CD1-EED2-5842-A1A4-12D928ABF512}"/>
              </a:ext>
            </a:extLst>
          </p:cNvPr>
          <p:cNvSpPr txBox="1"/>
          <p:nvPr/>
        </p:nvSpPr>
        <p:spPr>
          <a:xfrm>
            <a:off x="882445" y="3556873"/>
            <a:ext cx="4743993" cy="27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99" b="1" dirty="0">
                <a:latin typeface="Century Gothic" panose="020B0502020202020204" pitchFamily="34" charset="0"/>
              </a:rPr>
              <a:t>Recursos de Inversión por Categoría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DB1575-E304-4948-AE6C-16B311E47129}"/>
              </a:ext>
            </a:extLst>
          </p:cNvPr>
          <p:cNvSpPr txBox="1"/>
          <p:nvPr/>
        </p:nvSpPr>
        <p:spPr>
          <a:xfrm>
            <a:off x="6597980" y="3639299"/>
            <a:ext cx="4743993" cy="27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99" b="1" dirty="0">
                <a:latin typeface="Century Gothic" panose="020B0502020202020204" pitchFamily="34" charset="0"/>
              </a:rPr>
              <a:t>Recursos de Funcionamiento por Categoría</a:t>
            </a:r>
          </a:p>
        </p:txBody>
      </p:sp>
      <p:sp>
        <p:nvSpPr>
          <p:cNvPr id="11" name="5 Rectángulo"/>
          <p:cNvSpPr/>
          <p:nvPr/>
        </p:nvSpPr>
        <p:spPr>
          <a:xfrm>
            <a:off x="1672768" y="8634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Conceptualización, capacitaciones 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Y registro de datos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Rectángulo"/>
          <p:cNvSpPr/>
          <p:nvPr/>
        </p:nvSpPr>
        <p:spPr>
          <a:xfrm>
            <a:off x="1672768" y="65455"/>
            <a:ext cx="9723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Logros tempranos – </a:t>
            </a:r>
          </a:p>
          <a:p>
            <a:pPr algn="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Publicación de documentos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149" t="31054" r="37360" b="22851"/>
          <a:stretch/>
        </p:blipFill>
        <p:spPr>
          <a:xfrm>
            <a:off x="0" y="2203709"/>
            <a:ext cx="8730754" cy="4077423"/>
          </a:xfrm>
          <a:prstGeom prst="rect">
            <a:avLst/>
          </a:prstGeom>
        </p:spPr>
      </p:pic>
      <p:sp>
        <p:nvSpPr>
          <p:cNvPr id="9" name="5 Rectángulo"/>
          <p:cNvSpPr/>
          <p:nvPr/>
        </p:nvSpPr>
        <p:spPr>
          <a:xfrm>
            <a:off x="400615" y="1323648"/>
            <a:ext cx="1136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/>
              <a:t>Debate en el Congreso de la República del Trazador presupuestal para la equidad de la mujer</a:t>
            </a:r>
            <a:endParaRPr lang="es-CO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005" t="24826" r="39459" b="26215"/>
          <a:stretch/>
        </p:blipFill>
        <p:spPr>
          <a:xfrm>
            <a:off x="5334000" y="5314949"/>
            <a:ext cx="67056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F2E63D61B4EF4B93C738236FC81050" ma:contentTypeVersion="2" ma:contentTypeDescription="Crear nuevo documento." ma:contentTypeScope="" ma:versionID="ff10a781a61055101a412cec68910d44">
  <xsd:schema xmlns:xsd="http://www.w3.org/2001/XMLSchema" xmlns:xs="http://www.w3.org/2001/XMLSchema" xmlns:p="http://schemas.microsoft.com/office/2006/metadata/properties" xmlns:ns1="http://schemas.microsoft.com/sharepoint/v3" xmlns:ns2="aac6e9ca-a293-4c82-8e9f-9055b12d24a8" targetNamespace="http://schemas.microsoft.com/office/2006/metadata/properties" ma:root="true" ma:fieldsID="48b42b37a1e2ad92365a67a34aee8fa9" ns1:_="" ns2:_="">
    <xsd:import namespace="http://schemas.microsoft.com/sharepoint/v3"/>
    <xsd:import namespace="aac6e9ca-a293-4c82-8e9f-9055b12d24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6e9ca-a293-4c82-8e9f-9055b12d2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1AEE4D-015A-498B-8269-B4A255D8D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6e9ca-a293-4c82-8e9f-9055b12d2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096C8F-E9E5-474B-BD63-DBA2A86FD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3CC7C-8344-4D67-866C-6F4294E97DB9}">
  <ds:schemaRefs>
    <ds:schemaRef ds:uri="http://schemas.microsoft.com/office/2006/metadata/properties"/>
    <ds:schemaRef ds:uri="http://purl.org/dc/terms/"/>
    <ds:schemaRef ds:uri="aac6e9ca-a293-4c82-8e9f-9055b12d24a8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14673</TotalTime>
  <Words>572</Words>
  <Application>Microsoft Office PowerPoint</Application>
  <PresentationFormat>Doble carta (432 x 279 mm)</PresentationFormat>
  <Paragraphs>80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Gill Sans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Claudia Marcela Numa Paez</cp:lastModifiedBy>
  <cp:revision>341</cp:revision>
  <dcterms:created xsi:type="dcterms:W3CDTF">2018-11-28T18:31:04Z</dcterms:created>
  <dcterms:modified xsi:type="dcterms:W3CDTF">2020-08-28T02:16:53Z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0x01010041F2E63D61B4EF4B93C738236FC81050</vt:lpwstr>
  </property>
</Properties>
</file>