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rawings/drawing1.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drawings/drawing2.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6.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7.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8.xml" ContentType="application/vnd.openxmlformats-officedocument.themeOverride+xml"/>
  <Override PartName="/ppt/drawings/drawing4.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9.xml" ContentType="application/vnd.openxmlformats-officedocument.themeOverride+xml"/>
  <Override PartName="/ppt/drawings/drawing5.xml" ContentType="application/vnd.openxmlformats-officedocument.drawingml.chartshapes+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343" r:id="rId2"/>
    <p:sldId id="943" r:id="rId3"/>
    <p:sldId id="912" r:id="rId4"/>
    <p:sldId id="596" r:id="rId5"/>
    <p:sldId id="936" r:id="rId6"/>
    <p:sldId id="933" r:id="rId7"/>
    <p:sldId id="894" r:id="rId8"/>
    <p:sldId id="925" r:id="rId9"/>
    <p:sldId id="934" r:id="rId10"/>
    <p:sldId id="942" r:id="rId11"/>
    <p:sldId id="879" r:id="rId12"/>
    <p:sldId id="944" r:id="rId13"/>
    <p:sldId id="895" r:id="rId14"/>
    <p:sldId id="896" r:id="rId15"/>
    <p:sldId id="875" r:id="rId16"/>
    <p:sldId id="935" r:id="rId17"/>
    <p:sldId id="888" r:id="rId18"/>
    <p:sldId id="915" r:id="rId19"/>
    <p:sldId id="924" r:id="rId20"/>
    <p:sldId id="906" r:id="rId21"/>
    <p:sldId id="514" r:id="rId22"/>
    <p:sldId id="883" r:id="rId23"/>
  </p:sldIdLst>
  <p:sldSz cx="12192000" cy="6858000"/>
  <p:notesSz cx="7023100" cy="9309100"/>
  <p:custDataLst>
    <p:tags r:id="rId26"/>
  </p:custDataLst>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ris, Jason" initials="" lastIdx="7" clrIdx="0"/>
  <p:cmAuthor id="2" name="Tieman, Alexander Ferenc"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17375E"/>
    <a:srgbClr val="FFFF99"/>
    <a:srgbClr val="ECE717"/>
    <a:srgbClr val="FF4F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61" autoAdjust="0"/>
    <p:restoredTop sz="87251" autoAdjust="0"/>
  </p:normalViewPr>
  <p:slideViewPr>
    <p:cSldViewPr>
      <p:cViewPr varScale="1">
        <p:scale>
          <a:sx n="55" d="100"/>
          <a:sy n="55" d="100"/>
        </p:scale>
        <p:origin x="880" y="40"/>
      </p:cViewPr>
      <p:guideLst>
        <p:guide orient="horz" pos="2160"/>
        <p:guide pos="3840"/>
      </p:guideLst>
    </p:cSldViewPr>
  </p:slideViewPr>
  <p:notesTextViewPr>
    <p:cViewPr>
      <p:scale>
        <a:sx n="3" d="2"/>
        <a:sy n="3" d="2"/>
      </p:scale>
      <p:origin x="0" y="0"/>
    </p:cViewPr>
  </p:notesTextViewPr>
  <p:sorterViewPr>
    <p:cViewPr>
      <p:scale>
        <a:sx n="80" d="100"/>
        <a:sy n="8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0.xml"/><Relationship Id="rId1" Type="http://schemas.microsoft.com/office/2011/relationships/chartStyle" Target="style10.xml"/><Relationship Id="rId5" Type="http://schemas.openxmlformats.org/officeDocument/2006/relationships/chartUserShapes" Target="../drawings/drawing5.xml"/><Relationship Id="rId4" Type="http://schemas.openxmlformats.org/officeDocument/2006/relationships/oleObject" Target="file:///\\DATA1\FAD\DATA\AI\MAlbertson\Fall%202018%20WEMD\WEMD%20Presentation\PSBS\Figure%201.5%20%20Public%20Sector%20Balance%20Sheets,%202000-16.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1.xml"/><Relationship Id="rId4" Type="http://schemas.openxmlformats.org/officeDocument/2006/relationships/oleObject" Target="file:///C:\Users\DAmaglobeli\OTmp\Copy%20of%20Non-fin%20public%20corps%20updated%20(002).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2.xml"/><Relationship Id="rId4" Type="http://schemas.openxmlformats.org/officeDocument/2006/relationships/oleObject" Target="file:///\\DATA1\FAD\DATA\AI\MAlbertson\Fall%202018%20WEMD\WEMD%20Presentation\PSBS\WEMD%20charts%20from%20Jason.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data4\users10\jharris\My%20Documents\Fiscal%20monitor\Analysis\Non-fin%20public%20corps%20updated.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DATA1\FAD\DATA\AI\MAlbertson\Fall%202018%20WEMD\WEMD%20Presentation\PSBS\Box%202%20Balance%20Sheet%20Strenght%20and%20the%20Macro%20Economy.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3.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9.xml"/><Relationship Id="rId1" Type="http://schemas.microsoft.com/office/2011/relationships/chartStyle" Target="style9.xml"/><Relationship Id="rId5" Type="http://schemas.openxmlformats.org/officeDocument/2006/relationships/chartUserShapes" Target="../drawings/drawing4.xml"/><Relationship Id="rId4" Type="http://schemas.openxmlformats.org/officeDocument/2006/relationships/oleObject" Target="file:///\\DATA1\FAD\DATA\AI\MAlbertson\Fall%202018%20WEMD\WEMD%20Presentation\PSBS\Figure%201.5%20%20Public%20Sector%20Balance%20Sheets,%20200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'PC Assets'!$D$3</c:f>
              <c:strCache>
                <c:ptCount val="1"/>
                <c:pt idx="0">
                  <c:v>Pcorps Assets %GDP</c:v>
                </c:pt>
              </c:strCache>
            </c:strRef>
          </c:tx>
          <c:spPr>
            <a:solidFill>
              <a:srgbClr val="002060"/>
            </a:solidFill>
            <a:ln>
              <a:noFill/>
            </a:ln>
            <a:effectLst/>
          </c:spPr>
          <c:invertIfNegative val="0"/>
          <c:cat>
            <c:strRef>
              <c:f>'PC Assets'!$C$4:$C$41</c:f>
              <c:strCache>
                <c:ptCount val="38"/>
                <c:pt idx="0">
                  <c:v>Japan</c:v>
                </c:pt>
                <c:pt idx="1">
                  <c:v>Portugal</c:v>
                </c:pt>
                <c:pt idx="2">
                  <c:v>Germany</c:v>
                </c:pt>
                <c:pt idx="3">
                  <c:v>Tunisia</c:v>
                </c:pt>
                <c:pt idx="4">
                  <c:v>Russian Federation</c:v>
                </c:pt>
                <c:pt idx="5">
                  <c:v>South Africa</c:v>
                </c:pt>
                <c:pt idx="6">
                  <c:v>Norway</c:v>
                </c:pt>
                <c:pt idx="7">
                  <c:v>Brazil</c:v>
                </c:pt>
                <c:pt idx="8">
                  <c:v>United States</c:v>
                </c:pt>
                <c:pt idx="9">
                  <c:v>Uzbekistan</c:v>
                </c:pt>
                <c:pt idx="10">
                  <c:v>Korea, Republic of</c:v>
                </c:pt>
                <c:pt idx="11">
                  <c:v>Kazakhstan</c:v>
                </c:pt>
                <c:pt idx="12">
                  <c:v>India</c:v>
                </c:pt>
                <c:pt idx="13">
                  <c:v>France</c:v>
                </c:pt>
                <c:pt idx="14">
                  <c:v>United Kingdom</c:v>
                </c:pt>
                <c:pt idx="15">
                  <c:v>Turkey</c:v>
                </c:pt>
                <c:pt idx="16">
                  <c:v>Finland</c:v>
                </c:pt>
                <c:pt idx="17">
                  <c:v>New Zealand</c:v>
                </c:pt>
                <c:pt idx="18">
                  <c:v>Indonesia</c:v>
                </c:pt>
                <c:pt idx="19">
                  <c:v>Colombia</c:v>
                </c:pt>
                <c:pt idx="20">
                  <c:v>Australia</c:v>
                </c:pt>
                <c:pt idx="21">
                  <c:v>Georgia</c:v>
                </c:pt>
                <c:pt idx="22">
                  <c:v>Gambia, the</c:v>
                </c:pt>
                <c:pt idx="23">
                  <c:v>Albania</c:v>
                </c:pt>
                <c:pt idx="24">
                  <c:v>Peru</c:v>
                </c:pt>
                <c:pt idx="25">
                  <c:v>Austria</c:v>
                </c:pt>
                <c:pt idx="26">
                  <c:v>Canada</c:v>
                </c:pt>
                <c:pt idx="27">
                  <c:v>El Salvador</c:v>
                </c:pt>
                <c:pt idx="28">
                  <c:v>Uganda</c:v>
                </c:pt>
                <c:pt idx="29">
                  <c:v>Tanzania</c:v>
                </c:pt>
                <c:pt idx="30">
                  <c:v>Lithuania</c:v>
                </c:pt>
                <c:pt idx="31">
                  <c:v>Kenya</c:v>
                </c:pt>
                <c:pt idx="32">
                  <c:v>Malta</c:v>
                </c:pt>
                <c:pt idx="33">
                  <c:v>Mexico</c:v>
                </c:pt>
                <c:pt idx="34">
                  <c:v>North Macedonia</c:v>
                </c:pt>
                <c:pt idx="35">
                  <c:v>Guatemala</c:v>
                </c:pt>
                <c:pt idx="36">
                  <c:v>Armenia</c:v>
                </c:pt>
                <c:pt idx="37">
                  <c:v>Senegal</c:v>
                </c:pt>
              </c:strCache>
            </c:strRef>
          </c:cat>
          <c:val>
            <c:numRef>
              <c:f>'PC Assets'!$D$4:$D$41</c:f>
              <c:numCache>
                <c:formatCode>General</c:formatCode>
                <c:ptCount val="38"/>
                <c:pt idx="0">
                  <c:v>256.76655937901046</c:v>
                </c:pt>
                <c:pt idx="1">
                  <c:v>167.89999999999998</c:v>
                </c:pt>
                <c:pt idx="2">
                  <c:v>148.45953002610966</c:v>
                </c:pt>
                <c:pt idx="3">
                  <c:v>140.69999999999999</c:v>
                </c:pt>
                <c:pt idx="4">
                  <c:v>126.9</c:v>
                </c:pt>
                <c:pt idx="5">
                  <c:v>121.942570340825</c:v>
                </c:pt>
                <c:pt idx="6">
                  <c:v>119.39642602436354</c:v>
                </c:pt>
                <c:pt idx="7">
                  <c:v>119</c:v>
                </c:pt>
                <c:pt idx="8">
                  <c:v>111.52415520268988</c:v>
                </c:pt>
                <c:pt idx="9">
                  <c:v>111.03619943068796</c:v>
                </c:pt>
                <c:pt idx="10">
                  <c:v>108.6643328514611</c:v>
                </c:pt>
                <c:pt idx="11">
                  <c:v>99.855196284147951</c:v>
                </c:pt>
                <c:pt idx="12">
                  <c:v>92.484330961713567</c:v>
                </c:pt>
                <c:pt idx="13">
                  <c:v>82.50064615484024</c:v>
                </c:pt>
                <c:pt idx="14">
                  <c:v>80.908857481545553</c:v>
                </c:pt>
                <c:pt idx="15">
                  <c:v>75.900000000000006</c:v>
                </c:pt>
                <c:pt idx="16">
                  <c:v>75.094664778747955</c:v>
                </c:pt>
                <c:pt idx="17">
                  <c:v>66.472669258586791</c:v>
                </c:pt>
                <c:pt idx="18">
                  <c:v>65.931456944960416</c:v>
                </c:pt>
                <c:pt idx="19">
                  <c:v>65.3</c:v>
                </c:pt>
                <c:pt idx="20">
                  <c:v>63.945326147949729</c:v>
                </c:pt>
                <c:pt idx="21">
                  <c:v>63.376341754613648</c:v>
                </c:pt>
                <c:pt idx="22">
                  <c:v>61.851750842434896</c:v>
                </c:pt>
                <c:pt idx="23">
                  <c:v>57.6</c:v>
                </c:pt>
                <c:pt idx="24">
                  <c:v>52.1</c:v>
                </c:pt>
                <c:pt idx="25">
                  <c:v>50.7</c:v>
                </c:pt>
                <c:pt idx="26">
                  <c:v>50.04455894504855</c:v>
                </c:pt>
                <c:pt idx="27">
                  <c:v>35.21259809810276</c:v>
                </c:pt>
                <c:pt idx="28">
                  <c:v>32.1</c:v>
                </c:pt>
                <c:pt idx="29">
                  <c:v>32</c:v>
                </c:pt>
                <c:pt idx="30">
                  <c:v>31.410641210055751</c:v>
                </c:pt>
                <c:pt idx="31">
                  <c:v>31</c:v>
                </c:pt>
                <c:pt idx="32">
                  <c:v>30.750652788682814</c:v>
                </c:pt>
                <c:pt idx="33">
                  <c:v>29.714737304929262</c:v>
                </c:pt>
                <c:pt idx="34">
                  <c:v>27.864663244094835</c:v>
                </c:pt>
                <c:pt idx="35">
                  <c:v>24.3</c:v>
                </c:pt>
                <c:pt idx="36">
                  <c:v>21.752208946159406</c:v>
                </c:pt>
                <c:pt idx="37">
                  <c:v>15.931939022412219</c:v>
                </c:pt>
              </c:numCache>
            </c:numRef>
          </c:val>
          <c:extLst>
            <c:ext xmlns:c16="http://schemas.microsoft.com/office/drawing/2014/chart" uri="{C3380CC4-5D6E-409C-BE32-E72D297353CC}">
              <c16:uniqueId val="{00000000-E606-475A-90F3-5457C33139AD}"/>
            </c:ext>
          </c:extLst>
        </c:ser>
        <c:dLbls>
          <c:showLegendKey val="0"/>
          <c:showVal val="0"/>
          <c:showCatName val="0"/>
          <c:showSerName val="0"/>
          <c:showPercent val="0"/>
          <c:showBubbleSize val="0"/>
        </c:dLbls>
        <c:gapWidth val="150"/>
        <c:overlap val="100"/>
        <c:axId val="656062656"/>
        <c:axId val="570569904"/>
        <c:extLst>
          <c:ext xmlns:c15="http://schemas.microsoft.com/office/drawing/2012/chart" uri="{02D57815-91ED-43cb-92C2-25804820EDAC}">
            <c15:filteredBarSeries>
              <c15:ser>
                <c:idx val="1"/>
                <c:order val="1"/>
                <c:tx>
                  <c:strRef>
                    <c:extLst>
                      <c:ext uri="{02D57815-91ED-43cb-92C2-25804820EDAC}">
                        <c15:formulaRef>
                          <c15:sqref>'Figure 1.3'!$M$1</c15:sqref>
                        </c15:formulaRef>
                      </c:ext>
                    </c:extLst>
                    <c:strCache>
                      <c:ptCount val="1"/>
                      <c:pt idx="0">
                        <c:v>Natural resources</c:v>
                      </c:pt>
                    </c:strCache>
                  </c:strRef>
                </c:tx>
                <c:spPr>
                  <a:solidFill>
                    <a:schemeClr val="bg1"/>
                  </a:solidFill>
                  <a:ln>
                    <a:solidFill>
                      <a:srgbClr val="002060"/>
                    </a:solidFill>
                  </a:ln>
                  <a:effectLst/>
                </c:spPr>
                <c:invertIfNegative val="0"/>
                <c:cat>
                  <c:strRef>
                    <c:extLst>
                      <c:ext uri="{02D57815-91ED-43cb-92C2-25804820EDAC}">
                        <c15:formulaRef>
                          <c15:sqref>'PC Assets'!$C$4:$C$41</c15:sqref>
                        </c15:formulaRef>
                      </c:ext>
                    </c:extLst>
                    <c:strCache>
                      <c:ptCount val="38"/>
                      <c:pt idx="0">
                        <c:v>Japan</c:v>
                      </c:pt>
                      <c:pt idx="1">
                        <c:v>Portugal</c:v>
                      </c:pt>
                      <c:pt idx="2">
                        <c:v>Germany</c:v>
                      </c:pt>
                      <c:pt idx="3">
                        <c:v>Tunisia</c:v>
                      </c:pt>
                      <c:pt idx="4">
                        <c:v>Russian Federation</c:v>
                      </c:pt>
                      <c:pt idx="5">
                        <c:v>South Africa</c:v>
                      </c:pt>
                      <c:pt idx="6">
                        <c:v>Norway</c:v>
                      </c:pt>
                      <c:pt idx="7">
                        <c:v>Brazil</c:v>
                      </c:pt>
                      <c:pt idx="8">
                        <c:v>United States</c:v>
                      </c:pt>
                      <c:pt idx="9">
                        <c:v>Uzbekistan</c:v>
                      </c:pt>
                      <c:pt idx="10">
                        <c:v>Korea, Republic of</c:v>
                      </c:pt>
                      <c:pt idx="11">
                        <c:v>Kazakhstan</c:v>
                      </c:pt>
                      <c:pt idx="12">
                        <c:v>India</c:v>
                      </c:pt>
                      <c:pt idx="13">
                        <c:v>France</c:v>
                      </c:pt>
                      <c:pt idx="14">
                        <c:v>United Kingdom</c:v>
                      </c:pt>
                      <c:pt idx="15">
                        <c:v>Turkey</c:v>
                      </c:pt>
                      <c:pt idx="16">
                        <c:v>Finland</c:v>
                      </c:pt>
                      <c:pt idx="17">
                        <c:v>New Zealand</c:v>
                      </c:pt>
                      <c:pt idx="18">
                        <c:v>Indonesia</c:v>
                      </c:pt>
                      <c:pt idx="19">
                        <c:v>Colombia</c:v>
                      </c:pt>
                      <c:pt idx="20">
                        <c:v>Australia</c:v>
                      </c:pt>
                      <c:pt idx="21">
                        <c:v>Georgia</c:v>
                      </c:pt>
                      <c:pt idx="22">
                        <c:v>Gambia, the</c:v>
                      </c:pt>
                      <c:pt idx="23">
                        <c:v>Albania</c:v>
                      </c:pt>
                      <c:pt idx="24">
                        <c:v>Peru</c:v>
                      </c:pt>
                      <c:pt idx="25">
                        <c:v>Austria</c:v>
                      </c:pt>
                      <c:pt idx="26">
                        <c:v>Canada</c:v>
                      </c:pt>
                      <c:pt idx="27">
                        <c:v>El Salvador</c:v>
                      </c:pt>
                      <c:pt idx="28">
                        <c:v>Uganda</c:v>
                      </c:pt>
                      <c:pt idx="29">
                        <c:v>Tanzania</c:v>
                      </c:pt>
                      <c:pt idx="30">
                        <c:v>Lithuania</c:v>
                      </c:pt>
                      <c:pt idx="31">
                        <c:v>Kenya</c:v>
                      </c:pt>
                      <c:pt idx="32">
                        <c:v>Malta</c:v>
                      </c:pt>
                      <c:pt idx="33">
                        <c:v>Mexico</c:v>
                      </c:pt>
                      <c:pt idx="34">
                        <c:v>North Macedonia</c:v>
                      </c:pt>
                      <c:pt idx="35">
                        <c:v>Guatemala</c:v>
                      </c:pt>
                      <c:pt idx="36">
                        <c:v>Armenia</c:v>
                      </c:pt>
                      <c:pt idx="37">
                        <c:v>Senegal</c:v>
                      </c:pt>
                    </c:strCache>
                  </c:strRef>
                </c:cat>
                <c:val>
                  <c:numRef>
                    <c:extLst>
                      <c:ext uri="{02D57815-91ED-43cb-92C2-25804820EDAC}">
                        <c15:formulaRef>
                          <c15:sqref>'Figure 1.3'!$M$2:$M$30</c15:sqref>
                        </c15:formulaRef>
                      </c:ext>
                    </c:extLst>
                    <c:numCache>
                      <c:formatCode>0.00</c:formatCode>
                      <c:ptCount val="29"/>
                      <c:pt idx="0">
                        <c:v>340.18924444152589</c:v>
                      </c:pt>
                      <c:pt idx="1">
                        <c:v>219.37955157042961</c:v>
                      </c:pt>
                      <c:pt idx="2">
                        <c:v>169.39127215989629</c:v>
                      </c:pt>
                      <c:pt idx="3">
                        <c:v>155.62260001205743</c:v>
                      </c:pt>
                      <c:pt idx="4">
                        <c:v>143.55324928612268</c:v>
                      </c:pt>
                      <c:pt idx="5">
                        <c:v>103.02847528157125</c:v>
                      </c:pt>
                      <c:pt idx="6">
                        <c:v>101.37888897215237</c:v>
                      </c:pt>
                      <c:pt idx="7">
                        <c:v>72.71764197136055</c:v>
                      </c:pt>
                      <c:pt idx="8">
                        <c:v>60.21294226906312</c:v>
                      </c:pt>
                      <c:pt idx="9">
                        <c:v>51.310805951796056</c:v>
                      </c:pt>
                      <c:pt idx="10">
                        <c:v>48.597162379144393</c:v>
                      </c:pt>
                      <c:pt idx="11">
                        <c:v>46</c:v>
                      </c:pt>
                      <c:pt idx="12">
                        <c:v>42.068988174001404</c:v>
                      </c:pt>
                      <c:pt idx="13">
                        <c:v>40.581933952140957</c:v>
                      </c:pt>
                      <c:pt idx="14">
                        <c:v>40.48998756213097</c:v>
                      </c:pt>
                      <c:pt idx="15">
                        <c:v>40.292693255604476</c:v>
                      </c:pt>
                      <c:pt idx="16">
                        <c:v>26.584935797037666</c:v>
                      </c:pt>
                      <c:pt idx="17">
                        <c:v>25.921686386215057</c:v>
                      </c:pt>
                      <c:pt idx="18">
                        <c:v>19.612963593858254</c:v>
                      </c:pt>
                      <c:pt idx="19">
                        <c:v>16.04232650056538</c:v>
                      </c:pt>
                      <c:pt idx="20">
                        <c:v>10.594436443203733</c:v>
                      </c:pt>
                      <c:pt idx="21">
                        <c:v>9.0127469117373167</c:v>
                      </c:pt>
                      <c:pt idx="22">
                        <c:v>7.3943771126762776</c:v>
                      </c:pt>
                      <c:pt idx="23">
                        <c:v>5.3555794911367656</c:v>
                      </c:pt>
                      <c:pt idx="24">
                        <c:v>5.08688635395524</c:v>
                      </c:pt>
                      <c:pt idx="25">
                        <c:v>4.727075611393289</c:v>
                      </c:pt>
                      <c:pt idx="26">
                        <c:v>4.2647910056459608</c:v>
                      </c:pt>
                      <c:pt idx="27">
                        <c:v>2.5772694715027207</c:v>
                      </c:pt>
                      <c:pt idx="28">
                        <c:v>1.4264896273954051</c:v>
                      </c:pt>
                    </c:numCache>
                  </c:numRef>
                </c:val>
                <c:extLst>
                  <c:ext xmlns:c16="http://schemas.microsoft.com/office/drawing/2014/chart" uri="{C3380CC4-5D6E-409C-BE32-E72D297353CC}">
                    <c16:uniqueId val="{00000001-E606-475A-90F3-5457C33139AD}"/>
                  </c:ext>
                </c:extLst>
              </c15:ser>
            </c15:filteredBarSeries>
          </c:ext>
        </c:extLst>
      </c:barChart>
      <c:catAx>
        <c:axId val="656062656"/>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570569904"/>
        <c:crosses val="autoZero"/>
        <c:auto val="1"/>
        <c:lblAlgn val="ctr"/>
        <c:lblOffset val="100"/>
        <c:noMultiLvlLbl val="0"/>
      </c:catAx>
      <c:valAx>
        <c:axId val="570569904"/>
        <c:scaling>
          <c:orientation val="minMax"/>
        </c:scaling>
        <c:delete val="0"/>
        <c:axPos val="b"/>
        <c:numFmt formatCode="0" sourceLinked="0"/>
        <c:majorTickMark val="in"/>
        <c:minorTickMark val="none"/>
        <c:tickLblPos val="nextTo"/>
        <c:spPr>
          <a:noFill/>
          <a:ln>
            <a:solidFill>
              <a:schemeClr val="accent3"/>
            </a:solid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56062656"/>
        <c:crosses val="autoZero"/>
        <c:crossBetween val="between"/>
      </c:valAx>
      <c:spPr>
        <a:noFill/>
        <a:ln>
          <a:solidFill>
            <a:schemeClr val="accent3"/>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'Figure 1.5'!$B$6</c:f>
              <c:strCache>
                <c:ptCount val="1"/>
                <c:pt idx="0">
                  <c:v>Financial  Net Worth v2</c:v>
                </c:pt>
              </c:strCache>
            </c:strRef>
          </c:tx>
          <c:spPr>
            <a:ln w="53975" cap="rnd">
              <a:solidFill>
                <a:srgbClr val="C00000"/>
              </a:solidFill>
              <a:round/>
            </a:ln>
            <a:effectLst/>
          </c:spPr>
          <c:marker>
            <c:symbol val="none"/>
          </c:marker>
          <c:cat>
            <c:strRef>
              <c:f>'Figure 1.5'!$C$2:$S$2</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'Figure 1.5'!$C$6:$S$6</c:f>
              <c:numCache>
                <c:formatCode>#,##0.0</c:formatCode>
                <c:ptCount val="17"/>
                <c:pt idx="0">
                  <c:v>-27.105041686454118</c:v>
                </c:pt>
                <c:pt idx="1">
                  <c:v>-25.378219895780045</c:v>
                </c:pt>
                <c:pt idx="2">
                  <c:v>-29.255588994854588</c:v>
                </c:pt>
                <c:pt idx="3">
                  <c:v>-29.916172036133801</c:v>
                </c:pt>
                <c:pt idx="4">
                  <c:v>-32.885682043695354</c:v>
                </c:pt>
                <c:pt idx="5">
                  <c:v>-32.078863422282119</c:v>
                </c:pt>
                <c:pt idx="6">
                  <c:v>-29.938455712152347</c:v>
                </c:pt>
                <c:pt idx="7">
                  <c:v>-28.576260166322786</c:v>
                </c:pt>
                <c:pt idx="8">
                  <c:v>-37.857564869611011</c:v>
                </c:pt>
                <c:pt idx="9">
                  <c:v>-43.977242554649777</c:v>
                </c:pt>
                <c:pt idx="10">
                  <c:v>-49.426406550331784</c:v>
                </c:pt>
                <c:pt idx="11">
                  <c:v>-56.246537411234883</c:v>
                </c:pt>
                <c:pt idx="12">
                  <c:v>-58.432716327919074</c:v>
                </c:pt>
                <c:pt idx="13">
                  <c:v>-55.952953775433372</c:v>
                </c:pt>
                <c:pt idx="14">
                  <c:v>-56.06069392802528</c:v>
                </c:pt>
                <c:pt idx="15">
                  <c:v>-55.625345532502138</c:v>
                </c:pt>
                <c:pt idx="16">
                  <c:v>-56.985353919913777</c:v>
                </c:pt>
              </c:numCache>
            </c:numRef>
          </c:val>
          <c:smooth val="0"/>
          <c:extLst>
            <c:ext xmlns:c16="http://schemas.microsoft.com/office/drawing/2014/chart" uri="{C3380CC4-5D6E-409C-BE32-E72D297353CC}">
              <c16:uniqueId val="{00000000-2BF2-41A1-A481-6B5BAEE84467}"/>
            </c:ext>
          </c:extLst>
        </c:ser>
        <c:dLbls>
          <c:showLegendKey val="0"/>
          <c:showVal val="0"/>
          <c:showCatName val="0"/>
          <c:showSerName val="0"/>
          <c:showPercent val="0"/>
          <c:showBubbleSize val="0"/>
        </c:dLbls>
        <c:marker val="1"/>
        <c:smooth val="0"/>
        <c:axId val="733931408"/>
        <c:axId val="364155568"/>
      </c:lineChart>
      <c:lineChart>
        <c:grouping val="standard"/>
        <c:varyColors val="0"/>
        <c:ser>
          <c:idx val="1"/>
          <c:order val="1"/>
          <c:tx>
            <c:strRef>
              <c:f>'Figure 1.5'!$B$5</c:f>
              <c:strCache>
                <c:ptCount val="1"/>
                <c:pt idx="0">
                  <c:v>Net Worth v2</c:v>
                </c:pt>
              </c:strCache>
            </c:strRef>
          </c:tx>
          <c:spPr>
            <a:ln w="53975" cap="rnd">
              <a:solidFill>
                <a:schemeClr val="tx1"/>
              </a:solidFill>
              <a:round/>
            </a:ln>
            <a:effectLst/>
          </c:spPr>
          <c:marker>
            <c:symbol val="none"/>
          </c:marker>
          <c:cat>
            <c:strRef>
              <c:f>'Figure 1.5'!$C$2:$S$2</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'Figure 1.5'!$C$5:$S$5</c:f>
              <c:numCache>
                <c:formatCode>#,##0.0</c:formatCode>
                <c:ptCount val="17"/>
                <c:pt idx="0">
                  <c:v>38.163571771481521</c:v>
                </c:pt>
                <c:pt idx="1">
                  <c:v>40.090520965386489</c:v>
                </c:pt>
                <c:pt idx="2">
                  <c:v>36.770487177843009</c:v>
                </c:pt>
                <c:pt idx="3">
                  <c:v>36.176923630730926</c:v>
                </c:pt>
                <c:pt idx="4">
                  <c:v>34.483134825066294</c:v>
                </c:pt>
                <c:pt idx="5">
                  <c:v>36.046806131875776</c:v>
                </c:pt>
                <c:pt idx="6">
                  <c:v>39.467526276512231</c:v>
                </c:pt>
                <c:pt idx="7">
                  <c:v>42.089236330601182</c:v>
                </c:pt>
                <c:pt idx="8">
                  <c:v>35.621262552552892</c:v>
                </c:pt>
                <c:pt idx="9">
                  <c:v>32.461872861438827</c:v>
                </c:pt>
                <c:pt idx="10">
                  <c:v>26.447140777465464</c:v>
                </c:pt>
                <c:pt idx="11">
                  <c:v>20.486061724076418</c:v>
                </c:pt>
                <c:pt idx="12">
                  <c:v>17.81648581984313</c:v>
                </c:pt>
                <c:pt idx="13">
                  <c:v>20.255024331087508</c:v>
                </c:pt>
                <c:pt idx="14">
                  <c:v>19.295137389979665</c:v>
                </c:pt>
                <c:pt idx="15">
                  <c:v>18.272827689019842</c:v>
                </c:pt>
                <c:pt idx="16">
                  <c:v>16.887530505448538</c:v>
                </c:pt>
              </c:numCache>
            </c:numRef>
          </c:val>
          <c:smooth val="0"/>
          <c:extLst>
            <c:ext xmlns:c16="http://schemas.microsoft.com/office/drawing/2014/chart" uri="{C3380CC4-5D6E-409C-BE32-E72D297353CC}">
              <c16:uniqueId val="{00000001-2BF2-41A1-A481-6B5BAEE84467}"/>
            </c:ext>
          </c:extLst>
        </c:ser>
        <c:dLbls>
          <c:showLegendKey val="0"/>
          <c:showVal val="0"/>
          <c:showCatName val="0"/>
          <c:showSerName val="0"/>
          <c:showPercent val="0"/>
          <c:showBubbleSize val="0"/>
        </c:dLbls>
        <c:marker val="1"/>
        <c:smooth val="0"/>
        <c:axId val="360488736"/>
        <c:axId val="659016720"/>
      </c:lineChart>
      <c:catAx>
        <c:axId val="733931408"/>
        <c:scaling>
          <c:orientation val="minMax"/>
        </c:scaling>
        <c:delete val="0"/>
        <c:axPos val="b"/>
        <c:numFmt formatCode="General" sourceLinked="1"/>
        <c:majorTickMark val="none"/>
        <c:minorTickMark val="none"/>
        <c:tickLblPos val="low"/>
        <c:spPr>
          <a:noFill/>
          <a:ln w="9525" cap="flat" cmpd="sng" algn="ctr">
            <a:solidFill>
              <a:schemeClr val="accent3"/>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Georgia" panose="02040502050405020303" pitchFamily="18" charset="0"/>
                <a:ea typeface="+mn-ea"/>
                <a:cs typeface="Arial" panose="020B0604020202020204" pitchFamily="34" charset="0"/>
              </a:defRPr>
            </a:pPr>
            <a:endParaRPr lang="en-US"/>
          </a:p>
        </c:txPr>
        <c:crossAx val="364155568"/>
        <c:crosses val="autoZero"/>
        <c:auto val="1"/>
        <c:lblAlgn val="ctr"/>
        <c:lblOffset val="100"/>
        <c:tickLblSkip val="2"/>
        <c:noMultiLvlLbl val="0"/>
      </c:catAx>
      <c:valAx>
        <c:axId val="364155568"/>
        <c:scaling>
          <c:orientation val="minMax"/>
          <c:max val="-20"/>
        </c:scaling>
        <c:delete val="0"/>
        <c:axPos val="l"/>
        <c:numFmt formatCode="0" sourceLinked="0"/>
        <c:majorTickMark val="in"/>
        <c:minorTickMark val="none"/>
        <c:tickLblPos val="nextTo"/>
        <c:spPr>
          <a:noFill/>
          <a:ln>
            <a:solidFill>
              <a:schemeClr val="accent3"/>
            </a:solid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Georgia" panose="02040502050405020303" pitchFamily="18" charset="0"/>
                <a:ea typeface="+mn-ea"/>
                <a:cs typeface="Arial" panose="020B0604020202020204" pitchFamily="34" charset="0"/>
              </a:defRPr>
            </a:pPr>
            <a:endParaRPr lang="en-US"/>
          </a:p>
        </c:txPr>
        <c:crossAx val="733931408"/>
        <c:crosses val="autoZero"/>
        <c:crossBetween val="midCat"/>
      </c:valAx>
      <c:valAx>
        <c:axId val="659016720"/>
        <c:scaling>
          <c:orientation val="minMax"/>
        </c:scaling>
        <c:delete val="0"/>
        <c:axPos val="r"/>
        <c:numFmt formatCode="0" sourceLinked="0"/>
        <c:majorTickMark val="in"/>
        <c:minorTickMark val="none"/>
        <c:tickLblPos val="nextTo"/>
        <c:spPr>
          <a:noFill/>
          <a:ln>
            <a:solidFill>
              <a:schemeClr val="accent3"/>
            </a:solid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Georgia" panose="02040502050405020303" pitchFamily="18" charset="0"/>
                <a:ea typeface="+mn-ea"/>
                <a:cs typeface="Arial" panose="020B0604020202020204" pitchFamily="34" charset="0"/>
              </a:defRPr>
            </a:pPr>
            <a:endParaRPr lang="en-US"/>
          </a:p>
        </c:txPr>
        <c:crossAx val="360488736"/>
        <c:crosses val="max"/>
        <c:crossBetween val="between"/>
      </c:valAx>
      <c:catAx>
        <c:axId val="360488736"/>
        <c:scaling>
          <c:orientation val="minMax"/>
        </c:scaling>
        <c:delete val="1"/>
        <c:axPos val="b"/>
        <c:numFmt formatCode="General" sourceLinked="1"/>
        <c:majorTickMark val="out"/>
        <c:minorTickMark val="none"/>
        <c:tickLblPos val="nextTo"/>
        <c:crossAx val="659016720"/>
        <c:crosses val="autoZero"/>
        <c:auto val="1"/>
        <c:lblAlgn val="ctr"/>
        <c:lblOffset val="100"/>
        <c:noMultiLvlLbl val="0"/>
      </c:catAx>
      <c:spPr>
        <a:noFill/>
        <a:ln>
          <a:solidFill>
            <a:schemeClr val="bg1">
              <a:lumMod val="75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sz="1400">
          <a:solidFill>
            <a:sysClr val="windowText" lastClr="000000"/>
          </a:solidFill>
          <a:latin typeface="Georgia" panose="02040502050405020303" pitchFamily="18" charset="0"/>
          <a:cs typeface="Arial" panose="020B0604020202020204" pitchFamily="34" charset="0"/>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391059153754067"/>
          <c:y val="4.5920926596861596E-2"/>
          <c:w val="0.74867575182163537"/>
          <c:h val="0.88800572818273948"/>
        </c:manualLayout>
      </c:layout>
      <c:barChart>
        <c:barDir val="bar"/>
        <c:grouping val="clustered"/>
        <c:varyColors val="0"/>
        <c:ser>
          <c:idx val="0"/>
          <c:order val="0"/>
          <c:spPr>
            <a:solidFill>
              <a:srgbClr val="002060"/>
            </a:solidFill>
            <a:ln>
              <a:noFill/>
            </a:ln>
            <a:effectLst/>
          </c:spPr>
          <c:invertIfNegative val="0"/>
          <c:cat>
            <c:strRef>
              <c:f>'New Elements'!$Z$4:$Z$41</c:f>
              <c:strCache>
                <c:ptCount val="38"/>
                <c:pt idx="0">
                  <c:v>Russia</c:v>
                </c:pt>
                <c:pt idx="1">
                  <c:v>Kazakhstan</c:v>
                </c:pt>
                <c:pt idx="2">
                  <c:v>Peru</c:v>
                </c:pt>
                <c:pt idx="3">
                  <c:v>Australia</c:v>
                </c:pt>
                <c:pt idx="4">
                  <c:v>Norway</c:v>
                </c:pt>
                <c:pt idx="5">
                  <c:v>Uzbekistan</c:v>
                </c:pt>
                <c:pt idx="6">
                  <c:v>South Africa</c:v>
                </c:pt>
                <c:pt idx="7">
                  <c:v>Brazil</c:v>
                </c:pt>
                <c:pt idx="8">
                  <c:v>Indonesia</c:v>
                </c:pt>
                <c:pt idx="9">
                  <c:v>Tunisia</c:v>
                </c:pt>
                <c:pt idx="10">
                  <c:v>Colombia</c:v>
                </c:pt>
                <c:pt idx="11">
                  <c:v>Lithuania</c:v>
                </c:pt>
                <c:pt idx="12">
                  <c:v>Canada</c:v>
                </c:pt>
                <c:pt idx="13">
                  <c:v>Tanzania</c:v>
                </c:pt>
                <c:pt idx="14">
                  <c:v>India</c:v>
                </c:pt>
                <c:pt idx="15">
                  <c:v>Albania</c:v>
                </c:pt>
                <c:pt idx="16">
                  <c:v>Mexico</c:v>
                </c:pt>
                <c:pt idx="17">
                  <c:v>Senegal</c:v>
                </c:pt>
                <c:pt idx="18">
                  <c:v>Georgia</c:v>
                </c:pt>
                <c:pt idx="19">
                  <c:v>Guatemala</c:v>
                </c:pt>
                <c:pt idx="20">
                  <c:v>United States</c:v>
                </c:pt>
                <c:pt idx="21">
                  <c:v>Turkey</c:v>
                </c:pt>
                <c:pt idx="22">
                  <c:v>United Kingdom</c:v>
                </c:pt>
                <c:pt idx="23">
                  <c:v>Kenya</c:v>
                </c:pt>
                <c:pt idx="24">
                  <c:v>Finland</c:v>
                </c:pt>
                <c:pt idx="25">
                  <c:v>Uganda</c:v>
                </c:pt>
                <c:pt idx="26">
                  <c:v>Portugal</c:v>
                </c:pt>
                <c:pt idx="27">
                  <c:v>New Zealand</c:v>
                </c:pt>
                <c:pt idx="28">
                  <c:v>Germany</c:v>
                </c:pt>
                <c:pt idx="29">
                  <c:v>Austria</c:v>
                </c:pt>
                <c:pt idx="30">
                  <c:v>Korea</c:v>
                </c:pt>
                <c:pt idx="31">
                  <c:v>Japan</c:v>
                </c:pt>
                <c:pt idx="32">
                  <c:v>France</c:v>
                </c:pt>
                <c:pt idx="33">
                  <c:v>El Salvador</c:v>
                </c:pt>
                <c:pt idx="34">
                  <c:v>Gambia, the</c:v>
                </c:pt>
                <c:pt idx="35">
                  <c:v>Armenia</c:v>
                </c:pt>
                <c:pt idx="36">
                  <c:v>North Macedonia</c:v>
                </c:pt>
                <c:pt idx="37">
                  <c:v>Malta</c:v>
                </c:pt>
              </c:strCache>
            </c:strRef>
          </c:cat>
          <c:val>
            <c:numRef>
              <c:f>'New Elements'!$AA$4:$AA$41</c:f>
              <c:numCache>
                <c:formatCode>0.00</c:formatCode>
                <c:ptCount val="38"/>
                <c:pt idx="0">
                  <c:v>340.18924444152589</c:v>
                </c:pt>
                <c:pt idx="1">
                  <c:v>219.37955157042964</c:v>
                </c:pt>
                <c:pt idx="2">
                  <c:v>169.39127215989626</c:v>
                </c:pt>
                <c:pt idx="3">
                  <c:v>163.64508997012223</c:v>
                </c:pt>
                <c:pt idx="4">
                  <c:v>155.6226000120574</c:v>
                </c:pt>
                <c:pt idx="5">
                  <c:v>103.02847528157125</c:v>
                </c:pt>
                <c:pt idx="6">
                  <c:v>101.37888897215235</c:v>
                </c:pt>
                <c:pt idx="7">
                  <c:v>72.717641971360564</c:v>
                </c:pt>
                <c:pt idx="8">
                  <c:v>60.212942269063106</c:v>
                </c:pt>
                <c:pt idx="9">
                  <c:v>51.310805951796056</c:v>
                </c:pt>
                <c:pt idx="10">
                  <c:v>48.5971623791444</c:v>
                </c:pt>
                <c:pt idx="11">
                  <c:v>46.000000000000007</c:v>
                </c:pt>
                <c:pt idx="12">
                  <c:v>42.068988174001397</c:v>
                </c:pt>
                <c:pt idx="13">
                  <c:v>40.581933952140965</c:v>
                </c:pt>
                <c:pt idx="14">
                  <c:v>40.489987562130977</c:v>
                </c:pt>
                <c:pt idx="15">
                  <c:v>40.292693255604462</c:v>
                </c:pt>
                <c:pt idx="16">
                  <c:v>26.586128735380544</c:v>
                </c:pt>
                <c:pt idx="17">
                  <c:v>25.921686386215057</c:v>
                </c:pt>
                <c:pt idx="18">
                  <c:v>19.61296359385824</c:v>
                </c:pt>
                <c:pt idx="19">
                  <c:v>16.042326500565377</c:v>
                </c:pt>
                <c:pt idx="20">
                  <c:v>10.594436443203744</c:v>
                </c:pt>
                <c:pt idx="21">
                  <c:v>9.0127469117373291</c:v>
                </c:pt>
                <c:pt idx="22">
                  <c:v>7.3943771126762714</c:v>
                </c:pt>
                <c:pt idx="23">
                  <c:v>5.3555794911367602</c:v>
                </c:pt>
                <c:pt idx="24">
                  <c:v>5.0868863539552374</c:v>
                </c:pt>
                <c:pt idx="25">
                  <c:v>4.7270756113932864</c:v>
                </c:pt>
                <c:pt idx="26">
                  <c:v>4.2647910056459581</c:v>
                </c:pt>
                <c:pt idx="27">
                  <c:v>2.5772694715027318</c:v>
                </c:pt>
                <c:pt idx="28">
                  <c:v>1.426489627395406</c:v>
                </c:pt>
                <c:pt idx="29">
                  <c:v>0.80272302539570028</c:v>
                </c:pt>
                <c:pt idx="30">
                  <c:v>0.16724735317831985</c:v>
                </c:pt>
                <c:pt idx="31">
                  <c:v>0.13194334964130455</c:v>
                </c:pt>
                <c:pt idx="32">
                  <c:v>2.4472964656339528E-2</c:v>
                </c:pt>
                <c:pt idx="33">
                  <c:v>0</c:v>
                </c:pt>
                <c:pt idx="34">
                  <c:v>0</c:v>
                </c:pt>
                <c:pt idx="35">
                  <c:v>0</c:v>
                </c:pt>
                <c:pt idx="36">
                  <c:v>0</c:v>
                </c:pt>
                <c:pt idx="37">
                  <c:v>0</c:v>
                </c:pt>
              </c:numCache>
            </c:numRef>
          </c:val>
          <c:extLst>
            <c:ext xmlns:c16="http://schemas.microsoft.com/office/drawing/2014/chart" uri="{C3380CC4-5D6E-409C-BE32-E72D297353CC}">
              <c16:uniqueId val="{00000000-BBBA-4BB8-80D1-6782B1B29E52}"/>
            </c:ext>
          </c:extLst>
        </c:ser>
        <c:dLbls>
          <c:showLegendKey val="0"/>
          <c:showVal val="0"/>
          <c:showCatName val="0"/>
          <c:showSerName val="0"/>
          <c:showPercent val="0"/>
          <c:showBubbleSize val="0"/>
        </c:dLbls>
        <c:gapWidth val="100"/>
        <c:axId val="656062656"/>
        <c:axId val="570569904"/>
      </c:barChart>
      <c:catAx>
        <c:axId val="656062656"/>
        <c:scaling>
          <c:orientation val="minMax"/>
        </c:scaling>
        <c:delete val="0"/>
        <c:axPos val="l"/>
        <c:numFmt formatCode="General" sourceLinked="1"/>
        <c:majorTickMark val="none"/>
        <c:minorTickMark val="none"/>
        <c:tickLblPos val="low"/>
        <c:spPr>
          <a:noFill/>
          <a:ln w="9525" cap="flat" cmpd="sng" algn="ctr">
            <a:no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570569904"/>
        <c:crosses val="autoZero"/>
        <c:auto val="1"/>
        <c:lblAlgn val="ctr"/>
        <c:lblOffset val="100"/>
        <c:noMultiLvlLbl val="0"/>
      </c:catAx>
      <c:valAx>
        <c:axId val="570569904"/>
        <c:scaling>
          <c:orientation val="minMax"/>
          <c:max val="350"/>
          <c:min val="0"/>
        </c:scaling>
        <c:delete val="0"/>
        <c:axPos val="b"/>
        <c:numFmt formatCode="0" sourceLinked="0"/>
        <c:majorTickMark val="in"/>
        <c:minorTickMark val="none"/>
        <c:tickLblPos val="nextTo"/>
        <c:spPr>
          <a:noFill/>
          <a:ln>
            <a:solidFill>
              <a:schemeClr val="accent3"/>
            </a:solid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56062656"/>
        <c:crosses val="autoZero"/>
        <c:crossBetween val="between"/>
        <c:majorUnit val="100"/>
      </c:valAx>
      <c:spPr>
        <a:noFill/>
        <a:ln>
          <a:solidFill>
            <a:schemeClr val="accent3"/>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537229694618431"/>
          <c:y val="5.0776471786441693E-2"/>
          <c:w val="0.73818571095130014"/>
          <c:h val="0.90384539711178047"/>
        </c:manualLayout>
      </c:layout>
      <c:barChart>
        <c:barDir val="bar"/>
        <c:grouping val="clustered"/>
        <c:varyColors val="0"/>
        <c:ser>
          <c:idx val="0"/>
          <c:order val="0"/>
          <c:tx>
            <c:strRef>
              <c:f>'Figure 1.3'!$H$1</c:f>
              <c:strCache>
                <c:ptCount val="1"/>
                <c:pt idx="0">
                  <c:v>Pension Liabilites</c:v>
                </c:pt>
              </c:strCache>
            </c:strRef>
          </c:tx>
          <c:spPr>
            <a:solidFill>
              <a:srgbClr val="C00000"/>
            </a:solidFill>
            <a:ln>
              <a:solidFill>
                <a:srgbClr val="C00000"/>
              </a:solidFill>
            </a:ln>
            <a:effectLst/>
          </c:spPr>
          <c:invertIfNegative val="0"/>
          <c:cat>
            <c:strRef>
              <c:f>'Figure 1.3'!$G$2:$G$39</c:f>
              <c:strCache>
                <c:ptCount val="38"/>
                <c:pt idx="0">
                  <c:v>Portugal</c:v>
                </c:pt>
                <c:pt idx="1">
                  <c:v>Finland</c:v>
                </c:pt>
                <c:pt idx="2">
                  <c:v>India</c:v>
                </c:pt>
                <c:pt idx="3">
                  <c:v>Norway</c:v>
                </c:pt>
                <c:pt idx="4">
                  <c:v>Colombia</c:v>
                </c:pt>
                <c:pt idx="5">
                  <c:v>France</c:v>
                </c:pt>
                <c:pt idx="6">
                  <c:v>Russia</c:v>
                </c:pt>
                <c:pt idx="7">
                  <c:v>Canada</c:v>
                </c:pt>
                <c:pt idx="8">
                  <c:v>Armenia</c:v>
                </c:pt>
                <c:pt idx="9">
                  <c:v>Korea</c:v>
                </c:pt>
                <c:pt idx="10">
                  <c:v>Turkey</c:v>
                </c:pt>
                <c:pt idx="11">
                  <c:v>Germany</c:v>
                </c:pt>
                <c:pt idx="12">
                  <c:v>Indonesia</c:v>
                </c:pt>
                <c:pt idx="13">
                  <c:v>Peru</c:v>
                </c:pt>
                <c:pt idx="14">
                  <c:v>Japan</c:v>
                </c:pt>
                <c:pt idx="15">
                  <c:v>New Zealand</c:v>
                </c:pt>
                <c:pt idx="16">
                  <c:v>Tunisia</c:v>
                </c:pt>
                <c:pt idx="17">
                  <c:v>Armenia</c:v>
                </c:pt>
                <c:pt idx="18">
                  <c:v>Mexico</c:v>
                </c:pt>
                <c:pt idx="19">
                  <c:v>Senegal</c:v>
                </c:pt>
                <c:pt idx="20">
                  <c:v>Malta</c:v>
                </c:pt>
                <c:pt idx="21">
                  <c:v>Austria</c:v>
                </c:pt>
                <c:pt idx="22">
                  <c:v>Albania</c:v>
                </c:pt>
                <c:pt idx="23">
                  <c:v>Brazil</c:v>
                </c:pt>
                <c:pt idx="24">
                  <c:v>Australia</c:v>
                </c:pt>
                <c:pt idx="25">
                  <c:v>United States</c:v>
                </c:pt>
                <c:pt idx="26">
                  <c:v>Malta</c:v>
                </c:pt>
                <c:pt idx="27">
                  <c:v>Mexico</c:v>
                </c:pt>
                <c:pt idx="28">
                  <c:v>Macedonia</c:v>
                </c:pt>
                <c:pt idx="29">
                  <c:v>South Africa</c:v>
                </c:pt>
                <c:pt idx="30">
                  <c:v>Lithuania</c:v>
                </c:pt>
                <c:pt idx="31">
                  <c:v>United Kingdom</c:v>
                </c:pt>
                <c:pt idx="32">
                  <c:v>Kazakhstan</c:v>
                </c:pt>
                <c:pt idx="33">
                  <c:v>Georgia</c:v>
                </c:pt>
                <c:pt idx="34">
                  <c:v>Lithuania</c:v>
                </c:pt>
                <c:pt idx="35">
                  <c:v>Uzbekistan</c:v>
                </c:pt>
                <c:pt idx="36">
                  <c:v>North Macedonia</c:v>
                </c:pt>
                <c:pt idx="37">
                  <c:v>Uzbekistan</c:v>
                </c:pt>
              </c:strCache>
            </c:strRef>
          </c:cat>
          <c:val>
            <c:numRef>
              <c:f>'Figure 1.3'!$H$2:$H$39</c:f>
              <c:numCache>
                <c:formatCode>0.00</c:formatCode>
                <c:ptCount val="38"/>
                <c:pt idx="0">
                  <c:v>133.9</c:v>
                </c:pt>
                <c:pt idx="1">
                  <c:v>103.23420700675693</c:v>
                </c:pt>
                <c:pt idx="2">
                  <c:v>93.980240216607669</c:v>
                </c:pt>
                <c:pt idx="3">
                  <c:v>92.963926444292596</c:v>
                </c:pt>
                <c:pt idx="4">
                  <c:v>86.865576918094419</c:v>
                </c:pt>
                <c:pt idx="5">
                  <c:v>61.284518823593615</c:v>
                </c:pt>
                <c:pt idx="6">
                  <c:v>54.962252400819999</c:v>
                </c:pt>
                <c:pt idx="7">
                  <c:v>54.291316355799587</c:v>
                </c:pt>
                <c:pt idx="8">
                  <c:v>51.518337593617161</c:v>
                </c:pt>
                <c:pt idx="9">
                  <c:v>45.867605591252108</c:v>
                </c:pt>
                <c:pt idx="10">
                  <c:v>42.360781313716657</c:v>
                </c:pt>
                <c:pt idx="11">
                  <c:v>39.230447093687083</c:v>
                </c:pt>
                <c:pt idx="12">
                  <c:v>32</c:v>
                </c:pt>
                <c:pt idx="13">
                  <c:v>29.86033910587383</c:v>
                </c:pt>
                <c:pt idx="14">
                  <c:v>29.285285191257685</c:v>
                </c:pt>
                <c:pt idx="15">
                  <c:v>26.900000000000002</c:v>
                </c:pt>
                <c:pt idx="16">
                  <c:v>22.3</c:v>
                </c:pt>
                <c:pt idx="17">
                  <c:v>22.1</c:v>
                </c:pt>
                <c:pt idx="18">
                  <c:v>21.800000000000004</c:v>
                </c:pt>
                <c:pt idx="19">
                  <c:v>21.747873094450384</c:v>
                </c:pt>
                <c:pt idx="20">
                  <c:v>21.27704157535187</c:v>
                </c:pt>
                <c:pt idx="21">
                  <c:v>20.8</c:v>
                </c:pt>
                <c:pt idx="22">
                  <c:v>18.560280741682313</c:v>
                </c:pt>
                <c:pt idx="23">
                  <c:v>16.915106121033297</c:v>
                </c:pt>
                <c:pt idx="24">
                  <c:v>14.752162726611315</c:v>
                </c:pt>
                <c:pt idx="25">
                  <c:v>12.6</c:v>
                </c:pt>
                <c:pt idx="26">
                  <c:v>9.6347760121451067</c:v>
                </c:pt>
                <c:pt idx="27">
                  <c:v>8.4554274432350169</c:v>
                </c:pt>
                <c:pt idx="28">
                  <c:v>5.6000000000000005</c:v>
                </c:pt>
                <c:pt idx="29">
                  <c:v>4.6779008474512551</c:v>
                </c:pt>
                <c:pt idx="30">
                  <c:v>3.932716146728747</c:v>
                </c:pt>
                <c:pt idx="31">
                  <c:v>3.5887380156973681</c:v>
                </c:pt>
                <c:pt idx="32">
                  <c:v>3</c:v>
                </c:pt>
                <c:pt idx="33">
                  <c:v>1.8808235850202482</c:v>
                </c:pt>
                <c:pt idx="34">
                  <c:v>1.4000000000000001</c:v>
                </c:pt>
                <c:pt idx="35">
                  <c:v>0.14051178223228514</c:v>
                </c:pt>
                <c:pt idx="36">
                  <c:v>0</c:v>
                </c:pt>
                <c:pt idx="37">
                  <c:v>0</c:v>
                </c:pt>
              </c:numCache>
            </c:numRef>
          </c:val>
          <c:extLst>
            <c:ext xmlns:c16="http://schemas.microsoft.com/office/drawing/2014/chart" uri="{C3380CC4-5D6E-409C-BE32-E72D297353CC}">
              <c16:uniqueId val="{00000000-C686-4677-A617-982722AA8997}"/>
            </c:ext>
          </c:extLst>
        </c:ser>
        <c:dLbls>
          <c:showLegendKey val="0"/>
          <c:showVal val="0"/>
          <c:showCatName val="0"/>
          <c:showSerName val="0"/>
          <c:showPercent val="0"/>
          <c:showBubbleSize val="0"/>
        </c:dLbls>
        <c:gapWidth val="219"/>
        <c:axId val="656062656"/>
        <c:axId val="570569904"/>
      </c:barChart>
      <c:catAx>
        <c:axId val="656062656"/>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570569904"/>
        <c:crosses val="autoZero"/>
        <c:auto val="1"/>
        <c:lblAlgn val="ctr"/>
        <c:lblOffset val="100"/>
        <c:noMultiLvlLbl val="0"/>
      </c:catAx>
      <c:valAx>
        <c:axId val="570569904"/>
        <c:scaling>
          <c:orientation val="minMax"/>
          <c:max val="150"/>
          <c:min val="0"/>
        </c:scaling>
        <c:delete val="0"/>
        <c:axPos val="b"/>
        <c:numFmt formatCode="0" sourceLinked="0"/>
        <c:majorTickMark val="in"/>
        <c:minorTickMark val="none"/>
        <c:tickLblPos val="nextTo"/>
        <c:spPr>
          <a:noFill/>
          <a:ln>
            <a:solidFill>
              <a:schemeClr val="accent3"/>
            </a:solid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56062656"/>
        <c:crosses val="autoZero"/>
        <c:crossBetween val="between"/>
        <c:majorUnit val="50"/>
      </c:valAx>
      <c:spPr>
        <a:noFill/>
        <a:ln>
          <a:solidFill>
            <a:schemeClr val="accent3"/>
          </a:solid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'WEMD chart'!$AF$5</c:f>
              <c:strCache>
                <c:ptCount val="1"/>
                <c:pt idx="0">
                  <c:v>Annual Return all years</c:v>
                </c:pt>
              </c:strCache>
            </c:strRef>
          </c:tx>
          <c:spPr>
            <a:solidFill>
              <a:srgbClr val="4472C4">
                <a:lumMod val="75000"/>
              </a:srgbClr>
            </a:solidFill>
            <a:ln>
              <a:noFill/>
            </a:ln>
            <a:effectLst/>
          </c:spPr>
          <c:invertIfNegative val="0"/>
          <c:dPt>
            <c:idx val="6"/>
            <c:invertIfNegative val="0"/>
            <c:bubble3D val="0"/>
            <c:spPr>
              <a:solidFill>
                <a:srgbClr val="4472C4">
                  <a:lumMod val="75000"/>
                </a:srgbClr>
              </a:solidFill>
              <a:ln>
                <a:noFill/>
              </a:ln>
              <a:effectLst/>
            </c:spPr>
            <c:extLst>
              <c:ext xmlns:c16="http://schemas.microsoft.com/office/drawing/2014/chart" uri="{C3380CC4-5D6E-409C-BE32-E72D297353CC}">
                <c16:uniqueId val="{00000001-65F9-4A12-A1B1-F65128616588}"/>
              </c:ext>
            </c:extLst>
          </c:dPt>
          <c:cat>
            <c:strRef>
              <c:f>'WEMD chart'!$AE$6:$AE$21</c:f>
              <c:strCache>
                <c:ptCount val="16"/>
                <c:pt idx="0">
                  <c:v> &lt;-4     </c:v>
                </c:pt>
                <c:pt idx="1">
                  <c:v>-4  -3</c:v>
                </c:pt>
                <c:pt idx="2">
                  <c:v>     -2</c:v>
                </c:pt>
                <c:pt idx="3">
                  <c:v>     -1</c:v>
                </c:pt>
                <c:pt idx="4">
                  <c:v>       0</c:v>
                </c:pt>
                <c:pt idx="5">
                  <c:v>       1</c:v>
                </c:pt>
                <c:pt idx="6">
                  <c:v>       2</c:v>
                </c:pt>
                <c:pt idx="7">
                  <c:v>       3</c:v>
                </c:pt>
                <c:pt idx="8">
                  <c:v>       4</c:v>
                </c:pt>
                <c:pt idx="9">
                  <c:v>       5</c:v>
                </c:pt>
                <c:pt idx="10">
                  <c:v>       6</c:v>
                </c:pt>
                <c:pt idx="11">
                  <c:v>       7</c:v>
                </c:pt>
                <c:pt idx="12">
                  <c:v>       8</c:v>
                </c:pt>
                <c:pt idx="13">
                  <c:v>       9</c:v>
                </c:pt>
                <c:pt idx="14">
                  <c:v>     10</c:v>
                </c:pt>
                <c:pt idx="15">
                  <c:v>  &gt;10</c:v>
                </c:pt>
              </c:strCache>
            </c:strRef>
          </c:cat>
          <c:val>
            <c:numRef>
              <c:f>'WEMD chart'!$AF$6:$AF$21</c:f>
              <c:numCache>
                <c:formatCode>General</c:formatCode>
                <c:ptCount val="16"/>
                <c:pt idx="0">
                  <c:v>2</c:v>
                </c:pt>
                <c:pt idx="1">
                  <c:v>3</c:v>
                </c:pt>
                <c:pt idx="2">
                  <c:v>11</c:v>
                </c:pt>
                <c:pt idx="3">
                  <c:v>4</c:v>
                </c:pt>
                <c:pt idx="4">
                  <c:v>36</c:v>
                </c:pt>
                <c:pt idx="5">
                  <c:v>21</c:v>
                </c:pt>
                <c:pt idx="6">
                  <c:v>18</c:v>
                </c:pt>
                <c:pt idx="7">
                  <c:v>8</c:v>
                </c:pt>
                <c:pt idx="8">
                  <c:v>6</c:v>
                </c:pt>
                <c:pt idx="9">
                  <c:v>8</c:v>
                </c:pt>
                <c:pt idx="10">
                  <c:v>4</c:v>
                </c:pt>
                <c:pt idx="11">
                  <c:v>2</c:v>
                </c:pt>
                <c:pt idx="12">
                  <c:v>0</c:v>
                </c:pt>
                <c:pt idx="13">
                  <c:v>1</c:v>
                </c:pt>
                <c:pt idx="14">
                  <c:v>2</c:v>
                </c:pt>
                <c:pt idx="15">
                  <c:v>2</c:v>
                </c:pt>
              </c:numCache>
            </c:numRef>
          </c:val>
          <c:extLst>
            <c:ext xmlns:c16="http://schemas.microsoft.com/office/drawing/2014/chart" uri="{C3380CC4-5D6E-409C-BE32-E72D297353CC}">
              <c16:uniqueId val="{00000002-65F9-4A12-A1B1-F65128616588}"/>
            </c:ext>
          </c:extLst>
        </c:ser>
        <c:dLbls>
          <c:showLegendKey val="0"/>
          <c:showVal val="0"/>
          <c:showCatName val="0"/>
          <c:showSerName val="0"/>
          <c:showPercent val="0"/>
          <c:showBubbleSize val="0"/>
        </c:dLbls>
        <c:gapWidth val="4"/>
        <c:axId val="635753824"/>
        <c:axId val="602993392"/>
      </c:barChart>
      <c:catAx>
        <c:axId val="635753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0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602993392"/>
        <c:crosses val="autoZero"/>
        <c:auto val="1"/>
        <c:lblAlgn val="ctr"/>
        <c:lblOffset val="100"/>
        <c:noMultiLvlLbl val="0"/>
      </c:catAx>
      <c:valAx>
        <c:axId val="602993392"/>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635753824"/>
        <c:crosses val="autoZero"/>
        <c:crossBetween val="between"/>
      </c:valAx>
      <c:spPr>
        <a:noFill/>
        <a:ln>
          <a:solidFill>
            <a:schemeClr val="bg1">
              <a:lumMod val="50000"/>
            </a:schemeClr>
          </a:solidFill>
        </a:ln>
        <a:effectLst/>
      </c:spPr>
    </c:plotArea>
    <c:plotVisOnly val="1"/>
    <c:dispBlanksAs val="gap"/>
    <c:showDLblsOverMax val="0"/>
    <c:extLst/>
  </c:chart>
  <c:spPr>
    <a:solidFill>
      <a:schemeClr val="bg1"/>
    </a:solidFill>
    <a:ln w="9525" cap="flat" cmpd="sng" algn="ctr">
      <a:noFill/>
      <a:round/>
    </a:ln>
    <a:effectLst/>
  </c:spPr>
  <c:txPr>
    <a:bodyPr/>
    <a:lstStyle/>
    <a:p>
      <a:pPr>
        <a:defRPr>
          <a:latin typeface="Georgia" panose="02040502050405020303" pitchFamily="18" charset="0"/>
        </a:defRPr>
      </a:pPr>
      <a:endParaRPr lang="en-US"/>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8508477936514183E-2"/>
          <c:y val="5.6847545219638244E-2"/>
          <c:w val="0.88091530999580292"/>
          <c:h val="0.8126078935093326"/>
        </c:manualLayout>
      </c:layout>
      <c:barChart>
        <c:barDir val="col"/>
        <c:grouping val="stacked"/>
        <c:varyColors val="0"/>
        <c:ser>
          <c:idx val="0"/>
          <c:order val="0"/>
          <c:tx>
            <c:strRef>
              <c:f>'Figure 2'!$D$6</c:f>
              <c:strCache>
                <c:ptCount val="1"/>
                <c:pt idx="0">
                  <c:v>Current returns</c:v>
                </c:pt>
              </c:strCache>
            </c:strRef>
          </c:tx>
          <c:spPr>
            <a:solidFill>
              <a:schemeClr val="accent1"/>
            </a:solidFill>
            <a:ln>
              <a:noFill/>
            </a:ln>
            <a:effectLst/>
          </c:spPr>
          <c:invertIfNegative val="0"/>
          <c:cat>
            <c:strRef>
              <c:f>'Figure 2'!$E$5:$G$5</c:f>
              <c:strCache>
                <c:ptCount val="3"/>
                <c:pt idx="0">
                  <c:v>Non-financial public corporations</c:v>
                </c:pt>
                <c:pt idx="1">
                  <c:v>Government financial assets</c:v>
                </c:pt>
                <c:pt idx="2">
                  <c:v>Total</c:v>
                </c:pt>
              </c:strCache>
            </c:strRef>
          </c:cat>
          <c:val>
            <c:numRef>
              <c:f>'Figure 2'!$E$6:$G$6</c:f>
              <c:numCache>
                <c:formatCode>General</c:formatCode>
                <c:ptCount val="3"/>
                <c:pt idx="0">
                  <c:v>0.14000000000000001</c:v>
                </c:pt>
                <c:pt idx="1">
                  <c:v>2.0406</c:v>
                </c:pt>
                <c:pt idx="2">
                  <c:v>2.1806000000000001</c:v>
                </c:pt>
              </c:numCache>
            </c:numRef>
          </c:val>
          <c:extLst>
            <c:ext xmlns:c16="http://schemas.microsoft.com/office/drawing/2014/chart" uri="{C3380CC4-5D6E-409C-BE32-E72D297353CC}">
              <c16:uniqueId val="{00000000-B2B4-41CB-BC55-9FAE5668438C}"/>
            </c:ext>
          </c:extLst>
        </c:ser>
        <c:ser>
          <c:idx val="1"/>
          <c:order val="1"/>
          <c:tx>
            <c:strRef>
              <c:f>'Figure 2'!$D$7</c:f>
              <c:strCache>
                <c:ptCount val="1"/>
                <c:pt idx="0">
                  <c:v>Potential Improvement</c:v>
                </c:pt>
              </c:strCache>
            </c:strRef>
          </c:tx>
          <c:spPr>
            <a:solidFill>
              <a:srgbClr val="00B050"/>
            </a:solidFill>
            <a:ln>
              <a:noFill/>
            </a:ln>
            <a:effectLst/>
          </c:spPr>
          <c:invertIfNegative val="0"/>
          <c:cat>
            <c:strRef>
              <c:f>'Figure 2'!$E$5:$G$5</c:f>
              <c:strCache>
                <c:ptCount val="3"/>
                <c:pt idx="0">
                  <c:v>Non-financial public corporations</c:v>
                </c:pt>
                <c:pt idx="1">
                  <c:v>Government financial assets</c:v>
                </c:pt>
                <c:pt idx="2">
                  <c:v>Total</c:v>
                </c:pt>
              </c:strCache>
            </c:strRef>
          </c:cat>
          <c:val>
            <c:numRef>
              <c:f>'Figure 2'!$E$7:$G$7</c:f>
              <c:numCache>
                <c:formatCode>General</c:formatCode>
                <c:ptCount val="3"/>
                <c:pt idx="0">
                  <c:v>0.9</c:v>
                </c:pt>
                <c:pt idx="1">
                  <c:v>2</c:v>
                </c:pt>
                <c:pt idx="2">
                  <c:v>2.9</c:v>
                </c:pt>
              </c:numCache>
            </c:numRef>
          </c:val>
          <c:extLst>
            <c:ext xmlns:c16="http://schemas.microsoft.com/office/drawing/2014/chart" uri="{C3380CC4-5D6E-409C-BE32-E72D297353CC}">
              <c16:uniqueId val="{00000001-B2B4-41CB-BC55-9FAE5668438C}"/>
            </c:ext>
          </c:extLst>
        </c:ser>
        <c:dLbls>
          <c:showLegendKey val="0"/>
          <c:showVal val="0"/>
          <c:showCatName val="0"/>
          <c:showSerName val="0"/>
          <c:showPercent val="0"/>
          <c:showBubbleSize val="0"/>
        </c:dLbls>
        <c:gapWidth val="150"/>
        <c:overlap val="100"/>
        <c:axId val="573790015"/>
        <c:axId val="637682303"/>
      </c:barChart>
      <c:catAx>
        <c:axId val="573790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Georgia" panose="02040502050405020303" pitchFamily="18" charset="0"/>
                <a:ea typeface="+mn-ea"/>
                <a:cs typeface="Arial" panose="020B0604020202020204" pitchFamily="34" charset="0"/>
              </a:defRPr>
            </a:pPr>
            <a:endParaRPr lang="en-US"/>
          </a:p>
        </c:txPr>
        <c:crossAx val="637682303"/>
        <c:crosses val="autoZero"/>
        <c:auto val="1"/>
        <c:lblAlgn val="ctr"/>
        <c:lblOffset val="100"/>
        <c:noMultiLvlLbl val="0"/>
      </c:catAx>
      <c:valAx>
        <c:axId val="637682303"/>
        <c:scaling>
          <c:orientation val="minMax"/>
        </c:scaling>
        <c:delete val="0"/>
        <c:axPos val="l"/>
        <c:title>
          <c:tx>
            <c:rich>
              <a:bodyPr rot="-5400000" spcFirstLastPara="1" vertOverflow="ellipsis" vert="horz" wrap="square" anchor="ctr" anchorCtr="1"/>
              <a:lstStyle/>
              <a:p>
                <a:pPr>
                  <a:defRPr sz="1200" b="0" i="0" u="none" strike="noStrike" kern="1200" baseline="0">
                    <a:solidFill>
                      <a:sysClr val="windowText" lastClr="000000"/>
                    </a:solidFill>
                    <a:latin typeface="Georgia" panose="02040502050405020303" pitchFamily="18" charset="0"/>
                    <a:ea typeface="+mn-ea"/>
                    <a:cs typeface="Arial" panose="020B0604020202020204" pitchFamily="34" charset="0"/>
                  </a:defRPr>
                </a:pPr>
                <a:r>
                  <a:rPr lang="en-US"/>
                  <a:t>Percent of GDP</a:t>
                </a:r>
              </a:p>
            </c:rich>
          </c:tx>
          <c:overlay val="0"/>
          <c:spPr>
            <a:noFill/>
            <a:ln>
              <a:noFill/>
            </a:ln>
            <a:effectLst/>
          </c:spPr>
          <c:txPr>
            <a:bodyPr rot="-5400000" spcFirstLastPara="1" vertOverflow="ellipsis" vert="horz" wrap="square" anchor="ctr" anchorCtr="1"/>
            <a:lstStyle/>
            <a:p>
              <a:pPr>
                <a:defRPr sz="1200" b="0" i="0" u="none" strike="noStrike" kern="1200" baseline="0">
                  <a:solidFill>
                    <a:sysClr val="windowText" lastClr="000000"/>
                  </a:solidFill>
                  <a:latin typeface="Georgia" panose="02040502050405020303" pitchFamily="18" charset="0"/>
                  <a:ea typeface="+mn-ea"/>
                  <a:cs typeface="Arial" panose="020B0604020202020204" pitchFamily="34" charset="0"/>
                </a:defRPr>
              </a:pPr>
              <a:endParaRPr lang="en-US"/>
            </a:p>
          </c:txPr>
        </c:title>
        <c:numFmt formatCode="General" sourceLinked="1"/>
        <c:majorTickMark val="in"/>
        <c:minorTickMark val="none"/>
        <c:tickLblPos val="nextTo"/>
        <c:spPr>
          <a:noFill/>
          <a:ln>
            <a:solidFill>
              <a:schemeClr val="accent3"/>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Georgia" panose="02040502050405020303" pitchFamily="18" charset="0"/>
                <a:ea typeface="+mn-ea"/>
                <a:cs typeface="Arial" panose="020B0604020202020204" pitchFamily="34" charset="0"/>
              </a:defRPr>
            </a:pPr>
            <a:endParaRPr lang="en-US"/>
          </a:p>
        </c:txPr>
        <c:crossAx val="573790015"/>
        <c:crosses val="autoZero"/>
        <c:crossBetween val="between"/>
      </c:valAx>
      <c:spPr>
        <a:noFill/>
        <a:ln>
          <a:solidFill>
            <a:schemeClr val="accent3"/>
          </a:solidFill>
        </a:ln>
        <a:effectLst/>
      </c:spPr>
    </c:plotArea>
    <c:legend>
      <c:legendPos val="b"/>
      <c:layout>
        <c:manualLayout>
          <c:xMode val="edge"/>
          <c:yMode val="edge"/>
          <c:x val="0.10500380032443542"/>
          <c:y val="0.1040330918794497"/>
          <c:w val="0.40114702562753141"/>
          <c:h val="0.10316172016959417"/>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Georgia" panose="02040502050405020303" pitchFamily="18"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solidFill>
            <a:sysClr val="windowText" lastClr="000000"/>
          </a:solidFill>
          <a:latin typeface="Georgia" panose="02040502050405020303" pitchFamily="18" charset="0"/>
          <a:cs typeface="Arial" panose="020B0604020202020204" pitchFamily="34" charset="0"/>
        </a:defRPr>
      </a:pPr>
      <a:endParaRPr lang="en-US"/>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262856031884921E-2"/>
          <c:y val="0.15740740740740741"/>
          <c:w val="0.83784339457567802"/>
          <c:h val="0.69815616797900248"/>
        </c:manualLayout>
      </c:layout>
      <c:scatterChart>
        <c:scatterStyle val="lineMarker"/>
        <c:varyColors val="0"/>
        <c:ser>
          <c:idx val="0"/>
          <c:order val="0"/>
          <c:spPr>
            <a:ln w="25400" cap="rnd">
              <a:noFill/>
              <a:round/>
            </a:ln>
            <a:effectLst/>
          </c:spPr>
          <c:marker>
            <c:symbol val="circle"/>
            <c:size val="5"/>
            <c:spPr>
              <a:solidFill>
                <a:srgbClr val="002060"/>
              </a:solidFill>
              <a:ln w="9525">
                <a:noFill/>
              </a:ln>
              <a:effectLst/>
            </c:spPr>
          </c:marker>
          <c:xVal>
            <c:numRef>
              <c:f>'Chart and data'!$D$6:$D$97</c:f>
              <c:numCache>
                <c:formatCode>0.0</c:formatCode>
                <c:ptCount val="92"/>
                <c:pt idx="0">
                  <c:v>106.86907162999869</c:v>
                </c:pt>
                <c:pt idx="1">
                  <c:v>104.47826680272334</c:v>
                </c:pt>
                <c:pt idx="2">
                  <c:v>102.04164360758381</c:v>
                </c:pt>
                <c:pt idx="3">
                  <c:v>103.31913228143088</c:v>
                </c:pt>
                <c:pt idx="4">
                  <c:v>105.42518702408093</c:v>
                </c:pt>
                <c:pt idx="5">
                  <c:v>103.80126732434431</c:v>
                </c:pt>
                <c:pt idx="6">
                  <c:v>101.10316653580391</c:v>
                </c:pt>
                <c:pt idx="7">
                  <c:v>19.677008551576698</c:v>
                </c:pt>
                <c:pt idx="8">
                  <c:v>19.635461144212652</c:v>
                </c:pt>
                <c:pt idx="9">
                  <c:v>20.288222027298257</c:v>
                </c:pt>
                <c:pt idx="10">
                  <c:v>19.576610218454</c:v>
                </c:pt>
                <c:pt idx="11">
                  <c:v>17.858115381994804</c:v>
                </c:pt>
                <c:pt idx="12">
                  <c:v>18.255677372569224</c:v>
                </c:pt>
                <c:pt idx="13">
                  <c:v>17.929877232091133</c:v>
                </c:pt>
                <c:pt idx="14">
                  <c:v>16.442338091354419</c:v>
                </c:pt>
                <c:pt idx="15">
                  <c:v>18.124008860796007</c:v>
                </c:pt>
                <c:pt idx="16">
                  <c:v>20.621213907116747</c:v>
                </c:pt>
                <c:pt idx="17">
                  <c:v>20.03146812428157</c:v>
                </c:pt>
                <c:pt idx="18">
                  <c:v>25.632228319791651</c:v>
                </c:pt>
                <c:pt idx="19">
                  <c:v>26.333938656817324</c:v>
                </c:pt>
                <c:pt idx="20">
                  <c:v>22.576162442100518</c:v>
                </c:pt>
                <c:pt idx="21">
                  <c:v>29.053411864167295</c:v>
                </c:pt>
                <c:pt idx="22">
                  <c:v>30.936204251929144</c:v>
                </c:pt>
                <c:pt idx="23">
                  <c:v>33.007345489547269</c:v>
                </c:pt>
                <c:pt idx="24">
                  <c:v>35.12603900440596</c:v>
                </c:pt>
                <c:pt idx="25">
                  <c:v>49.017916704685675</c:v>
                </c:pt>
                <c:pt idx="26">
                  <c:v>42.584480748509058</c:v>
                </c:pt>
                <c:pt idx="27">
                  <c:v>41.655083208089152</c:v>
                </c:pt>
                <c:pt idx="28">
                  <c:v>50.789878615492121</c:v>
                </c:pt>
                <c:pt idx="29">
                  <c:v>48.777543830800724</c:v>
                </c:pt>
                <c:pt idx="30">
                  <c:v>28.106060606060606</c:v>
                </c:pt>
                <c:pt idx="31">
                  <c:v>23.730092592592591</c:v>
                </c:pt>
                <c:pt idx="32">
                  <c:v>22.490557751427318</c:v>
                </c:pt>
                <c:pt idx="33">
                  <c:v>21.913152400835074</c:v>
                </c:pt>
                <c:pt idx="34">
                  <c:v>22.791515151515153</c:v>
                </c:pt>
                <c:pt idx="35">
                  <c:v>22.600306866129653</c:v>
                </c:pt>
                <c:pt idx="36">
                  <c:v>45.241109294619413</c:v>
                </c:pt>
                <c:pt idx="37">
                  <c:v>45.56229694846548</c:v>
                </c:pt>
                <c:pt idx="38">
                  <c:v>45.400329563849155</c:v>
                </c:pt>
                <c:pt idx="39">
                  <c:v>45.824886148073588</c:v>
                </c:pt>
                <c:pt idx="40">
                  <c:v>45.517969702042834</c:v>
                </c:pt>
                <c:pt idx="41">
                  <c:v>45.107118288944271</c:v>
                </c:pt>
                <c:pt idx="42">
                  <c:v>43.565216452215466</c:v>
                </c:pt>
                <c:pt idx="43">
                  <c:v>24.533400050037528</c:v>
                </c:pt>
                <c:pt idx="44">
                  <c:v>23.012674209682899</c:v>
                </c:pt>
                <c:pt idx="45">
                  <c:v>23.791269346878146</c:v>
                </c:pt>
                <c:pt idx="46">
                  <c:v>24.734080272301799</c:v>
                </c:pt>
                <c:pt idx="47">
                  <c:v>25.628608679456139</c:v>
                </c:pt>
                <c:pt idx="48">
                  <c:v>24.200164068908943</c:v>
                </c:pt>
                <c:pt idx="49">
                  <c:v>23.577591870702115</c:v>
                </c:pt>
                <c:pt idx="50">
                  <c:v>11.443645531795687</c:v>
                </c:pt>
                <c:pt idx="51">
                  <c:v>10.73512252042007</c:v>
                </c:pt>
                <c:pt idx="52">
                  <c:v>10.367850844041319</c:v>
                </c:pt>
                <c:pt idx="53">
                  <c:v>11.206931953513203</c:v>
                </c:pt>
                <c:pt idx="54">
                  <c:v>10.780713658497646</c:v>
                </c:pt>
                <c:pt idx="55">
                  <c:v>10.751573775525872</c:v>
                </c:pt>
                <c:pt idx="56">
                  <c:v>10.993357713262185</c:v>
                </c:pt>
                <c:pt idx="57">
                  <c:v>13.001389782989294</c:v>
                </c:pt>
                <c:pt idx="58">
                  <c:v>12.746331615930881</c:v>
                </c:pt>
                <c:pt idx="59">
                  <c:v>13.314622275083277</c:v>
                </c:pt>
                <c:pt idx="60">
                  <c:v>14.028756315443594</c:v>
                </c:pt>
                <c:pt idx="61">
                  <c:v>14.430833747449354</c:v>
                </c:pt>
                <c:pt idx="62">
                  <c:v>15.689923009096646</c:v>
                </c:pt>
                <c:pt idx="63">
                  <c:v>16.251487345161351</c:v>
                </c:pt>
                <c:pt idx="64">
                  <c:v>18.514979752853449</c:v>
                </c:pt>
                <c:pt idx="65">
                  <c:v>17.547854774614496</c:v>
                </c:pt>
                <c:pt idx="66">
                  <c:v>16.516110156426706</c:v>
                </c:pt>
                <c:pt idx="67">
                  <c:v>16.197342403356316</c:v>
                </c:pt>
                <c:pt idx="68">
                  <c:v>15.596708059423378</c:v>
                </c:pt>
                <c:pt idx="69">
                  <c:v>15.215289655784622</c:v>
                </c:pt>
                <c:pt idx="70">
                  <c:v>14.723525391152148</c:v>
                </c:pt>
                <c:pt idx="71">
                  <c:v>29.291664213810559</c:v>
                </c:pt>
                <c:pt idx="72">
                  <c:v>29.161134514618542</c:v>
                </c:pt>
                <c:pt idx="73">
                  <c:v>28.795433821958998</c:v>
                </c:pt>
                <c:pt idx="74">
                  <c:v>28.657557245861089</c:v>
                </c:pt>
                <c:pt idx="75">
                  <c:v>29.06612799258496</c:v>
                </c:pt>
                <c:pt idx="76">
                  <c:v>29.735056811037218</c:v>
                </c:pt>
                <c:pt idx="77">
                  <c:v>30.211961757948568</c:v>
                </c:pt>
                <c:pt idx="78">
                  <c:v>28.88784577646188</c:v>
                </c:pt>
                <c:pt idx="79">
                  <c:v>29.286766412624154</c:v>
                </c:pt>
                <c:pt idx="80">
                  <c:v>30.541139969040582</c:v>
                </c:pt>
                <c:pt idx="81">
                  <c:v>28.792042480807716</c:v>
                </c:pt>
                <c:pt idx="82">
                  <c:v>28.999469988666494</c:v>
                </c:pt>
                <c:pt idx="83">
                  <c:v>25.281498993651496</c:v>
                </c:pt>
                <c:pt idx="84">
                  <c:v>23.814094199302147</c:v>
                </c:pt>
                <c:pt idx="85">
                  <c:v>31.799206530795498</c:v>
                </c:pt>
                <c:pt idx="86">
                  <c:v>25.901216723475862</c:v>
                </c:pt>
                <c:pt idx="87">
                  <c:v>23.127544476047067</c:v>
                </c:pt>
                <c:pt idx="88">
                  <c:v>26.690455485921618</c:v>
                </c:pt>
                <c:pt idx="89">
                  <c:v>25.434782608695649</c:v>
                </c:pt>
                <c:pt idx="90">
                  <c:v>25.185954933274996</c:v>
                </c:pt>
                <c:pt idx="91">
                  <c:v>25.249151681940845</c:v>
                </c:pt>
              </c:numCache>
            </c:numRef>
          </c:xVal>
          <c:yVal>
            <c:numRef>
              <c:f>'Chart and data'!$E$6:$E$97</c:f>
              <c:numCache>
                <c:formatCode>0.0</c:formatCode>
                <c:ptCount val="92"/>
                <c:pt idx="0">
                  <c:v>9.8666439306604836</c:v>
                </c:pt>
                <c:pt idx="1">
                  <c:v>10.50049622815183</c:v>
                </c:pt>
                <c:pt idx="2">
                  <c:v>12.333578341619992</c:v>
                </c:pt>
                <c:pt idx="3">
                  <c:v>9.0215497992637417</c:v>
                </c:pt>
                <c:pt idx="4">
                  <c:v>1.3035446434666282</c:v>
                </c:pt>
                <c:pt idx="5">
                  <c:v>2.5531716325662779</c:v>
                </c:pt>
                <c:pt idx="6">
                  <c:v>3.8375107323958506</c:v>
                </c:pt>
                <c:pt idx="7">
                  <c:v>5.2357530349226318</c:v>
                </c:pt>
                <c:pt idx="8">
                  <c:v>3.8520875961322059</c:v>
                </c:pt>
                <c:pt idx="9">
                  <c:v>4.0156486716888704</c:v>
                </c:pt>
                <c:pt idx="10">
                  <c:v>4.4610845645028432</c:v>
                </c:pt>
                <c:pt idx="11">
                  <c:v>5.6727482780189673</c:v>
                </c:pt>
                <c:pt idx="12">
                  <c:v>3.7928577906019183</c:v>
                </c:pt>
                <c:pt idx="13">
                  <c:v>4.5067811240091684</c:v>
                </c:pt>
                <c:pt idx="14">
                  <c:v>6.5175573522799262</c:v>
                </c:pt>
                <c:pt idx="15">
                  <c:v>5.6269270571551226</c:v>
                </c:pt>
                <c:pt idx="16">
                  <c:v>6.2552032023397794</c:v>
                </c:pt>
                <c:pt idx="17">
                  <c:v>3.589940271775363</c:v>
                </c:pt>
                <c:pt idx="18">
                  <c:v>4.3684064160849081</c:v>
                </c:pt>
                <c:pt idx="19">
                  <c:v>2.3287493911165122</c:v>
                </c:pt>
                <c:pt idx="20">
                  <c:v>2.8405080679687424</c:v>
                </c:pt>
                <c:pt idx="21">
                  <c:v>4.5783868572436042</c:v>
                </c:pt>
                <c:pt idx="22">
                  <c:v>4.3492046669771156</c:v>
                </c:pt>
                <c:pt idx="23">
                  <c:v>-0.72934066481781112</c:v>
                </c:pt>
                <c:pt idx="24">
                  <c:v>-2.5002085998285897</c:v>
                </c:pt>
                <c:pt idx="25">
                  <c:v>4.2096954548444385</c:v>
                </c:pt>
                <c:pt idx="26">
                  <c:v>4.5335942596216565</c:v>
                </c:pt>
                <c:pt idx="27">
                  <c:v>-4.3625582380347314</c:v>
                </c:pt>
                <c:pt idx="28">
                  <c:v>-2.6438718998314474</c:v>
                </c:pt>
                <c:pt idx="29">
                  <c:v>0.45277267225534584</c:v>
                </c:pt>
                <c:pt idx="30">
                  <c:v>0.55087601078167114</c:v>
                </c:pt>
                <c:pt idx="31">
                  <c:v>-2.0348440213044072</c:v>
                </c:pt>
                <c:pt idx="32">
                  <c:v>1.1989611606881334</c:v>
                </c:pt>
                <c:pt idx="33">
                  <c:v>0.81551770130711476</c:v>
                </c:pt>
                <c:pt idx="34">
                  <c:v>1.2214362956265843</c:v>
                </c:pt>
                <c:pt idx="35">
                  <c:v>1.1795855326804596</c:v>
                </c:pt>
                <c:pt idx="36">
                  <c:v>0.29032667051589534</c:v>
                </c:pt>
                <c:pt idx="37">
                  <c:v>0.35109894281745624</c:v>
                </c:pt>
                <c:pt idx="38">
                  <c:v>0.52649566868198516</c:v>
                </c:pt>
                <c:pt idx="39">
                  <c:v>0.49440627011236038</c:v>
                </c:pt>
                <c:pt idx="40">
                  <c:v>0.38888073939088608</c:v>
                </c:pt>
                <c:pt idx="41">
                  <c:v>0.4208439878982263</c:v>
                </c:pt>
                <c:pt idx="42">
                  <c:v>0.5306197287962604</c:v>
                </c:pt>
                <c:pt idx="43">
                  <c:v>0.53028757903324497</c:v>
                </c:pt>
                <c:pt idx="44">
                  <c:v>0.14771048744460855</c:v>
                </c:pt>
                <c:pt idx="45">
                  <c:v>4.0281973816717019E-2</c:v>
                </c:pt>
                <c:pt idx="46">
                  <c:v>1.0512232415902139</c:v>
                </c:pt>
                <c:pt idx="47">
                  <c:v>-0.52688953488372092</c:v>
                </c:pt>
                <c:pt idx="48">
                  <c:v>-3.0508474576271185</c:v>
                </c:pt>
                <c:pt idx="49">
                  <c:v>0.27865502507895229</c:v>
                </c:pt>
                <c:pt idx="50">
                  <c:v>8.8127294981640141</c:v>
                </c:pt>
                <c:pt idx="51">
                  <c:v>3.381642512077295</c:v>
                </c:pt>
                <c:pt idx="52">
                  <c:v>3.0781692993114622</c:v>
                </c:pt>
                <c:pt idx="53">
                  <c:v>2.711615976548186</c:v>
                </c:pt>
                <c:pt idx="54">
                  <c:v>1.9992595335061087</c:v>
                </c:pt>
                <c:pt idx="55">
                  <c:v>2.9989289539450197</c:v>
                </c:pt>
                <c:pt idx="56">
                  <c:v>5.7705363204344877</c:v>
                </c:pt>
                <c:pt idx="57">
                  <c:v>1.0643220731142988</c:v>
                </c:pt>
                <c:pt idx="58">
                  <c:v>0.62056737588652477</c:v>
                </c:pt>
                <c:pt idx="59">
                  <c:v>1.2360939431396787</c:v>
                </c:pt>
                <c:pt idx="60">
                  <c:v>0.63861758076634112</c:v>
                </c:pt>
                <c:pt idx="61">
                  <c:v>0.38300835654596105</c:v>
                </c:pt>
                <c:pt idx="62">
                  <c:v>-9.5846645367412137E-2</c:v>
                </c:pt>
                <c:pt idx="63">
                  <c:v>-9.0689238210399023E-2</c:v>
                </c:pt>
                <c:pt idx="64">
                  <c:v>1.7562661314880472</c:v>
                </c:pt>
                <c:pt idx="65">
                  <c:v>1.4051438963913851</c:v>
                </c:pt>
                <c:pt idx="66">
                  <c:v>1.4736372325717799</c:v>
                </c:pt>
                <c:pt idx="67">
                  <c:v>1.4003225954122918</c:v>
                </c:pt>
                <c:pt idx="68">
                  <c:v>1.2428328225335745</c:v>
                </c:pt>
                <c:pt idx="69">
                  <c:v>1.0999891325959568</c:v>
                </c:pt>
                <c:pt idx="70">
                  <c:v>0.83694455706064841</c:v>
                </c:pt>
                <c:pt idx="71">
                  <c:v>0.80188513347166857</c:v>
                </c:pt>
                <c:pt idx="72">
                  <c:v>-0.2948698731520864</c:v>
                </c:pt>
                <c:pt idx="73">
                  <c:v>-7.0266645846919148E-2</c:v>
                </c:pt>
                <c:pt idx="74">
                  <c:v>-0.62398705210147132</c:v>
                </c:pt>
                <c:pt idx="75">
                  <c:v>-0.52251310018035946</c:v>
                </c:pt>
                <c:pt idx="76">
                  <c:v>-0.29642950253627931</c:v>
                </c:pt>
                <c:pt idx="77">
                  <c:v>-0.90842011607373996</c:v>
                </c:pt>
                <c:pt idx="78">
                  <c:v>-0.34980280633362998</c:v>
                </c:pt>
                <c:pt idx="79">
                  <c:v>-1.0151442770212307</c:v>
                </c:pt>
                <c:pt idx="80">
                  <c:v>-0.81313848431580038</c:v>
                </c:pt>
                <c:pt idx="81">
                  <c:v>0.2248725150653138</c:v>
                </c:pt>
                <c:pt idx="82">
                  <c:v>1.4915705278857656</c:v>
                </c:pt>
                <c:pt idx="83">
                  <c:v>2.0763264321318355</c:v>
                </c:pt>
                <c:pt idx="84">
                  <c:v>2.4188014091529131</c:v>
                </c:pt>
                <c:pt idx="85">
                  <c:v>0.30749389084985068</c:v>
                </c:pt>
                <c:pt idx="86">
                  <c:v>-0.14956695536309125</c:v>
                </c:pt>
                <c:pt idx="87">
                  <c:v>1.1211067947931574</c:v>
                </c:pt>
                <c:pt idx="88">
                  <c:v>1.2245815076957645</c:v>
                </c:pt>
                <c:pt idx="89">
                  <c:v>-2.5384101536406143</c:v>
                </c:pt>
                <c:pt idx="90">
                  <c:v>1.3381201044386422</c:v>
                </c:pt>
                <c:pt idx="91">
                  <c:v>2.2222222222222223</c:v>
                </c:pt>
              </c:numCache>
            </c:numRef>
          </c:yVal>
          <c:smooth val="0"/>
          <c:extLst>
            <c:ext xmlns:c16="http://schemas.microsoft.com/office/drawing/2014/chart" uri="{C3380CC4-5D6E-409C-BE32-E72D297353CC}">
              <c16:uniqueId val="{00000000-3611-4C20-B344-3366C0BBA4D3}"/>
            </c:ext>
          </c:extLst>
        </c:ser>
        <c:dLbls>
          <c:showLegendKey val="0"/>
          <c:showVal val="0"/>
          <c:showCatName val="0"/>
          <c:showSerName val="0"/>
          <c:showPercent val="0"/>
          <c:showBubbleSize val="0"/>
        </c:dLbls>
        <c:axId val="827104096"/>
        <c:axId val="222034800"/>
      </c:scatterChart>
      <c:valAx>
        <c:axId val="827104096"/>
        <c:scaling>
          <c:orientation val="minMax"/>
          <c:max val="125"/>
          <c:min val="0"/>
        </c:scaling>
        <c:delete val="0"/>
        <c:axPos val="b"/>
        <c:numFmt formatCode="0" sourceLinked="0"/>
        <c:majorTickMark val="none"/>
        <c:minorTickMark val="none"/>
        <c:tickLblPos val="low"/>
        <c:spPr>
          <a:noFill/>
          <a:ln w="9525" cap="flat" cmpd="sng" algn="ctr">
            <a:solidFill>
              <a:schemeClr val="bg1">
                <a:lumMod val="50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2034800"/>
        <c:crosses val="autoZero"/>
        <c:crossBetween val="midCat"/>
        <c:majorUnit val="25"/>
      </c:valAx>
      <c:valAx>
        <c:axId val="222034800"/>
        <c:scaling>
          <c:orientation val="minMax"/>
        </c:scaling>
        <c:delete val="0"/>
        <c:axPos val="l"/>
        <c:numFmt formatCode="0" sourceLinked="0"/>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7104096"/>
        <c:crosses val="autoZero"/>
        <c:crossBetween val="midCat"/>
      </c:valAx>
      <c:spPr>
        <a:noFill/>
        <a:ln>
          <a:solidFill>
            <a:schemeClr val="bg1">
              <a:lumMod val="50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669664409066912"/>
          <c:y val="3.8596816768886495E-2"/>
          <c:w val="0.86070396599766819"/>
          <c:h val="0.74194425997131519"/>
        </c:manualLayout>
      </c:layout>
      <c:areaChart>
        <c:grouping val="standard"/>
        <c:varyColors val="0"/>
        <c:ser>
          <c:idx val="6"/>
          <c:order val="6"/>
          <c:spPr>
            <a:solidFill>
              <a:schemeClr val="accent1">
                <a:lumMod val="40000"/>
                <a:lumOff val="60000"/>
              </a:schemeClr>
            </a:solidFill>
            <a:ln>
              <a:noFill/>
            </a:ln>
            <a:effectLst/>
          </c:spPr>
          <c:cat>
            <c:numRef>
              <c:f>[1]Sheet1!$A$2:$A$7</c:f>
              <c:numCache>
                <c:formatCode>General</c:formatCode>
                <c:ptCount val="6"/>
                <c:pt idx="0">
                  <c:v>0</c:v>
                </c:pt>
                <c:pt idx="1">
                  <c:v>1</c:v>
                </c:pt>
                <c:pt idx="2">
                  <c:v>2</c:v>
                </c:pt>
                <c:pt idx="3">
                  <c:v>3</c:v>
                </c:pt>
                <c:pt idx="4">
                  <c:v>4</c:v>
                </c:pt>
                <c:pt idx="5">
                  <c:v>5</c:v>
                </c:pt>
              </c:numCache>
            </c:numRef>
          </c:cat>
          <c:val>
            <c:numRef>
              <c:f>'Figure 1.2.1'!$B$2:$B$7</c:f>
              <c:numCache>
                <c:formatCode>General</c:formatCode>
                <c:ptCount val="6"/>
                <c:pt idx="0">
                  <c:v>0</c:v>
                </c:pt>
                <c:pt idx="1">
                  <c:v>5.6223163604736328</c:v>
                </c:pt>
                <c:pt idx="2">
                  <c:v>10.809257507324219</c:v>
                </c:pt>
                <c:pt idx="3">
                  <c:v>19.68464469909668</c:v>
                </c:pt>
                <c:pt idx="4">
                  <c:v>31.009244918823242</c:v>
                </c:pt>
                <c:pt idx="5">
                  <c:v>39.7149658203125</c:v>
                </c:pt>
              </c:numCache>
            </c:numRef>
          </c:val>
          <c:extLst>
            <c:ext xmlns:c16="http://schemas.microsoft.com/office/drawing/2014/chart" uri="{C3380CC4-5D6E-409C-BE32-E72D297353CC}">
              <c16:uniqueId val="{00000000-245F-4CB2-AAED-F9B6EE1B5FDC}"/>
            </c:ext>
          </c:extLst>
        </c:ser>
        <c:ser>
          <c:idx val="7"/>
          <c:order val="7"/>
          <c:spPr>
            <a:solidFill>
              <a:schemeClr val="bg1"/>
            </a:solidFill>
            <a:ln>
              <a:noFill/>
            </a:ln>
            <a:effectLst/>
          </c:spPr>
          <c:cat>
            <c:numRef>
              <c:f>[1]Sheet1!$A$2:$A$7</c:f>
              <c:numCache>
                <c:formatCode>General</c:formatCode>
                <c:ptCount val="6"/>
                <c:pt idx="0">
                  <c:v>0</c:v>
                </c:pt>
                <c:pt idx="1">
                  <c:v>1</c:v>
                </c:pt>
                <c:pt idx="2">
                  <c:v>2</c:v>
                </c:pt>
                <c:pt idx="3">
                  <c:v>3</c:v>
                </c:pt>
                <c:pt idx="4">
                  <c:v>4</c:v>
                </c:pt>
                <c:pt idx="5">
                  <c:v>5</c:v>
                </c:pt>
              </c:numCache>
            </c:numRef>
          </c:cat>
          <c:val>
            <c:numRef>
              <c:f>'Figure 1.2.1'!$C$2:$C$7</c:f>
              <c:numCache>
                <c:formatCode>General</c:formatCode>
                <c:ptCount val="6"/>
                <c:pt idx="0">
                  <c:v>0</c:v>
                </c:pt>
                <c:pt idx="1">
                  <c:v>2.1703548431396484</c:v>
                </c:pt>
                <c:pt idx="2">
                  <c:v>6.7313308715820313</c:v>
                </c:pt>
                <c:pt idx="3">
                  <c:v>9.6917085647583008</c:v>
                </c:pt>
                <c:pt idx="4">
                  <c:v>17.767862319946289</c:v>
                </c:pt>
                <c:pt idx="5">
                  <c:v>27.21270751953125</c:v>
                </c:pt>
              </c:numCache>
            </c:numRef>
          </c:val>
          <c:extLst>
            <c:ext xmlns:c16="http://schemas.microsoft.com/office/drawing/2014/chart" uri="{C3380CC4-5D6E-409C-BE32-E72D297353CC}">
              <c16:uniqueId val="{00000001-245F-4CB2-AAED-F9B6EE1B5FDC}"/>
            </c:ext>
          </c:extLst>
        </c:ser>
        <c:ser>
          <c:idx val="8"/>
          <c:order val="8"/>
          <c:spPr>
            <a:solidFill>
              <a:schemeClr val="accent2">
                <a:lumMod val="40000"/>
                <a:lumOff val="60000"/>
              </a:schemeClr>
            </a:solidFill>
            <a:ln>
              <a:noFill/>
            </a:ln>
            <a:effectLst/>
          </c:spPr>
          <c:cat>
            <c:numRef>
              <c:f>[1]Sheet1!$A$2:$A$7</c:f>
              <c:numCache>
                <c:formatCode>General</c:formatCode>
                <c:ptCount val="6"/>
                <c:pt idx="0">
                  <c:v>0</c:v>
                </c:pt>
                <c:pt idx="1">
                  <c:v>1</c:v>
                </c:pt>
                <c:pt idx="2">
                  <c:v>2</c:v>
                </c:pt>
                <c:pt idx="3">
                  <c:v>3</c:v>
                </c:pt>
                <c:pt idx="4">
                  <c:v>4</c:v>
                </c:pt>
                <c:pt idx="5">
                  <c:v>5</c:v>
                </c:pt>
              </c:numCache>
            </c:numRef>
          </c:cat>
          <c:val>
            <c:numRef>
              <c:f>'Figure 1.2.1'!$F$2:$F$7</c:f>
              <c:numCache>
                <c:formatCode>General</c:formatCode>
                <c:ptCount val="6"/>
                <c:pt idx="0">
                  <c:v>0</c:v>
                </c:pt>
                <c:pt idx="1">
                  <c:v>4.9481449127197266</c:v>
                </c:pt>
                <c:pt idx="2">
                  <c:v>3.4521150588989258</c:v>
                </c:pt>
                <c:pt idx="3">
                  <c:v>5.5981416702270508</c:v>
                </c:pt>
                <c:pt idx="4">
                  <c:v>-4.0475583076477051</c:v>
                </c:pt>
                <c:pt idx="5">
                  <c:v>0.46276012063026428</c:v>
                </c:pt>
              </c:numCache>
            </c:numRef>
          </c:val>
          <c:extLst>
            <c:ext xmlns:c16="http://schemas.microsoft.com/office/drawing/2014/chart" uri="{C3380CC4-5D6E-409C-BE32-E72D297353CC}">
              <c16:uniqueId val="{00000002-245F-4CB2-AAED-F9B6EE1B5FDC}"/>
            </c:ext>
          </c:extLst>
        </c:ser>
        <c:ser>
          <c:idx val="9"/>
          <c:order val="9"/>
          <c:spPr>
            <a:solidFill>
              <a:schemeClr val="bg1"/>
            </a:solidFill>
            <a:ln>
              <a:noFill/>
            </a:ln>
            <a:effectLst/>
          </c:spPr>
          <c:cat>
            <c:numRef>
              <c:f>[1]Sheet1!$A$2:$A$7</c:f>
              <c:numCache>
                <c:formatCode>General</c:formatCode>
                <c:ptCount val="6"/>
                <c:pt idx="0">
                  <c:v>0</c:v>
                </c:pt>
                <c:pt idx="1">
                  <c:v>1</c:v>
                </c:pt>
                <c:pt idx="2">
                  <c:v>2</c:v>
                </c:pt>
                <c:pt idx="3">
                  <c:v>3</c:v>
                </c:pt>
                <c:pt idx="4">
                  <c:v>4</c:v>
                </c:pt>
                <c:pt idx="5">
                  <c:v>5</c:v>
                </c:pt>
              </c:numCache>
            </c:numRef>
          </c:cat>
          <c:val>
            <c:numRef>
              <c:f>'Figure 1.2.1'!$G$2:$G$7</c:f>
              <c:numCache>
                <c:formatCode>General</c:formatCode>
                <c:ptCount val="6"/>
                <c:pt idx="0">
                  <c:v>0</c:v>
                </c:pt>
                <c:pt idx="1">
                  <c:v>-2.3380205631256104</c:v>
                </c:pt>
                <c:pt idx="2">
                  <c:v>-2.8432047367095947</c:v>
                </c:pt>
                <c:pt idx="3">
                  <c:v>-1.7569029331207275</c:v>
                </c:pt>
                <c:pt idx="4">
                  <c:v>-18.565637588500977</c:v>
                </c:pt>
                <c:pt idx="5">
                  <c:v>-6.0745654106140137</c:v>
                </c:pt>
              </c:numCache>
            </c:numRef>
          </c:val>
          <c:extLst>
            <c:ext xmlns:c16="http://schemas.microsoft.com/office/drawing/2014/chart" uri="{C3380CC4-5D6E-409C-BE32-E72D297353CC}">
              <c16:uniqueId val="{00000003-245F-4CB2-AAED-F9B6EE1B5FDC}"/>
            </c:ext>
          </c:extLst>
        </c:ser>
        <c:dLbls>
          <c:showLegendKey val="0"/>
          <c:showVal val="0"/>
          <c:showCatName val="0"/>
          <c:showSerName val="0"/>
          <c:showPercent val="0"/>
          <c:showBubbleSize val="0"/>
        </c:dLbls>
        <c:axId val="533570511"/>
        <c:axId val="529570287"/>
      </c:areaChart>
      <c:lineChart>
        <c:grouping val="standard"/>
        <c:varyColors val="0"/>
        <c:ser>
          <c:idx val="0"/>
          <c:order val="0"/>
          <c:tx>
            <c:strRef>
              <c:f>'Figure 1.2.1'!$B$1</c:f>
              <c:strCache>
                <c:ptCount val="1"/>
                <c:pt idx="0">
                  <c:v>upbn0_MN_mags</c:v>
                </c:pt>
              </c:strCache>
            </c:strRef>
          </c:tx>
          <c:spPr>
            <a:ln w="15875" cap="rnd">
              <a:solidFill>
                <a:srgbClr val="4472C4">
                  <a:lumMod val="50000"/>
                </a:srgbClr>
              </a:solidFill>
              <a:prstDash val="sysDot"/>
              <a:round/>
            </a:ln>
            <a:effectLst/>
          </c:spPr>
          <c:marker>
            <c:symbol val="none"/>
          </c:marker>
          <c:cat>
            <c:numRef>
              <c:f>[1]Sheet1!$A$2:$A$7</c:f>
              <c:numCache>
                <c:formatCode>General</c:formatCode>
                <c:ptCount val="6"/>
                <c:pt idx="0">
                  <c:v>0</c:v>
                </c:pt>
                <c:pt idx="1">
                  <c:v>1</c:v>
                </c:pt>
                <c:pt idx="2">
                  <c:v>2</c:v>
                </c:pt>
                <c:pt idx="3">
                  <c:v>3</c:v>
                </c:pt>
                <c:pt idx="4">
                  <c:v>4</c:v>
                </c:pt>
                <c:pt idx="5">
                  <c:v>5</c:v>
                </c:pt>
              </c:numCache>
            </c:numRef>
          </c:cat>
          <c:val>
            <c:numRef>
              <c:f>'Figure 1.2.1'!$B$2:$B$7</c:f>
              <c:numCache>
                <c:formatCode>General</c:formatCode>
                <c:ptCount val="6"/>
                <c:pt idx="0">
                  <c:v>0</c:v>
                </c:pt>
                <c:pt idx="1">
                  <c:v>5.6223163604736328</c:v>
                </c:pt>
                <c:pt idx="2">
                  <c:v>10.809257507324219</c:v>
                </c:pt>
                <c:pt idx="3">
                  <c:v>19.68464469909668</c:v>
                </c:pt>
                <c:pt idx="4">
                  <c:v>31.009244918823242</c:v>
                </c:pt>
                <c:pt idx="5">
                  <c:v>39.7149658203125</c:v>
                </c:pt>
              </c:numCache>
            </c:numRef>
          </c:val>
          <c:smooth val="0"/>
          <c:extLst>
            <c:ext xmlns:c16="http://schemas.microsoft.com/office/drawing/2014/chart" uri="{C3380CC4-5D6E-409C-BE32-E72D297353CC}">
              <c16:uniqueId val="{00000004-245F-4CB2-AAED-F9B6EE1B5FDC}"/>
            </c:ext>
          </c:extLst>
        </c:ser>
        <c:ser>
          <c:idx val="1"/>
          <c:order val="1"/>
          <c:tx>
            <c:strRef>
              <c:f>'Figure 1.2.1'!$C$1</c:f>
              <c:strCache>
                <c:ptCount val="1"/>
                <c:pt idx="0">
                  <c:v>dnbn0_MN_mags</c:v>
                </c:pt>
              </c:strCache>
            </c:strRef>
          </c:tx>
          <c:spPr>
            <a:ln w="15875" cap="rnd">
              <a:solidFill>
                <a:srgbClr val="4472C4">
                  <a:lumMod val="50000"/>
                </a:srgbClr>
              </a:solidFill>
              <a:prstDash val="sysDot"/>
              <a:round/>
            </a:ln>
            <a:effectLst/>
          </c:spPr>
          <c:marker>
            <c:symbol val="none"/>
          </c:marker>
          <c:cat>
            <c:numRef>
              <c:f>[1]Sheet1!$A$2:$A$7</c:f>
              <c:numCache>
                <c:formatCode>General</c:formatCode>
                <c:ptCount val="6"/>
                <c:pt idx="0">
                  <c:v>0</c:v>
                </c:pt>
                <c:pt idx="1">
                  <c:v>1</c:v>
                </c:pt>
                <c:pt idx="2">
                  <c:v>2</c:v>
                </c:pt>
                <c:pt idx="3">
                  <c:v>3</c:v>
                </c:pt>
                <c:pt idx="4">
                  <c:v>4</c:v>
                </c:pt>
                <c:pt idx="5">
                  <c:v>5</c:v>
                </c:pt>
              </c:numCache>
            </c:numRef>
          </c:cat>
          <c:val>
            <c:numRef>
              <c:f>'Figure 1.2.1'!$C$2:$C$7</c:f>
              <c:numCache>
                <c:formatCode>General</c:formatCode>
                <c:ptCount val="6"/>
                <c:pt idx="0">
                  <c:v>0</c:v>
                </c:pt>
                <c:pt idx="1">
                  <c:v>2.1703548431396484</c:v>
                </c:pt>
                <c:pt idx="2">
                  <c:v>6.7313308715820313</c:v>
                </c:pt>
                <c:pt idx="3">
                  <c:v>9.6917085647583008</c:v>
                </c:pt>
                <c:pt idx="4">
                  <c:v>17.767862319946289</c:v>
                </c:pt>
                <c:pt idx="5">
                  <c:v>27.21270751953125</c:v>
                </c:pt>
              </c:numCache>
            </c:numRef>
          </c:val>
          <c:smooth val="0"/>
          <c:extLst>
            <c:ext xmlns:c16="http://schemas.microsoft.com/office/drawing/2014/chart" uri="{C3380CC4-5D6E-409C-BE32-E72D297353CC}">
              <c16:uniqueId val="{00000005-245F-4CB2-AAED-F9B6EE1B5FDC}"/>
            </c:ext>
          </c:extLst>
        </c:ser>
        <c:ser>
          <c:idx val="2"/>
          <c:order val="2"/>
          <c:tx>
            <c:strRef>
              <c:f>'Figure 1.2.1'!$D$1</c:f>
              <c:strCache>
                <c:ptCount val="1"/>
                <c:pt idx="0">
                  <c:v>Strong balance sheet</c:v>
                </c:pt>
              </c:strCache>
            </c:strRef>
          </c:tx>
          <c:spPr>
            <a:ln w="38100" cap="rnd">
              <a:solidFill>
                <a:srgbClr val="4472C4">
                  <a:lumMod val="50000"/>
                </a:srgbClr>
              </a:solidFill>
              <a:round/>
            </a:ln>
            <a:effectLst/>
          </c:spPr>
          <c:marker>
            <c:symbol val="none"/>
          </c:marker>
          <c:cat>
            <c:numRef>
              <c:f>[1]Sheet1!$A$2:$A$7</c:f>
              <c:numCache>
                <c:formatCode>General</c:formatCode>
                <c:ptCount val="6"/>
                <c:pt idx="0">
                  <c:v>0</c:v>
                </c:pt>
                <c:pt idx="1">
                  <c:v>1</c:v>
                </c:pt>
                <c:pt idx="2">
                  <c:v>2</c:v>
                </c:pt>
                <c:pt idx="3">
                  <c:v>3</c:v>
                </c:pt>
                <c:pt idx="4">
                  <c:v>4</c:v>
                </c:pt>
                <c:pt idx="5">
                  <c:v>5</c:v>
                </c:pt>
              </c:numCache>
            </c:numRef>
          </c:cat>
          <c:val>
            <c:numRef>
              <c:f>'Figure 1.2.1'!$D$2:$D$7</c:f>
              <c:numCache>
                <c:formatCode>General</c:formatCode>
                <c:ptCount val="6"/>
                <c:pt idx="0">
                  <c:v>0</c:v>
                </c:pt>
                <c:pt idx="1">
                  <c:v>3.8963356018066406</c:v>
                </c:pt>
                <c:pt idx="2">
                  <c:v>8.770294189453125</c:v>
                </c:pt>
                <c:pt idx="3">
                  <c:v>14.688177108764648</c:v>
                </c:pt>
                <c:pt idx="4">
                  <c:v>24.388553619384766</c:v>
                </c:pt>
                <c:pt idx="5">
                  <c:v>33.463836669921875</c:v>
                </c:pt>
              </c:numCache>
            </c:numRef>
          </c:val>
          <c:smooth val="0"/>
          <c:extLst>
            <c:ext xmlns:c16="http://schemas.microsoft.com/office/drawing/2014/chart" uri="{C3380CC4-5D6E-409C-BE32-E72D297353CC}">
              <c16:uniqueId val="{00000006-245F-4CB2-AAED-F9B6EE1B5FDC}"/>
            </c:ext>
          </c:extLst>
        </c:ser>
        <c:ser>
          <c:idx val="3"/>
          <c:order val="3"/>
          <c:tx>
            <c:strRef>
              <c:f>'Figure 1.2.1'!$E$1</c:f>
              <c:strCache>
                <c:ptCount val="1"/>
                <c:pt idx="0">
                  <c:v>Weak balance sheet</c:v>
                </c:pt>
              </c:strCache>
            </c:strRef>
          </c:tx>
          <c:spPr>
            <a:ln w="38100" cap="rnd">
              <a:solidFill>
                <a:srgbClr val="C00000"/>
              </a:solidFill>
              <a:round/>
            </a:ln>
            <a:effectLst/>
          </c:spPr>
          <c:marker>
            <c:symbol val="none"/>
          </c:marker>
          <c:cat>
            <c:numRef>
              <c:f>[1]Sheet1!$A$2:$A$7</c:f>
              <c:numCache>
                <c:formatCode>General</c:formatCode>
                <c:ptCount val="6"/>
                <c:pt idx="0">
                  <c:v>0</c:v>
                </c:pt>
                <c:pt idx="1">
                  <c:v>1</c:v>
                </c:pt>
                <c:pt idx="2">
                  <c:v>2</c:v>
                </c:pt>
                <c:pt idx="3">
                  <c:v>3</c:v>
                </c:pt>
                <c:pt idx="4">
                  <c:v>4</c:v>
                </c:pt>
                <c:pt idx="5">
                  <c:v>5</c:v>
                </c:pt>
              </c:numCache>
            </c:numRef>
          </c:cat>
          <c:val>
            <c:numRef>
              <c:f>'Figure 1.2.1'!$E$2:$E$7</c:f>
              <c:numCache>
                <c:formatCode>General</c:formatCode>
                <c:ptCount val="6"/>
                <c:pt idx="0">
                  <c:v>0</c:v>
                </c:pt>
                <c:pt idx="1">
                  <c:v>1.3050621747970581</c:v>
                </c:pt>
                <c:pt idx="2">
                  <c:v>0.30445513129234314</c:v>
                </c:pt>
                <c:pt idx="3">
                  <c:v>1.9206194877624512</c:v>
                </c:pt>
                <c:pt idx="4">
                  <c:v>-11.306597709655762</c:v>
                </c:pt>
                <c:pt idx="5">
                  <c:v>-2.8059027194976807</c:v>
                </c:pt>
              </c:numCache>
            </c:numRef>
          </c:val>
          <c:smooth val="0"/>
          <c:extLst>
            <c:ext xmlns:c16="http://schemas.microsoft.com/office/drawing/2014/chart" uri="{C3380CC4-5D6E-409C-BE32-E72D297353CC}">
              <c16:uniqueId val="{00000007-245F-4CB2-AAED-F9B6EE1B5FDC}"/>
            </c:ext>
          </c:extLst>
        </c:ser>
        <c:ser>
          <c:idx val="4"/>
          <c:order val="4"/>
          <c:tx>
            <c:strRef>
              <c:f>'Figure 1.2.1'!$F$1</c:f>
              <c:strCache>
                <c:ptCount val="1"/>
                <c:pt idx="0">
                  <c:v>upbn0_MN_mags</c:v>
                </c:pt>
              </c:strCache>
            </c:strRef>
          </c:tx>
          <c:spPr>
            <a:ln w="15875" cap="rnd">
              <a:solidFill>
                <a:srgbClr val="FF0000"/>
              </a:solidFill>
              <a:prstDash val="sysDot"/>
              <a:round/>
            </a:ln>
            <a:effectLst/>
          </c:spPr>
          <c:marker>
            <c:symbol val="none"/>
          </c:marker>
          <c:cat>
            <c:numRef>
              <c:f>[1]Sheet1!$A$2:$A$7</c:f>
              <c:numCache>
                <c:formatCode>General</c:formatCode>
                <c:ptCount val="6"/>
                <c:pt idx="0">
                  <c:v>0</c:v>
                </c:pt>
                <c:pt idx="1">
                  <c:v>1</c:v>
                </c:pt>
                <c:pt idx="2">
                  <c:v>2</c:v>
                </c:pt>
                <c:pt idx="3">
                  <c:v>3</c:v>
                </c:pt>
                <c:pt idx="4">
                  <c:v>4</c:v>
                </c:pt>
                <c:pt idx="5">
                  <c:v>5</c:v>
                </c:pt>
              </c:numCache>
            </c:numRef>
          </c:cat>
          <c:val>
            <c:numRef>
              <c:f>'Figure 1.2.1'!$F$2:$F$7</c:f>
              <c:numCache>
                <c:formatCode>General</c:formatCode>
                <c:ptCount val="6"/>
                <c:pt idx="0">
                  <c:v>0</c:v>
                </c:pt>
                <c:pt idx="1">
                  <c:v>4.9481449127197266</c:v>
                </c:pt>
                <c:pt idx="2">
                  <c:v>3.4521150588989258</c:v>
                </c:pt>
                <c:pt idx="3">
                  <c:v>5.5981416702270508</c:v>
                </c:pt>
                <c:pt idx="4">
                  <c:v>-4.0475583076477051</c:v>
                </c:pt>
                <c:pt idx="5">
                  <c:v>0.46276012063026428</c:v>
                </c:pt>
              </c:numCache>
            </c:numRef>
          </c:val>
          <c:smooth val="0"/>
          <c:extLst>
            <c:ext xmlns:c16="http://schemas.microsoft.com/office/drawing/2014/chart" uri="{C3380CC4-5D6E-409C-BE32-E72D297353CC}">
              <c16:uniqueId val="{00000008-245F-4CB2-AAED-F9B6EE1B5FDC}"/>
            </c:ext>
          </c:extLst>
        </c:ser>
        <c:ser>
          <c:idx val="5"/>
          <c:order val="5"/>
          <c:tx>
            <c:strRef>
              <c:f>'Figure 1.2.1'!$G$1</c:f>
              <c:strCache>
                <c:ptCount val="1"/>
                <c:pt idx="0">
                  <c:v>dnbn0_MN_mags</c:v>
                </c:pt>
              </c:strCache>
            </c:strRef>
          </c:tx>
          <c:spPr>
            <a:ln w="15875" cap="rnd">
              <a:solidFill>
                <a:srgbClr val="FF0000"/>
              </a:solidFill>
              <a:prstDash val="sysDot"/>
              <a:round/>
            </a:ln>
            <a:effectLst/>
          </c:spPr>
          <c:marker>
            <c:symbol val="none"/>
          </c:marker>
          <c:cat>
            <c:numRef>
              <c:f>[1]Sheet1!$A$2:$A$7</c:f>
              <c:numCache>
                <c:formatCode>General</c:formatCode>
                <c:ptCount val="6"/>
                <c:pt idx="0">
                  <c:v>0</c:v>
                </c:pt>
                <c:pt idx="1">
                  <c:v>1</c:v>
                </c:pt>
                <c:pt idx="2">
                  <c:v>2</c:v>
                </c:pt>
                <c:pt idx="3">
                  <c:v>3</c:v>
                </c:pt>
                <c:pt idx="4">
                  <c:v>4</c:v>
                </c:pt>
                <c:pt idx="5">
                  <c:v>5</c:v>
                </c:pt>
              </c:numCache>
            </c:numRef>
          </c:cat>
          <c:val>
            <c:numRef>
              <c:f>'Figure 1.2.1'!$G$2:$G$7</c:f>
              <c:numCache>
                <c:formatCode>General</c:formatCode>
                <c:ptCount val="6"/>
                <c:pt idx="0">
                  <c:v>0</c:v>
                </c:pt>
                <c:pt idx="1">
                  <c:v>-2.3380205631256104</c:v>
                </c:pt>
                <c:pt idx="2">
                  <c:v>-2.8432047367095947</c:v>
                </c:pt>
                <c:pt idx="3">
                  <c:v>-1.7569029331207275</c:v>
                </c:pt>
                <c:pt idx="4">
                  <c:v>-18.565637588500977</c:v>
                </c:pt>
                <c:pt idx="5">
                  <c:v>-6.0745654106140137</c:v>
                </c:pt>
              </c:numCache>
            </c:numRef>
          </c:val>
          <c:smooth val="0"/>
          <c:extLst>
            <c:ext xmlns:c16="http://schemas.microsoft.com/office/drawing/2014/chart" uri="{C3380CC4-5D6E-409C-BE32-E72D297353CC}">
              <c16:uniqueId val="{00000009-245F-4CB2-AAED-F9B6EE1B5FDC}"/>
            </c:ext>
          </c:extLst>
        </c:ser>
        <c:ser>
          <c:idx val="10"/>
          <c:order val="10"/>
          <c:spPr>
            <a:ln w="0" cap="rnd">
              <a:solidFill>
                <a:schemeClr val="tx1"/>
              </a:solidFill>
              <a:round/>
            </a:ln>
            <a:effectLst/>
          </c:spPr>
          <c:marker>
            <c:symbol val="none"/>
          </c:marker>
          <c:cat>
            <c:numRef>
              <c:f>[1]Sheet1!$A$2:$A$7</c:f>
              <c:numCache>
                <c:formatCode>General</c:formatCode>
                <c:ptCount val="6"/>
                <c:pt idx="0">
                  <c:v>0</c:v>
                </c:pt>
                <c:pt idx="1">
                  <c:v>1</c:v>
                </c:pt>
                <c:pt idx="2">
                  <c:v>2</c:v>
                </c:pt>
                <c:pt idx="3">
                  <c:v>3</c:v>
                </c:pt>
                <c:pt idx="4">
                  <c:v>4</c:v>
                </c:pt>
                <c:pt idx="5">
                  <c:v>5</c:v>
                </c:pt>
              </c:numCache>
            </c:numRef>
          </c:cat>
          <c:val>
            <c:numRef>
              <c:f>'Figure 1.2.1'!$I$1:$I$6</c:f>
              <c:numCache>
                <c:formatCode>General</c:formatCode>
                <c:ptCount val="6"/>
                <c:pt idx="0">
                  <c:v>0</c:v>
                </c:pt>
                <c:pt idx="1">
                  <c:v>0</c:v>
                </c:pt>
                <c:pt idx="2">
                  <c:v>0</c:v>
                </c:pt>
                <c:pt idx="3">
                  <c:v>0</c:v>
                </c:pt>
                <c:pt idx="4">
                  <c:v>0</c:v>
                </c:pt>
                <c:pt idx="5">
                  <c:v>0</c:v>
                </c:pt>
              </c:numCache>
            </c:numRef>
          </c:val>
          <c:smooth val="0"/>
          <c:extLst>
            <c:ext xmlns:c16="http://schemas.microsoft.com/office/drawing/2014/chart" uri="{C3380CC4-5D6E-409C-BE32-E72D297353CC}">
              <c16:uniqueId val="{0000000A-245F-4CB2-AAED-F9B6EE1B5FDC}"/>
            </c:ext>
          </c:extLst>
        </c:ser>
        <c:dLbls>
          <c:showLegendKey val="0"/>
          <c:showVal val="0"/>
          <c:showCatName val="0"/>
          <c:showSerName val="0"/>
          <c:showPercent val="0"/>
          <c:showBubbleSize val="0"/>
        </c:dLbls>
        <c:marker val="1"/>
        <c:smooth val="0"/>
        <c:axId val="533570511"/>
        <c:axId val="529570287"/>
      </c:lineChart>
      <c:catAx>
        <c:axId val="533570511"/>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Georgia" panose="02040502050405020303" pitchFamily="18" charset="0"/>
                    <a:ea typeface="+mn-ea"/>
                    <a:cs typeface="+mn-cs"/>
                  </a:defRPr>
                </a:pPr>
                <a:r>
                  <a:rPr lang="en-US"/>
                  <a:t>Year</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in"/>
        <c:minorTickMark val="none"/>
        <c:tickLblPos val="low"/>
        <c:spPr>
          <a:noFill/>
          <a:ln w="9525" cap="flat" cmpd="sng" algn="ctr">
            <a:solidFill>
              <a:schemeClr val="accent3"/>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529570287"/>
        <c:crossesAt val="-20"/>
        <c:auto val="1"/>
        <c:lblAlgn val="ctr"/>
        <c:lblOffset val="100"/>
        <c:noMultiLvlLbl val="0"/>
      </c:catAx>
      <c:valAx>
        <c:axId val="529570287"/>
        <c:scaling>
          <c:orientation val="minMax"/>
          <c:max val="40"/>
          <c:min val="-20"/>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Georgia" panose="02040502050405020303" pitchFamily="18" charset="0"/>
                    <a:ea typeface="+mn-ea"/>
                    <a:cs typeface="+mn-cs"/>
                  </a:defRPr>
                </a:pPr>
                <a:r>
                  <a:rPr lang="en-US"/>
                  <a:t>Percentage change</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in"/>
        <c:minorTickMark val="none"/>
        <c:tickLblPos val="nextTo"/>
        <c:spPr>
          <a:noFill/>
          <a:ln>
            <a:solidFill>
              <a:schemeClr val="accent3"/>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533570511"/>
        <c:crosses val="autoZero"/>
        <c:crossBetween val="midCat"/>
      </c:valAx>
      <c:spPr>
        <a:noFill/>
        <a:ln>
          <a:solidFill>
            <a:schemeClr val="accent3"/>
          </a:solidFill>
        </a:ln>
        <a:effectLst/>
      </c:spPr>
    </c:plotArea>
    <c:plotVisOnly val="1"/>
    <c:dispBlanksAs val="gap"/>
    <c:showDLblsOverMax val="0"/>
  </c:chart>
  <c:spPr>
    <a:solidFill>
      <a:schemeClr val="bg1"/>
    </a:solidFill>
    <a:ln w="9525" cap="flat" cmpd="sng" algn="ctr">
      <a:noFill/>
      <a:round/>
    </a:ln>
    <a:effectLst/>
  </c:spPr>
  <c:txPr>
    <a:bodyPr/>
    <a:lstStyle/>
    <a:p>
      <a:pPr>
        <a:defRPr sz="1400">
          <a:latin typeface="Georgia" panose="02040502050405020303" pitchFamily="18" charset="0"/>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669664409066912"/>
          <c:y val="4.1487715872722181E-2"/>
          <c:w val="0.83813432151491474"/>
          <c:h val="0.73905346019648832"/>
        </c:manualLayout>
      </c:layout>
      <c:areaChart>
        <c:grouping val="standard"/>
        <c:varyColors val="0"/>
        <c:ser>
          <c:idx val="6"/>
          <c:order val="7"/>
          <c:spPr>
            <a:solidFill>
              <a:srgbClr val="ABC5FF"/>
            </a:solidFill>
            <a:ln>
              <a:noFill/>
            </a:ln>
            <a:effectLst/>
          </c:spPr>
          <c:val>
            <c:numRef>
              <c:f>'Figure 1.2.1'!$B$14:$B$19</c:f>
              <c:numCache>
                <c:formatCode>General</c:formatCode>
                <c:ptCount val="6"/>
                <c:pt idx="0">
                  <c:v>0</c:v>
                </c:pt>
                <c:pt idx="1">
                  <c:v>-1.0673874616622925</c:v>
                </c:pt>
                <c:pt idx="2">
                  <c:v>0.25370150804519653</c:v>
                </c:pt>
                <c:pt idx="3">
                  <c:v>2.2182097434997559</c:v>
                </c:pt>
                <c:pt idx="4">
                  <c:v>5.497133731842041</c:v>
                </c:pt>
                <c:pt idx="5">
                  <c:v>10.865822792053223</c:v>
                </c:pt>
              </c:numCache>
            </c:numRef>
          </c:val>
          <c:extLst>
            <c:ext xmlns:c16="http://schemas.microsoft.com/office/drawing/2014/chart" uri="{C3380CC4-5D6E-409C-BE32-E72D297353CC}">
              <c16:uniqueId val="{00000000-471E-40E0-A0AA-86DE942D968B}"/>
            </c:ext>
          </c:extLst>
        </c:ser>
        <c:ser>
          <c:idx val="7"/>
          <c:order val="8"/>
          <c:spPr>
            <a:solidFill>
              <a:sysClr val="window" lastClr="FFFFFF"/>
            </a:solidFill>
            <a:ln>
              <a:noFill/>
            </a:ln>
            <a:effectLst/>
          </c:spPr>
          <c:val>
            <c:numRef>
              <c:f>'Figure 1.2.1'!$C$14:$C$19</c:f>
              <c:numCache>
                <c:formatCode>General</c:formatCode>
                <c:ptCount val="6"/>
                <c:pt idx="0">
                  <c:v>0</c:v>
                </c:pt>
                <c:pt idx="1">
                  <c:v>-2.1321063041687012</c:v>
                </c:pt>
                <c:pt idx="2">
                  <c:v>-1.8022171258926392</c:v>
                </c:pt>
                <c:pt idx="3">
                  <c:v>0.24112182855606079</c:v>
                </c:pt>
                <c:pt idx="4">
                  <c:v>3.0882124900817871</c:v>
                </c:pt>
                <c:pt idx="5">
                  <c:v>7.725339412689209</c:v>
                </c:pt>
              </c:numCache>
            </c:numRef>
          </c:val>
          <c:extLst>
            <c:ext xmlns:c16="http://schemas.microsoft.com/office/drawing/2014/chart" uri="{C3380CC4-5D6E-409C-BE32-E72D297353CC}">
              <c16:uniqueId val="{00000001-471E-40E0-A0AA-86DE942D968B}"/>
            </c:ext>
          </c:extLst>
        </c:ser>
        <c:ser>
          <c:idx val="8"/>
          <c:order val="9"/>
          <c:spPr>
            <a:solidFill>
              <a:srgbClr val="F5CCAD"/>
            </a:solidFill>
            <a:ln>
              <a:noFill/>
            </a:ln>
            <a:effectLst/>
          </c:spPr>
          <c:val>
            <c:numRef>
              <c:f>'Figure 1.2.1'!$F$14:$F$19</c:f>
              <c:numCache>
                <c:formatCode>General</c:formatCode>
                <c:ptCount val="6"/>
                <c:pt idx="0">
                  <c:v>0</c:v>
                </c:pt>
                <c:pt idx="1">
                  <c:v>-1.198765754699707</c:v>
                </c:pt>
                <c:pt idx="2">
                  <c:v>-0.9710700511932373</c:v>
                </c:pt>
                <c:pt idx="3">
                  <c:v>1.4018549919128418</c:v>
                </c:pt>
                <c:pt idx="4">
                  <c:v>2.0860216617584229</c:v>
                </c:pt>
                <c:pt idx="5">
                  <c:v>5.2325620651245117</c:v>
                </c:pt>
              </c:numCache>
            </c:numRef>
          </c:val>
          <c:extLst>
            <c:ext xmlns:c16="http://schemas.microsoft.com/office/drawing/2014/chart" uri="{C3380CC4-5D6E-409C-BE32-E72D297353CC}">
              <c16:uniqueId val="{00000002-471E-40E0-A0AA-86DE942D968B}"/>
            </c:ext>
          </c:extLst>
        </c:ser>
        <c:ser>
          <c:idx val="9"/>
          <c:order val="10"/>
          <c:spPr>
            <a:solidFill>
              <a:sysClr val="window" lastClr="FFFFFF"/>
            </a:solidFill>
            <a:ln>
              <a:noFill/>
            </a:ln>
            <a:effectLst/>
          </c:spPr>
          <c:val>
            <c:numRef>
              <c:f>'Figure 1.2.1'!$G$14:$G$19</c:f>
              <c:numCache>
                <c:formatCode>General</c:formatCode>
                <c:ptCount val="6"/>
                <c:pt idx="0">
                  <c:v>0</c:v>
                </c:pt>
                <c:pt idx="1">
                  <c:v>-4.3589811325073242</c:v>
                </c:pt>
                <c:pt idx="2">
                  <c:v>-4.7006111145019531</c:v>
                </c:pt>
                <c:pt idx="3">
                  <c:v>-2.8052613735198975</c:v>
                </c:pt>
                <c:pt idx="4">
                  <c:v>-2.2108697891235352</c:v>
                </c:pt>
                <c:pt idx="5">
                  <c:v>0.10460837930440903</c:v>
                </c:pt>
              </c:numCache>
            </c:numRef>
          </c:val>
          <c:extLst>
            <c:ext xmlns:c16="http://schemas.microsoft.com/office/drawing/2014/chart" uri="{C3380CC4-5D6E-409C-BE32-E72D297353CC}">
              <c16:uniqueId val="{00000003-471E-40E0-A0AA-86DE942D968B}"/>
            </c:ext>
          </c:extLst>
        </c:ser>
        <c:dLbls>
          <c:showLegendKey val="0"/>
          <c:showVal val="0"/>
          <c:showCatName val="0"/>
          <c:showSerName val="0"/>
          <c:showPercent val="0"/>
          <c:showBubbleSize val="0"/>
        </c:dLbls>
        <c:axId val="533570511"/>
        <c:axId val="529570287"/>
      </c:areaChart>
      <c:lineChart>
        <c:grouping val="standard"/>
        <c:varyColors val="0"/>
        <c:ser>
          <c:idx val="0"/>
          <c:order val="0"/>
          <c:tx>
            <c:strRef>
              <c:f>'Figure 1.2.1'!$B$1</c:f>
              <c:strCache>
                <c:ptCount val="1"/>
                <c:pt idx="0">
                  <c:v>upbn0_MN_mags</c:v>
                </c:pt>
              </c:strCache>
            </c:strRef>
          </c:tx>
          <c:spPr>
            <a:ln w="15875" cap="rnd">
              <a:solidFill>
                <a:srgbClr val="5B9BD5">
                  <a:lumMod val="75000"/>
                </a:srgbClr>
              </a:solidFill>
              <a:prstDash val="sysDot"/>
              <a:round/>
            </a:ln>
            <a:effectLst/>
          </c:spPr>
          <c:marker>
            <c:symbol val="none"/>
          </c:marker>
          <c:cat>
            <c:numRef>
              <c:f>'Figure 1.2.1'!$A$14:$A$19</c:f>
              <c:numCache>
                <c:formatCode>General</c:formatCode>
                <c:ptCount val="6"/>
                <c:pt idx="0">
                  <c:v>0</c:v>
                </c:pt>
                <c:pt idx="1">
                  <c:v>1</c:v>
                </c:pt>
                <c:pt idx="2">
                  <c:v>2</c:v>
                </c:pt>
                <c:pt idx="3">
                  <c:v>3</c:v>
                </c:pt>
                <c:pt idx="4">
                  <c:v>4</c:v>
                </c:pt>
                <c:pt idx="5">
                  <c:v>5</c:v>
                </c:pt>
              </c:numCache>
            </c:numRef>
          </c:cat>
          <c:val>
            <c:numRef>
              <c:f>'Figure 1.2.1'!$B$14:$B$19</c:f>
              <c:numCache>
                <c:formatCode>General</c:formatCode>
                <c:ptCount val="6"/>
                <c:pt idx="0">
                  <c:v>0</c:v>
                </c:pt>
                <c:pt idx="1">
                  <c:v>-1.0673874616622925</c:v>
                </c:pt>
                <c:pt idx="2">
                  <c:v>0.25370150804519653</c:v>
                </c:pt>
                <c:pt idx="3">
                  <c:v>2.2182097434997559</c:v>
                </c:pt>
                <c:pt idx="4">
                  <c:v>5.497133731842041</c:v>
                </c:pt>
                <c:pt idx="5">
                  <c:v>10.865822792053223</c:v>
                </c:pt>
              </c:numCache>
            </c:numRef>
          </c:val>
          <c:smooth val="0"/>
          <c:extLst>
            <c:ext xmlns:c16="http://schemas.microsoft.com/office/drawing/2014/chart" uri="{C3380CC4-5D6E-409C-BE32-E72D297353CC}">
              <c16:uniqueId val="{00000004-471E-40E0-A0AA-86DE942D968B}"/>
            </c:ext>
          </c:extLst>
        </c:ser>
        <c:ser>
          <c:idx val="1"/>
          <c:order val="1"/>
          <c:tx>
            <c:strRef>
              <c:f>'Figure 1.2.1'!$C$1</c:f>
              <c:strCache>
                <c:ptCount val="1"/>
                <c:pt idx="0">
                  <c:v>dnbn0_MN_mags</c:v>
                </c:pt>
              </c:strCache>
            </c:strRef>
          </c:tx>
          <c:spPr>
            <a:ln w="15875" cap="rnd">
              <a:solidFill>
                <a:srgbClr val="5B9BD5">
                  <a:lumMod val="75000"/>
                </a:srgbClr>
              </a:solidFill>
              <a:prstDash val="sysDot"/>
              <a:round/>
            </a:ln>
            <a:effectLst/>
          </c:spPr>
          <c:marker>
            <c:symbol val="none"/>
          </c:marker>
          <c:cat>
            <c:numRef>
              <c:f>'Figure 1.2.1'!$A$14:$A$19</c:f>
              <c:numCache>
                <c:formatCode>General</c:formatCode>
                <c:ptCount val="6"/>
                <c:pt idx="0">
                  <c:v>0</c:v>
                </c:pt>
                <c:pt idx="1">
                  <c:v>1</c:v>
                </c:pt>
                <c:pt idx="2">
                  <c:v>2</c:v>
                </c:pt>
                <c:pt idx="3">
                  <c:v>3</c:v>
                </c:pt>
                <c:pt idx="4">
                  <c:v>4</c:v>
                </c:pt>
                <c:pt idx="5">
                  <c:v>5</c:v>
                </c:pt>
              </c:numCache>
            </c:numRef>
          </c:cat>
          <c:val>
            <c:numRef>
              <c:f>'Figure 1.2.1'!$C$14:$C$19</c:f>
              <c:numCache>
                <c:formatCode>General</c:formatCode>
                <c:ptCount val="6"/>
                <c:pt idx="0">
                  <c:v>0</c:v>
                </c:pt>
                <c:pt idx="1">
                  <c:v>-2.1321063041687012</c:v>
                </c:pt>
                <c:pt idx="2">
                  <c:v>-1.8022171258926392</c:v>
                </c:pt>
                <c:pt idx="3">
                  <c:v>0.24112182855606079</c:v>
                </c:pt>
                <c:pt idx="4">
                  <c:v>3.0882124900817871</c:v>
                </c:pt>
                <c:pt idx="5">
                  <c:v>7.725339412689209</c:v>
                </c:pt>
              </c:numCache>
            </c:numRef>
          </c:val>
          <c:smooth val="0"/>
          <c:extLst>
            <c:ext xmlns:c16="http://schemas.microsoft.com/office/drawing/2014/chart" uri="{C3380CC4-5D6E-409C-BE32-E72D297353CC}">
              <c16:uniqueId val="{00000005-471E-40E0-A0AA-86DE942D968B}"/>
            </c:ext>
          </c:extLst>
        </c:ser>
        <c:ser>
          <c:idx val="2"/>
          <c:order val="2"/>
          <c:tx>
            <c:strRef>
              <c:f>'Figure 1.2.1'!$D$1</c:f>
              <c:strCache>
                <c:ptCount val="1"/>
                <c:pt idx="0">
                  <c:v>Strong balance sheet</c:v>
                </c:pt>
              </c:strCache>
            </c:strRef>
          </c:tx>
          <c:spPr>
            <a:ln w="38100" cap="rnd">
              <a:solidFill>
                <a:srgbClr val="002060"/>
              </a:solidFill>
              <a:round/>
            </a:ln>
            <a:effectLst/>
          </c:spPr>
          <c:marker>
            <c:symbol val="none"/>
          </c:marker>
          <c:cat>
            <c:numRef>
              <c:f>'Figure 1.2.1'!$A$14:$A$19</c:f>
              <c:numCache>
                <c:formatCode>General</c:formatCode>
                <c:ptCount val="6"/>
                <c:pt idx="0">
                  <c:v>0</c:v>
                </c:pt>
                <c:pt idx="1">
                  <c:v>1</c:v>
                </c:pt>
                <c:pt idx="2">
                  <c:v>2</c:v>
                </c:pt>
                <c:pt idx="3">
                  <c:v>3</c:v>
                </c:pt>
                <c:pt idx="4">
                  <c:v>4</c:v>
                </c:pt>
                <c:pt idx="5">
                  <c:v>5</c:v>
                </c:pt>
              </c:numCache>
            </c:numRef>
          </c:cat>
          <c:val>
            <c:numRef>
              <c:f>'Figure 1.2.1'!$D$14:$D$19</c:f>
              <c:numCache>
                <c:formatCode>General</c:formatCode>
                <c:ptCount val="6"/>
                <c:pt idx="0">
                  <c:v>0</c:v>
                </c:pt>
                <c:pt idx="1">
                  <c:v>-1.5997469425201416</c:v>
                </c:pt>
                <c:pt idx="2">
                  <c:v>-0.77425777912139893</c:v>
                </c:pt>
                <c:pt idx="3">
                  <c:v>1.2296657562255859</c:v>
                </c:pt>
                <c:pt idx="4">
                  <c:v>4.2926731109619141</c:v>
                </c:pt>
                <c:pt idx="5">
                  <c:v>9.2955808639526367</c:v>
                </c:pt>
              </c:numCache>
            </c:numRef>
          </c:val>
          <c:smooth val="0"/>
          <c:extLst>
            <c:ext xmlns:c16="http://schemas.microsoft.com/office/drawing/2014/chart" uri="{C3380CC4-5D6E-409C-BE32-E72D297353CC}">
              <c16:uniqueId val="{00000006-471E-40E0-A0AA-86DE942D968B}"/>
            </c:ext>
          </c:extLst>
        </c:ser>
        <c:ser>
          <c:idx val="3"/>
          <c:order val="3"/>
          <c:tx>
            <c:strRef>
              <c:f>'Figure 1.2.1'!$E$1</c:f>
              <c:strCache>
                <c:ptCount val="1"/>
                <c:pt idx="0">
                  <c:v>Weak balance sheet</c:v>
                </c:pt>
              </c:strCache>
            </c:strRef>
          </c:tx>
          <c:spPr>
            <a:ln w="38100" cap="rnd">
              <a:solidFill>
                <a:srgbClr val="C00000"/>
              </a:solidFill>
              <a:round/>
            </a:ln>
            <a:effectLst/>
          </c:spPr>
          <c:marker>
            <c:symbol val="none"/>
          </c:marker>
          <c:cat>
            <c:numRef>
              <c:f>'Figure 1.2.1'!$A$14:$A$19</c:f>
              <c:numCache>
                <c:formatCode>General</c:formatCode>
                <c:ptCount val="6"/>
                <c:pt idx="0">
                  <c:v>0</c:v>
                </c:pt>
                <c:pt idx="1">
                  <c:v>1</c:v>
                </c:pt>
                <c:pt idx="2">
                  <c:v>2</c:v>
                </c:pt>
                <c:pt idx="3">
                  <c:v>3</c:v>
                </c:pt>
                <c:pt idx="4">
                  <c:v>4</c:v>
                </c:pt>
                <c:pt idx="5">
                  <c:v>5</c:v>
                </c:pt>
              </c:numCache>
            </c:numRef>
          </c:cat>
          <c:val>
            <c:numRef>
              <c:f>'Figure 1.2.1'!$E$14:$E$19</c:f>
              <c:numCache>
                <c:formatCode>General</c:formatCode>
                <c:ptCount val="6"/>
                <c:pt idx="0">
                  <c:v>0</c:v>
                </c:pt>
                <c:pt idx="1">
                  <c:v>-2.7788734436035156</c:v>
                </c:pt>
                <c:pt idx="2">
                  <c:v>-2.8358404636383057</c:v>
                </c:pt>
                <c:pt idx="3">
                  <c:v>-0.70170313119888306</c:v>
                </c:pt>
                <c:pt idx="4">
                  <c:v>-6.2424004077911377E-2</c:v>
                </c:pt>
                <c:pt idx="5">
                  <c:v>2.6685853004455566</c:v>
                </c:pt>
              </c:numCache>
            </c:numRef>
          </c:val>
          <c:smooth val="0"/>
          <c:extLst>
            <c:ext xmlns:c16="http://schemas.microsoft.com/office/drawing/2014/chart" uri="{C3380CC4-5D6E-409C-BE32-E72D297353CC}">
              <c16:uniqueId val="{00000007-471E-40E0-A0AA-86DE942D968B}"/>
            </c:ext>
          </c:extLst>
        </c:ser>
        <c:ser>
          <c:idx val="4"/>
          <c:order val="4"/>
          <c:tx>
            <c:strRef>
              <c:f>'Figure 1.2.1'!$F$1</c:f>
              <c:strCache>
                <c:ptCount val="1"/>
                <c:pt idx="0">
                  <c:v>upbn0_MN_mags</c:v>
                </c:pt>
              </c:strCache>
            </c:strRef>
          </c:tx>
          <c:spPr>
            <a:ln w="15875" cap="rnd">
              <a:solidFill>
                <a:srgbClr val="FF0000"/>
              </a:solidFill>
              <a:prstDash val="sysDot"/>
              <a:round/>
            </a:ln>
            <a:effectLst/>
          </c:spPr>
          <c:marker>
            <c:symbol val="none"/>
          </c:marker>
          <c:cat>
            <c:numRef>
              <c:f>'Figure 1.2.1'!$A$14:$A$19</c:f>
              <c:numCache>
                <c:formatCode>General</c:formatCode>
                <c:ptCount val="6"/>
                <c:pt idx="0">
                  <c:v>0</c:v>
                </c:pt>
                <c:pt idx="1">
                  <c:v>1</c:v>
                </c:pt>
                <c:pt idx="2">
                  <c:v>2</c:v>
                </c:pt>
                <c:pt idx="3">
                  <c:v>3</c:v>
                </c:pt>
                <c:pt idx="4">
                  <c:v>4</c:v>
                </c:pt>
                <c:pt idx="5">
                  <c:v>5</c:v>
                </c:pt>
              </c:numCache>
            </c:numRef>
          </c:cat>
          <c:val>
            <c:numRef>
              <c:f>'Figure 1.2.1'!$F$14:$F$19</c:f>
              <c:numCache>
                <c:formatCode>General</c:formatCode>
                <c:ptCount val="6"/>
                <c:pt idx="0">
                  <c:v>0</c:v>
                </c:pt>
                <c:pt idx="1">
                  <c:v>-1.198765754699707</c:v>
                </c:pt>
                <c:pt idx="2">
                  <c:v>-0.9710700511932373</c:v>
                </c:pt>
                <c:pt idx="3">
                  <c:v>1.4018549919128418</c:v>
                </c:pt>
                <c:pt idx="4">
                  <c:v>2.0860216617584229</c:v>
                </c:pt>
                <c:pt idx="5">
                  <c:v>5.2325620651245117</c:v>
                </c:pt>
              </c:numCache>
            </c:numRef>
          </c:val>
          <c:smooth val="0"/>
          <c:extLst>
            <c:ext xmlns:c16="http://schemas.microsoft.com/office/drawing/2014/chart" uri="{C3380CC4-5D6E-409C-BE32-E72D297353CC}">
              <c16:uniqueId val="{00000008-471E-40E0-A0AA-86DE942D968B}"/>
            </c:ext>
          </c:extLst>
        </c:ser>
        <c:ser>
          <c:idx val="5"/>
          <c:order val="5"/>
          <c:tx>
            <c:strRef>
              <c:f>'Figure 1.2.1'!$G$1</c:f>
              <c:strCache>
                <c:ptCount val="1"/>
                <c:pt idx="0">
                  <c:v>dnbn0_MN_mags</c:v>
                </c:pt>
              </c:strCache>
            </c:strRef>
          </c:tx>
          <c:spPr>
            <a:ln w="15875" cap="rnd">
              <a:solidFill>
                <a:srgbClr val="FF0000"/>
              </a:solidFill>
              <a:prstDash val="sysDot"/>
              <a:round/>
            </a:ln>
            <a:effectLst/>
          </c:spPr>
          <c:marker>
            <c:symbol val="none"/>
          </c:marker>
          <c:cat>
            <c:numRef>
              <c:f>'Figure 1.2.1'!$A$14:$A$19</c:f>
              <c:numCache>
                <c:formatCode>General</c:formatCode>
                <c:ptCount val="6"/>
                <c:pt idx="0">
                  <c:v>0</c:v>
                </c:pt>
                <c:pt idx="1">
                  <c:v>1</c:v>
                </c:pt>
                <c:pt idx="2">
                  <c:v>2</c:v>
                </c:pt>
                <c:pt idx="3">
                  <c:v>3</c:v>
                </c:pt>
                <c:pt idx="4">
                  <c:v>4</c:v>
                </c:pt>
                <c:pt idx="5">
                  <c:v>5</c:v>
                </c:pt>
              </c:numCache>
            </c:numRef>
          </c:cat>
          <c:val>
            <c:numRef>
              <c:f>'Figure 1.2.1'!$G$14:$G$19</c:f>
              <c:numCache>
                <c:formatCode>General</c:formatCode>
                <c:ptCount val="6"/>
                <c:pt idx="0">
                  <c:v>0</c:v>
                </c:pt>
                <c:pt idx="1">
                  <c:v>-4.3589811325073242</c:v>
                </c:pt>
                <c:pt idx="2">
                  <c:v>-4.7006111145019531</c:v>
                </c:pt>
                <c:pt idx="3">
                  <c:v>-2.8052613735198975</c:v>
                </c:pt>
                <c:pt idx="4">
                  <c:v>-2.2108697891235352</c:v>
                </c:pt>
                <c:pt idx="5">
                  <c:v>0.10460837930440903</c:v>
                </c:pt>
              </c:numCache>
            </c:numRef>
          </c:val>
          <c:smooth val="0"/>
          <c:extLst>
            <c:ext xmlns:c16="http://schemas.microsoft.com/office/drawing/2014/chart" uri="{C3380CC4-5D6E-409C-BE32-E72D297353CC}">
              <c16:uniqueId val="{00000009-471E-40E0-A0AA-86DE942D968B}"/>
            </c:ext>
          </c:extLst>
        </c:ser>
        <c:ser>
          <c:idx val="10"/>
          <c:order val="6"/>
          <c:spPr>
            <a:ln w="12700" cap="rnd">
              <a:solidFill>
                <a:sysClr val="windowText" lastClr="000000"/>
              </a:solidFill>
              <a:round/>
            </a:ln>
            <a:effectLst/>
          </c:spPr>
          <c:marker>
            <c:symbol val="none"/>
          </c:marker>
          <c:cat>
            <c:numRef>
              <c:f>'Figure 1.2.1'!$A$14:$A$19</c:f>
              <c:numCache>
                <c:formatCode>General</c:formatCode>
                <c:ptCount val="6"/>
                <c:pt idx="0">
                  <c:v>0</c:v>
                </c:pt>
                <c:pt idx="1">
                  <c:v>1</c:v>
                </c:pt>
                <c:pt idx="2">
                  <c:v>2</c:v>
                </c:pt>
                <c:pt idx="3">
                  <c:v>3</c:v>
                </c:pt>
                <c:pt idx="4">
                  <c:v>4</c:v>
                </c:pt>
                <c:pt idx="5">
                  <c:v>5</c:v>
                </c:pt>
              </c:numCache>
            </c:numRef>
          </c:cat>
          <c:val>
            <c:numRef>
              <c:f>'Figure 1.2.1'!$I$1:$I$6</c:f>
              <c:numCache>
                <c:formatCode>General</c:formatCode>
                <c:ptCount val="6"/>
                <c:pt idx="0">
                  <c:v>0</c:v>
                </c:pt>
                <c:pt idx="1">
                  <c:v>0</c:v>
                </c:pt>
                <c:pt idx="2">
                  <c:v>0</c:v>
                </c:pt>
                <c:pt idx="3">
                  <c:v>0</c:v>
                </c:pt>
                <c:pt idx="4">
                  <c:v>0</c:v>
                </c:pt>
                <c:pt idx="5">
                  <c:v>0</c:v>
                </c:pt>
              </c:numCache>
            </c:numRef>
          </c:val>
          <c:smooth val="0"/>
          <c:extLst>
            <c:ext xmlns:c16="http://schemas.microsoft.com/office/drawing/2014/chart" uri="{C3380CC4-5D6E-409C-BE32-E72D297353CC}">
              <c16:uniqueId val="{0000000A-471E-40E0-A0AA-86DE942D968B}"/>
            </c:ext>
          </c:extLst>
        </c:ser>
        <c:dLbls>
          <c:showLegendKey val="0"/>
          <c:showVal val="0"/>
          <c:showCatName val="0"/>
          <c:showSerName val="0"/>
          <c:showPercent val="0"/>
          <c:showBubbleSize val="0"/>
        </c:dLbls>
        <c:marker val="1"/>
        <c:smooth val="0"/>
        <c:axId val="533570511"/>
        <c:axId val="529570287"/>
      </c:lineChart>
      <c:catAx>
        <c:axId val="533570511"/>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Georgia" panose="02040502050405020303" pitchFamily="18" charset="0"/>
                    <a:ea typeface="+mn-ea"/>
                    <a:cs typeface="+mn-cs"/>
                  </a:defRPr>
                </a:pPr>
                <a:r>
                  <a:rPr lang="en-US"/>
                  <a:t>Year</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in"/>
        <c:minorTickMark val="none"/>
        <c:tickLblPos val="low"/>
        <c:spPr>
          <a:noFill/>
          <a:ln w="9525" cap="flat" cmpd="sng" algn="ctr">
            <a:solidFill>
              <a:schemeClr val="accent3"/>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529570287"/>
        <c:crossesAt val="-20"/>
        <c:auto val="1"/>
        <c:lblAlgn val="ctr"/>
        <c:lblOffset val="100"/>
        <c:noMultiLvlLbl val="0"/>
      </c:catAx>
      <c:valAx>
        <c:axId val="529570287"/>
        <c:scaling>
          <c:orientation val="minMax"/>
          <c:max val="12"/>
          <c:min val="-6"/>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Georgia" panose="02040502050405020303" pitchFamily="18" charset="0"/>
                    <a:ea typeface="+mn-ea"/>
                    <a:cs typeface="+mn-cs"/>
                  </a:defRPr>
                </a:pPr>
                <a:r>
                  <a:rPr lang="en-US"/>
                  <a:t>Percentage change</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in"/>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533570511"/>
        <c:crosses val="autoZero"/>
        <c:crossBetween val="midCat"/>
        <c:majorUnit val="3"/>
      </c:valAx>
      <c:spPr>
        <a:noFill/>
        <a:ln>
          <a:solidFill>
            <a:schemeClr val="accent3"/>
          </a:solidFill>
        </a:ln>
        <a:effectLst/>
      </c:spPr>
    </c:plotArea>
    <c:plotVisOnly val="1"/>
    <c:dispBlanksAs val="gap"/>
    <c:showDLblsOverMax val="0"/>
  </c:chart>
  <c:spPr>
    <a:solidFill>
      <a:schemeClr val="bg1"/>
    </a:solidFill>
    <a:ln w="9525" cap="flat" cmpd="sng" algn="ctr">
      <a:noFill/>
      <a:round/>
    </a:ln>
    <a:effectLst/>
  </c:spPr>
  <c:txPr>
    <a:bodyPr/>
    <a:lstStyle/>
    <a:p>
      <a:pPr>
        <a:defRPr sz="1400">
          <a:latin typeface="Georgia" panose="02040502050405020303" pitchFamily="18" charset="0"/>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219324328519447"/>
          <c:y val="3.1193539954942919E-2"/>
          <c:w val="0.84877784998231887"/>
          <c:h val="0.84906541288441095"/>
        </c:manualLayout>
      </c:layout>
      <c:lineChart>
        <c:grouping val="standard"/>
        <c:varyColors val="0"/>
        <c:ser>
          <c:idx val="0"/>
          <c:order val="0"/>
          <c:tx>
            <c:strRef>
              <c:f>'Figure 1.5'!$B$3</c:f>
              <c:strCache>
                <c:ptCount val="1"/>
                <c:pt idx="0">
                  <c:v>Liabilities v2</c:v>
                </c:pt>
              </c:strCache>
            </c:strRef>
          </c:tx>
          <c:spPr>
            <a:ln w="53975" cap="rnd">
              <a:solidFill>
                <a:schemeClr val="accent6">
                  <a:lumMod val="75000"/>
                </a:schemeClr>
              </a:solidFill>
              <a:round/>
            </a:ln>
            <a:effectLst/>
          </c:spPr>
          <c:marker>
            <c:symbol val="none"/>
          </c:marker>
          <c:cat>
            <c:strRef>
              <c:f>'Figure 1.5'!$C$2:$S$2</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'Figure 1.5'!$C$3:$S$3</c:f>
              <c:numCache>
                <c:formatCode>#,##0.0</c:formatCode>
                <c:ptCount val="17"/>
                <c:pt idx="0">
                  <c:v>106.92952533660085</c:v>
                </c:pt>
                <c:pt idx="1">
                  <c:v>104.11238346894142</c:v>
                </c:pt>
                <c:pt idx="2">
                  <c:v>108.19138145694357</c:v>
                </c:pt>
                <c:pt idx="3">
                  <c:v>110.49481617634102</c:v>
                </c:pt>
                <c:pt idx="4">
                  <c:v>115.09235341560981</c:v>
                </c:pt>
                <c:pt idx="5">
                  <c:v>116.03260273954035</c:v>
                </c:pt>
                <c:pt idx="6">
                  <c:v>114.76799899558117</c:v>
                </c:pt>
                <c:pt idx="7">
                  <c:v>117.89080586343982</c:v>
                </c:pt>
                <c:pt idx="8">
                  <c:v>142.4602242649579</c:v>
                </c:pt>
                <c:pt idx="9">
                  <c:v>149.5202100548332</c:v>
                </c:pt>
                <c:pt idx="10">
                  <c:v>151.59834493070514</c:v>
                </c:pt>
                <c:pt idx="11">
                  <c:v>157.01285705173717</c:v>
                </c:pt>
                <c:pt idx="12">
                  <c:v>158.79739564562885</c:v>
                </c:pt>
                <c:pt idx="13">
                  <c:v>156.19786972260658</c:v>
                </c:pt>
                <c:pt idx="14">
                  <c:v>155.48744000220825</c:v>
                </c:pt>
                <c:pt idx="15">
                  <c:v>154.19748963785293</c:v>
                </c:pt>
                <c:pt idx="16">
                  <c:v>157.08396570767437</c:v>
                </c:pt>
              </c:numCache>
            </c:numRef>
          </c:val>
          <c:smooth val="0"/>
          <c:extLst>
            <c:ext xmlns:c16="http://schemas.microsoft.com/office/drawing/2014/chart" uri="{C3380CC4-5D6E-409C-BE32-E72D297353CC}">
              <c16:uniqueId val="{00000000-F22A-400C-9DD2-ACED33E1476B}"/>
            </c:ext>
          </c:extLst>
        </c:ser>
        <c:ser>
          <c:idx val="1"/>
          <c:order val="1"/>
          <c:tx>
            <c:strRef>
              <c:f>'Figure 1.5'!$B$4</c:f>
              <c:strCache>
                <c:ptCount val="1"/>
                <c:pt idx="0">
                  <c:v>Assets v2</c:v>
                </c:pt>
              </c:strCache>
            </c:strRef>
          </c:tx>
          <c:spPr>
            <a:ln w="53975" cap="rnd">
              <a:solidFill>
                <a:srgbClr val="0070C0"/>
              </a:solidFill>
              <a:round/>
            </a:ln>
            <a:effectLst/>
          </c:spPr>
          <c:marker>
            <c:symbol val="none"/>
          </c:marker>
          <c:cat>
            <c:strRef>
              <c:f>'Figure 1.5'!$C$2:$S$2</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'Figure 1.5'!$C$4:$S$4</c:f>
              <c:numCache>
                <c:formatCode>#,##0.0</c:formatCode>
                <c:ptCount val="17"/>
                <c:pt idx="0">
                  <c:v>145.50848410346035</c:v>
                </c:pt>
                <c:pt idx="1">
                  <c:v>144.20290443432791</c:v>
                </c:pt>
                <c:pt idx="2">
                  <c:v>144.96186863478658</c:v>
                </c:pt>
                <c:pt idx="3">
                  <c:v>146.67173980707193</c:v>
                </c:pt>
                <c:pt idx="4">
                  <c:v>149.57548824067609</c:v>
                </c:pt>
                <c:pt idx="5">
                  <c:v>152.07940887141612</c:v>
                </c:pt>
                <c:pt idx="6">
                  <c:v>154.23552527209338</c:v>
                </c:pt>
                <c:pt idx="7">
                  <c:v>159.980042194041</c:v>
                </c:pt>
                <c:pt idx="8">
                  <c:v>178.08148681751081</c:v>
                </c:pt>
                <c:pt idx="9">
                  <c:v>181.98208291627202</c:v>
                </c:pt>
                <c:pt idx="10">
                  <c:v>178.04548570817059</c:v>
                </c:pt>
                <c:pt idx="11">
                  <c:v>177.49891877581359</c:v>
                </c:pt>
                <c:pt idx="12">
                  <c:v>176.61388146547199</c:v>
                </c:pt>
                <c:pt idx="13">
                  <c:v>176.45289405369408</c:v>
                </c:pt>
                <c:pt idx="14">
                  <c:v>174.78257739218799</c:v>
                </c:pt>
                <c:pt idx="15">
                  <c:v>172.47031732687276</c:v>
                </c:pt>
                <c:pt idx="16">
                  <c:v>173.97149621312292</c:v>
                </c:pt>
              </c:numCache>
            </c:numRef>
          </c:val>
          <c:smooth val="0"/>
          <c:extLst>
            <c:ext xmlns:c16="http://schemas.microsoft.com/office/drawing/2014/chart" uri="{C3380CC4-5D6E-409C-BE32-E72D297353CC}">
              <c16:uniqueId val="{00000001-F22A-400C-9DD2-ACED33E1476B}"/>
            </c:ext>
          </c:extLst>
        </c:ser>
        <c:dLbls>
          <c:showLegendKey val="0"/>
          <c:showVal val="0"/>
          <c:showCatName val="0"/>
          <c:showSerName val="0"/>
          <c:showPercent val="0"/>
          <c:showBubbleSize val="0"/>
        </c:dLbls>
        <c:smooth val="0"/>
        <c:axId val="580703376"/>
        <c:axId val="361842896"/>
      </c:lineChart>
      <c:catAx>
        <c:axId val="580703376"/>
        <c:scaling>
          <c:orientation val="minMax"/>
        </c:scaling>
        <c:delete val="0"/>
        <c:axPos val="b"/>
        <c:numFmt formatCode="#,##0" sourceLinked="0"/>
        <c:majorTickMark val="in"/>
        <c:minorTickMark val="none"/>
        <c:tickLblPos val="nextTo"/>
        <c:spPr>
          <a:noFill/>
          <a:ln w="9525" cap="flat" cmpd="sng" algn="ctr">
            <a:solidFill>
              <a:schemeClr val="accent3"/>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Georgia" panose="02040502050405020303" pitchFamily="18" charset="0"/>
                <a:ea typeface="+mn-ea"/>
                <a:cs typeface="Arial" panose="020B0604020202020204" pitchFamily="34" charset="0"/>
              </a:defRPr>
            </a:pPr>
            <a:endParaRPr lang="en-US"/>
          </a:p>
        </c:txPr>
        <c:crossAx val="361842896"/>
        <c:crosses val="autoZero"/>
        <c:auto val="1"/>
        <c:lblAlgn val="ctr"/>
        <c:lblOffset val="100"/>
        <c:tickLblSkip val="2"/>
        <c:tickMarkSkip val="1"/>
        <c:noMultiLvlLbl val="0"/>
      </c:catAx>
      <c:valAx>
        <c:axId val="361842896"/>
        <c:scaling>
          <c:orientation val="minMax"/>
          <c:max val="200"/>
          <c:min val="100"/>
        </c:scaling>
        <c:delete val="0"/>
        <c:axPos val="l"/>
        <c:numFmt formatCode="0" sourceLinked="0"/>
        <c:majorTickMark val="in"/>
        <c:minorTickMark val="none"/>
        <c:tickLblPos val="nextTo"/>
        <c:spPr>
          <a:noFill/>
          <a:ln>
            <a:solidFill>
              <a:schemeClr val="accent3"/>
            </a:solid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Georgia" panose="02040502050405020303" pitchFamily="18" charset="0"/>
                <a:ea typeface="+mn-ea"/>
                <a:cs typeface="Arial" panose="020B0604020202020204" pitchFamily="34" charset="0"/>
              </a:defRPr>
            </a:pPr>
            <a:endParaRPr lang="en-US"/>
          </a:p>
        </c:txPr>
        <c:crossAx val="580703376"/>
        <c:crosses val="autoZero"/>
        <c:crossBetween val="midCat"/>
      </c:valAx>
      <c:spPr>
        <a:noFill/>
        <a:ln>
          <a:solidFill>
            <a:schemeClr val="bg1">
              <a:lumMod val="75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sz="1400">
          <a:solidFill>
            <a:sysClr val="windowText" lastClr="000000"/>
          </a:solidFill>
          <a:latin typeface="Georgia" panose="02040502050405020303" pitchFamily="18" charset="0"/>
          <a:cs typeface="Arial" panose="020B0604020202020204" pitchFamily="34" charset="0"/>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0.38395</cdr:x>
      <cdr:y>0.0411</cdr:y>
    </cdr:from>
    <cdr:to>
      <cdr:x>0.81388</cdr:x>
      <cdr:y>0.14884</cdr:y>
    </cdr:to>
    <cdr:sp macro="" textlink="">
      <cdr:nvSpPr>
        <cdr:cNvPr id="2" name="TextBox 3">
          <a:extLst xmlns:a="http://schemas.openxmlformats.org/drawingml/2006/main">
            <a:ext uri="{FF2B5EF4-FFF2-40B4-BE49-F238E27FC236}">
              <a16:creationId xmlns:a16="http://schemas.microsoft.com/office/drawing/2014/main" id="{B9FAD443-4208-4DD0-B069-BBFA3252C6AA}"/>
            </a:ext>
          </a:extLst>
        </cdr:cNvPr>
        <cdr:cNvSpPr txBox="1"/>
      </cdr:nvSpPr>
      <cdr:spPr>
        <a:xfrm xmlns:a="http://schemas.openxmlformats.org/drawingml/2006/main">
          <a:off x="1685939" y="108360"/>
          <a:ext cx="1887841" cy="284070"/>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100" b="1">
              <a:solidFill>
                <a:srgbClr val="FF0000"/>
              </a:solidFill>
              <a:latin typeface="Georgia" panose="02040502050405020303" pitchFamily="18" charset="0"/>
            </a:rPr>
            <a:t>Median = 0.6 percent</a:t>
          </a:r>
        </a:p>
      </cdr:txBody>
    </cdr:sp>
  </cdr:relSizeAnchor>
  <cdr:relSizeAnchor xmlns:cdr="http://schemas.openxmlformats.org/drawingml/2006/chartDrawing">
    <cdr:from>
      <cdr:x>0.38699</cdr:x>
      <cdr:y>0.06017</cdr:y>
    </cdr:from>
    <cdr:to>
      <cdr:x>0.38757</cdr:x>
      <cdr:y>0.90739</cdr:y>
    </cdr:to>
    <cdr:cxnSp macro="">
      <cdr:nvCxnSpPr>
        <cdr:cNvPr id="4" name="Straight Connector 3">
          <a:extLst xmlns:a="http://schemas.openxmlformats.org/drawingml/2006/main">
            <a:ext uri="{FF2B5EF4-FFF2-40B4-BE49-F238E27FC236}">
              <a16:creationId xmlns:a16="http://schemas.microsoft.com/office/drawing/2014/main" id="{AAE7F34E-C5A5-4E14-BE1B-182F6251F252}"/>
            </a:ext>
          </a:extLst>
        </cdr:cNvPr>
        <cdr:cNvCxnSpPr/>
      </cdr:nvCxnSpPr>
      <cdr:spPr>
        <a:xfrm xmlns:a="http://schemas.openxmlformats.org/drawingml/2006/main" flipH="1">
          <a:off x="1699269" y="158641"/>
          <a:ext cx="2547" cy="2233713"/>
        </a:xfrm>
        <a:prstGeom xmlns:a="http://schemas.openxmlformats.org/drawingml/2006/main" prst="line">
          <a:avLst/>
        </a:prstGeom>
        <a:ln xmlns:a="http://schemas.openxmlformats.org/drawingml/2006/main" w="19050" cap="flat" cmpd="sng" algn="ctr">
          <a:solidFill>
            <a:srgbClr val="FF0000"/>
          </a:solidFill>
          <a:prstDash val="sysDash"/>
          <a:round/>
          <a:headEnd type="none" w="med" len="med"/>
          <a:tailEnd type="none" w="med" len="med"/>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0.10839</cdr:x>
      <cdr:y>0.7539</cdr:y>
    </cdr:from>
    <cdr:to>
      <cdr:x>0.1443</cdr:x>
      <cdr:y>0.87405</cdr:y>
    </cdr:to>
    <cdr:sp macro="" textlink="">
      <cdr:nvSpPr>
        <cdr:cNvPr id="3" name="TextBox 2">
          <a:extLst xmlns:a="http://schemas.openxmlformats.org/drawingml/2006/main">
            <a:ext uri="{FF2B5EF4-FFF2-40B4-BE49-F238E27FC236}">
              <a16:creationId xmlns:a16="http://schemas.microsoft.com/office/drawing/2014/main" id="{EC6FC3E7-0A39-43A4-A873-FD2CB669E36B}"/>
            </a:ext>
          </a:extLst>
        </cdr:cNvPr>
        <cdr:cNvSpPr txBox="1"/>
      </cdr:nvSpPr>
      <cdr:spPr>
        <a:xfrm xmlns:a="http://schemas.openxmlformats.org/drawingml/2006/main">
          <a:off x="635147" y="2964763"/>
          <a:ext cx="210427" cy="4724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1</a:t>
          </a:r>
        </a:p>
      </cdr:txBody>
    </cdr:sp>
  </cdr:relSizeAnchor>
  <cdr:relSizeAnchor xmlns:cdr="http://schemas.openxmlformats.org/drawingml/2006/chartDrawing">
    <cdr:from>
      <cdr:x>0.39354</cdr:x>
      <cdr:y>0.42143</cdr:y>
    </cdr:from>
    <cdr:to>
      <cdr:x>0.43289</cdr:x>
      <cdr:y>0.54159</cdr:y>
    </cdr:to>
    <cdr:sp macro="" textlink="">
      <cdr:nvSpPr>
        <cdr:cNvPr id="4" name="TextBox 1">
          <a:extLst xmlns:a="http://schemas.openxmlformats.org/drawingml/2006/main">
            <a:ext uri="{FF2B5EF4-FFF2-40B4-BE49-F238E27FC236}">
              <a16:creationId xmlns:a16="http://schemas.microsoft.com/office/drawing/2014/main" id="{E4F35673-87E4-4839-B397-610289AEE698}"/>
            </a:ext>
          </a:extLst>
        </cdr:cNvPr>
        <cdr:cNvSpPr txBox="1"/>
      </cdr:nvSpPr>
      <cdr:spPr>
        <a:xfrm xmlns:a="http://schemas.openxmlformats.org/drawingml/2006/main">
          <a:off x="2306158" y="1657309"/>
          <a:ext cx="230565" cy="47253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2</a:t>
          </a:r>
        </a:p>
      </cdr:txBody>
    </cdr:sp>
  </cdr:relSizeAnchor>
  <cdr:relSizeAnchor xmlns:cdr="http://schemas.openxmlformats.org/drawingml/2006/chartDrawing">
    <cdr:from>
      <cdr:x>0.65496</cdr:x>
      <cdr:y>0.34307</cdr:y>
    </cdr:from>
    <cdr:to>
      <cdr:x>0.70805</cdr:x>
      <cdr:y>0.41856</cdr:y>
    </cdr:to>
    <cdr:sp macro="" textlink="">
      <cdr:nvSpPr>
        <cdr:cNvPr id="5" name="TextBox 1">
          <a:extLst xmlns:a="http://schemas.openxmlformats.org/drawingml/2006/main">
            <a:ext uri="{FF2B5EF4-FFF2-40B4-BE49-F238E27FC236}">
              <a16:creationId xmlns:a16="http://schemas.microsoft.com/office/drawing/2014/main" id="{E4F35673-87E4-4839-B397-610289AEE698}"/>
            </a:ext>
          </a:extLst>
        </cdr:cNvPr>
        <cdr:cNvSpPr txBox="1"/>
      </cdr:nvSpPr>
      <cdr:spPr>
        <a:xfrm xmlns:a="http://schemas.openxmlformats.org/drawingml/2006/main">
          <a:off x="3838057" y="1349138"/>
          <a:ext cx="311156" cy="29686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3</a:t>
          </a:r>
        </a:p>
      </cdr:txBody>
    </cdr:sp>
  </cdr:relSizeAnchor>
  <cdr:relSizeAnchor xmlns:cdr="http://schemas.openxmlformats.org/drawingml/2006/chartDrawing">
    <cdr:from>
      <cdr:x>0.14589</cdr:x>
      <cdr:y>0.73284</cdr:y>
    </cdr:from>
    <cdr:to>
      <cdr:x>0.17739</cdr:x>
      <cdr:y>0.84398</cdr:y>
    </cdr:to>
    <cdr:sp macro="" textlink="">
      <cdr:nvSpPr>
        <cdr:cNvPr id="6" name="Left Brace 5">
          <a:extLst xmlns:a="http://schemas.openxmlformats.org/drawingml/2006/main">
            <a:ext uri="{FF2B5EF4-FFF2-40B4-BE49-F238E27FC236}">
              <a16:creationId xmlns:a16="http://schemas.microsoft.com/office/drawing/2014/main" id="{17AB8411-525D-43D9-8728-B94D6F47A69D}"/>
            </a:ext>
          </a:extLst>
        </cdr:cNvPr>
        <cdr:cNvSpPr/>
      </cdr:nvSpPr>
      <cdr:spPr>
        <a:xfrm xmlns:a="http://schemas.openxmlformats.org/drawingml/2006/main">
          <a:off x="854932" y="2881941"/>
          <a:ext cx="184591" cy="437066"/>
        </a:xfrm>
        <a:prstGeom xmlns:a="http://schemas.openxmlformats.org/drawingml/2006/main" prst="lef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0.43386</cdr:x>
      <cdr:y>0.31417</cdr:y>
    </cdr:from>
    <cdr:to>
      <cdr:x>0.46812</cdr:x>
      <cdr:y>0.5992</cdr:y>
    </cdr:to>
    <cdr:sp macro="" textlink="">
      <cdr:nvSpPr>
        <cdr:cNvPr id="7" name="Left Brace 6">
          <a:extLst xmlns:a="http://schemas.openxmlformats.org/drawingml/2006/main">
            <a:ext uri="{FF2B5EF4-FFF2-40B4-BE49-F238E27FC236}">
              <a16:creationId xmlns:a16="http://schemas.microsoft.com/office/drawing/2014/main" id="{B419EA1F-6E7E-40AA-9A6E-48E141CE4F03}"/>
            </a:ext>
          </a:extLst>
        </cdr:cNvPr>
        <cdr:cNvSpPr/>
      </cdr:nvSpPr>
      <cdr:spPr>
        <a:xfrm xmlns:a="http://schemas.openxmlformats.org/drawingml/2006/main">
          <a:off x="2542447" y="1235510"/>
          <a:ext cx="200753" cy="1120878"/>
        </a:xfrm>
        <a:prstGeom xmlns:a="http://schemas.openxmlformats.org/drawingml/2006/main" prst="lef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0.70215</cdr:x>
      <cdr:y>0.19493</cdr:y>
    </cdr:from>
    <cdr:to>
      <cdr:x>0.75839</cdr:x>
      <cdr:y>0.5792</cdr:y>
    </cdr:to>
    <cdr:sp macro="" textlink="">
      <cdr:nvSpPr>
        <cdr:cNvPr id="8" name="Left Brace 7">
          <a:extLst xmlns:a="http://schemas.openxmlformats.org/drawingml/2006/main">
            <a:ext uri="{FF2B5EF4-FFF2-40B4-BE49-F238E27FC236}">
              <a16:creationId xmlns:a16="http://schemas.microsoft.com/office/drawing/2014/main" id="{8E044CE4-BBD1-4835-BC04-157D80591CE9}"/>
            </a:ext>
          </a:extLst>
        </cdr:cNvPr>
        <cdr:cNvSpPr/>
      </cdr:nvSpPr>
      <cdr:spPr>
        <a:xfrm xmlns:a="http://schemas.openxmlformats.org/drawingml/2006/main">
          <a:off x="4114617" y="766588"/>
          <a:ext cx="329564" cy="1511142"/>
        </a:xfrm>
        <a:prstGeom xmlns:a="http://schemas.openxmlformats.org/drawingml/2006/main" prst="lef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0.13406</cdr:x>
      <cdr:y>0.90769</cdr:y>
    </cdr:from>
    <cdr:to>
      <cdr:x>0.95652</cdr:x>
      <cdr:y>1</cdr:y>
    </cdr:to>
    <cdr:sp macro="" textlink="">
      <cdr:nvSpPr>
        <cdr:cNvPr id="5" name="TextBox 1">
          <a:extLst xmlns:a="http://schemas.openxmlformats.org/drawingml/2006/main">
            <a:ext uri="{FF2B5EF4-FFF2-40B4-BE49-F238E27FC236}">
              <a16:creationId xmlns:a16="http://schemas.microsoft.com/office/drawing/2014/main" id="{BD5A4FDA-8B76-46C1-95CA-2C480884753B}"/>
            </a:ext>
          </a:extLst>
        </cdr:cNvPr>
        <cdr:cNvSpPr txBox="1"/>
      </cdr:nvSpPr>
      <cdr:spPr>
        <a:xfrm xmlns:a="http://schemas.openxmlformats.org/drawingml/2006/main">
          <a:off x="414616" y="2489967"/>
          <a:ext cx="2543735" cy="2532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a:t>Assets (percent of GDP)</a:t>
          </a:r>
        </a:p>
      </cdr:txBody>
    </cdr:sp>
  </cdr:relSizeAnchor>
  <cdr:relSizeAnchor xmlns:cdr="http://schemas.openxmlformats.org/drawingml/2006/chartDrawing">
    <cdr:from>
      <cdr:x>0</cdr:x>
      <cdr:y>0.12996</cdr:y>
    </cdr:from>
    <cdr:to>
      <cdr:x>0.09589</cdr:x>
      <cdr:y>0.94771</cdr:y>
    </cdr:to>
    <cdr:sp macro="" textlink="">
      <cdr:nvSpPr>
        <cdr:cNvPr id="6" name="TextBox 1">
          <a:extLst xmlns:a="http://schemas.openxmlformats.org/drawingml/2006/main">
            <a:ext uri="{FF2B5EF4-FFF2-40B4-BE49-F238E27FC236}">
              <a16:creationId xmlns:a16="http://schemas.microsoft.com/office/drawing/2014/main" id="{C5213D2E-AF38-4A01-B429-5A2E09ADB806}"/>
            </a:ext>
          </a:extLst>
        </cdr:cNvPr>
        <cdr:cNvSpPr txBox="1"/>
      </cdr:nvSpPr>
      <cdr:spPr>
        <a:xfrm xmlns:a="http://schemas.openxmlformats.org/drawingml/2006/main">
          <a:off x="0" y="356513"/>
          <a:ext cx="296580" cy="2243252"/>
        </a:xfrm>
        <a:prstGeom xmlns:a="http://schemas.openxmlformats.org/drawingml/2006/main" prst="rect">
          <a:avLst/>
        </a:prstGeom>
      </cdr:spPr>
      <cdr:txBody>
        <a:bodyPr xmlns:a="http://schemas.openxmlformats.org/drawingml/2006/main" vert="vert270"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a:t>Annual Return on Assets (percent)</a:t>
          </a:r>
        </a:p>
      </cdr:txBody>
    </cdr:sp>
  </cdr:relSizeAnchor>
  <cdr:relSizeAnchor xmlns:cdr="http://schemas.openxmlformats.org/drawingml/2006/chartDrawing">
    <cdr:from>
      <cdr:x>0.09877</cdr:x>
      <cdr:y>0.4995</cdr:y>
    </cdr:from>
    <cdr:to>
      <cdr:x>0.9371</cdr:x>
      <cdr:y>0.4995</cdr:y>
    </cdr:to>
    <cdr:cxnSp macro="">
      <cdr:nvCxnSpPr>
        <cdr:cNvPr id="3" name="Straight Connector 2">
          <a:extLst xmlns:a="http://schemas.openxmlformats.org/drawingml/2006/main">
            <a:ext uri="{FF2B5EF4-FFF2-40B4-BE49-F238E27FC236}">
              <a16:creationId xmlns:a16="http://schemas.microsoft.com/office/drawing/2014/main" id="{FB2DA85D-50F7-4590-8631-7FBCE1DAD0C7}"/>
            </a:ext>
          </a:extLst>
        </cdr:cNvPr>
        <cdr:cNvCxnSpPr/>
      </cdr:nvCxnSpPr>
      <cdr:spPr>
        <a:xfrm xmlns:a="http://schemas.openxmlformats.org/drawingml/2006/main">
          <a:off x="609600" y="2337636"/>
          <a:ext cx="5174369" cy="0"/>
        </a:xfrm>
        <a:prstGeom xmlns:a="http://schemas.openxmlformats.org/drawingml/2006/main" prst="line">
          <a:avLst/>
        </a:prstGeom>
        <a:ln xmlns:a="http://schemas.openxmlformats.org/drawingml/2006/main">
          <a:solidFill>
            <a:schemeClr val="tx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0.47855</cdr:x>
      <cdr:y>0.4172</cdr:y>
    </cdr:from>
    <cdr:to>
      <cdr:x>0.83724</cdr:x>
      <cdr:y>0.51115</cdr:y>
    </cdr:to>
    <cdr:sp macro="" textlink="">
      <cdr:nvSpPr>
        <cdr:cNvPr id="4" name="TextBox 3">
          <a:extLst xmlns:a="http://schemas.openxmlformats.org/drawingml/2006/main">
            <a:ext uri="{FF2B5EF4-FFF2-40B4-BE49-F238E27FC236}">
              <a16:creationId xmlns:a16="http://schemas.microsoft.com/office/drawing/2014/main" id="{6272B347-739F-4228-A513-86B8132EE8AE}"/>
            </a:ext>
          </a:extLst>
        </cdr:cNvPr>
        <cdr:cNvSpPr txBox="1"/>
      </cdr:nvSpPr>
      <cdr:spPr>
        <a:xfrm xmlns:a="http://schemas.openxmlformats.org/drawingml/2006/main">
          <a:off x="1497302" y="1144457"/>
          <a:ext cx="1122284" cy="2577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75th percentile</a:t>
          </a:r>
        </a:p>
      </cdr:txBody>
    </cdr:sp>
  </cdr:relSizeAnchor>
</c:userShapes>
</file>

<file path=ppt/drawings/drawing4.xml><?xml version="1.0" encoding="utf-8"?>
<c:userShapes xmlns:c="http://schemas.openxmlformats.org/drawingml/2006/chart">
  <cdr:relSizeAnchor xmlns:cdr="http://schemas.openxmlformats.org/drawingml/2006/chartDrawing">
    <cdr:from>
      <cdr:x>0.26076</cdr:x>
      <cdr:y>0.35866</cdr:y>
    </cdr:from>
    <cdr:to>
      <cdr:x>0.40593</cdr:x>
      <cdr:y>0.46733</cdr:y>
    </cdr:to>
    <cdr:sp macro="" textlink="">
      <cdr:nvSpPr>
        <cdr:cNvPr id="2" name="TextBox 1">
          <a:extLst xmlns:a="http://schemas.openxmlformats.org/drawingml/2006/main">
            <a:ext uri="{FF2B5EF4-FFF2-40B4-BE49-F238E27FC236}">
              <a16:creationId xmlns:a16="http://schemas.microsoft.com/office/drawing/2014/main" id="{FDE85298-E957-4018-A62E-89971A933506}"/>
            </a:ext>
          </a:extLst>
        </cdr:cNvPr>
        <cdr:cNvSpPr txBox="1"/>
      </cdr:nvSpPr>
      <cdr:spPr>
        <a:xfrm xmlns:a="http://schemas.openxmlformats.org/drawingml/2006/main">
          <a:off x="1503561" y="1244492"/>
          <a:ext cx="837054" cy="377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rgbClr val="0070C0"/>
              </a:solidFill>
              <a:latin typeface="Georgia" panose="02040502050405020303" pitchFamily="18" charset="0"/>
            </a:rPr>
            <a:t>Assets</a:t>
          </a:r>
        </a:p>
      </cdr:txBody>
    </cdr:sp>
  </cdr:relSizeAnchor>
  <cdr:relSizeAnchor xmlns:cdr="http://schemas.openxmlformats.org/drawingml/2006/chartDrawing">
    <cdr:from>
      <cdr:x>0.24172</cdr:x>
      <cdr:y>0.6525</cdr:y>
    </cdr:from>
    <cdr:to>
      <cdr:x>0.47589</cdr:x>
      <cdr:y>0.75054</cdr:y>
    </cdr:to>
    <cdr:sp macro="" textlink="">
      <cdr:nvSpPr>
        <cdr:cNvPr id="3" name="TextBox 1">
          <a:extLst xmlns:a="http://schemas.openxmlformats.org/drawingml/2006/main">
            <a:ext uri="{FF2B5EF4-FFF2-40B4-BE49-F238E27FC236}">
              <a16:creationId xmlns:a16="http://schemas.microsoft.com/office/drawing/2014/main" id="{1E4B2405-F6EC-4C2C-B684-77590C59368D}"/>
            </a:ext>
          </a:extLst>
        </cdr:cNvPr>
        <cdr:cNvSpPr txBox="1"/>
      </cdr:nvSpPr>
      <cdr:spPr>
        <a:xfrm xmlns:a="http://schemas.openxmlformats.org/drawingml/2006/main">
          <a:off x="1349385" y="2264065"/>
          <a:ext cx="1307238" cy="34018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chemeClr val="accent6">
                  <a:lumMod val="75000"/>
                </a:schemeClr>
              </a:solidFill>
              <a:latin typeface="Georgia" panose="02040502050405020303" pitchFamily="18" charset="0"/>
            </a:rPr>
            <a:t>Liabilities</a:t>
          </a:r>
        </a:p>
      </cdr:txBody>
    </cdr:sp>
  </cdr:relSizeAnchor>
</c:userShapes>
</file>

<file path=ppt/drawings/drawing5.xml><?xml version="1.0" encoding="utf-8"?>
<c:userShapes xmlns:c="http://schemas.openxmlformats.org/drawingml/2006/chart">
  <cdr:relSizeAnchor xmlns:cdr="http://schemas.openxmlformats.org/drawingml/2006/chartDrawing">
    <cdr:from>
      <cdr:x>0.58572</cdr:x>
      <cdr:y>0.22264</cdr:y>
    </cdr:from>
    <cdr:to>
      <cdr:x>0.84756</cdr:x>
      <cdr:y>0.36681</cdr:y>
    </cdr:to>
    <cdr:sp macro="" textlink="">
      <cdr:nvSpPr>
        <cdr:cNvPr id="2" name="TextBox 1">
          <a:extLst xmlns:a="http://schemas.openxmlformats.org/drawingml/2006/main">
            <a:ext uri="{FF2B5EF4-FFF2-40B4-BE49-F238E27FC236}">
              <a16:creationId xmlns:a16="http://schemas.microsoft.com/office/drawing/2014/main" id="{DE306AC5-B949-4E2F-B8C0-23928FC23CF9}"/>
            </a:ext>
          </a:extLst>
        </cdr:cNvPr>
        <cdr:cNvSpPr txBox="1"/>
      </cdr:nvSpPr>
      <cdr:spPr>
        <a:xfrm xmlns:a="http://schemas.openxmlformats.org/drawingml/2006/main">
          <a:off x="3450637" y="802823"/>
          <a:ext cx="1542565" cy="51985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a:solidFill>
                <a:sysClr val="windowText" lastClr="000000"/>
              </a:solidFill>
              <a:latin typeface="Georgia" panose="02040502050405020303" pitchFamily="18" charset="0"/>
            </a:rPr>
            <a:t>Net Worth (right</a:t>
          </a:r>
          <a:r>
            <a:rPr lang="en-US" sz="1400" b="1" baseline="0">
              <a:solidFill>
                <a:sysClr val="windowText" lastClr="000000"/>
              </a:solidFill>
              <a:latin typeface="Georgia" panose="02040502050405020303" pitchFamily="18" charset="0"/>
            </a:rPr>
            <a:t> scale</a:t>
          </a:r>
          <a:r>
            <a:rPr lang="en-US" sz="1400" b="1">
              <a:solidFill>
                <a:sysClr val="windowText" lastClr="000000"/>
              </a:solidFill>
              <a:latin typeface="Georgia" panose="02040502050405020303" pitchFamily="18" charset="0"/>
            </a:rPr>
            <a:t>)</a:t>
          </a:r>
        </a:p>
      </cdr:txBody>
    </cdr:sp>
  </cdr:relSizeAnchor>
  <cdr:relSizeAnchor xmlns:cdr="http://schemas.openxmlformats.org/drawingml/2006/chartDrawing">
    <cdr:from>
      <cdr:x>0.342</cdr:x>
      <cdr:y>0.74348</cdr:y>
    </cdr:from>
    <cdr:to>
      <cdr:x>0.75957</cdr:x>
      <cdr:y>0.89174</cdr:y>
    </cdr:to>
    <cdr:sp macro="" textlink="">
      <cdr:nvSpPr>
        <cdr:cNvPr id="3" name="TextBox 1">
          <a:extLst xmlns:a="http://schemas.openxmlformats.org/drawingml/2006/main">
            <a:ext uri="{FF2B5EF4-FFF2-40B4-BE49-F238E27FC236}">
              <a16:creationId xmlns:a16="http://schemas.microsoft.com/office/drawing/2014/main" id="{70CBF4A7-2797-4588-992C-FE15BB0676F9}"/>
            </a:ext>
          </a:extLst>
        </cdr:cNvPr>
        <cdr:cNvSpPr txBox="1"/>
      </cdr:nvSpPr>
      <cdr:spPr>
        <a:xfrm xmlns:a="http://schemas.openxmlformats.org/drawingml/2006/main">
          <a:off x="1909176" y="2579734"/>
          <a:ext cx="2331056" cy="51443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rgbClr val="C00000"/>
              </a:solidFill>
              <a:latin typeface="Georgia" panose="02040502050405020303" pitchFamily="18" charset="0"/>
            </a:rPr>
            <a:t>Net Financial Worth (left scale)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B55CB7-B390-4AE8-9F3A-A8B7A63887D2}"/>
              </a:ext>
            </a:extLst>
          </p:cNvPr>
          <p:cNvSpPr>
            <a:spLocks noGrp="1"/>
          </p:cNvSpPr>
          <p:nvPr>
            <p:ph type="hdr" sz="quarter"/>
          </p:nvPr>
        </p:nvSpPr>
        <p:spPr>
          <a:xfrm>
            <a:off x="0" y="0"/>
            <a:ext cx="3043238" cy="466725"/>
          </a:xfrm>
          <a:prstGeom prst="rect">
            <a:avLst/>
          </a:prstGeom>
        </p:spPr>
        <p:txBody>
          <a:bodyPr vert="horz" lIns="91392" tIns="45696" rIns="91392" bIns="45696"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09050AA5-7FD9-4C13-BB12-D4A48A5FB0F6}"/>
              </a:ext>
            </a:extLst>
          </p:cNvPr>
          <p:cNvSpPr>
            <a:spLocks noGrp="1"/>
          </p:cNvSpPr>
          <p:nvPr>
            <p:ph type="dt" sz="quarter" idx="1"/>
          </p:nvPr>
        </p:nvSpPr>
        <p:spPr>
          <a:xfrm>
            <a:off x="3978275" y="0"/>
            <a:ext cx="3043238" cy="466725"/>
          </a:xfrm>
          <a:prstGeom prst="rect">
            <a:avLst/>
          </a:prstGeom>
        </p:spPr>
        <p:txBody>
          <a:bodyPr vert="horz" lIns="91392" tIns="45696" rIns="91392" bIns="45696" rtlCol="0"/>
          <a:lstStyle>
            <a:lvl1pPr algn="r" eaLnBrk="1" fontAlgn="auto" hangingPunct="1">
              <a:spcBef>
                <a:spcPts val="0"/>
              </a:spcBef>
              <a:spcAft>
                <a:spcPts val="0"/>
              </a:spcAft>
              <a:defRPr sz="1200" smtClean="0">
                <a:latin typeface="+mn-lt"/>
              </a:defRPr>
            </a:lvl1pPr>
          </a:lstStyle>
          <a:p>
            <a:pPr>
              <a:defRPr/>
            </a:pPr>
            <a:fld id="{52AF339B-BCA1-4FA1-A0F3-0981CD452234}" type="datetimeFigureOut">
              <a:rPr lang="en-US"/>
              <a:pPr>
                <a:defRPr/>
              </a:pPr>
              <a:t>10/20/2020</a:t>
            </a:fld>
            <a:endParaRPr lang="en-US" dirty="0"/>
          </a:p>
        </p:txBody>
      </p:sp>
      <p:sp>
        <p:nvSpPr>
          <p:cNvPr id="4" name="Footer Placeholder 3">
            <a:extLst>
              <a:ext uri="{FF2B5EF4-FFF2-40B4-BE49-F238E27FC236}">
                <a16:creationId xmlns:a16="http://schemas.microsoft.com/office/drawing/2014/main" id="{147C19DC-A60D-44FD-9371-9A6713D77081}"/>
              </a:ext>
            </a:extLst>
          </p:cNvPr>
          <p:cNvSpPr>
            <a:spLocks noGrp="1"/>
          </p:cNvSpPr>
          <p:nvPr>
            <p:ph type="ftr" sz="quarter" idx="2"/>
          </p:nvPr>
        </p:nvSpPr>
        <p:spPr>
          <a:xfrm>
            <a:off x="0" y="8842375"/>
            <a:ext cx="3043238" cy="466725"/>
          </a:xfrm>
          <a:prstGeom prst="rect">
            <a:avLst/>
          </a:prstGeom>
        </p:spPr>
        <p:txBody>
          <a:bodyPr vert="horz" lIns="91392" tIns="45696" rIns="91392" bIns="45696"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5" name="Slide Number Placeholder 4">
            <a:extLst>
              <a:ext uri="{FF2B5EF4-FFF2-40B4-BE49-F238E27FC236}">
                <a16:creationId xmlns:a16="http://schemas.microsoft.com/office/drawing/2014/main" id="{F3445C93-7278-4F5A-B145-67D18B97F28B}"/>
              </a:ext>
            </a:extLst>
          </p:cNvPr>
          <p:cNvSpPr>
            <a:spLocks noGrp="1"/>
          </p:cNvSpPr>
          <p:nvPr>
            <p:ph type="sldNum" sz="quarter" idx="3"/>
          </p:nvPr>
        </p:nvSpPr>
        <p:spPr>
          <a:xfrm>
            <a:off x="3978275" y="8842375"/>
            <a:ext cx="3043238" cy="466725"/>
          </a:xfrm>
          <a:prstGeom prst="rect">
            <a:avLst/>
          </a:prstGeom>
        </p:spPr>
        <p:txBody>
          <a:bodyPr vert="horz" lIns="91392" tIns="45696" rIns="91392" bIns="45696" rtlCol="0" anchor="b"/>
          <a:lstStyle>
            <a:lvl1pPr algn="r" eaLnBrk="1" fontAlgn="auto" hangingPunct="1">
              <a:spcBef>
                <a:spcPts val="0"/>
              </a:spcBef>
              <a:spcAft>
                <a:spcPts val="0"/>
              </a:spcAft>
              <a:defRPr sz="1200" smtClean="0">
                <a:latin typeface="+mn-lt"/>
              </a:defRPr>
            </a:lvl1pPr>
          </a:lstStyle>
          <a:p>
            <a:pPr>
              <a:defRPr/>
            </a:pPr>
            <a:fld id="{E31BB04D-9BB5-462D-B798-5FBFAFD3246F}"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097202D-5C8E-4C74-BB38-665D5A79AEA5}"/>
              </a:ext>
            </a:extLst>
          </p:cNvPr>
          <p:cNvSpPr>
            <a:spLocks noGrp="1"/>
          </p:cNvSpPr>
          <p:nvPr>
            <p:ph type="hdr" sz="quarter"/>
          </p:nvPr>
        </p:nvSpPr>
        <p:spPr>
          <a:xfrm>
            <a:off x="0" y="0"/>
            <a:ext cx="3043238" cy="465138"/>
          </a:xfrm>
          <a:prstGeom prst="rect">
            <a:avLst/>
          </a:prstGeom>
        </p:spPr>
        <p:txBody>
          <a:bodyPr vert="horz" lIns="93312" tIns="46655" rIns="93312" bIns="46655" rtlCol="0"/>
          <a:lstStyle>
            <a:lvl1pPr algn="l" eaLnBrk="1" fontAlgn="auto" hangingPunct="1">
              <a:spcBef>
                <a:spcPts val="0"/>
              </a:spcBef>
              <a:spcAft>
                <a:spcPts val="0"/>
              </a:spcAft>
              <a:defRPr sz="1200">
                <a:latin typeface="+mn-lt"/>
              </a:defRPr>
            </a:lvl1pPr>
          </a:lstStyle>
          <a:p>
            <a:pPr>
              <a:defRPr/>
            </a:pPr>
            <a:endParaRPr lang="en-NZ" dirty="0"/>
          </a:p>
        </p:txBody>
      </p:sp>
      <p:sp>
        <p:nvSpPr>
          <p:cNvPr id="3" name="Date Placeholder 2">
            <a:extLst>
              <a:ext uri="{FF2B5EF4-FFF2-40B4-BE49-F238E27FC236}">
                <a16:creationId xmlns:a16="http://schemas.microsoft.com/office/drawing/2014/main" id="{D9FE8C80-7D7F-4F3F-AB7F-649A0351E87E}"/>
              </a:ext>
            </a:extLst>
          </p:cNvPr>
          <p:cNvSpPr>
            <a:spLocks noGrp="1"/>
          </p:cNvSpPr>
          <p:nvPr>
            <p:ph type="dt" idx="1"/>
          </p:nvPr>
        </p:nvSpPr>
        <p:spPr>
          <a:xfrm>
            <a:off x="3978275" y="0"/>
            <a:ext cx="3043238" cy="465138"/>
          </a:xfrm>
          <a:prstGeom prst="rect">
            <a:avLst/>
          </a:prstGeom>
        </p:spPr>
        <p:txBody>
          <a:bodyPr vert="horz" lIns="93312" tIns="46655" rIns="93312" bIns="46655" rtlCol="0"/>
          <a:lstStyle>
            <a:lvl1pPr algn="r" eaLnBrk="1" fontAlgn="auto" hangingPunct="1">
              <a:spcBef>
                <a:spcPts val="0"/>
              </a:spcBef>
              <a:spcAft>
                <a:spcPts val="0"/>
              </a:spcAft>
              <a:defRPr sz="1200" smtClean="0">
                <a:latin typeface="+mn-lt"/>
              </a:defRPr>
            </a:lvl1pPr>
          </a:lstStyle>
          <a:p>
            <a:pPr>
              <a:defRPr/>
            </a:pPr>
            <a:fld id="{EE1E1F0B-7F0C-4DCD-852A-76DDBB46E574}" type="datetimeFigureOut">
              <a:rPr lang="en-NZ"/>
              <a:pPr>
                <a:defRPr/>
              </a:pPr>
              <a:t>20/10/2020</a:t>
            </a:fld>
            <a:endParaRPr lang="en-NZ" dirty="0"/>
          </a:p>
        </p:txBody>
      </p:sp>
      <p:sp>
        <p:nvSpPr>
          <p:cNvPr id="4" name="Slide Image Placeholder 3">
            <a:extLst>
              <a:ext uri="{FF2B5EF4-FFF2-40B4-BE49-F238E27FC236}">
                <a16:creationId xmlns:a16="http://schemas.microsoft.com/office/drawing/2014/main" id="{8CEA9072-0831-45E5-8EEE-8659202E2F2F}"/>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12" tIns="46655" rIns="93312" bIns="46655" rtlCol="0" anchor="ctr"/>
          <a:lstStyle/>
          <a:p>
            <a:pPr lvl="0"/>
            <a:endParaRPr lang="en-NZ" noProof="0" dirty="0"/>
          </a:p>
        </p:txBody>
      </p:sp>
      <p:sp>
        <p:nvSpPr>
          <p:cNvPr id="5" name="Notes Placeholder 4">
            <a:extLst>
              <a:ext uri="{FF2B5EF4-FFF2-40B4-BE49-F238E27FC236}">
                <a16:creationId xmlns:a16="http://schemas.microsoft.com/office/drawing/2014/main" id="{A974EA98-DB40-4D1A-BC78-838181457322}"/>
              </a:ext>
            </a:extLst>
          </p:cNvPr>
          <p:cNvSpPr>
            <a:spLocks noGrp="1"/>
          </p:cNvSpPr>
          <p:nvPr>
            <p:ph type="body" sz="quarter" idx="3"/>
          </p:nvPr>
        </p:nvSpPr>
        <p:spPr>
          <a:xfrm>
            <a:off x="701675" y="4421188"/>
            <a:ext cx="5619750" cy="4189412"/>
          </a:xfrm>
          <a:prstGeom prst="rect">
            <a:avLst/>
          </a:prstGeom>
        </p:spPr>
        <p:txBody>
          <a:bodyPr vert="horz" lIns="93312" tIns="46655" rIns="93312" bIns="4665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NZ" noProof="0"/>
          </a:p>
        </p:txBody>
      </p:sp>
      <p:sp>
        <p:nvSpPr>
          <p:cNvPr id="6" name="Footer Placeholder 5">
            <a:extLst>
              <a:ext uri="{FF2B5EF4-FFF2-40B4-BE49-F238E27FC236}">
                <a16:creationId xmlns:a16="http://schemas.microsoft.com/office/drawing/2014/main" id="{FD32E12A-7A15-4E3D-825A-007AD61311B2}"/>
              </a:ext>
            </a:extLst>
          </p:cNvPr>
          <p:cNvSpPr>
            <a:spLocks noGrp="1"/>
          </p:cNvSpPr>
          <p:nvPr>
            <p:ph type="ftr" sz="quarter" idx="4"/>
          </p:nvPr>
        </p:nvSpPr>
        <p:spPr>
          <a:xfrm>
            <a:off x="0" y="8842375"/>
            <a:ext cx="3043238" cy="465138"/>
          </a:xfrm>
          <a:prstGeom prst="rect">
            <a:avLst/>
          </a:prstGeom>
        </p:spPr>
        <p:txBody>
          <a:bodyPr vert="horz" lIns="93312" tIns="46655" rIns="93312" bIns="46655" rtlCol="0" anchor="b"/>
          <a:lstStyle>
            <a:lvl1pPr algn="l" eaLnBrk="1" fontAlgn="auto" hangingPunct="1">
              <a:spcBef>
                <a:spcPts val="0"/>
              </a:spcBef>
              <a:spcAft>
                <a:spcPts val="0"/>
              </a:spcAft>
              <a:defRPr sz="1200">
                <a:latin typeface="+mn-lt"/>
              </a:defRPr>
            </a:lvl1pPr>
          </a:lstStyle>
          <a:p>
            <a:pPr>
              <a:defRPr/>
            </a:pPr>
            <a:endParaRPr lang="en-NZ" dirty="0"/>
          </a:p>
        </p:txBody>
      </p:sp>
      <p:sp>
        <p:nvSpPr>
          <p:cNvPr id="7" name="Slide Number Placeholder 6">
            <a:extLst>
              <a:ext uri="{FF2B5EF4-FFF2-40B4-BE49-F238E27FC236}">
                <a16:creationId xmlns:a16="http://schemas.microsoft.com/office/drawing/2014/main" id="{77AC3F7C-CCEC-4AB2-BB8C-43A71C233F0D}"/>
              </a:ext>
            </a:extLst>
          </p:cNvPr>
          <p:cNvSpPr>
            <a:spLocks noGrp="1"/>
          </p:cNvSpPr>
          <p:nvPr>
            <p:ph type="sldNum" sz="quarter" idx="5"/>
          </p:nvPr>
        </p:nvSpPr>
        <p:spPr>
          <a:xfrm>
            <a:off x="3978275" y="8842375"/>
            <a:ext cx="3043238" cy="465138"/>
          </a:xfrm>
          <a:prstGeom prst="rect">
            <a:avLst/>
          </a:prstGeom>
        </p:spPr>
        <p:txBody>
          <a:bodyPr vert="horz" lIns="93312" tIns="46655" rIns="93312" bIns="46655" rtlCol="0" anchor="b"/>
          <a:lstStyle>
            <a:lvl1pPr algn="r" eaLnBrk="1" fontAlgn="auto" hangingPunct="1">
              <a:spcBef>
                <a:spcPts val="0"/>
              </a:spcBef>
              <a:spcAft>
                <a:spcPts val="0"/>
              </a:spcAft>
              <a:defRPr sz="1200" smtClean="0">
                <a:latin typeface="+mn-lt"/>
              </a:defRPr>
            </a:lvl1pPr>
          </a:lstStyle>
          <a:p>
            <a:pPr>
              <a:defRPr/>
            </a:pPr>
            <a:fld id="{27B6EBFE-D054-42F5-905C-DD7C8D22401C}" type="slidenum">
              <a:rPr lang="en-NZ"/>
              <a:pPr>
                <a:defRPr/>
              </a:pPr>
              <a:t>‹#›</a:t>
            </a:fld>
            <a:endParaRPr lang="en-NZ"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9EC0A65-386A-45FE-B6B3-2325DDD7574E}"/>
              </a:ext>
            </a:extLst>
          </p:cNvPr>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Rectangle 3">
            <a:extLst>
              <a:ext uri="{FF2B5EF4-FFF2-40B4-BE49-F238E27FC236}">
                <a16:creationId xmlns:a16="http://schemas.microsoft.com/office/drawing/2014/main" id="{B266ABB1-8CC3-4041-A9A0-33D62BFD75BF}"/>
              </a:ext>
            </a:extLst>
          </p:cNvPr>
          <p:cNvSpPr>
            <a:spLocks noGrp="1" noChangeArrowheads="1"/>
          </p:cNvSpPr>
          <p:nvPr>
            <p:ph type="body" idx="1"/>
          </p:nvPr>
        </p:nvSpPr>
        <p:spPr bwMode="auto">
          <a:xfrm>
            <a:off x="722313" y="4427538"/>
            <a:ext cx="5619750" cy="4189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z="1200" kern="1200" dirty="0">
              <a:solidFill>
                <a:schemeClr val="tx1"/>
              </a:solidFill>
              <a:effectLst/>
              <a:latin typeface="+mn-lt"/>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Managing the assets better can yield significant benefits – potentially increasing revenues by as much as three percent of GDP a year.</a:t>
            </a:r>
          </a:p>
          <a:p>
            <a:endParaRPr lang="en-US" dirty="0"/>
          </a:p>
          <a:p>
            <a:r>
              <a:rPr lang="en-US" dirty="0"/>
              <a:t>This is equivalent to the amount of corporate income tax collected by advanced economies.</a:t>
            </a:r>
          </a:p>
          <a:p>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By having both stock and flow information, we can compare the assets to the </a:t>
            </a:r>
            <a:r>
              <a:rPr lang="en-US" dirty="0" err="1"/>
              <a:t>reurns</a:t>
            </a:r>
            <a:r>
              <a:rPr lang="en-US" dirty="0"/>
              <a:t> owned on them, and the answer is not pretty. It turns out that the median return on </a:t>
            </a:r>
            <a:r>
              <a:rPr lang="en-US" i="1" dirty="0"/>
              <a:t>market </a:t>
            </a:r>
            <a:r>
              <a:rPr lang="en-US" dirty="0"/>
              <a:t>public corporations – those that should be earning a market rate of return is only 0.6 percent!  Imagine if your own personal investments were yielding less than a percent a year.</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Taking a conservative approach, and considering only those market public corporations and financial assets owned by the government – not social assets, like schools and fire stations – we benchmark countries against the better performers.</a:t>
            </a:r>
          </a:p>
          <a:p>
            <a:endParaRPr lang="en-US" dirty="0"/>
          </a:p>
          <a:p>
            <a:r>
              <a:rPr lang="en-US" dirty="0"/>
              <a:t>1 percent of GDP from public corps, 2 percent of GDP from financial assets, yielding 3 percent in total!</a:t>
            </a:r>
          </a:p>
          <a:p>
            <a:endParaRPr lang="en-US" dirty="0"/>
          </a:p>
        </p:txBody>
      </p:sp>
      <p:sp>
        <p:nvSpPr>
          <p:cNvPr id="4" name="Slide Number Placeholder 3"/>
          <p:cNvSpPr>
            <a:spLocks noGrp="1"/>
          </p:cNvSpPr>
          <p:nvPr>
            <p:ph type="sldNum" sz="quarter" idx="10"/>
          </p:nvPr>
        </p:nvSpPr>
        <p:spPr/>
        <p:txBody>
          <a:bodyPr/>
          <a:lstStyle/>
          <a:p>
            <a:pPr>
              <a:defRPr/>
            </a:pPr>
            <a:fld id="{27B6EBFE-D054-42F5-905C-DD7C8D22401C}" type="slidenum">
              <a:rPr lang="en-NZ" smtClean="0"/>
              <a:pPr>
                <a:defRPr/>
              </a:pPr>
              <a:t>11</a:t>
            </a:fld>
            <a:endParaRPr lang="en-NZ" dirty="0"/>
          </a:p>
        </p:txBody>
      </p:sp>
    </p:spTree>
    <p:extLst>
      <p:ext uri="{BB962C8B-B14F-4D97-AF65-F5344CB8AC3E}">
        <p14:creationId xmlns:p14="http://schemas.microsoft.com/office/powerpoint/2010/main" val="195181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though most fiscal analysis focuses on debt and deficits, it seems that markets recognize assets in pricing sovereign yields.</a:t>
            </a:r>
          </a:p>
          <a:p>
            <a:endParaRPr lang="en-US" dirty="0"/>
          </a:p>
          <a:p>
            <a:r>
              <a:rPr lang="en-US" dirty="0"/>
              <a:t>Our empirical analysis suggests that, in line with standard results, higher debt leads to higher interest costs.</a:t>
            </a:r>
          </a:p>
          <a:p>
            <a:endParaRPr lang="en-US" dirty="0"/>
          </a:p>
          <a:p>
            <a:r>
              <a:rPr lang="en-US" dirty="0"/>
              <a:t>But, assets tend to reduce yields: a 10 percent of GDP increase in assets reduces interest rates by 10 basis points.</a:t>
            </a:r>
          </a:p>
          <a:p>
            <a:endParaRPr lang="en-US" dirty="0"/>
          </a:p>
          <a:p>
            <a:r>
              <a:rPr lang="en-US" dirty="0"/>
              <a:t>Taking all this together, countries with higher net worth pay lower interest.</a:t>
            </a:r>
          </a:p>
        </p:txBody>
      </p:sp>
      <p:sp>
        <p:nvSpPr>
          <p:cNvPr id="4" name="Slide Number Placeholder 3"/>
          <p:cNvSpPr>
            <a:spLocks noGrp="1"/>
          </p:cNvSpPr>
          <p:nvPr>
            <p:ph type="sldNum" sz="quarter" idx="10"/>
          </p:nvPr>
        </p:nvSpPr>
        <p:spPr/>
        <p:txBody>
          <a:bodyPr/>
          <a:lstStyle/>
          <a:p>
            <a:pPr>
              <a:defRPr/>
            </a:pPr>
            <a:fld id="{27B6EBFE-D054-42F5-905C-DD7C8D22401C}" type="slidenum">
              <a:rPr lang="en-NZ" smtClean="0"/>
              <a:pPr>
                <a:defRPr/>
              </a:pPr>
              <a:t>13</a:t>
            </a:fld>
            <a:endParaRPr lang="en-NZ" dirty="0"/>
          </a:p>
        </p:txBody>
      </p:sp>
    </p:spTree>
    <p:extLst>
      <p:ext uri="{BB962C8B-B14F-4D97-AF65-F5344CB8AC3E}">
        <p14:creationId xmlns:p14="http://schemas.microsoft.com/office/powerpoint/2010/main" val="2299123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big macro relevant finding is that countries with stronger balance sheets experience shorter and shallower recessions.</a:t>
            </a:r>
          </a:p>
          <a:p>
            <a:endParaRPr lang="en-US" dirty="0"/>
          </a:p>
          <a:p>
            <a:r>
              <a:rPr lang="en-US" dirty="0"/>
              <a:t>Our analysis indicates that countries with stronger balance sheets – that is higher net financial worth – have more room to respond to shocks with fiscal stimulus, that is, more counter cyclical fiscal policy. This is true, even after adjusting for debt.</a:t>
            </a:r>
          </a:p>
          <a:p>
            <a:endParaRPr lang="en-US" dirty="0"/>
          </a:p>
          <a:p>
            <a:r>
              <a:rPr lang="en-US" dirty="0"/>
              <a:t>Take the Kazakhstan case. You will recall they have large oil resources:</a:t>
            </a:r>
          </a:p>
          <a:p>
            <a:r>
              <a:rPr lang="en-US" dirty="0"/>
              <a:t>In 2014, they faced a nasty situation: with a halving of oil prices, combined with a sharp drop in key trading partners (Russia and China) growth.</a:t>
            </a:r>
          </a:p>
          <a:p>
            <a:endParaRPr lang="en-US" dirty="0"/>
          </a:p>
          <a:p>
            <a:r>
              <a:rPr lang="en-US" dirty="0"/>
              <a:t>Were able to draw on their substantial financial assets to respond, with a large stimulus package to absorb some of the shock and prevent a sharper domestic downturn.</a:t>
            </a:r>
          </a:p>
        </p:txBody>
      </p:sp>
      <p:sp>
        <p:nvSpPr>
          <p:cNvPr id="4" name="Slide Number Placeholder 3"/>
          <p:cNvSpPr>
            <a:spLocks noGrp="1"/>
          </p:cNvSpPr>
          <p:nvPr>
            <p:ph type="sldNum" sz="quarter" idx="10"/>
          </p:nvPr>
        </p:nvSpPr>
        <p:spPr/>
        <p:txBody>
          <a:bodyPr/>
          <a:lstStyle/>
          <a:p>
            <a:pPr>
              <a:defRPr/>
            </a:pPr>
            <a:fld id="{27B6EBFE-D054-42F5-905C-DD7C8D22401C}" type="slidenum">
              <a:rPr lang="en-NZ" smtClean="0"/>
              <a:pPr>
                <a:defRPr/>
              </a:pPr>
              <a:t>14</a:t>
            </a:fld>
            <a:endParaRPr lang="en-NZ" dirty="0"/>
          </a:p>
        </p:txBody>
      </p:sp>
    </p:spTree>
    <p:extLst>
      <p:ext uri="{BB962C8B-B14F-4D97-AF65-F5344CB8AC3E}">
        <p14:creationId xmlns:p14="http://schemas.microsoft.com/office/powerpoint/2010/main" val="846324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32F71B9F-A251-425D-8F55-97A1BAB1F719}"/>
              </a:ext>
            </a:extLst>
          </p:cNvPr>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1F224102-C687-4FE0-96D0-376D80DF934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a:solidFill>
                  <a:schemeClr val="tx1"/>
                </a:solidFill>
                <a:effectLst/>
                <a:latin typeface="+mn-lt"/>
                <a:ea typeface="+mn-ea"/>
                <a:cs typeface="+mn-cs"/>
              </a:rPr>
              <a:t>Possible intermediate steps working toward PSBs compilation: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EM GG graph – these countries already have decent GG (or in some cases CG) data</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CB data is generally also of good quality in most EMs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Start compiling </a:t>
            </a:r>
            <a:r>
              <a:rPr lang="en-US" sz="1200" i="1" kern="1200" dirty="0">
                <a:solidFill>
                  <a:schemeClr val="tx1"/>
                </a:solidFill>
                <a:effectLst/>
                <a:latin typeface="+mn-lt"/>
                <a:ea typeface="+mn-ea"/>
                <a:cs typeface="+mn-cs"/>
              </a:rPr>
              <a:t>and consolidating</a:t>
            </a:r>
            <a:r>
              <a:rPr lang="en-US" sz="1200" kern="1200" dirty="0">
                <a:solidFill>
                  <a:schemeClr val="tx1"/>
                </a:solidFill>
                <a:effectLst/>
                <a:latin typeface="+mn-lt"/>
                <a:ea typeface="+mn-ea"/>
                <a:cs typeface="+mn-cs"/>
              </a:rPr>
              <a:t> SOE data. Consolidation is likely particularly an issue for financial PCs—start with these, as they also most often are borrowing and have audited financial statements, perhaps even IFRS.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For nonfinancial PCs, clarify the cross-holdings, if they are substantial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For all PCs – do a risk analysis. How much implicit contingent liabilities could be expected from these PCs to the budget?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Publish an overview of PPPs and guarantees/contingent liabilities and their risk profiles (exposure and probabilities of materializing)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Report and analyze natural resources.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Perform a fiscal risk analysis with the budget – start high level, adding more granularity over time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Look at long-term sustainability – pensions, health expenditure.</a:t>
            </a:r>
          </a:p>
          <a:p>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Role for investors in encouraging/advancing the adoption of the PSBS approach:</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Asking questions on the asset side. What do governments own in financial and nonfinancial assets? What do their SOEs own and owe? What revenue are governments getting from these assets?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On the liability side: how are pension obligations accounted for? Why are accounts payable going up/down?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Similarly, asking questions on the risk side. How do governments match their assets and liabilities? How about including SOEs in there? Example: Uruguay. Liquidity? FX risk?</a:t>
            </a:r>
          </a:p>
          <a:p>
            <a:pPr marL="171450" lvl="0" indent="-171450">
              <a:buFont typeface="Arial" panose="020B0604020202020204" pitchFamily="34" charset="0"/>
              <a:buChar char="•"/>
            </a:pPr>
            <a:r>
              <a:rPr lang="en-US" sz="1200" kern="1200">
                <a:solidFill>
                  <a:schemeClr val="tx1"/>
                </a:solidFill>
                <a:effectLst/>
                <a:latin typeface="+mn-lt"/>
                <a:ea typeface="+mn-ea"/>
                <a:cs typeface="+mn-cs"/>
              </a:rPr>
              <a:t>Analyze the answers/peer comparison – what gets measured gets managed</a:t>
            </a:r>
            <a:endParaRPr lang="en-US" sz="1200" kern="1200" dirty="0">
              <a:solidFill>
                <a:schemeClr val="tx1"/>
              </a:solidFill>
              <a:effectLst/>
              <a:latin typeface="+mn-lt"/>
              <a:ea typeface="+mn-ea"/>
              <a:cs typeface="+mn-cs"/>
            </a:endParaRPr>
          </a:p>
        </p:txBody>
      </p:sp>
      <p:sp>
        <p:nvSpPr>
          <p:cNvPr id="10244" name="Slide Number Placeholder 3">
            <a:extLst>
              <a:ext uri="{FF2B5EF4-FFF2-40B4-BE49-F238E27FC236}">
                <a16:creationId xmlns:a16="http://schemas.microsoft.com/office/drawing/2014/main" id="{FAE74A89-7BDB-457B-8CC8-D146CF7D9AE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FA673E2-86A0-427A-9B78-A403603D6B75}" type="slidenum">
              <a:rPr lang="en-NZ" altLang="en-US"/>
              <a:pPr fontAlgn="base">
                <a:spcBef>
                  <a:spcPct val="0"/>
                </a:spcBef>
                <a:spcAft>
                  <a:spcPct val="0"/>
                </a:spcAft>
              </a:pPr>
              <a:t>15</a:t>
            </a:fld>
            <a:endParaRPr lang="en-NZ" altLang="en-US" dirty="0"/>
          </a:p>
        </p:txBody>
      </p:sp>
    </p:spTree>
    <p:extLst>
      <p:ext uri="{BB962C8B-B14F-4D97-AF65-F5344CB8AC3E}">
        <p14:creationId xmlns:p14="http://schemas.microsoft.com/office/powerpoint/2010/main" val="2876218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9EC0A65-386A-45FE-B6B3-2325DDD7574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Rectangle 3">
            <a:extLst>
              <a:ext uri="{FF2B5EF4-FFF2-40B4-BE49-F238E27FC236}">
                <a16:creationId xmlns:a16="http://schemas.microsoft.com/office/drawing/2014/main" id="{B266ABB1-8CC3-4041-A9A0-33D62BFD75BF}"/>
              </a:ext>
            </a:extLst>
          </p:cNvPr>
          <p:cNvSpPr>
            <a:spLocks noGrp="1" noChangeArrowheads="1"/>
          </p:cNvSpPr>
          <p:nvPr>
            <p:ph type="body" idx="1"/>
          </p:nvPr>
        </p:nvSpPr>
        <p:spPr bwMode="auto">
          <a:xfrm>
            <a:off x="722313" y="4427538"/>
            <a:ext cx="5619750" cy="4189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9253851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B6EBFE-D054-42F5-905C-DD7C8D22401C}" type="slidenum">
              <a:rPr lang="en-NZ" smtClean="0"/>
              <a:pPr>
                <a:defRPr/>
              </a:pPr>
              <a:t>17</a:t>
            </a:fld>
            <a:endParaRPr lang="en-NZ" dirty="0"/>
          </a:p>
        </p:txBody>
      </p:sp>
    </p:spTree>
    <p:extLst>
      <p:ext uri="{BB962C8B-B14F-4D97-AF65-F5344CB8AC3E}">
        <p14:creationId xmlns:p14="http://schemas.microsoft.com/office/powerpoint/2010/main" val="3267425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dirty="0">
                <a:solidFill>
                  <a:schemeClr val="tx1"/>
                </a:solidFill>
                <a:effectLst/>
                <a:latin typeface="+mn-lt"/>
                <a:ea typeface="+mn-ea"/>
                <a:cs typeface="+mn-cs"/>
              </a:rPr>
              <a:t>The Gambia's public sector balance sheet features a large nonfinancial public corporations and is risky</a:t>
            </a:r>
          </a:p>
          <a:p>
            <a:pPr marL="628650" lvl="1" indent="-171450">
              <a:buFont typeface="Arial" panose="020B0604020202020204" pitchFamily="34" charset="0"/>
              <a:buChar char="•"/>
            </a:pPr>
            <a:r>
              <a:rPr lang="en-US" sz="1200" b="0" i="0" u="none" strike="noStrike" kern="1200" dirty="0">
                <a:solidFill>
                  <a:schemeClr val="tx1"/>
                </a:solidFill>
                <a:effectLst/>
                <a:latin typeface="+mn-lt"/>
                <a:ea typeface="+mn-ea"/>
                <a:cs typeface="+mn-cs"/>
              </a:rPr>
              <a:t>Large refinancing risk (275 of debt is short term)</a:t>
            </a:r>
          </a:p>
          <a:p>
            <a:pPr marL="628650" lvl="1" indent="-171450">
              <a:buFont typeface="Arial" panose="020B0604020202020204" pitchFamily="34" charset="0"/>
              <a:buChar char="•"/>
            </a:pPr>
            <a:r>
              <a:rPr lang="en-US" sz="1200" b="0" i="0" u="none" strike="noStrike" kern="1200" dirty="0">
                <a:solidFill>
                  <a:schemeClr val="tx1"/>
                </a:solidFill>
                <a:effectLst/>
                <a:latin typeface="+mn-lt"/>
                <a:ea typeface="+mn-ea"/>
                <a:cs typeface="+mn-cs"/>
              </a:rPr>
              <a:t>Large (concessional) FX loans</a:t>
            </a:r>
          </a:p>
          <a:p>
            <a:pPr marL="171450" lvl="0" indent="-171450">
              <a:buFont typeface="Arial" panose="020B0604020202020204" pitchFamily="34" charset="0"/>
              <a:buChar char="•"/>
            </a:pPr>
            <a:r>
              <a:rPr lang="en-US" sz="1200" b="0" i="0" u="none" strike="noStrike" kern="1200" dirty="0">
                <a:solidFill>
                  <a:schemeClr val="tx1"/>
                </a:solidFill>
                <a:effectLst/>
                <a:latin typeface="+mn-lt"/>
                <a:ea typeface="+mn-ea"/>
                <a:cs typeface="+mn-cs"/>
              </a:rPr>
              <a:t>Stress test: combined drought and pandemic in a tourism-reliant economy</a:t>
            </a:r>
          </a:p>
          <a:p>
            <a:pPr marL="628650" lvl="1" indent="-171450">
              <a:buFont typeface="Arial" panose="020B0604020202020204" pitchFamily="34" charset="0"/>
              <a:buChar char="•"/>
            </a:pPr>
            <a:r>
              <a:rPr lang="en-US" sz="1200" b="0" i="0" u="none" strike="noStrike" kern="1200" dirty="0">
                <a:solidFill>
                  <a:schemeClr val="tx1"/>
                </a:solidFill>
                <a:effectLst/>
                <a:latin typeface="+mn-lt"/>
                <a:ea typeface="+mn-ea"/>
                <a:cs typeface="+mn-cs"/>
              </a:rPr>
              <a:t>Deficit increases by 8 ppt of GDP</a:t>
            </a:r>
          </a:p>
          <a:p>
            <a:pPr marL="628650" lvl="1" indent="-171450">
              <a:buFont typeface="Arial" panose="020B0604020202020204" pitchFamily="34" charset="0"/>
              <a:buChar char="•"/>
            </a:pPr>
            <a:r>
              <a:rPr lang="en-US" sz="1200" b="0" i="0" u="none" strike="noStrike" kern="1200" dirty="0">
                <a:solidFill>
                  <a:schemeClr val="tx1"/>
                </a:solidFill>
                <a:effectLst/>
                <a:latin typeface="+mn-lt"/>
                <a:ea typeface="+mn-ea"/>
                <a:cs typeface="+mn-cs"/>
              </a:rPr>
              <a:t>Contingent liabilities add another 10 ppt of GDP</a:t>
            </a:r>
          </a:p>
          <a:p>
            <a:pPr marL="628650" lvl="1" indent="-171450">
              <a:buFont typeface="Arial" panose="020B0604020202020204" pitchFamily="34" charset="0"/>
              <a:buChar char="•"/>
            </a:pPr>
            <a:r>
              <a:rPr lang="en-US" sz="1200" b="0" i="0" u="none" strike="noStrike" kern="1200" dirty="0">
                <a:solidFill>
                  <a:schemeClr val="tx1"/>
                </a:solidFill>
                <a:effectLst/>
                <a:latin typeface="+mn-lt"/>
                <a:ea typeface="+mn-ea"/>
                <a:cs typeface="+mn-cs"/>
              </a:rPr>
              <a:t>Gross financing needs balloon to 49% of GDP.</a:t>
            </a:r>
          </a:p>
          <a:p>
            <a:pPr marL="171450" lvl="0" indent="-171450">
              <a:buFont typeface="Arial" panose="020B0604020202020204" pitchFamily="34" charset="0"/>
              <a:buChar char="•"/>
            </a:pPr>
            <a:r>
              <a:rPr lang="en-US" sz="1200" b="0" i="0" u="none" strike="noStrike" kern="1200" dirty="0">
                <a:solidFill>
                  <a:schemeClr val="tx1"/>
                </a:solidFill>
                <a:effectLst/>
                <a:latin typeface="+mn-lt"/>
                <a:ea typeface="+mn-ea"/>
                <a:cs typeface="+mn-cs"/>
              </a:rPr>
              <a:t>Public sector cross-holdings are exposed as a major shock transmission channel</a:t>
            </a:r>
          </a:p>
          <a:p>
            <a:pPr marL="628650" lvl="1" indent="-171450">
              <a:buFont typeface="Arial" panose="020B0604020202020204" pitchFamily="34" charset="0"/>
              <a:buChar char="•"/>
            </a:pPr>
            <a:r>
              <a:rPr lang="en-US" sz="1200" b="0" i="0" u="none" strike="noStrike" kern="1200" dirty="0">
                <a:solidFill>
                  <a:schemeClr val="tx1"/>
                </a:solidFill>
                <a:effectLst/>
                <a:latin typeface="+mn-lt"/>
                <a:ea typeface="+mn-ea"/>
                <a:cs typeface="+mn-cs"/>
              </a:rPr>
              <a:t>Loans from one PC to another (e.g., the pension fund to the electricity and phone companies)</a:t>
            </a:r>
          </a:p>
          <a:p>
            <a:pPr marL="628650" lvl="1" indent="-171450">
              <a:buFont typeface="Arial" panose="020B0604020202020204" pitchFamily="34" charset="0"/>
              <a:buChar char="•"/>
            </a:pPr>
            <a:r>
              <a:rPr lang="en-US" sz="1200" b="0" i="0" u="none" strike="noStrike" kern="1200" dirty="0">
                <a:solidFill>
                  <a:schemeClr val="tx1"/>
                </a:solidFill>
                <a:effectLst/>
                <a:latin typeface="+mn-lt"/>
                <a:ea typeface="+mn-ea"/>
                <a:cs typeface="+mn-cs"/>
              </a:rPr>
              <a:t>Could lead to cascading defaults in the PC sector</a:t>
            </a:r>
          </a:p>
          <a:p>
            <a:pPr marL="628650" lvl="1" indent="-171450">
              <a:buFont typeface="Arial" panose="020B0604020202020204" pitchFamily="34" charset="0"/>
              <a:buChar char="•"/>
            </a:pPr>
            <a:r>
              <a:rPr lang="en-US" sz="1200" b="0" i="0" u="none" strike="noStrike" kern="1200" dirty="0">
                <a:solidFill>
                  <a:schemeClr val="tx1"/>
                </a:solidFill>
                <a:effectLst/>
                <a:latin typeface="+mn-lt"/>
                <a:ea typeface="+mn-ea"/>
                <a:cs typeface="+mn-cs"/>
              </a:rPr>
              <a:t>The stress test illustrates where best to intervene to avoid cascading losses.</a:t>
            </a:r>
          </a:p>
          <a:p>
            <a:pPr marL="171450" lvl="0" indent="-171450">
              <a:buFont typeface="Arial" panose="020B0604020202020204" pitchFamily="34" charset="0"/>
              <a:buChar char="•"/>
            </a:pPr>
            <a:endParaRPr lang="en-US" sz="1200" b="0" i="0" u="none" strike="noStrike" kern="1200" dirty="0">
              <a:solidFill>
                <a:schemeClr val="tx1"/>
              </a:solidFill>
              <a:effectLst/>
              <a:latin typeface="+mn-lt"/>
              <a:ea typeface="+mn-ea"/>
              <a:cs typeface="+mn-cs"/>
            </a:endParaRPr>
          </a:p>
          <a:p>
            <a:pPr marL="628650" lvl="1" indent="-171450">
              <a:buFont typeface="Arial" panose="020B0604020202020204" pitchFamily="34" charset="0"/>
              <a:buChar char="•"/>
            </a:pPr>
            <a:endParaRPr lang="en-US" sz="1200" b="0" i="0" u="none" strike="noStrike" kern="1200" dirty="0">
              <a:solidFill>
                <a:schemeClr val="tx1"/>
              </a:solidFill>
              <a:effectLst/>
              <a:latin typeface="+mn-lt"/>
              <a:ea typeface="+mn-ea"/>
              <a:cs typeface="+mn-cs"/>
            </a:endParaRPr>
          </a:p>
          <a:p>
            <a:pPr marL="628650" lvl="1" indent="-171450">
              <a:buFont typeface="Arial" panose="020B0604020202020204" pitchFamily="34" charset="0"/>
              <a:buChar char="•"/>
            </a:pPr>
            <a:endParaRPr lang="en-US" i="0" dirty="0"/>
          </a:p>
        </p:txBody>
      </p:sp>
      <p:sp>
        <p:nvSpPr>
          <p:cNvPr id="4" name="Slide Number Placeholder 3"/>
          <p:cNvSpPr>
            <a:spLocks noGrp="1"/>
          </p:cNvSpPr>
          <p:nvPr>
            <p:ph type="sldNum" sz="quarter" idx="10"/>
          </p:nvPr>
        </p:nvSpPr>
        <p:spPr/>
        <p:txBody>
          <a:bodyPr/>
          <a:lstStyle/>
          <a:p>
            <a:pPr>
              <a:defRPr/>
            </a:pPr>
            <a:fld id="{27B6EBFE-D054-42F5-905C-DD7C8D22401C}" type="slidenum">
              <a:rPr lang="en-NZ" smtClean="0"/>
              <a:pPr>
                <a:defRPr/>
              </a:pPr>
              <a:t>18</a:t>
            </a:fld>
            <a:endParaRPr lang="en-NZ" dirty="0"/>
          </a:p>
        </p:txBody>
      </p:sp>
    </p:spTree>
    <p:extLst>
      <p:ext uri="{BB962C8B-B14F-4D97-AF65-F5344CB8AC3E}">
        <p14:creationId xmlns:p14="http://schemas.microsoft.com/office/powerpoint/2010/main" val="1960556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r>
              <a:rPr lang="en-US" i="0" dirty="0"/>
              <a:t>New Zealand’s Investment Statement provides an assessment of the use of all public assets</a:t>
            </a:r>
          </a:p>
          <a:p>
            <a:pPr marL="628650" lvl="1" indent="-171450">
              <a:buFont typeface="Arial" panose="020B0604020202020204" pitchFamily="34" charset="0"/>
              <a:buChar char="•"/>
            </a:pPr>
            <a:endParaRPr lang="en-US" i="0" dirty="0"/>
          </a:p>
          <a:p>
            <a:pPr marL="628650" lvl="1" indent="-171450">
              <a:buFont typeface="Arial" panose="020B0604020202020204" pitchFamily="34" charset="0"/>
              <a:buChar char="•"/>
            </a:pPr>
            <a:r>
              <a:rPr lang="en-US" i="0" dirty="0"/>
              <a:t>Subdivides by use: social, financial, commercial – with different return benchmarks</a:t>
            </a:r>
          </a:p>
          <a:p>
            <a:pPr marL="628650" lvl="1" indent="-171450">
              <a:buFont typeface="Arial" panose="020B0604020202020204" pitchFamily="34" charset="0"/>
              <a:buChar char="•"/>
            </a:pPr>
            <a:endParaRPr lang="en-US" i="0" dirty="0"/>
          </a:p>
          <a:p>
            <a:pPr marL="628650" lvl="1" indent="-171450">
              <a:buFont typeface="Arial" panose="020B0604020202020204" pitchFamily="34" charset="0"/>
              <a:buChar char="•"/>
            </a:pPr>
            <a:r>
              <a:rPr lang="en-US" i="0" dirty="0"/>
              <a:t>As an example, we can see how they assess the financial returns of key public corporations, and some of the benefits of improved management, though the Kiwis still assess that returns remain low compared to the degree of risk.</a:t>
            </a:r>
          </a:p>
          <a:p>
            <a:pPr marL="628650" lvl="1" indent="-171450">
              <a:buFont typeface="Arial" panose="020B0604020202020204" pitchFamily="34" charset="0"/>
              <a:buChar char="•"/>
            </a:pPr>
            <a:endParaRPr lang="en-US" i="0" dirty="0"/>
          </a:p>
          <a:p>
            <a:pPr marL="457200" lvl="1" indent="0">
              <a:buFont typeface="Arial" panose="020B0604020202020204" pitchFamily="34" charset="0"/>
              <a:buNone/>
            </a:pPr>
            <a:r>
              <a:rPr lang="en-US" i="0" dirty="0"/>
              <a:t>Note that: </a:t>
            </a:r>
          </a:p>
          <a:p>
            <a:pPr marL="628650" lvl="1" indent="-171450">
              <a:buFont typeface="Arial" panose="020B0604020202020204" pitchFamily="34" charset="0"/>
              <a:buChar char="•"/>
            </a:pPr>
            <a:r>
              <a:rPr lang="en-US" i="0" dirty="0"/>
              <a:t>Total Shareholder Return is the performance from a shareholder perspective: (returns from dividends + change in the value of the company – equity injected)/initial value of company</a:t>
            </a:r>
          </a:p>
          <a:p>
            <a:pPr marL="628650" lvl="1" indent="-171450">
              <a:buFont typeface="Arial" panose="020B0604020202020204" pitchFamily="34" charset="0"/>
              <a:buChar char="•"/>
            </a:pPr>
            <a:r>
              <a:rPr lang="en-US" i="0" dirty="0"/>
              <a:t>Return on capital employed is profits/(</a:t>
            </a:r>
            <a:r>
              <a:rPr lang="en-US" i="0" dirty="0" err="1"/>
              <a:t>debt+equity</a:t>
            </a:r>
            <a:r>
              <a:rPr lang="en-US" i="0" dirty="0"/>
              <a:t>)</a:t>
            </a:r>
          </a:p>
          <a:p>
            <a:pPr marL="628650" lvl="1" indent="-171450">
              <a:buFont typeface="Arial" panose="020B0604020202020204" pitchFamily="34" charset="0"/>
              <a:buChar char="•"/>
            </a:pPr>
            <a:r>
              <a:rPr lang="en-US" i="0" dirty="0"/>
              <a:t>We think that the change in sign between the two measures in 2013 is probably due to a negative valuation effect, while profits were positive.</a:t>
            </a:r>
          </a:p>
          <a:p>
            <a:pPr marL="628650" lvl="1" indent="-171450">
              <a:buFont typeface="Arial" panose="020B0604020202020204" pitchFamily="34" charset="0"/>
              <a:buChar char="•"/>
            </a:pPr>
            <a:endParaRPr lang="en-US" i="0" dirty="0"/>
          </a:p>
        </p:txBody>
      </p:sp>
      <p:sp>
        <p:nvSpPr>
          <p:cNvPr id="4" name="Slide Number Placeholder 3"/>
          <p:cNvSpPr>
            <a:spLocks noGrp="1"/>
          </p:cNvSpPr>
          <p:nvPr>
            <p:ph type="sldNum" sz="quarter" idx="10"/>
          </p:nvPr>
        </p:nvSpPr>
        <p:spPr/>
        <p:txBody>
          <a:bodyPr/>
          <a:lstStyle/>
          <a:p>
            <a:pPr>
              <a:defRPr/>
            </a:pPr>
            <a:fld id="{27B6EBFE-D054-42F5-905C-DD7C8D22401C}" type="slidenum">
              <a:rPr lang="en-NZ" smtClean="0"/>
              <a:pPr>
                <a:defRPr/>
              </a:pPr>
              <a:t>19</a:t>
            </a:fld>
            <a:endParaRPr lang="en-NZ" dirty="0"/>
          </a:p>
        </p:txBody>
      </p:sp>
    </p:spTree>
    <p:extLst>
      <p:ext uri="{BB962C8B-B14F-4D97-AF65-F5344CB8AC3E}">
        <p14:creationId xmlns:p14="http://schemas.microsoft.com/office/powerpoint/2010/main" val="41469859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key contribution of this chapter is to track the evolution of balance sheets over the past 15 years for some of these countries: here we show how the aggregate movements across 17 countries where we have time series PSBS.</a:t>
            </a:r>
          </a:p>
          <a:p>
            <a:endParaRPr lang="en-US" dirty="0"/>
          </a:p>
          <a:p>
            <a:r>
              <a:rPr lang="en-US" dirty="0"/>
              <a:t>We can see the lasting scars of the crisis – this presents a masterclass in the importance of understanding and managing fiscal risks.</a:t>
            </a:r>
          </a:p>
          <a:p>
            <a:endParaRPr lang="en-US" dirty="0"/>
          </a:p>
          <a:p>
            <a:r>
              <a:rPr lang="en-US" dirty="0"/>
              <a:t>The destruction of public wealth is considerable: we estimate that net financial worth remains around 11 trillion dollars lower than pre-crisis.</a:t>
            </a:r>
          </a:p>
          <a:p>
            <a:endParaRPr lang="en-US" dirty="0"/>
          </a:p>
          <a:p>
            <a:r>
              <a:rPr lang="en-US" dirty="0"/>
              <a:t>But we can also see that the crisis led to a sharp expansion in balance sheets: not just the liability side – much of this being debt to finance deficits, but also on the asset side.</a:t>
            </a:r>
          </a:p>
          <a:p>
            <a:endParaRPr lang="en-US" dirty="0"/>
          </a:p>
          <a:p>
            <a:r>
              <a:rPr lang="en-US" dirty="0"/>
              <a:t>A large share of this was intervention in the financial sector by governments, to prevent much worse declines.  This is an important message: while we do want to pay attention to public wealth, this should not be at the expense of more important objectives: borrowing to prevent a financial meltdown may reduce net worth, but be well worth it to prevent a depression!</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27B6EBFE-D054-42F5-905C-DD7C8D22401C}" type="slidenum">
              <a:rPr lang="en-NZ" smtClean="0"/>
              <a:pPr>
                <a:defRPr/>
              </a:pPr>
              <a:t>20</a:t>
            </a:fld>
            <a:endParaRPr lang="en-NZ" dirty="0"/>
          </a:p>
        </p:txBody>
      </p:sp>
    </p:spTree>
    <p:extLst>
      <p:ext uri="{BB962C8B-B14F-4D97-AF65-F5344CB8AC3E}">
        <p14:creationId xmlns:p14="http://schemas.microsoft.com/office/powerpoint/2010/main" val="14811612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1" y="4421824"/>
            <a:ext cx="5618480" cy="5448015"/>
          </a:xfrm>
        </p:spPr>
        <p:txBody>
          <a:bodyPr>
            <a:normAutofit/>
          </a:bodyPr>
          <a:lstStyle/>
          <a:p>
            <a:pPr marL="171333" indent="-171333" defTabSz="915439">
              <a:buFontTx/>
              <a:buChar char="-"/>
              <a:defRPr/>
            </a:pPr>
            <a:endParaRPr lang="en-US" dirty="0"/>
          </a:p>
        </p:txBody>
      </p:sp>
      <p:sp>
        <p:nvSpPr>
          <p:cNvPr id="4" name="Header Placeholder 3"/>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4214707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67B59782-C39A-4077-83DA-B7FC0D695C43}"/>
              </a:ext>
            </a:extLst>
          </p:cNvPr>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274B7AB7-D60C-49BC-88CD-D1B76A0F18E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Examples: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How a BS approach changes the view</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How the BS can be used for policies: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Risk identification and management</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Policy evaluation </a:t>
            </a:r>
          </a:p>
        </p:txBody>
      </p:sp>
      <p:sp>
        <p:nvSpPr>
          <p:cNvPr id="8196" name="Slide Number Placeholder 3">
            <a:extLst>
              <a:ext uri="{FF2B5EF4-FFF2-40B4-BE49-F238E27FC236}">
                <a16:creationId xmlns:a16="http://schemas.microsoft.com/office/drawing/2014/main" id="{93E92872-422B-4720-BA21-2CD402DEF3A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33190D2-4D9C-4662-9931-8CDA8193159C}" type="slidenum">
              <a:rPr lang="en-NZ" altLang="en-US"/>
              <a:pPr fontAlgn="base">
                <a:spcBef>
                  <a:spcPct val="0"/>
                </a:spcBef>
                <a:spcAft>
                  <a:spcPct val="0"/>
                </a:spcAft>
              </a:pPr>
              <a:t>2</a:t>
            </a:fld>
            <a:endParaRPr lang="en-NZ" altLang="en-US" dirty="0"/>
          </a:p>
        </p:txBody>
      </p:sp>
    </p:spTree>
    <p:extLst>
      <p:ext uri="{BB962C8B-B14F-4D97-AF65-F5344CB8AC3E}">
        <p14:creationId xmlns:p14="http://schemas.microsoft.com/office/powerpoint/2010/main" val="34348849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B6EBFE-D054-42F5-905C-DD7C8D22401C}" type="slidenum">
              <a:rPr lang="en-NZ" smtClean="0"/>
              <a:pPr>
                <a:defRPr/>
              </a:pPr>
              <a:t>22</a:t>
            </a:fld>
            <a:endParaRPr lang="en-NZ" dirty="0"/>
          </a:p>
        </p:txBody>
      </p:sp>
    </p:spTree>
    <p:extLst>
      <p:ext uri="{BB962C8B-B14F-4D97-AF65-F5344CB8AC3E}">
        <p14:creationId xmlns:p14="http://schemas.microsoft.com/office/powerpoint/2010/main" val="4222776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67B59782-C39A-4077-83DA-B7FC0D695C43}"/>
              </a:ext>
            </a:extLst>
          </p:cNvPr>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274B7AB7-D60C-49BC-88CD-D1B76A0F18E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Examples: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How a BS approach changes the view</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How the BS can be used for policies: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Risk identification and management</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Policy evaluation </a:t>
            </a:r>
          </a:p>
        </p:txBody>
      </p:sp>
      <p:sp>
        <p:nvSpPr>
          <p:cNvPr id="8196" name="Slide Number Placeholder 3">
            <a:extLst>
              <a:ext uri="{FF2B5EF4-FFF2-40B4-BE49-F238E27FC236}">
                <a16:creationId xmlns:a16="http://schemas.microsoft.com/office/drawing/2014/main" id="{93E92872-422B-4720-BA21-2CD402DEF3A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33190D2-4D9C-4662-9931-8CDA8193159C}" type="slidenum">
              <a:rPr lang="en-NZ" altLang="en-US"/>
              <a:pPr fontAlgn="base">
                <a:spcBef>
                  <a:spcPct val="0"/>
                </a:spcBef>
                <a:spcAft>
                  <a:spcPct val="0"/>
                </a:spcAft>
              </a:pPr>
              <a:t>3</a:t>
            </a:fld>
            <a:endParaRPr lang="en-NZ" altLang="en-US" dirty="0"/>
          </a:p>
        </p:txBody>
      </p:sp>
    </p:spTree>
    <p:extLst>
      <p:ext uri="{BB962C8B-B14F-4D97-AF65-F5344CB8AC3E}">
        <p14:creationId xmlns:p14="http://schemas.microsoft.com/office/powerpoint/2010/main" val="3693474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32F71B9F-A251-425D-8F55-97A1BAB1F71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1F224102-C687-4FE0-96D0-376D80DF934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t>Now to the framework that we will use to </a:t>
            </a:r>
            <a:r>
              <a:rPr lang="en-US" altLang="en-US" dirty="0" err="1"/>
              <a:t>analyse</a:t>
            </a:r>
            <a:r>
              <a:rPr lang="en-US" altLang="en-US" dirty="0"/>
              <a:t> this information.</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t>First big step, which I’ve just taken you through is expanding the coverage, to bring in all the of the public sector, and all of the assets and liabilities.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t>This is an accounting exercise, but gives us a sense of what the state owns, what it owes and the difference between them – the solvency position.  </a:t>
            </a:r>
          </a:p>
          <a:p>
            <a:endParaRPr lang="en-US" sz="120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t>The interesting analysis is when we can integrate the stocks with the flows; and introduce the time dimension.</a:t>
            </a:r>
          </a:p>
          <a:p>
            <a:r>
              <a:rPr lang="en-US" sz="1200" kern="1200" dirty="0">
                <a:solidFill>
                  <a:schemeClr val="tx1"/>
                </a:solidFill>
                <a:effectLst/>
                <a:latin typeface="+mn-lt"/>
                <a:ea typeface="+mn-ea"/>
                <a:cs typeface="+mn-cs"/>
              </a:rPr>
              <a:t> </a:t>
            </a:r>
          </a:p>
          <a:p>
            <a:pPr>
              <a:spcBef>
                <a:spcPct val="0"/>
              </a:spcBef>
            </a:pPr>
            <a:r>
              <a:rPr lang="en-US" altLang="en-US" dirty="0"/>
              <a:t>We can use the BS to tell a story of how the public finances evolve over time – both historically, and looking forward.</a:t>
            </a:r>
          </a:p>
          <a:p>
            <a:pPr>
              <a:spcBef>
                <a:spcPct val="0"/>
              </a:spcBef>
            </a:pPr>
            <a:r>
              <a:rPr lang="en-US" altLang="en-US" dirty="0"/>
              <a:t>Flow side – deficits, valuation and public investment. </a:t>
            </a:r>
          </a:p>
          <a:p>
            <a:pPr>
              <a:spcBef>
                <a:spcPct val="0"/>
              </a:spcBef>
            </a:pPr>
            <a:endParaRPr lang="en-US" altLang="en-US" dirty="0"/>
          </a:p>
          <a:p>
            <a:pPr>
              <a:spcBef>
                <a:spcPct val="0"/>
              </a:spcBef>
            </a:pPr>
            <a:r>
              <a:rPr lang="en-US" altLang="en-US" dirty="0"/>
              <a:t>Still, these static balance sheets represent the accumulation of past flows.  Interesting, but only to a point.  Miss the states biggest asset, the ability to raise revenues, and why states can maintain negative solvency – a big difference to corporations.</a:t>
            </a:r>
          </a:p>
          <a:p>
            <a:pPr>
              <a:spcBef>
                <a:spcPct val="0"/>
              </a:spcBef>
            </a:pPr>
            <a:endParaRPr lang="en-US" altLang="en-US" dirty="0"/>
          </a:p>
          <a:p>
            <a:pPr>
              <a:spcBef>
                <a:spcPct val="0"/>
              </a:spcBef>
            </a:pPr>
            <a:r>
              <a:rPr lang="en-US" altLang="en-US" dirty="0"/>
              <a:t>Address that by combining current wealth, embodied in the static balance sheet, with the future flows: the government’s discounted future income and obligations; to show a complete intertemporal balance sheet. </a:t>
            </a:r>
          </a:p>
          <a:p>
            <a:pPr>
              <a:spcBef>
                <a:spcPct val="0"/>
              </a:spcBef>
            </a:pPr>
            <a:endParaRPr lang="en-US" altLang="en-US" dirty="0"/>
          </a:p>
          <a:p>
            <a:pPr>
              <a:spcBef>
                <a:spcPct val="0"/>
              </a:spcBef>
            </a:pPr>
            <a:r>
              <a:rPr lang="en-US" altLang="en-US" dirty="0"/>
              <a:t>This provides a more complete measure of the fiscal sustainability of current policies, and guidance on future adjustment needs</a:t>
            </a:r>
          </a:p>
          <a:p>
            <a:pPr>
              <a:spcBef>
                <a:spcPct val="0"/>
              </a:spcBef>
            </a:pPr>
            <a:endParaRPr lang="en-US" altLang="en-US" dirty="0"/>
          </a:p>
          <a:p>
            <a:pPr>
              <a:spcBef>
                <a:spcPct val="0"/>
              </a:spcBef>
            </a:pPr>
            <a:endParaRPr lang="en-US" altLang="en-US" dirty="0"/>
          </a:p>
          <a:p>
            <a:pPr>
              <a:spcBef>
                <a:spcPct val="0"/>
              </a:spcBef>
            </a:pPr>
            <a:endParaRPr lang="en-US" altLang="en-US" dirty="0"/>
          </a:p>
        </p:txBody>
      </p:sp>
      <p:sp>
        <p:nvSpPr>
          <p:cNvPr id="10244" name="Slide Number Placeholder 3">
            <a:extLst>
              <a:ext uri="{FF2B5EF4-FFF2-40B4-BE49-F238E27FC236}">
                <a16:creationId xmlns:a16="http://schemas.microsoft.com/office/drawing/2014/main" id="{FAE74A89-7BDB-457B-8CC8-D146CF7D9AE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FA673E2-86A0-427A-9B78-A403603D6B75}" type="slidenum">
              <a:rPr lang="en-NZ" altLang="en-US"/>
              <a:pPr fontAlgn="base">
                <a:spcBef>
                  <a:spcPct val="0"/>
                </a:spcBef>
                <a:spcAft>
                  <a:spcPct val="0"/>
                </a:spcAft>
              </a:pPr>
              <a:t>4</a:t>
            </a:fld>
            <a:endParaRPr lang="en-NZ" altLang="en-US"/>
          </a:p>
        </p:txBody>
      </p:sp>
    </p:spTree>
    <p:extLst>
      <p:ext uri="{BB962C8B-B14F-4D97-AF65-F5344CB8AC3E}">
        <p14:creationId xmlns:p14="http://schemas.microsoft.com/office/powerpoint/2010/main" val="4224760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27B6EBFE-D054-42F5-905C-DD7C8D22401C}" type="slidenum">
              <a:rPr lang="en-NZ" smtClean="0"/>
              <a:pPr>
                <a:defRPr/>
              </a:pPr>
              <a:t>5</a:t>
            </a:fld>
            <a:endParaRPr lang="en-NZ" dirty="0"/>
          </a:p>
        </p:txBody>
      </p:sp>
    </p:spTree>
    <p:extLst>
      <p:ext uri="{BB962C8B-B14F-4D97-AF65-F5344CB8AC3E}">
        <p14:creationId xmlns:p14="http://schemas.microsoft.com/office/powerpoint/2010/main" val="4044949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32F71B9F-A251-425D-8F55-97A1BAB1F719}"/>
              </a:ext>
            </a:extLst>
          </p:cNvPr>
          <p:cNvSpPr>
            <a:spLocks noGrp="1" noRot="1" noChangeAspect="1" noChangeArrowheads="1" noTextEdit="1"/>
          </p:cNvSpPr>
          <p:nvPr>
            <p:ph type="sldImg"/>
          </p:nvPr>
        </p:nvSpPr>
        <p:spPr bwMode="auto">
          <a:xfrm>
            <a:off x="409575" y="698500"/>
            <a:ext cx="62039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1F224102-C687-4FE0-96D0-376D80DF934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a:p>
            <a:pPr>
              <a:spcBef>
                <a:spcPct val="0"/>
              </a:spcBef>
            </a:pPr>
            <a:endParaRPr lang="en-US" altLang="en-US" dirty="0"/>
          </a:p>
          <a:p>
            <a:pPr>
              <a:spcBef>
                <a:spcPct val="0"/>
              </a:spcBef>
            </a:pPr>
            <a:r>
              <a:rPr lang="en-US" altLang="en-US" dirty="0"/>
              <a:t>It’s not just what you owe, but what you own!</a:t>
            </a:r>
          </a:p>
          <a:p>
            <a:pPr>
              <a:spcBef>
                <a:spcPct val="0"/>
              </a:spcBef>
            </a:pPr>
            <a:endParaRPr lang="en-US" altLang="en-US" dirty="0"/>
          </a:p>
          <a:p>
            <a:pPr>
              <a:spcBef>
                <a:spcPct val="0"/>
              </a:spcBef>
            </a:pPr>
            <a:r>
              <a:rPr lang="en-US" altLang="en-US" dirty="0"/>
              <a:t>Public wealth matters a lot.</a:t>
            </a:r>
          </a:p>
          <a:p>
            <a:pPr>
              <a:spcBef>
                <a:spcPct val="0"/>
              </a:spcBef>
            </a:pPr>
            <a:endParaRPr lang="en-US" altLang="en-US" dirty="0"/>
          </a:p>
          <a:p>
            <a:pPr>
              <a:spcBef>
                <a:spcPct val="0"/>
              </a:spcBef>
            </a:pPr>
            <a:r>
              <a:rPr lang="en-US" altLang="en-US" dirty="0"/>
              <a:t>Assets are very large. Have a sample of 31 countries, covering 61 percent of global GDP.</a:t>
            </a:r>
          </a:p>
          <a:p>
            <a:pPr>
              <a:spcBef>
                <a:spcPct val="0"/>
              </a:spcBef>
            </a:pPr>
            <a:endParaRPr lang="en-US" altLang="en-US" dirty="0"/>
          </a:p>
          <a:p>
            <a:pPr>
              <a:spcBef>
                <a:spcPct val="0"/>
              </a:spcBef>
            </a:pPr>
            <a:r>
              <a:rPr lang="en-US" altLang="en-US" dirty="0"/>
              <a:t>What they cumulatively own is worth more US$101 trillion dollars, or more than double the size of their economies.</a:t>
            </a:r>
          </a:p>
          <a:p>
            <a:pPr>
              <a:spcBef>
                <a:spcPct val="0"/>
              </a:spcBef>
            </a:pPr>
            <a:endParaRPr lang="en-US" altLang="en-US" dirty="0"/>
          </a:p>
          <a:p>
            <a:pPr>
              <a:spcBef>
                <a:spcPct val="0"/>
              </a:spcBef>
            </a:pPr>
            <a:r>
              <a:rPr lang="en-US" altLang="en-US" dirty="0"/>
              <a:t>If this public wealth is managed properly, it can be put to the service of society’s economic and social goal.</a:t>
            </a:r>
          </a:p>
          <a:p>
            <a:pPr>
              <a:spcBef>
                <a:spcPct val="0"/>
              </a:spcBef>
            </a:pPr>
            <a:endParaRPr lang="en-US" altLang="en-US" dirty="0"/>
          </a:p>
          <a:p>
            <a:pPr>
              <a:spcBef>
                <a:spcPct val="0"/>
              </a:spcBef>
            </a:pPr>
            <a:r>
              <a:rPr lang="en-US" altLang="en-US" dirty="0"/>
              <a:t>What is it made up of?</a:t>
            </a:r>
          </a:p>
          <a:p>
            <a:pPr>
              <a:spcBef>
                <a:spcPct val="0"/>
              </a:spcBef>
            </a:pPr>
            <a:endParaRPr lang="en-US" altLang="en-US" dirty="0"/>
          </a:p>
          <a:p>
            <a:pPr>
              <a:spcBef>
                <a:spcPct val="0"/>
              </a:spcBef>
            </a:pPr>
            <a:r>
              <a:rPr lang="en-US" altLang="en-US" dirty="0"/>
              <a:t>99 percent of GDP of financial assets</a:t>
            </a:r>
          </a:p>
          <a:p>
            <a:pPr>
              <a:spcBef>
                <a:spcPct val="0"/>
              </a:spcBef>
            </a:pPr>
            <a:endParaRPr lang="en-US" altLang="en-US" dirty="0"/>
          </a:p>
          <a:p>
            <a:pPr>
              <a:spcBef>
                <a:spcPct val="0"/>
              </a:spcBef>
            </a:pPr>
            <a:r>
              <a:rPr lang="en-US" altLang="en-US" dirty="0"/>
              <a:t>72 percent of GDP of infrastructure assets</a:t>
            </a:r>
          </a:p>
          <a:p>
            <a:pPr>
              <a:spcBef>
                <a:spcPct val="0"/>
              </a:spcBef>
            </a:pPr>
            <a:endParaRPr lang="en-US" altLang="en-US" dirty="0"/>
          </a:p>
          <a:p>
            <a:pPr>
              <a:spcBef>
                <a:spcPct val="0"/>
              </a:spcBef>
            </a:pPr>
            <a:r>
              <a:rPr lang="en-US" altLang="en-US" dirty="0"/>
              <a:t>Natural resources – relatively small in aggregate, but very important to natural resource rich countries.</a:t>
            </a:r>
          </a:p>
          <a:p>
            <a:pPr>
              <a:spcBef>
                <a:spcPct val="0"/>
              </a:spcBef>
            </a:pPr>
            <a:endParaRPr lang="en-US" altLang="en-US" dirty="0"/>
          </a:p>
          <a:p>
            <a:pPr>
              <a:spcBef>
                <a:spcPct val="0"/>
              </a:spcBef>
            </a:pPr>
            <a:r>
              <a:rPr lang="en-US" altLang="en-US" dirty="0"/>
              <a:t>On the other side of the ledger, debt makes up less than half of what government’s owe, yet it takes up most of the attention.</a:t>
            </a:r>
          </a:p>
          <a:p>
            <a:pPr>
              <a:spcBef>
                <a:spcPct val="0"/>
              </a:spcBef>
            </a:pPr>
            <a:endParaRPr lang="en-US" altLang="en-US" dirty="0"/>
          </a:p>
          <a:p>
            <a:pPr>
              <a:spcBef>
                <a:spcPct val="0"/>
              </a:spcBef>
            </a:pPr>
            <a:r>
              <a:rPr lang="en-US" altLang="en-US" dirty="0"/>
              <a:t>There are other important liabilities that often go unnoticed. I’ll draw attention to one: accrued pension liabilities, which are worth 46 percent of GDP.</a:t>
            </a:r>
          </a:p>
          <a:p>
            <a:pPr>
              <a:spcBef>
                <a:spcPct val="0"/>
              </a:spcBef>
            </a:pPr>
            <a:endParaRPr lang="en-US" altLang="en-US" dirty="0"/>
          </a:p>
          <a:p>
            <a:pPr>
              <a:spcBef>
                <a:spcPct val="0"/>
              </a:spcBef>
            </a:pPr>
            <a:r>
              <a:rPr lang="en-US" altLang="en-US" dirty="0"/>
              <a:t>So you can see, public sector balance sheets provide a comprehensive view of public finances.</a:t>
            </a:r>
          </a:p>
          <a:p>
            <a:pPr>
              <a:spcBef>
                <a:spcPct val="0"/>
              </a:spcBef>
            </a:pPr>
            <a:endParaRPr lang="en-US" altLang="en-US" dirty="0"/>
          </a:p>
          <a:p>
            <a:pPr>
              <a:spcBef>
                <a:spcPct val="0"/>
              </a:spcBef>
            </a:pPr>
            <a:endParaRPr lang="en-US" altLang="en-US" dirty="0"/>
          </a:p>
          <a:p>
            <a:pPr>
              <a:spcBef>
                <a:spcPct val="0"/>
              </a:spcBef>
            </a:pPr>
            <a:endParaRPr lang="en-US" altLang="en-US" dirty="0"/>
          </a:p>
          <a:p>
            <a:pPr>
              <a:spcBef>
                <a:spcPct val="0"/>
              </a:spcBef>
            </a:pPr>
            <a:endParaRPr lang="en-US" altLang="en-US" dirty="0"/>
          </a:p>
          <a:p>
            <a:pPr>
              <a:spcBef>
                <a:spcPct val="0"/>
              </a:spcBef>
            </a:pPr>
            <a:endParaRPr lang="en-US" altLang="en-US" dirty="0"/>
          </a:p>
        </p:txBody>
      </p:sp>
      <p:sp>
        <p:nvSpPr>
          <p:cNvPr id="10244" name="Slide Number Placeholder 3">
            <a:extLst>
              <a:ext uri="{FF2B5EF4-FFF2-40B4-BE49-F238E27FC236}">
                <a16:creationId xmlns:a16="http://schemas.microsoft.com/office/drawing/2014/main" id="{FAE74A89-7BDB-457B-8CC8-D146CF7D9AE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FA673E2-86A0-427A-9B78-A403603D6B75}" type="slidenum">
              <a:rPr lang="en-NZ" altLang="en-US"/>
              <a:pPr fontAlgn="base">
                <a:spcBef>
                  <a:spcPct val="0"/>
                </a:spcBef>
                <a:spcAft>
                  <a:spcPct val="0"/>
                </a:spcAft>
              </a:pPr>
              <a:t>6</a:t>
            </a:fld>
            <a:endParaRPr lang="en-NZ" altLang="en-US"/>
          </a:p>
        </p:txBody>
      </p:sp>
    </p:spTree>
    <p:extLst>
      <p:ext uri="{BB962C8B-B14F-4D97-AF65-F5344CB8AC3E}">
        <p14:creationId xmlns:p14="http://schemas.microsoft.com/office/powerpoint/2010/main" val="1308933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B6EBFE-D054-42F5-905C-DD7C8D22401C}" type="slidenum">
              <a:rPr lang="en-NZ" smtClean="0"/>
              <a:pPr>
                <a:defRPr/>
              </a:pPr>
              <a:t>7</a:t>
            </a:fld>
            <a:endParaRPr lang="en-NZ" dirty="0"/>
          </a:p>
        </p:txBody>
      </p:sp>
    </p:spTree>
    <p:extLst>
      <p:ext uri="{BB962C8B-B14F-4D97-AF65-F5344CB8AC3E}">
        <p14:creationId xmlns:p14="http://schemas.microsoft.com/office/powerpoint/2010/main" val="514787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B6EBFE-D054-42F5-905C-DD7C8D22401C}" type="slidenum">
              <a:rPr lang="en-NZ" smtClean="0"/>
              <a:pPr>
                <a:defRPr/>
              </a:pPr>
              <a:t>8</a:t>
            </a:fld>
            <a:endParaRPr lang="en-NZ" dirty="0"/>
          </a:p>
        </p:txBody>
      </p:sp>
    </p:spTree>
    <p:extLst>
      <p:ext uri="{BB962C8B-B14F-4D97-AF65-F5344CB8AC3E}">
        <p14:creationId xmlns:p14="http://schemas.microsoft.com/office/powerpoint/2010/main" val="1861001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pPr marL="0" lvl="0" indent="0">
              <a:buFont typeface="Arial" panose="020B0604020202020204" pitchFamily="34" charset="0"/>
              <a:buNone/>
            </a:pPr>
            <a:r>
              <a:rPr lang="en-US" sz="1200" kern="1200" dirty="0">
                <a:solidFill>
                  <a:schemeClr val="tx1"/>
                </a:solidFill>
                <a:effectLst/>
                <a:latin typeface="+mn-lt"/>
                <a:ea typeface="+mn-ea"/>
                <a:cs typeface="+mn-cs"/>
              </a:rPr>
              <a:t>Looking at the 38 countries, we can see a wide variety of balance sheet positions, both in terms of size and in net worth. </a:t>
            </a: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pPr marL="0" lvl="0" indent="0">
              <a:buFont typeface="Arial" panose="020B0604020202020204" pitchFamily="34" charset="0"/>
              <a:buNone/>
            </a:pPr>
            <a:r>
              <a:rPr lang="en-US" sz="1200" kern="1200" dirty="0">
                <a:solidFill>
                  <a:schemeClr val="tx1"/>
                </a:solidFill>
                <a:effectLst/>
                <a:latin typeface="+mn-lt"/>
                <a:ea typeface="+mn-ea"/>
                <a:cs typeface="+mn-cs"/>
              </a:rPr>
              <a:t>These are the countries where we have a full public sector balance sheet: going beyond general government to include the public corporation sector. With this, we include all of the assets and liabilities that the government controls.</a:t>
            </a: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pPr marL="0" lvl="0" indent="0">
              <a:buFont typeface="Arial" panose="020B0604020202020204" pitchFamily="34" charset="0"/>
              <a:buNone/>
            </a:pPr>
            <a:r>
              <a:rPr lang="en-US" sz="1200" kern="1200" dirty="0">
                <a:solidFill>
                  <a:schemeClr val="tx1"/>
                </a:solidFill>
                <a:effectLst/>
                <a:latin typeface="+mn-lt"/>
                <a:ea typeface="+mn-ea"/>
                <a:cs typeface="+mn-cs"/>
              </a:rPr>
              <a:t>Around two thirds of countries have positive net worth – that is, their assets are larger than their liabilities.</a:t>
            </a: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pPr marL="0" lvl="0" indent="0">
              <a:buFont typeface="Arial" panose="020B0604020202020204" pitchFamily="34" charset="0"/>
              <a:buNone/>
            </a:pPr>
            <a:r>
              <a:rPr lang="en-US" sz="1200" kern="1200" dirty="0">
                <a:solidFill>
                  <a:schemeClr val="tx1"/>
                </a:solidFill>
                <a:effectLst/>
                <a:latin typeface="+mn-lt"/>
                <a:ea typeface="+mn-ea"/>
                <a:cs typeface="+mn-cs"/>
              </a:rPr>
              <a:t>Most of the G7 are in the reverse position – with liabilities exceeding their assets.</a:t>
            </a: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pPr marL="0" lvl="0" indent="0">
              <a:buFont typeface="Arial" panose="020B0604020202020204" pitchFamily="34" charset="0"/>
              <a:buNone/>
            </a:pPr>
            <a:r>
              <a:rPr lang="en-US" sz="1200" kern="1200" dirty="0">
                <a:solidFill>
                  <a:schemeClr val="tx1"/>
                </a:solidFill>
                <a:effectLst/>
                <a:latin typeface="+mn-lt"/>
                <a:ea typeface="+mn-ea"/>
                <a:cs typeface="+mn-cs"/>
              </a:rPr>
              <a:t>On the right hand side, you can see the benefit of natural endowments: the countries with the strongest balance sheets are those with large natural resources: Norway, Russia, Kazakhstan and Australia.</a:t>
            </a: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pPr marL="0" lvl="0" indent="0">
              <a:buFont typeface="Arial" panose="020B0604020202020204" pitchFamily="34" charset="0"/>
              <a:buNone/>
            </a:pPr>
            <a:r>
              <a:rPr lang="en-US" sz="1200" kern="1200" dirty="0">
                <a:solidFill>
                  <a:schemeClr val="tx1"/>
                </a:solidFill>
                <a:effectLst/>
                <a:latin typeface="+mn-lt"/>
                <a:ea typeface="+mn-ea"/>
                <a:cs typeface="+mn-cs"/>
              </a:rPr>
              <a:t>One final point on this: You will see that weren’t limited in our coverage to countries like the UK, New Zealand and Australia who already have high quality data.  </a:t>
            </a: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pPr marL="0" lvl="0" indent="0">
              <a:buFont typeface="Arial" panose="020B0604020202020204" pitchFamily="34" charset="0"/>
              <a:buNone/>
            </a:pPr>
            <a:r>
              <a:rPr lang="en-US" sz="1200" kern="1200" dirty="0">
                <a:solidFill>
                  <a:schemeClr val="tx1"/>
                </a:solidFill>
                <a:effectLst/>
                <a:latin typeface="+mn-lt"/>
                <a:ea typeface="+mn-ea"/>
                <a:cs typeface="+mn-cs"/>
              </a:rPr>
              <a:t>We also have complex, large emerging countries, such as Brazil and Indonesia, as well as some Sub-Saharan African countries, like Uganda, Kenya and The Gambia.  </a:t>
            </a:r>
            <a:r>
              <a:rPr lang="en-US" sz="1200" b="1" kern="1200" dirty="0">
                <a:solidFill>
                  <a:schemeClr val="tx1"/>
                </a:solidFill>
                <a:effectLst/>
                <a:latin typeface="+mn-lt"/>
                <a:ea typeface="+mn-ea"/>
                <a:cs typeface="+mn-cs"/>
              </a:rPr>
              <a:t>And herein lies an important message: balance sheet can be produced for countries from all income levels.</a:t>
            </a: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27B6EBFE-D054-42F5-905C-DD7C8D22401C}" type="slidenum">
              <a:rPr lang="en-NZ" smtClean="0"/>
              <a:pPr>
                <a:defRPr/>
              </a:pPr>
              <a:t>9</a:t>
            </a:fld>
            <a:endParaRPr lang="en-NZ" dirty="0"/>
          </a:p>
        </p:txBody>
      </p:sp>
    </p:spTree>
    <p:extLst>
      <p:ext uri="{BB962C8B-B14F-4D97-AF65-F5344CB8AC3E}">
        <p14:creationId xmlns:p14="http://schemas.microsoft.com/office/powerpoint/2010/main" val="26644191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10">
            <a:extLst>
              <a:ext uri="{FF2B5EF4-FFF2-40B4-BE49-F238E27FC236}">
                <a16:creationId xmlns:a16="http://schemas.microsoft.com/office/drawing/2014/main" id="{6C5E3C4C-25B0-465F-AFFC-CF5066D08F22}"/>
              </a:ext>
            </a:extLst>
          </p:cNvPr>
          <p:cNvSpPr>
            <a:spLocks noChangeShapeType="1"/>
          </p:cNvSpPr>
          <p:nvPr userDrawn="1"/>
        </p:nvSpPr>
        <p:spPr bwMode="auto">
          <a:xfrm>
            <a:off x="0" y="1612900"/>
            <a:ext cx="12192000" cy="0"/>
          </a:xfrm>
          <a:prstGeom prst="line">
            <a:avLst/>
          </a:prstGeom>
          <a:noFill/>
          <a:ln w="28575">
            <a:solidFill>
              <a:srgbClr val="990000"/>
            </a:solidFill>
            <a:round/>
            <a:headEnd/>
            <a:tailEnd/>
          </a:ln>
          <a:extLst>
            <a:ext uri="{909E8E84-426E-40DD-AFC4-6F175D3DCCD1}">
              <a14:hiddenFill xmlns:a14="http://schemas.microsoft.com/office/drawing/2010/main">
                <a:noFill/>
              </a14:hiddenFill>
            </a:ext>
          </a:extLst>
        </p:spPr>
        <p:txBody>
          <a:bodyPr/>
          <a:lstStyle/>
          <a:p>
            <a:endParaRPr lang="en-US" dirty="0"/>
          </a:p>
        </p:txBody>
      </p:sp>
      <p:pic>
        <p:nvPicPr>
          <p:cNvPr id="5" name="Picture 9" descr="webpic">
            <a:extLst>
              <a:ext uri="{FF2B5EF4-FFF2-40B4-BE49-F238E27FC236}">
                <a16:creationId xmlns:a16="http://schemas.microsoft.com/office/drawing/2014/main" id="{E6A936F7-0374-497E-B1D7-539FD51C81F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a:extLst>
              <a:ext uri="{FF2B5EF4-FFF2-40B4-BE49-F238E27FC236}">
                <a16:creationId xmlns:a16="http://schemas.microsoft.com/office/drawing/2014/main" id="{8D7ED382-D486-44E7-BAE5-28851DB5195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38750" y="5638800"/>
            <a:ext cx="1714500" cy="1098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26"/>
            <a:ext cx="10363200" cy="1470025"/>
          </a:xfrm>
        </p:spPr>
        <p:txBody>
          <a:bodyPr/>
          <a:lstStyle>
            <a:lvl1pPr algn="ct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normAutofit/>
          </a:bodyPr>
          <a:lstStyle>
            <a:lvl1pPr marL="0" indent="0" algn="ctr">
              <a:buNone/>
              <a:defRPr sz="200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Date Placeholder 3">
            <a:extLst>
              <a:ext uri="{FF2B5EF4-FFF2-40B4-BE49-F238E27FC236}">
                <a16:creationId xmlns:a16="http://schemas.microsoft.com/office/drawing/2014/main" id="{1B4BBE50-E62C-4E0E-89F8-4F7D49023ACE}"/>
              </a:ext>
            </a:extLst>
          </p:cNvPr>
          <p:cNvSpPr>
            <a:spLocks noGrp="1"/>
          </p:cNvSpPr>
          <p:nvPr>
            <p:ph type="dt" sz="half" idx="10"/>
          </p:nvPr>
        </p:nvSpPr>
        <p:spPr/>
        <p:txBody>
          <a:bodyPr/>
          <a:lstStyle>
            <a:lvl1pPr>
              <a:defRPr/>
            </a:lvl1pPr>
          </a:lstStyle>
          <a:p>
            <a:pPr>
              <a:defRPr/>
            </a:pPr>
            <a:fld id="{F61736D2-0C36-4563-BC91-F1AF12F42E0F}" type="datetime1">
              <a:rPr lang="en-US" smtClean="0"/>
              <a:t>10/20/2020</a:t>
            </a:fld>
            <a:endParaRPr lang="en-US" dirty="0"/>
          </a:p>
        </p:txBody>
      </p:sp>
      <p:sp>
        <p:nvSpPr>
          <p:cNvPr id="8" name="Footer Placeholder 4">
            <a:extLst>
              <a:ext uri="{FF2B5EF4-FFF2-40B4-BE49-F238E27FC236}">
                <a16:creationId xmlns:a16="http://schemas.microsoft.com/office/drawing/2014/main" id="{7327DE03-EE10-4B49-AAAE-57F8E53154B3}"/>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FC2B0B1A-BEF4-4A1F-B0AF-8F18F5DFDBE5}"/>
              </a:ext>
            </a:extLst>
          </p:cNvPr>
          <p:cNvSpPr>
            <a:spLocks noGrp="1"/>
          </p:cNvSpPr>
          <p:nvPr>
            <p:ph type="sldNum" sz="quarter" idx="12"/>
          </p:nvPr>
        </p:nvSpPr>
        <p:spPr/>
        <p:txBody>
          <a:bodyPr/>
          <a:lstStyle>
            <a:lvl1pPr>
              <a:defRPr/>
            </a:lvl1pPr>
          </a:lstStyle>
          <a:p>
            <a:pPr>
              <a:defRPr/>
            </a:pPr>
            <a:fld id="{402C5F24-B6A7-4941-8D42-DCC6852F00A7}" type="slidenum">
              <a:rPr lang="en-US"/>
              <a:pPr>
                <a:defRPr/>
              </a:pPr>
              <a:t>‹#›</a:t>
            </a:fld>
            <a:endParaRPr lang="en-US" dirty="0"/>
          </a:p>
        </p:txBody>
      </p:sp>
    </p:spTree>
    <p:extLst>
      <p:ext uri="{BB962C8B-B14F-4D97-AF65-F5344CB8AC3E}">
        <p14:creationId xmlns:p14="http://schemas.microsoft.com/office/powerpoint/2010/main" val="3392247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19A7A2-D8D6-48EC-A154-E7745A537486}"/>
              </a:ext>
            </a:extLst>
          </p:cNvPr>
          <p:cNvSpPr>
            <a:spLocks noGrp="1"/>
          </p:cNvSpPr>
          <p:nvPr>
            <p:ph type="dt" sz="half" idx="10"/>
          </p:nvPr>
        </p:nvSpPr>
        <p:spPr/>
        <p:txBody>
          <a:bodyPr/>
          <a:lstStyle>
            <a:lvl1pPr>
              <a:defRPr/>
            </a:lvl1pPr>
          </a:lstStyle>
          <a:p>
            <a:pPr>
              <a:defRPr/>
            </a:pPr>
            <a:fld id="{5F69B69A-AB32-4DBB-B26C-AA5FECDA7B98}" type="datetime1">
              <a:rPr lang="en-US" smtClean="0"/>
              <a:t>10/20/2020</a:t>
            </a:fld>
            <a:endParaRPr lang="en-US" dirty="0"/>
          </a:p>
        </p:txBody>
      </p:sp>
      <p:sp>
        <p:nvSpPr>
          <p:cNvPr id="5" name="Footer Placeholder 4">
            <a:extLst>
              <a:ext uri="{FF2B5EF4-FFF2-40B4-BE49-F238E27FC236}">
                <a16:creationId xmlns:a16="http://schemas.microsoft.com/office/drawing/2014/main" id="{B4E8CDCA-7E97-40EB-A014-2582B652018F}"/>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F61EB93F-ECD4-4A4B-AE7B-64E5761A6034}"/>
              </a:ext>
            </a:extLst>
          </p:cNvPr>
          <p:cNvSpPr>
            <a:spLocks noGrp="1"/>
          </p:cNvSpPr>
          <p:nvPr>
            <p:ph type="sldNum" sz="quarter" idx="12"/>
          </p:nvPr>
        </p:nvSpPr>
        <p:spPr/>
        <p:txBody>
          <a:bodyPr/>
          <a:lstStyle>
            <a:lvl1pPr>
              <a:defRPr/>
            </a:lvl1pPr>
          </a:lstStyle>
          <a:p>
            <a:pPr>
              <a:defRPr/>
            </a:pPr>
            <a:fld id="{3C3DFF0F-42A9-4C1E-9E13-AADFF73AAB8C}" type="slidenum">
              <a:rPr lang="en-US"/>
              <a:pPr>
                <a:defRPr/>
              </a:pPr>
              <a:t>‹#›</a:t>
            </a:fld>
            <a:endParaRPr lang="en-US" dirty="0"/>
          </a:p>
        </p:txBody>
      </p:sp>
    </p:spTree>
    <p:extLst>
      <p:ext uri="{BB962C8B-B14F-4D97-AF65-F5344CB8AC3E}">
        <p14:creationId xmlns:p14="http://schemas.microsoft.com/office/powerpoint/2010/main" val="779122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36EAD5-B7E7-4467-BB13-5CB6694CBFA3}"/>
              </a:ext>
            </a:extLst>
          </p:cNvPr>
          <p:cNvSpPr>
            <a:spLocks noGrp="1"/>
          </p:cNvSpPr>
          <p:nvPr>
            <p:ph type="dt" sz="half" idx="10"/>
          </p:nvPr>
        </p:nvSpPr>
        <p:spPr/>
        <p:txBody>
          <a:bodyPr/>
          <a:lstStyle>
            <a:lvl1pPr>
              <a:defRPr/>
            </a:lvl1pPr>
          </a:lstStyle>
          <a:p>
            <a:pPr>
              <a:defRPr/>
            </a:pPr>
            <a:fld id="{F7861CC7-6644-462B-B1EB-7A1C9B773DBC}" type="datetime1">
              <a:rPr lang="en-US" smtClean="0"/>
              <a:t>10/20/2020</a:t>
            </a:fld>
            <a:endParaRPr lang="en-US" dirty="0"/>
          </a:p>
        </p:txBody>
      </p:sp>
      <p:sp>
        <p:nvSpPr>
          <p:cNvPr id="5" name="Footer Placeholder 4">
            <a:extLst>
              <a:ext uri="{FF2B5EF4-FFF2-40B4-BE49-F238E27FC236}">
                <a16:creationId xmlns:a16="http://schemas.microsoft.com/office/drawing/2014/main" id="{AB77EBB6-6D9D-4A21-955B-202C13DB800C}"/>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9EF75CB9-09C4-4812-B5A2-49E8AD9A2EF3}"/>
              </a:ext>
            </a:extLst>
          </p:cNvPr>
          <p:cNvSpPr>
            <a:spLocks noGrp="1"/>
          </p:cNvSpPr>
          <p:nvPr>
            <p:ph type="sldNum" sz="quarter" idx="12"/>
          </p:nvPr>
        </p:nvSpPr>
        <p:spPr/>
        <p:txBody>
          <a:bodyPr/>
          <a:lstStyle>
            <a:lvl1pPr>
              <a:defRPr/>
            </a:lvl1pPr>
          </a:lstStyle>
          <a:p>
            <a:pPr>
              <a:defRPr/>
            </a:pPr>
            <a:fld id="{2948B0B0-58B8-4617-B5FF-1B4312F439DA}" type="slidenum">
              <a:rPr lang="en-US"/>
              <a:pPr>
                <a:defRPr/>
              </a:pPr>
              <a:t>‹#›</a:t>
            </a:fld>
            <a:endParaRPr lang="en-US" dirty="0"/>
          </a:p>
        </p:txBody>
      </p:sp>
    </p:spTree>
    <p:extLst>
      <p:ext uri="{BB962C8B-B14F-4D97-AF65-F5344CB8AC3E}">
        <p14:creationId xmlns:p14="http://schemas.microsoft.com/office/powerpoint/2010/main" val="4194845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BF9D63C-3A85-40E2-8619-A11DD3280464}"/>
              </a:ext>
            </a:extLst>
          </p:cNvPr>
          <p:cNvSpPr>
            <a:spLocks noGrp="1"/>
          </p:cNvSpPr>
          <p:nvPr>
            <p:ph type="dt" sz="half" idx="10"/>
          </p:nvPr>
        </p:nvSpPr>
        <p:spPr/>
        <p:txBody>
          <a:bodyPr/>
          <a:lstStyle>
            <a:lvl1pPr>
              <a:defRPr/>
            </a:lvl1pPr>
          </a:lstStyle>
          <a:p>
            <a:pPr>
              <a:defRPr/>
            </a:pPr>
            <a:fld id="{E5BCA233-3C6D-4B6D-8FE8-A0C90A2F01D0}" type="datetime1">
              <a:rPr lang="en-US" smtClean="0"/>
              <a:t>10/20/2020</a:t>
            </a:fld>
            <a:endParaRPr lang="en-US" dirty="0"/>
          </a:p>
        </p:txBody>
      </p:sp>
      <p:sp>
        <p:nvSpPr>
          <p:cNvPr id="5" name="Footer Placeholder 4">
            <a:extLst>
              <a:ext uri="{FF2B5EF4-FFF2-40B4-BE49-F238E27FC236}">
                <a16:creationId xmlns:a16="http://schemas.microsoft.com/office/drawing/2014/main" id="{89BE4484-05F6-49BE-8AD5-1BCD113C64E1}"/>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9CE5A31-2E18-4E52-B2B7-BFEBF2743302}"/>
              </a:ext>
            </a:extLst>
          </p:cNvPr>
          <p:cNvSpPr>
            <a:spLocks noGrp="1"/>
          </p:cNvSpPr>
          <p:nvPr>
            <p:ph type="sldNum" sz="quarter" idx="12"/>
          </p:nvPr>
        </p:nvSpPr>
        <p:spPr/>
        <p:txBody>
          <a:bodyPr/>
          <a:lstStyle>
            <a:lvl1pPr>
              <a:defRPr/>
            </a:lvl1pPr>
          </a:lstStyle>
          <a:p>
            <a:pPr>
              <a:defRPr/>
            </a:pPr>
            <a:fld id="{F4AFB593-474F-44B3-8E84-2AD5DB3850E1}" type="slidenum">
              <a:rPr lang="en-US"/>
              <a:pPr>
                <a:defRPr/>
              </a:pPr>
              <a:t>‹#›</a:t>
            </a:fld>
            <a:endParaRPr lang="en-US" dirty="0"/>
          </a:p>
        </p:txBody>
      </p:sp>
    </p:spTree>
    <p:extLst>
      <p:ext uri="{BB962C8B-B14F-4D97-AF65-F5344CB8AC3E}">
        <p14:creationId xmlns:p14="http://schemas.microsoft.com/office/powerpoint/2010/main" val="1565791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7B0B0D-D16B-4BA8-A4E0-80A303BE2CD0}"/>
              </a:ext>
            </a:extLst>
          </p:cNvPr>
          <p:cNvSpPr>
            <a:spLocks noGrp="1"/>
          </p:cNvSpPr>
          <p:nvPr>
            <p:ph type="dt" sz="half" idx="10"/>
          </p:nvPr>
        </p:nvSpPr>
        <p:spPr/>
        <p:txBody>
          <a:bodyPr/>
          <a:lstStyle>
            <a:lvl1pPr>
              <a:defRPr/>
            </a:lvl1pPr>
          </a:lstStyle>
          <a:p>
            <a:pPr>
              <a:defRPr/>
            </a:pPr>
            <a:fld id="{7D10454F-70FC-45BA-95F0-C8764FCBC983}" type="datetime1">
              <a:rPr lang="en-US" smtClean="0"/>
              <a:t>10/20/2020</a:t>
            </a:fld>
            <a:endParaRPr lang="en-US" dirty="0"/>
          </a:p>
        </p:txBody>
      </p:sp>
      <p:sp>
        <p:nvSpPr>
          <p:cNvPr id="5" name="Footer Placeholder 4">
            <a:extLst>
              <a:ext uri="{FF2B5EF4-FFF2-40B4-BE49-F238E27FC236}">
                <a16:creationId xmlns:a16="http://schemas.microsoft.com/office/drawing/2014/main" id="{101A70C1-32B7-4184-A272-47FA107FFDF9}"/>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F3BF8F7A-B871-4855-A941-05F9F0E76027}"/>
              </a:ext>
            </a:extLst>
          </p:cNvPr>
          <p:cNvSpPr>
            <a:spLocks noGrp="1"/>
          </p:cNvSpPr>
          <p:nvPr>
            <p:ph type="sldNum" sz="quarter" idx="12"/>
          </p:nvPr>
        </p:nvSpPr>
        <p:spPr/>
        <p:txBody>
          <a:bodyPr/>
          <a:lstStyle>
            <a:lvl1pPr>
              <a:defRPr/>
            </a:lvl1pPr>
          </a:lstStyle>
          <a:p>
            <a:pPr>
              <a:defRPr/>
            </a:pPr>
            <a:fld id="{F01DC1EC-E65D-44A6-8B06-A7AC1627D016}" type="slidenum">
              <a:rPr lang="en-US"/>
              <a:pPr>
                <a:defRPr/>
              </a:pPr>
              <a:t>‹#›</a:t>
            </a:fld>
            <a:endParaRPr lang="en-US" dirty="0"/>
          </a:p>
        </p:txBody>
      </p:sp>
    </p:spTree>
    <p:extLst>
      <p:ext uri="{BB962C8B-B14F-4D97-AF65-F5344CB8AC3E}">
        <p14:creationId xmlns:p14="http://schemas.microsoft.com/office/powerpoint/2010/main" val="2664748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C060484-5700-4071-9546-70DB4C212498}"/>
              </a:ext>
            </a:extLst>
          </p:cNvPr>
          <p:cNvSpPr>
            <a:spLocks noGrp="1"/>
          </p:cNvSpPr>
          <p:nvPr>
            <p:ph type="dt" sz="half" idx="10"/>
          </p:nvPr>
        </p:nvSpPr>
        <p:spPr/>
        <p:txBody>
          <a:bodyPr/>
          <a:lstStyle>
            <a:lvl1pPr>
              <a:defRPr/>
            </a:lvl1pPr>
          </a:lstStyle>
          <a:p>
            <a:pPr>
              <a:defRPr/>
            </a:pPr>
            <a:fld id="{C3C97619-34A9-4E58-B811-31A30066492B}" type="datetime1">
              <a:rPr lang="en-US" smtClean="0"/>
              <a:t>10/20/2020</a:t>
            </a:fld>
            <a:endParaRPr lang="en-US" dirty="0"/>
          </a:p>
        </p:txBody>
      </p:sp>
      <p:sp>
        <p:nvSpPr>
          <p:cNvPr id="6" name="Footer Placeholder 4">
            <a:extLst>
              <a:ext uri="{FF2B5EF4-FFF2-40B4-BE49-F238E27FC236}">
                <a16:creationId xmlns:a16="http://schemas.microsoft.com/office/drawing/2014/main" id="{1B3F9F3A-B53B-4F99-A3BD-2AE8C66DF312}"/>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DCFEDA0A-87D3-42DD-9DC2-FB18CE747639}"/>
              </a:ext>
            </a:extLst>
          </p:cNvPr>
          <p:cNvSpPr>
            <a:spLocks noGrp="1"/>
          </p:cNvSpPr>
          <p:nvPr>
            <p:ph type="sldNum" sz="quarter" idx="12"/>
          </p:nvPr>
        </p:nvSpPr>
        <p:spPr/>
        <p:txBody>
          <a:bodyPr/>
          <a:lstStyle>
            <a:lvl1pPr>
              <a:defRPr/>
            </a:lvl1pPr>
          </a:lstStyle>
          <a:p>
            <a:pPr>
              <a:defRPr/>
            </a:pPr>
            <a:fld id="{04D5C151-034E-47B9-A401-402B43CFF9D7}" type="slidenum">
              <a:rPr lang="en-US"/>
              <a:pPr>
                <a:defRPr/>
              </a:pPr>
              <a:t>‹#›</a:t>
            </a:fld>
            <a:endParaRPr lang="en-US" dirty="0"/>
          </a:p>
        </p:txBody>
      </p:sp>
    </p:spTree>
    <p:extLst>
      <p:ext uri="{BB962C8B-B14F-4D97-AF65-F5344CB8AC3E}">
        <p14:creationId xmlns:p14="http://schemas.microsoft.com/office/powerpoint/2010/main" val="2272156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C1AC500-C744-42A8-A50D-42AB6C68157D}"/>
              </a:ext>
            </a:extLst>
          </p:cNvPr>
          <p:cNvSpPr>
            <a:spLocks noGrp="1"/>
          </p:cNvSpPr>
          <p:nvPr>
            <p:ph type="dt" sz="half" idx="10"/>
          </p:nvPr>
        </p:nvSpPr>
        <p:spPr/>
        <p:txBody>
          <a:bodyPr/>
          <a:lstStyle>
            <a:lvl1pPr>
              <a:defRPr/>
            </a:lvl1pPr>
          </a:lstStyle>
          <a:p>
            <a:pPr>
              <a:defRPr/>
            </a:pPr>
            <a:fld id="{67D62461-CA9F-4640-91E7-24C9118D59BF}" type="datetime1">
              <a:rPr lang="en-US" smtClean="0"/>
              <a:t>10/20/2020</a:t>
            </a:fld>
            <a:endParaRPr lang="en-US" dirty="0"/>
          </a:p>
        </p:txBody>
      </p:sp>
      <p:sp>
        <p:nvSpPr>
          <p:cNvPr id="8" name="Footer Placeholder 4">
            <a:extLst>
              <a:ext uri="{FF2B5EF4-FFF2-40B4-BE49-F238E27FC236}">
                <a16:creationId xmlns:a16="http://schemas.microsoft.com/office/drawing/2014/main" id="{C6A16940-8145-4513-8E12-BD9D7D293832}"/>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C3522A37-B8FA-44A8-B617-7AD02DE8E335}"/>
              </a:ext>
            </a:extLst>
          </p:cNvPr>
          <p:cNvSpPr>
            <a:spLocks noGrp="1"/>
          </p:cNvSpPr>
          <p:nvPr>
            <p:ph type="sldNum" sz="quarter" idx="12"/>
          </p:nvPr>
        </p:nvSpPr>
        <p:spPr/>
        <p:txBody>
          <a:bodyPr/>
          <a:lstStyle>
            <a:lvl1pPr>
              <a:defRPr/>
            </a:lvl1pPr>
          </a:lstStyle>
          <a:p>
            <a:pPr>
              <a:defRPr/>
            </a:pPr>
            <a:fld id="{30CEB2C2-16DD-427C-A7A4-2E6B2D139487}" type="slidenum">
              <a:rPr lang="en-US"/>
              <a:pPr>
                <a:defRPr/>
              </a:pPr>
              <a:t>‹#›</a:t>
            </a:fld>
            <a:endParaRPr lang="en-US" dirty="0"/>
          </a:p>
        </p:txBody>
      </p:sp>
    </p:spTree>
    <p:extLst>
      <p:ext uri="{BB962C8B-B14F-4D97-AF65-F5344CB8AC3E}">
        <p14:creationId xmlns:p14="http://schemas.microsoft.com/office/powerpoint/2010/main" val="2165776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1C788F9-2C69-4BEF-9E5F-3D2DCD9BE5C9}"/>
              </a:ext>
            </a:extLst>
          </p:cNvPr>
          <p:cNvSpPr>
            <a:spLocks noGrp="1"/>
          </p:cNvSpPr>
          <p:nvPr>
            <p:ph type="dt" sz="half" idx="10"/>
          </p:nvPr>
        </p:nvSpPr>
        <p:spPr/>
        <p:txBody>
          <a:bodyPr/>
          <a:lstStyle>
            <a:lvl1pPr>
              <a:defRPr/>
            </a:lvl1pPr>
          </a:lstStyle>
          <a:p>
            <a:pPr>
              <a:defRPr/>
            </a:pPr>
            <a:fld id="{DA3FBBDB-0E0B-4DBF-84CC-5A2998236A9A}" type="datetime1">
              <a:rPr lang="en-US" smtClean="0"/>
              <a:t>10/20/2020</a:t>
            </a:fld>
            <a:endParaRPr lang="en-US" dirty="0"/>
          </a:p>
        </p:txBody>
      </p:sp>
      <p:sp>
        <p:nvSpPr>
          <p:cNvPr id="4" name="Footer Placeholder 4">
            <a:extLst>
              <a:ext uri="{FF2B5EF4-FFF2-40B4-BE49-F238E27FC236}">
                <a16:creationId xmlns:a16="http://schemas.microsoft.com/office/drawing/2014/main" id="{2501BAE8-F07A-4691-83AD-D745D6F40F81}"/>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D6A522FF-B97B-41EB-9538-1BF60A0FF0E7}"/>
              </a:ext>
            </a:extLst>
          </p:cNvPr>
          <p:cNvSpPr>
            <a:spLocks noGrp="1"/>
          </p:cNvSpPr>
          <p:nvPr>
            <p:ph type="sldNum" sz="quarter" idx="12"/>
          </p:nvPr>
        </p:nvSpPr>
        <p:spPr/>
        <p:txBody>
          <a:bodyPr/>
          <a:lstStyle>
            <a:lvl1pPr>
              <a:defRPr/>
            </a:lvl1pPr>
          </a:lstStyle>
          <a:p>
            <a:pPr>
              <a:defRPr/>
            </a:pPr>
            <a:fld id="{ABC3EE5B-4568-43E0-875B-9E3CA73AC2E6}" type="slidenum">
              <a:rPr lang="en-US"/>
              <a:pPr>
                <a:defRPr/>
              </a:pPr>
              <a:t>‹#›</a:t>
            </a:fld>
            <a:endParaRPr lang="en-US" dirty="0"/>
          </a:p>
        </p:txBody>
      </p:sp>
    </p:spTree>
    <p:extLst>
      <p:ext uri="{BB962C8B-B14F-4D97-AF65-F5344CB8AC3E}">
        <p14:creationId xmlns:p14="http://schemas.microsoft.com/office/powerpoint/2010/main" val="3079015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F9C0CC6-EECF-4785-995F-3C727334F109}"/>
              </a:ext>
            </a:extLst>
          </p:cNvPr>
          <p:cNvSpPr>
            <a:spLocks noGrp="1"/>
          </p:cNvSpPr>
          <p:nvPr>
            <p:ph type="dt" sz="half" idx="10"/>
          </p:nvPr>
        </p:nvSpPr>
        <p:spPr/>
        <p:txBody>
          <a:bodyPr/>
          <a:lstStyle>
            <a:lvl1pPr>
              <a:defRPr/>
            </a:lvl1pPr>
          </a:lstStyle>
          <a:p>
            <a:pPr>
              <a:defRPr/>
            </a:pPr>
            <a:fld id="{20F44320-D986-443A-AA43-2CEE4D7E9E01}" type="datetime1">
              <a:rPr lang="en-US" smtClean="0"/>
              <a:t>10/20/2020</a:t>
            </a:fld>
            <a:endParaRPr lang="en-US" dirty="0"/>
          </a:p>
        </p:txBody>
      </p:sp>
      <p:sp>
        <p:nvSpPr>
          <p:cNvPr id="3" name="Footer Placeholder 4">
            <a:extLst>
              <a:ext uri="{FF2B5EF4-FFF2-40B4-BE49-F238E27FC236}">
                <a16:creationId xmlns:a16="http://schemas.microsoft.com/office/drawing/2014/main" id="{24B63FBE-3BEB-4319-BD0A-B56885F91AE6}"/>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599A38EA-8E70-4898-8E76-3A5AF793B3A8}"/>
              </a:ext>
            </a:extLst>
          </p:cNvPr>
          <p:cNvSpPr>
            <a:spLocks noGrp="1"/>
          </p:cNvSpPr>
          <p:nvPr>
            <p:ph type="sldNum" sz="quarter" idx="12"/>
          </p:nvPr>
        </p:nvSpPr>
        <p:spPr/>
        <p:txBody>
          <a:bodyPr/>
          <a:lstStyle>
            <a:lvl1pPr>
              <a:defRPr/>
            </a:lvl1pPr>
          </a:lstStyle>
          <a:p>
            <a:pPr>
              <a:defRPr/>
            </a:pPr>
            <a:fld id="{7CB034D1-47F6-4B03-9924-9E0D92C0D7A8}" type="slidenum">
              <a:rPr lang="en-US"/>
              <a:pPr>
                <a:defRPr/>
              </a:pPr>
              <a:t>‹#›</a:t>
            </a:fld>
            <a:endParaRPr lang="en-US" dirty="0"/>
          </a:p>
        </p:txBody>
      </p:sp>
    </p:spTree>
    <p:extLst>
      <p:ext uri="{BB962C8B-B14F-4D97-AF65-F5344CB8AC3E}">
        <p14:creationId xmlns:p14="http://schemas.microsoft.com/office/powerpoint/2010/main" val="1726560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B6E8DD4-B010-40C7-A7C6-9F5A31A13213}"/>
              </a:ext>
            </a:extLst>
          </p:cNvPr>
          <p:cNvSpPr>
            <a:spLocks noGrp="1"/>
          </p:cNvSpPr>
          <p:nvPr>
            <p:ph type="dt" sz="half" idx="10"/>
          </p:nvPr>
        </p:nvSpPr>
        <p:spPr/>
        <p:txBody>
          <a:bodyPr/>
          <a:lstStyle>
            <a:lvl1pPr>
              <a:defRPr/>
            </a:lvl1pPr>
          </a:lstStyle>
          <a:p>
            <a:pPr>
              <a:defRPr/>
            </a:pPr>
            <a:fld id="{EAFCF92D-524C-47D8-945B-1CAFEC2587BA}" type="datetime1">
              <a:rPr lang="en-US" smtClean="0"/>
              <a:t>10/20/2020</a:t>
            </a:fld>
            <a:endParaRPr lang="en-US" dirty="0"/>
          </a:p>
        </p:txBody>
      </p:sp>
      <p:sp>
        <p:nvSpPr>
          <p:cNvPr id="6" name="Footer Placeholder 4">
            <a:extLst>
              <a:ext uri="{FF2B5EF4-FFF2-40B4-BE49-F238E27FC236}">
                <a16:creationId xmlns:a16="http://schemas.microsoft.com/office/drawing/2014/main" id="{B044F05D-D1C7-46FC-B095-108B9360A11C}"/>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557D8680-2FAD-4DDD-9870-5970CDCD622D}"/>
              </a:ext>
            </a:extLst>
          </p:cNvPr>
          <p:cNvSpPr>
            <a:spLocks noGrp="1"/>
          </p:cNvSpPr>
          <p:nvPr>
            <p:ph type="sldNum" sz="quarter" idx="12"/>
          </p:nvPr>
        </p:nvSpPr>
        <p:spPr/>
        <p:txBody>
          <a:bodyPr/>
          <a:lstStyle>
            <a:lvl1pPr>
              <a:defRPr/>
            </a:lvl1pPr>
          </a:lstStyle>
          <a:p>
            <a:pPr>
              <a:defRPr/>
            </a:pPr>
            <a:fld id="{1E461765-A119-47DD-98B7-2AF6D4555837}" type="slidenum">
              <a:rPr lang="en-US"/>
              <a:pPr>
                <a:defRPr/>
              </a:pPr>
              <a:t>‹#›</a:t>
            </a:fld>
            <a:endParaRPr lang="en-US" dirty="0"/>
          </a:p>
        </p:txBody>
      </p:sp>
    </p:spTree>
    <p:extLst>
      <p:ext uri="{BB962C8B-B14F-4D97-AF65-F5344CB8AC3E}">
        <p14:creationId xmlns:p14="http://schemas.microsoft.com/office/powerpoint/2010/main" val="1158871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EF7A63F-B3E8-4D85-8DE5-2906851DDE6B}"/>
              </a:ext>
            </a:extLst>
          </p:cNvPr>
          <p:cNvSpPr>
            <a:spLocks noGrp="1"/>
          </p:cNvSpPr>
          <p:nvPr>
            <p:ph type="dt" sz="half" idx="10"/>
          </p:nvPr>
        </p:nvSpPr>
        <p:spPr/>
        <p:txBody>
          <a:bodyPr/>
          <a:lstStyle>
            <a:lvl1pPr>
              <a:defRPr/>
            </a:lvl1pPr>
          </a:lstStyle>
          <a:p>
            <a:pPr>
              <a:defRPr/>
            </a:pPr>
            <a:fld id="{9E1F4CB2-344C-4590-9E1B-60AA4C61F214}" type="datetime1">
              <a:rPr lang="en-US" smtClean="0"/>
              <a:t>10/20/2020</a:t>
            </a:fld>
            <a:endParaRPr lang="en-US" dirty="0"/>
          </a:p>
        </p:txBody>
      </p:sp>
      <p:sp>
        <p:nvSpPr>
          <p:cNvPr id="6" name="Footer Placeholder 4">
            <a:extLst>
              <a:ext uri="{FF2B5EF4-FFF2-40B4-BE49-F238E27FC236}">
                <a16:creationId xmlns:a16="http://schemas.microsoft.com/office/drawing/2014/main" id="{00436F25-0C74-493D-B8FB-C4D8F0A552A8}"/>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CD5D210E-3038-4AAC-982C-095DDB952994}"/>
              </a:ext>
            </a:extLst>
          </p:cNvPr>
          <p:cNvSpPr>
            <a:spLocks noGrp="1"/>
          </p:cNvSpPr>
          <p:nvPr>
            <p:ph type="sldNum" sz="quarter" idx="12"/>
          </p:nvPr>
        </p:nvSpPr>
        <p:spPr/>
        <p:txBody>
          <a:bodyPr/>
          <a:lstStyle>
            <a:lvl1pPr>
              <a:defRPr/>
            </a:lvl1pPr>
          </a:lstStyle>
          <a:p>
            <a:pPr>
              <a:defRPr/>
            </a:pPr>
            <a:fld id="{38BDDDCF-FD3E-4F7C-8445-02A266966566}" type="slidenum">
              <a:rPr lang="en-US"/>
              <a:pPr>
                <a:defRPr/>
              </a:pPr>
              <a:t>‹#›</a:t>
            </a:fld>
            <a:endParaRPr lang="en-US" dirty="0"/>
          </a:p>
        </p:txBody>
      </p:sp>
    </p:spTree>
    <p:extLst>
      <p:ext uri="{BB962C8B-B14F-4D97-AF65-F5344CB8AC3E}">
        <p14:creationId xmlns:p14="http://schemas.microsoft.com/office/powerpoint/2010/main" val="396927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EC855EA-857A-4742-A5B5-2A0E57074364}"/>
              </a:ext>
            </a:extLst>
          </p:cNvPr>
          <p:cNvSpPr>
            <a:spLocks noGrp="1" noChangeArrowheads="1"/>
          </p:cNvSpPr>
          <p:nvPr>
            <p:ph type="title"/>
          </p:nvPr>
        </p:nvSpPr>
        <p:spPr bwMode="auto">
          <a:xfrm>
            <a:off x="609600" y="1524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23E502F-50EE-4C93-B73B-E4C767A93962}"/>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65A803A-009A-46DD-AB93-EDEF8F1E4F15}"/>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Arial" pitchFamily="34" charset="0"/>
                <a:cs typeface="Arial" pitchFamily="34" charset="0"/>
              </a:defRPr>
            </a:lvl1pPr>
          </a:lstStyle>
          <a:p>
            <a:pPr>
              <a:defRPr/>
            </a:pPr>
            <a:fld id="{2F2EB37F-9BD3-4ABA-9789-0CAF1BC7C18E}" type="datetime1">
              <a:rPr lang="en-US" smtClean="0"/>
              <a:t>10/20/2020</a:t>
            </a:fld>
            <a:endParaRPr lang="en-US" dirty="0"/>
          </a:p>
        </p:txBody>
      </p:sp>
      <p:sp>
        <p:nvSpPr>
          <p:cNvPr id="5" name="Footer Placeholder 4">
            <a:extLst>
              <a:ext uri="{FF2B5EF4-FFF2-40B4-BE49-F238E27FC236}">
                <a16:creationId xmlns:a16="http://schemas.microsoft.com/office/drawing/2014/main" id="{E92A75D5-4BE0-4D12-B02A-D0A3E0BB12E7}"/>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Arial" pitchFamily="34" charset="0"/>
                <a:cs typeface="Arial" pitchFamily="34" charset="0"/>
              </a:defRPr>
            </a:lvl1pPr>
          </a:lstStyle>
          <a:p>
            <a:pPr>
              <a:defRPr/>
            </a:pPr>
            <a:endParaRPr lang="en-US" dirty="0"/>
          </a:p>
        </p:txBody>
      </p:sp>
      <p:sp>
        <p:nvSpPr>
          <p:cNvPr id="6" name="Slide Number Placeholder 5">
            <a:extLst>
              <a:ext uri="{FF2B5EF4-FFF2-40B4-BE49-F238E27FC236}">
                <a16:creationId xmlns:a16="http://schemas.microsoft.com/office/drawing/2014/main" id="{6A6C2C07-D244-437F-8F8E-7620FD24E790}"/>
              </a:ext>
            </a:extLst>
          </p:cNvPr>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Arial" pitchFamily="34" charset="0"/>
                <a:cs typeface="Arial" pitchFamily="34" charset="0"/>
              </a:defRPr>
            </a:lvl1pPr>
          </a:lstStyle>
          <a:p>
            <a:pPr>
              <a:defRPr/>
            </a:pPr>
            <a:fld id="{34933990-E786-4871-81D0-69DCE2AE8760}" type="slidenum">
              <a:rPr lang="en-US"/>
              <a:pPr>
                <a:defRPr/>
              </a:pPr>
              <a:t>‹#›</a:t>
            </a:fld>
            <a:endParaRPr lang="en-US" dirty="0"/>
          </a:p>
        </p:txBody>
      </p:sp>
      <p:sp>
        <p:nvSpPr>
          <p:cNvPr id="1031" name="Line 10">
            <a:extLst>
              <a:ext uri="{FF2B5EF4-FFF2-40B4-BE49-F238E27FC236}">
                <a16:creationId xmlns:a16="http://schemas.microsoft.com/office/drawing/2014/main" id="{ACCEE263-21B1-4289-BFE9-E9C08B73216E}"/>
              </a:ext>
            </a:extLst>
          </p:cNvPr>
          <p:cNvSpPr>
            <a:spLocks noChangeShapeType="1"/>
          </p:cNvSpPr>
          <p:nvPr userDrawn="1"/>
        </p:nvSpPr>
        <p:spPr bwMode="auto">
          <a:xfrm>
            <a:off x="0" y="1308100"/>
            <a:ext cx="12192000" cy="0"/>
          </a:xfrm>
          <a:prstGeom prst="line">
            <a:avLst/>
          </a:prstGeom>
          <a:noFill/>
          <a:ln w="28575">
            <a:solidFill>
              <a:srgbClr val="990000"/>
            </a:solidFill>
            <a:round/>
            <a:headEnd/>
            <a:tailEnd/>
          </a:ln>
          <a:extLst>
            <a:ext uri="{909E8E84-426E-40DD-AFC4-6F175D3DCCD1}">
              <a14:hiddenFill xmlns:a14="http://schemas.microsoft.com/office/drawing/2010/main">
                <a:noFill/>
              </a14:hiddenFill>
            </a:ext>
          </a:extLst>
        </p:spPr>
        <p:txBody>
          <a:bodyPr/>
          <a:lstStyle/>
          <a:p>
            <a:endParaRPr lang="en-US" dirty="0"/>
          </a:p>
        </p:txBody>
      </p:sp>
      <p:pic>
        <p:nvPicPr>
          <p:cNvPr id="1032" name="Picture 4" descr="fadlogo2">
            <a:extLst>
              <a:ext uri="{FF2B5EF4-FFF2-40B4-BE49-F238E27FC236}">
                <a16:creationId xmlns:a16="http://schemas.microsoft.com/office/drawing/2014/main" id="{DD3C1C5D-84A9-4E95-82CD-FCDD01005C8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464800" y="0"/>
            <a:ext cx="1727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l" rtl="0" fontAlgn="base">
        <a:spcBef>
          <a:spcPct val="0"/>
        </a:spcBef>
        <a:spcAft>
          <a:spcPct val="0"/>
        </a:spcAft>
        <a:defRPr sz="3200" b="1" kern="1200">
          <a:solidFill>
            <a:srgbClr val="C00000"/>
          </a:solidFill>
          <a:latin typeface="Arial" pitchFamily="34" charset="0"/>
          <a:ea typeface="+mj-ea"/>
          <a:cs typeface="Arial" pitchFamily="34" charset="0"/>
        </a:defRPr>
      </a:lvl1pPr>
      <a:lvl2pPr algn="l" rtl="0" fontAlgn="base">
        <a:spcBef>
          <a:spcPct val="0"/>
        </a:spcBef>
        <a:spcAft>
          <a:spcPct val="0"/>
        </a:spcAft>
        <a:defRPr sz="3200" b="1">
          <a:solidFill>
            <a:srgbClr val="C00000"/>
          </a:solidFill>
          <a:latin typeface="Arial" panose="020B0604020202020204" pitchFamily="34" charset="0"/>
          <a:cs typeface="Arial" panose="020B0604020202020204" pitchFamily="34" charset="0"/>
        </a:defRPr>
      </a:lvl2pPr>
      <a:lvl3pPr algn="l" rtl="0" fontAlgn="base">
        <a:spcBef>
          <a:spcPct val="0"/>
        </a:spcBef>
        <a:spcAft>
          <a:spcPct val="0"/>
        </a:spcAft>
        <a:defRPr sz="3200" b="1">
          <a:solidFill>
            <a:srgbClr val="C00000"/>
          </a:solidFill>
          <a:latin typeface="Arial" panose="020B0604020202020204" pitchFamily="34" charset="0"/>
          <a:cs typeface="Arial" panose="020B0604020202020204" pitchFamily="34" charset="0"/>
        </a:defRPr>
      </a:lvl3pPr>
      <a:lvl4pPr algn="l" rtl="0" fontAlgn="base">
        <a:spcBef>
          <a:spcPct val="0"/>
        </a:spcBef>
        <a:spcAft>
          <a:spcPct val="0"/>
        </a:spcAft>
        <a:defRPr sz="3200" b="1">
          <a:solidFill>
            <a:srgbClr val="C00000"/>
          </a:solidFill>
          <a:latin typeface="Arial" panose="020B0604020202020204" pitchFamily="34" charset="0"/>
          <a:cs typeface="Arial" panose="020B0604020202020204" pitchFamily="34" charset="0"/>
        </a:defRPr>
      </a:lvl4pPr>
      <a:lvl5pPr algn="l" rtl="0" fontAlgn="base">
        <a:spcBef>
          <a:spcPct val="0"/>
        </a:spcBef>
        <a:spcAft>
          <a:spcPct val="0"/>
        </a:spcAft>
        <a:defRPr sz="3200" b="1">
          <a:solidFill>
            <a:srgbClr val="C00000"/>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b="1">
          <a:solidFill>
            <a:srgbClr val="C00000"/>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b="1">
          <a:solidFill>
            <a:srgbClr val="C00000"/>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b="1">
          <a:solidFill>
            <a:srgbClr val="C00000"/>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b="1">
          <a:solidFill>
            <a:srgbClr val="C00000"/>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2"/>
          </a:solidFill>
          <a:latin typeface="Arial" pitchFamily="34" charset="0"/>
          <a:ea typeface="+mn-ea"/>
          <a:cs typeface="Arial" pitchFamily="34" charset="0"/>
        </a:defRPr>
      </a:lvl1pPr>
      <a:lvl2pPr marL="742950" indent="-285750" algn="l" rtl="0" fontAlgn="base">
        <a:spcBef>
          <a:spcPct val="20000"/>
        </a:spcBef>
        <a:spcAft>
          <a:spcPct val="0"/>
        </a:spcAft>
        <a:buFont typeface="Arial" panose="020B0604020202020204" pitchFamily="34" charset="0"/>
        <a:buChar char="–"/>
        <a:defRPr sz="2400" kern="1200">
          <a:solidFill>
            <a:srgbClr val="C00000"/>
          </a:solidFill>
          <a:latin typeface="Arial" pitchFamily="34" charset="0"/>
          <a:ea typeface="+mn-ea"/>
          <a:cs typeface="Arial" pitchFamily="34" charset="0"/>
        </a:defRPr>
      </a:lvl2pPr>
      <a:lvl3pPr marL="1143000" indent="-228600" algn="l" rtl="0" fontAlgn="base">
        <a:spcBef>
          <a:spcPct val="20000"/>
        </a:spcBef>
        <a:spcAft>
          <a:spcPct val="0"/>
        </a:spcAft>
        <a:buFont typeface="Arial" panose="020B0604020202020204" pitchFamily="34" charset="0"/>
        <a:buChar char="•"/>
        <a:defRPr sz="2000" kern="1200">
          <a:solidFill>
            <a:srgbClr val="F79646"/>
          </a:solidFill>
          <a:latin typeface="Arial" pitchFamily="34" charset="0"/>
          <a:ea typeface="+mn-ea"/>
          <a:cs typeface="Arial" pitchFamily="34" charset="0"/>
        </a:defRPr>
      </a:lvl3pPr>
      <a:lvl4pPr marL="1600200" indent="-228600" algn="l" rtl="0" fontAlgn="base">
        <a:spcBef>
          <a:spcPct val="20000"/>
        </a:spcBef>
        <a:spcAft>
          <a:spcPct val="0"/>
        </a:spcAft>
        <a:buFont typeface="Arial" panose="020B0604020202020204" pitchFamily="34" charset="0"/>
        <a:buChar char="–"/>
        <a:defRPr kern="1200">
          <a:solidFill>
            <a:schemeClr val="tx2"/>
          </a:solidFill>
          <a:latin typeface="Arial" pitchFamily="34" charset="0"/>
          <a:ea typeface="+mn-ea"/>
          <a:cs typeface="Arial" pitchFamily="34" charset="0"/>
        </a:defRPr>
      </a:lvl4pPr>
      <a:lvl5pPr marL="2057400" indent="-228600" algn="l" rtl="0" fontAlgn="base">
        <a:spcBef>
          <a:spcPct val="20000"/>
        </a:spcBef>
        <a:spcAft>
          <a:spcPct val="0"/>
        </a:spcAft>
        <a:buFont typeface="Arial" panose="020B0604020202020204" pitchFamily="34" charset="0"/>
        <a:buChar char="»"/>
        <a:defRPr kern="1200">
          <a:solidFill>
            <a:srgbClr val="C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slide" Target="slide19.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mf.org/fiscalmonitor"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slide" Target="slide9.xml"/><Relationship Id="rId4" Type="http://schemas.openxmlformats.org/officeDocument/2006/relationships/image" Target="../media/image14.emf"/></Relationships>
</file>

<file path=ppt/slides/_rels/slide1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slide" Target="slide11.xml"/><Relationship Id="rId4" Type="http://schemas.openxmlformats.org/officeDocument/2006/relationships/image" Target="../media/image16.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slide" Target="slide14.xml"/><Relationship Id="rId4" Type="http://schemas.openxmlformats.org/officeDocument/2006/relationships/chart" Target="../charts/chart10.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slide" Target="slide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6BA48B05-FA8C-4B38-863D-E349972023C2}"/>
              </a:ext>
            </a:extLst>
          </p:cNvPr>
          <p:cNvSpPr txBox="1">
            <a:spLocks/>
          </p:cNvSpPr>
          <p:nvPr/>
        </p:nvSpPr>
        <p:spPr bwMode="auto">
          <a:xfrm>
            <a:off x="2209800" y="1981200"/>
            <a:ext cx="7772400" cy="1752600"/>
          </a:xfrm>
          <a:prstGeom prst="rect">
            <a:avLst/>
          </a:prstGeom>
          <a:noFill/>
          <a:ln w="9525">
            <a:noFill/>
            <a:miter lim="800000"/>
            <a:headEnd/>
            <a:tailEnd/>
          </a:ln>
        </p:spPr>
        <p:txBody>
          <a:bodyPr anchor="ctr"/>
          <a:lst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rgbClr val="990000"/>
                </a:solidFill>
                <a:latin typeface="Arial" charset="0"/>
                <a:cs typeface="Arial" charset="0"/>
              </a:defRPr>
            </a:lvl2pPr>
            <a:lvl3pPr algn="l" rtl="0" eaLnBrk="0" fontAlgn="base" hangingPunct="0">
              <a:spcBef>
                <a:spcPct val="0"/>
              </a:spcBef>
              <a:spcAft>
                <a:spcPct val="0"/>
              </a:spcAft>
              <a:defRPr sz="2800" b="1">
                <a:solidFill>
                  <a:srgbClr val="990000"/>
                </a:solidFill>
                <a:latin typeface="Arial" charset="0"/>
                <a:cs typeface="Arial" charset="0"/>
              </a:defRPr>
            </a:lvl3pPr>
            <a:lvl4pPr algn="l" rtl="0" eaLnBrk="0" fontAlgn="base" hangingPunct="0">
              <a:spcBef>
                <a:spcPct val="0"/>
              </a:spcBef>
              <a:spcAft>
                <a:spcPct val="0"/>
              </a:spcAft>
              <a:defRPr sz="2800" b="1">
                <a:solidFill>
                  <a:srgbClr val="990000"/>
                </a:solidFill>
                <a:latin typeface="Arial" charset="0"/>
                <a:cs typeface="Arial" charset="0"/>
              </a:defRPr>
            </a:lvl4pPr>
            <a:lvl5pPr algn="l" rtl="0" eaLnBrk="0" fontAlgn="base" hangingPunct="0">
              <a:spcBef>
                <a:spcPct val="0"/>
              </a:spcBef>
              <a:spcAft>
                <a:spcPct val="0"/>
              </a:spcAft>
              <a:defRPr sz="2800" b="1">
                <a:solidFill>
                  <a:srgbClr val="990000"/>
                </a:solidFill>
                <a:latin typeface="Arial" charset="0"/>
                <a:cs typeface="Arial" charset="0"/>
              </a:defRPr>
            </a:lvl5pPr>
            <a:lvl6pPr marL="457200" algn="l" rtl="0" fontAlgn="base">
              <a:spcBef>
                <a:spcPct val="0"/>
              </a:spcBef>
              <a:spcAft>
                <a:spcPct val="0"/>
              </a:spcAft>
              <a:defRPr sz="3600">
                <a:solidFill>
                  <a:srgbClr val="990000"/>
                </a:solidFill>
                <a:latin typeface="Arial" charset="0"/>
                <a:cs typeface="Arial" charset="0"/>
              </a:defRPr>
            </a:lvl6pPr>
            <a:lvl7pPr marL="914400" algn="l" rtl="0" fontAlgn="base">
              <a:spcBef>
                <a:spcPct val="0"/>
              </a:spcBef>
              <a:spcAft>
                <a:spcPct val="0"/>
              </a:spcAft>
              <a:defRPr sz="3600">
                <a:solidFill>
                  <a:srgbClr val="990000"/>
                </a:solidFill>
                <a:latin typeface="Arial" charset="0"/>
                <a:cs typeface="Arial" charset="0"/>
              </a:defRPr>
            </a:lvl7pPr>
            <a:lvl8pPr marL="1371600" algn="l" rtl="0" fontAlgn="base">
              <a:spcBef>
                <a:spcPct val="0"/>
              </a:spcBef>
              <a:spcAft>
                <a:spcPct val="0"/>
              </a:spcAft>
              <a:defRPr sz="3600">
                <a:solidFill>
                  <a:srgbClr val="990000"/>
                </a:solidFill>
                <a:latin typeface="Arial" charset="0"/>
                <a:cs typeface="Arial" charset="0"/>
              </a:defRPr>
            </a:lvl8pPr>
            <a:lvl9pPr marL="1828800" algn="l" rtl="0" fontAlgn="base">
              <a:spcBef>
                <a:spcPct val="0"/>
              </a:spcBef>
              <a:spcAft>
                <a:spcPct val="0"/>
              </a:spcAft>
              <a:defRPr sz="3600">
                <a:solidFill>
                  <a:srgbClr val="990000"/>
                </a:solidFill>
                <a:latin typeface="Arial" charset="0"/>
                <a:cs typeface="Arial" charset="0"/>
              </a:defRPr>
            </a:lvl9pPr>
          </a:lstStyle>
          <a:p>
            <a:pPr algn="ctr" eaLnBrk="1" hangingPunct="1">
              <a:defRPr/>
            </a:pPr>
            <a:r>
              <a:rPr lang="en-US" sz="4800" kern="0" dirty="0">
                <a:solidFill>
                  <a:srgbClr val="920000"/>
                </a:solidFill>
                <a:latin typeface="Arial"/>
                <a:cs typeface="Arial"/>
              </a:rPr>
              <a:t>Managing Public Wealth</a:t>
            </a:r>
          </a:p>
          <a:p>
            <a:pPr algn="ctr" eaLnBrk="1" hangingPunct="1">
              <a:defRPr/>
            </a:pPr>
            <a:endParaRPr lang="en-US" sz="2400" kern="0" dirty="0">
              <a:solidFill>
                <a:srgbClr val="002060"/>
              </a:solidFill>
              <a:latin typeface="Arial"/>
              <a:cs typeface="Arial"/>
            </a:endParaRPr>
          </a:p>
          <a:p>
            <a:pPr algn="ctr" eaLnBrk="1" hangingPunct="1">
              <a:defRPr/>
            </a:pPr>
            <a:r>
              <a:rPr lang="en-US" sz="2400" kern="0" dirty="0">
                <a:solidFill>
                  <a:srgbClr val="002060"/>
                </a:solidFill>
                <a:latin typeface="Arial"/>
                <a:cs typeface="Arial"/>
              </a:rPr>
              <a:t>Jason Harris</a:t>
            </a:r>
          </a:p>
          <a:p>
            <a:pPr algn="ctr" eaLnBrk="1" hangingPunct="1">
              <a:defRPr/>
            </a:pPr>
            <a:r>
              <a:rPr lang="en-US" sz="2000" b="0" kern="0" dirty="0">
                <a:solidFill>
                  <a:srgbClr val="002060"/>
                </a:solidFill>
                <a:latin typeface="Arial"/>
                <a:cs typeface="Arial"/>
              </a:rPr>
              <a:t>Fiscal Affairs Department</a:t>
            </a:r>
          </a:p>
        </p:txBody>
      </p:sp>
      <p:sp>
        <p:nvSpPr>
          <p:cNvPr id="11" name="Subtitle 2">
            <a:extLst>
              <a:ext uri="{FF2B5EF4-FFF2-40B4-BE49-F238E27FC236}">
                <a16:creationId xmlns:a16="http://schemas.microsoft.com/office/drawing/2014/main" id="{8173316B-645F-47A9-98E9-6D4DF14E58BA}"/>
              </a:ext>
            </a:extLst>
          </p:cNvPr>
          <p:cNvSpPr txBox="1">
            <a:spLocks/>
          </p:cNvSpPr>
          <p:nvPr/>
        </p:nvSpPr>
        <p:spPr bwMode="auto">
          <a:xfrm>
            <a:off x="2276061" y="3733800"/>
            <a:ext cx="7467600" cy="2133600"/>
          </a:xfrm>
          <a:prstGeom prst="rect">
            <a:avLst/>
          </a:prstGeom>
          <a:noFill/>
          <a:ln w="9525">
            <a:noFill/>
            <a:miter lim="800000"/>
            <a:headEnd/>
            <a:tailEnd/>
          </a:ln>
        </p:spPr>
        <p:txBody>
          <a:bodyPr/>
          <a:lstStyle>
            <a:lvl1pPr marL="0" indent="0" algn="ctr" rtl="0" eaLnBrk="0" fontAlgn="base" hangingPunct="0">
              <a:spcBef>
                <a:spcPct val="20000"/>
              </a:spcBef>
              <a:spcAft>
                <a:spcPct val="0"/>
              </a:spcAft>
              <a:buFontTx/>
              <a:buNone/>
              <a:defRPr sz="2400" b="1">
                <a:solidFill>
                  <a:srgbClr val="CC6600"/>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200">
                <a:solidFill>
                  <a:srgbClr val="990000"/>
                </a:solidFill>
                <a:latin typeface="+mn-lt"/>
                <a:cs typeface="+mn-cs"/>
              </a:defRPr>
            </a:lvl2pPr>
            <a:lvl3pPr marL="1143000" indent="-228600" algn="l" rtl="0" eaLnBrk="0" fontAlgn="base" hangingPunct="0">
              <a:spcBef>
                <a:spcPct val="20000"/>
              </a:spcBef>
              <a:spcAft>
                <a:spcPct val="0"/>
              </a:spcAft>
              <a:buChar char="•"/>
              <a:defRPr sz="2400">
                <a:solidFill>
                  <a:schemeClr val="accent2"/>
                </a:solidFill>
                <a:latin typeface="+mn-lt"/>
                <a:cs typeface="+mn-cs"/>
              </a:defRPr>
            </a:lvl3pPr>
            <a:lvl4pPr marL="1600200" indent="-228600" algn="l" rtl="0" eaLnBrk="0" fontAlgn="base" hangingPunct="0">
              <a:spcBef>
                <a:spcPct val="20000"/>
              </a:spcBef>
              <a:spcAft>
                <a:spcPct val="0"/>
              </a:spcAft>
              <a:buChar char="–"/>
              <a:defRPr sz="2000">
                <a:solidFill>
                  <a:srgbClr val="CC6600"/>
                </a:solidFill>
                <a:latin typeface="+mn-lt"/>
                <a:cs typeface="+mn-cs"/>
              </a:defRPr>
            </a:lvl4pPr>
            <a:lvl5pPr marL="2057400" indent="-228600" algn="l" rtl="0" eaLnBrk="0" fontAlgn="base" hangingPunct="0">
              <a:spcBef>
                <a:spcPct val="20000"/>
              </a:spcBef>
              <a:spcAft>
                <a:spcPct val="0"/>
              </a:spcAft>
              <a:buChar char="»"/>
              <a:defRPr sz="2000">
                <a:solidFill>
                  <a:schemeClr val="accent2"/>
                </a:solidFill>
                <a:latin typeface="+mn-lt"/>
                <a:cs typeface="+mn-cs"/>
              </a:defRPr>
            </a:lvl5pPr>
            <a:lvl6pPr marL="2514600" indent="-228600" algn="l" rtl="0" fontAlgn="base">
              <a:spcBef>
                <a:spcPct val="20000"/>
              </a:spcBef>
              <a:spcAft>
                <a:spcPct val="0"/>
              </a:spcAft>
              <a:buChar char="»"/>
              <a:defRPr sz="2000">
                <a:solidFill>
                  <a:schemeClr val="accent2"/>
                </a:solidFill>
                <a:latin typeface="+mn-lt"/>
                <a:cs typeface="+mn-cs"/>
              </a:defRPr>
            </a:lvl6pPr>
            <a:lvl7pPr marL="2971800" indent="-228600" algn="l" rtl="0" fontAlgn="base">
              <a:spcBef>
                <a:spcPct val="20000"/>
              </a:spcBef>
              <a:spcAft>
                <a:spcPct val="0"/>
              </a:spcAft>
              <a:buChar char="»"/>
              <a:defRPr sz="2000">
                <a:solidFill>
                  <a:schemeClr val="accent2"/>
                </a:solidFill>
                <a:latin typeface="+mn-lt"/>
                <a:cs typeface="+mn-cs"/>
              </a:defRPr>
            </a:lvl7pPr>
            <a:lvl8pPr marL="3429000" indent="-228600" algn="l" rtl="0" fontAlgn="base">
              <a:spcBef>
                <a:spcPct val="20000"/>
              </a:spcBef>
              <a:spcAft>
                <a:spcPct val="0"/>
              </a:spcAft>
              <a:buChar char="»"/>
              <a:defRPr sz="2000">
                <a:solidFill>
                  <a:schemeClr val="accent2"/>
                </a:solidFill>
                <a:latin typeface="+mn-lt"/>
                <a:cs typeface="+mn-cs"/>
              </a:defRPr>
            </a:lvl8pPr>
            <a:lvl9pPr marL="3886200" indent="-228600" algn="l" rtl="0" fontAlgn="base">
              <a:spcBef>
                <a:spcPct val="20000"/>
              </a:spcBef>
              <a:spcAft>
                <a:spcPct val="0"/>
              </a:spcAft>
              <a:buChar char="»"/>
              <a:defRPr sz="2000">
                <a:solidFill>
                  <a:schemeClr val="accent2"/>
                </a:solidFill>
                <a:latin typeface="+mn-lt"/>
                <a:cs typeface="+mn-cs"/>
              </a:defRPr>
            </a:lvl9pPr>
          </a:lstStyle>
          <a:p>
            <a:pPr>
              <a:defRPr/>
            </a:pPr>
            <a:endParaRPr lang="en-US" sz="1100" b="0" dirty="0">
              <a:solidFill>
                <a:srgbClr val="002060"/>
              </a:solidFill>
              <a:latin typeface="Arial"/>
              <a:cs typeface="Arial"/>
            </a:endParaRPr>
          </a:p>
          <a:p>
            <a:pPr>
              <a:defRPr/>
            </a:pPr>
            <a:endParaRPr lang="en-US" sz="2000" b="0" dirty="0">
              <a:solidFill>
                <a:srgbClr val="002060"/>
              </a:solidFill>
              <a:latin typeface="Arial"/>
              <a:cs typeface="Arial"/>
            </a:endParaRPr>
          </a:p>
          <a:p>
            <a:pPr>
              <a:defRPr/>
            </a:pPr>
            <a:endParaRPr lang="en-GB" sz="1800" b="0" kern="0" dirty="0">
              <a:solidFill>
                <a:srgbClr val="212165"/>
              </a:solidFill>
              <a:latin typeface="Arial"/>
              <a:cs typeface="Arial"/>
            </a:endParaRPr>
          </a:p>
          <a:p>
            <a:pPr>
              <a:defRPr/>
            </a:pPr>
            <a:r>
              <a:rPr lang="en-US" sz="1800" b="0" kern="0" dirty="0">
                <a:solidFill>
                  <a:srgbClr val="996600"/>
                </a:solidFill>
                <a:latin typeface="Arial"/>
                <a:cs typeface="Arial"/>
              </a:rPr>
              <a:t>GIFT Fiscal Openness Accelerator</a:t>
            </a:r>
          </a:p>
          <a:p>
            <a:pPr>
              <a:defRPr/>
            </a:pPr>
            <a:r>
              <a:rPr lang="en-US" sz="1800" b="0" kern="0" dirty="0">
                <a:solidFill>
                  <a:srgbClr val="996600"/>
                </a:solidFill>
                <a:latin typeface="Arial"/>
                <a:cs typeface="Arial"/>
              </a:rPr>
              <a:t>The Ether, October 2020</a:t>
            </a:r>
          </a:p>
          <a:p>
            <a:pPr>
              <a:defRPr/>
            </a:pPr>
            <a:endParaRPr lang="en-GB" sz="1800" b="0" kern="0" dirty="0">
              <a:solidFill>
                <a:srgbClr val="212165"/>
              </a:solidFill>
              <a:latin typeface="Arial"/>
              <a:cs typeface="Arial"/>
            </a:endParaRPr>
          </a:p>
        </p:txBody>
      </p:sp>
      <p:pic>
        <p:nvPicPr>
          <p:cNvPr id="5" name="Picture 4">
            <a:extLst>
              <a:ext uri="{FF2B5EF4-FFF2-40B4-BE49-F238E27FC236}">
                <a16:creationId xmlns:a16="http://schemas.microsoft.com/office/drawing/2014/main" id="{CA2C5729-0895-44E3-BF67-D6F09956EE5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72800" y="5638800"/>
            <a:ext cx="952500" cy="10953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27B469-8A10-42BF-9F99-F7065B620AA4}"/>
              </a:ext>
            </a:extLst>
          </p:cNvPr>
          <p:cNvSpPr>
            <a:spLocks noGrp="1"/>
          </p:cNvSpPr>
          <p:nvPr>
            <p:ph type="sldNum" sz="quarter" idx="12"/>
          </p:nvPr>
        </p:nvSpPr>
        <p:spPr/>
        <p:txBody>
          <a:bodyPr/>
          <a:lstStyle/>
          <a:p>
            <a:pPr>
              <a:defRPr/>
            </a:pPr>
            <a:fld id="{F4AFB593-474F-44B3-8E84-2AD5DB3850E1}" type="slidenum">
              <a:rPr lang="en-US" smtClean="0"/>
              <a:pPr>
                <a:defRPr/>
              </a:pPr>
              <a:t>10</a:t>
            </a:fld>
            <a:endParaRPr lang="en-US" dirty="0"/>
          </a:p>
        </p:txBody>
      </p:sp>
      <p:sp>
        <p:nvSpPr>
          <p:cNvPr id="5" name="Title 1">
            <a:extLst>
              <a:ext uri="{FF2B5EF4-FFF2-40B4-BE49-F238E27FC236}">
                <a16:creationId xmlns:a16="http://schemas.microsoft.com/office/drawing/2014/main" id="{5567F8F8-5557-4DA5-8094-B25A3BA3452F}"/>
              </a:ext>
            </a:extLst>
          </p:cNvPr>
          <p:cNvSpPr>
            <a:spLocks noGrp="1" noChangeArrowheads="1"/>
          </p:cNvSpPr>
          <p:nvPr>
            <p:ph type="title"/>
          </p:nvPr>
        </p:nvSpPr>
        <p:spPr>
          <a:xfrm>
            <a:off x="152400" y="152400"/>
            <a:ext cx="9753600" cy="1143000"/>
          </a:xfrm>
        </p:spPr>
        <p:txBody>
          <a:bodyPr anchor="b"/>
          <a:lstStyle/>
          <a:p>
            <a:r>
              <a:rPr lang="en-US" altLang="en-US" sz="2800" dirty="0">
                <a:solidFill>
                  <a:srgbClr val="990000"/>
                </a:solidFill>
              </a:rPr>
              <a:t>I. The Public Sector Balance Sheet</a:t>
            </a:r>
            <a:br>
              <a:rPr lang="en-US" altLang="en-US" sz="2800" dirty="0">
                <a:solidFill>
                  <a:srgbClr val="990000"/>
                </a:solidFill>
              </a:rPr>
            </a:br>
            <a:r>
              <a:rPr lang="en-US" altLang="en-US" sz="2800" dirty="0">
                <a:solidFill>
                  <a:srgbClr val="17375E"/>
                </a:solidFill>
              </a:rPr>
              <a:t>Public Corporations</a:t>
            </a:r>
          </a:p>
        </p:txBody>
      </p:sp>
      <p:sp>
        <p:nvSpPr>
          <p:cNvPr id="16" name="Content Placeholder 2">
            <a:extLst>
              <a:ext uri="{FF2B5EF4-FFF2-40B4-BE49-F238E27FC236}">
                <a16:creationId xmlns:a16="http://schemas.microsoft.com/office/drawing/2014/main" id="{90AC71EF-2101-48AA-BC21-C080D392F90B}"/>
              </a:ext>
            </a:extLst>
          </p:cNvPr>
          <p:cNvSpPr>
            <a:spLocks noGrp="1"/>
          </p:cNvSpPr>
          <p:nvPr>
            <p:ph idx="1"/>
          </p:nvPr>
        </p:nvSpPr>
        <p:spPr>
          <a:xfrm>
            <a:off x="6963309" y="1359066"/>
            <a:ext cx="5249768" cy="5362410"/>
          </a:xfrm>
        </p:spPr>
        <p:txBody>
          <a:bodyPr/>
          <a:lstStyle/>
          <a:p>
            <a:pPr marL="0" indent="0">
              <a:buNone/>
            </a:pPr>
            <a:r>
              <a:rPr lang="en-US" dirty="0"/>
              <a:t>Process:</a:t>
            </a:r>
          </a:p>
          <a:p>
            <a:r>
              <a:rPr lang="en-US" sz="2000" dirty="0"/>
              <a:t>Identify the majors/full universe of  PCs</a:t>
            </a:r>
          </a:p>
          <a:p>
            <a:pPr lvl="1"/>
            <a:r>
              <a:rPr lang="en-US" sz="1600" dirty="0"/>
              <a:t>Statistical agency/govt oversight report</a:t>
            </a:r>
          </a:p>
          <a:p>
            <a:pPr lvl="1"/>
            <a:r>
              <a:rPr lang="en-US" sz="1600" dirty="0"/>
              <a:t>Country team</a:t>
            </a:r>
          </a:p>
          <a:p>
            <a:pPr lvl="1"/>
            <a:r>
              <a:rPr lang="en-US" sz="1600" dirty="0"/>
              <a:t>Financial database: e.g. Orbis</a:t>
            </a:r>
          </a:p>
          <a:p>
            <a:pPr lvl="1"/>
            <a:r>
              <a:rPr lang="en-US" sz="1600" dirty="0"/>
              <a:t>Google</a:t>
            </a:r>
          </a:p>
          <a:p>
            <a:endParaRPr lang="en-US" sz="2000" dirty="0"/>
          </a:p>
          <a:p>
            <a:r>
              <a:rPr lang="en-US" sz="2000" dirty="0"/>
              <a:t>Rank by size/importance</a:t>
            </a:r>
          </a:p>
          <a:p>
            <a:pPr lvl="1"/>
            <a:r>
              <a:rPr lang="en-US" sz="1600" dirty="0"/>
              <a:t>Size of assets/liabilities</a:t>
            </a:r>
          </a:p>
          <a:p>
            <a:pPr lvl="1"/>
            <a:r>
              <a:rPr lang="en-US" sz="1600" dirty="0"/>
              <a:t>Revenue/Expenditure</a:t>
            </a:r>
          </a:p>
          <a:p>
            <a:pPr lvl="1"/>
            <a:r>
              <a:rPr lang="en-US" sz="1600" dirty="0"/>
              <a:t>Top 7 or 8 tell the story – focus on them</a:t>
            </a:r>
          </a:p>
          <a:p>
            <a:endParaRPr lang="en-US" sz="2000" dirty="0"/>
          </a:p>
          <a:p>
            <a:r>
              <a:rPr lang="en-US" sz="2000" dirty="0"/>
              <a:t>Collect the financial statements</a:t>
            </a:r>
          </a:p>
          <a:p>
            <a:pPr lvl="1"/>
            <a:r>
              <a:rPr lang="en-US" sz="1600" dirty="0"/>
              <a:t>Company websites – annual reports</a:t>
            </a:r>
          </a:p>
          <a:p>
            <a:pPr lvl="1"/>
            <a:r>
              <a:rPr lang="en-US" sz="1600" dirty="0"/>
              <a:t>Authorities – provide templates</a:t>
            </a:r>
          </a:p>
          <a:p>
            <a:pPr lvl="1"/>
            <a:endParaRPr lang="en-US" sz="2000" dirty="0">
              <a:solidFill>
                <a:srgbClr val="C00000"/>
              </a:solidFill>
            </a:endParaRPr>
          </a:p>
        </p:txBody>
      </p:sp>
      <p:sp>
        <p:nvSpPr>
          <p:cNvPr id="17" name="TextBox 15">
            <a:extLst>
              <a:ext uri="{FF2B5EF4-FFF2-40B4-BE49-F238E27FC236}">
                <a16:creationId xmlns:a16="http://schemas.microsoft.com/office/drawing/2014/main" id="{2B188153-CF0C-4345-B6DD-6520DAED2F31}"/>
              </a:ext>
            </a:extLst>
          </p:cNvPr>
          <p:cNvSpPr txBox="1"/>
          <p:nvPr/>
        </p:nvSpPr>
        <p:spPr>
          <a:xfrm>
            <a:off x="1483639" y="1517649"/>
            <a:ext cx="4758034" cy="553998"/>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eaLnBrk="1" fontAlgn="auto" hangingPunct="1">
              <a:spcBef>
                <a:spcPts val="0"/>
              </a:spcBef>
              <a:spcAft>
                <a:spcPts val="0"/>
              </a:spcAft>
              <a:defRPr/>
            </a:pPr>
            <a:r>
              <a:rPr lang="en-US" sz="1500" b="1" kern="0" dirty="0">
                <a:solidFill>
                  <a:sysClr val="windowText" lastClr="000000"/>
                </a:solidFill>
                <a:latin typeface="Georgia" panose="02040502050405020303" pitchFamily="18" charset="0"/>
                <a:cs typeface="Arial" panose="020B0604020202020204" pitchFamily="34" charset="0"/>
              </a:rPr>
              <a:t>Italy: Individual Public Corporation Liabilities</a:t>
            </a:r>
          </a:p>
          <a:p>
            <a:pPr algn="ctr" eaLnBrk="1" fontAlgn="auto" hangingPunct="1">
              <a:spcBef>
                <a:spcPts val="0"/>
              </a:spcBef>
              <a:spcAft>
                <a:spcPts val="0"/>
              </a:spcAft>
              <a:defRPr/>
            </a:pPr>
            <a:r>
              <a:rPr lang="en-US" sz="1500" kern="0" dirty="0">
                <a:solidFill>
                  <a:sysClr val="windowText" lastClr="000000"/>
                </a:solidFill>
                <a:latin typeface="Georgia" panose="02040502050405020303" pitchFamily="18" charset="0"/>
                <a:cs typeface="Arial" panose="020B0604020202020204" pitchFamily="34" charset="0"/>
              </a:rPr>
              <a:t>(Percent of GDP)</a:t>
            </a:r>
          </a:p>
        </p:txBody>
      </p:sp>
      <p:pic>
        <p:nvPicPr>
          <p:cNvPr id="18" name="Picture 17">
            <a:extLst>
              <a:ext uri="{FF2B5EF4-FFF2-40B4-BE49-F238E27FC236}">
                <a16:creationId xmlns:a16="http://schemas.microsoft.com/office/drawing/2014/main" id="{931A61E7-D0B3-4B7F-93F5-4FDD38D429F4}"/>
              </a:ext>
            </a:extLst>
          </p:cNvPr>
          <p:cNvPicPr>
            <a:picLocks noChangeAspect="1"/>
          </p:cNvPicPr>
          <p:nvPr/>
        </p:nvPicPr>
        <p:blipFill>
          <a:blip r:embed="rId2"/>
          <a:stretch>
            <a:fillRect/>
          </a:stretch>
        </p:blipFill>
        <p:spPr>
          <a:xfrm>
            <a:off x="762000" y="2071647"/>
            <a:ext cx="6201309" cy="4048933"/>
          </a:xfrm>
          <a:prstGeom prst="rect">
            <a:avLst/>
          </a:prstGeom>
        </p:spPr>
      </p:pic>
      <p:sp>
        <p:nvSpPr>
          <p:cNvPr id="19" name="TextBox 18">
            <a:extLst>
              <a:ext uri="{FF2B5EF4-FFF2-40B4-BE49-F238E27FC236}">
                <a16:creationId xmlns:a16="http://schemas.microsoft.com/office/drawing/2014/main" id="{0F20B5CD-C430-4361-A493-F66006948C29}"/>
              </a:ext>
            </a:extLst>
          </p:cNvPr>
          <p:cNvSpPr txBox="1"/>
          <p:nvPr/>
        </p:nvSpPr>
        <p:spPr>
          <a:xfrm rot="19560186">
            <a:off x="4672597" y="3105834"/>
            <a:ext cx="1828800" cy="646331"/>
          </a:xfrm>
          <a:prstGeom prst="rect">
            <a:avLst/>
          </a:prstGeom>
          <a:noFill/>
          <a:ln w="34925">
            <a:solidFill>
              <a:srgbClr val="C00000"/>
            </a:solidFill>
            <a:prstDash val="sysDash"/>
          </a:ln>
        </p:spPr>
        <p:txBody>
          <a:bodyPr wrap="square" rtlCol="0">
            <a:spAutoFit/>
          </a:bodyPr>
          <a:lstStyle/>
          <a:p>
            <a:r>
              <a:rPr lang="en-US" dirty="0">
                <a:solidFill>
                  <a:srgbClr val="C00000"/>
                </a:solidFill>
              </a:rPr>
              <a:t>Don’t Sweat the Small Stuff!!!!</a:t>
            </a:r>
          </a:p>
        </p:txBody>
      </p:sp>
    </p:spTree>
    <p:extLst>
      <p:ext uri="{BB962C8B-B14F-4D97-AF65-F5344CB8AC3E}">
        <p14:creationId xmlns:p14="http://schemas.microsoft.com/office/powerpoint/2010/main" val="319673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B6F1220-D481-44EC-8C7B-209BBBDA6F40}"/>
              </a:ext>
            </a:extLst>
          </p:cNvPr>
          <p:cNvSpPr>
            <a:spLocks noGrp="1" noChangeArrowheads="1"/>
          </p:cNvSpPr>
          <p:nvPr>
            <p:ph type="title"/>
          </p:nvPr>
        </p:nvSpPr>
        <p:spPr>
          <a:xfrm>
            <a:off x="76200" y="152400"/>
            <a:ext cx="8686800" cy="1143000"/>
          </a:xfrm>
        </p:spPr>
        <p:txBody>
          <a:bodyPr anchor="b"/>
          <a:lstStyle/>
          <a:p>
            <a:r>
              <a:rPr lang="en-US" altLang="en-US" sz="2800" dirty="0">
                <a:solidFill>
                  <a:srgbClr val="990000"/>
                </a:solidFill>
              </a:rPr>
              <a:t>II. Why does it Matter?</a:t>
            </a:r>
            <a:br>
              <a:rPr lang="en-US" altLang="en-US" sz="2800" dirty="0">
                <a:solidFill>
                  <a:srgbClr val="990000"/>
                </a:solidFill>
              </a:rPr>
            </a:br>
            <a:r>
              <a:rPr lang="en-US" altLang="en-US" sz="2800" dirty="0">
                <a:solidFill>
                  <a:srgbClr val="17375E"/>
                </a:solidFill>
              </a:rPr>
              <a:t>Large Assets → Large Revenue Potential</a:t>
            </a:r>
          </a:p>
        </p:txBody>
      </p:sp>
      <p:sp>
        <p:nvSpPr>
          <p:cNvPr id="12" name="TextBox 11">
            <a:extLst>
              <a:ext uri="{FF2B5EF4-FFF2-40B4-BE49-F238E27FC236}">
                <a16:creationId xmlns:a16="http://schemas.microsoft.com/office/drawing/2014/main" id="{072605FD-F3BF-420C-ADBB-7AA5CD8B3F56}"/>
              </a:ext>
            </a:extLst>
          </p:cNvPr>
          <p:cNvSpPr txBox="1"/>
          <p:nvPr/>
        </p:nvSpPr>
        <p:spPr>
          <a:xfrm>
            <a:off x="6339183" y="1449207"/>
            <a:ext cx="5700417" cy="538547"/>
          </a:xfrm>
          <a:prstGeom prst="rect">
            <a:avLst/>
          </a:prstGeom>
          <a:noFill/>
          <a:ln>
            <a:noFill/>
          </a:ln>
          <a:effectLst/>
        </p:spPr>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ysClr val="windowText" lastClr="000000"/>
                </a:solidFill>
                <a:effectLst/>
                <a:uLnTx/>
                <a:uFillTx/>
                <a:latin typeface="Georgia" panose="02040502050405020303" pitchFamily="18" charset="0"/>
                <a:cs typeface="Arial" panose="020B0604020202020204" pitchFamily="34" charset="0"/>
              </a:rPr>
              <a:t>Potential Revenue Gains from Improved Asset Management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ysClr val="windowText" lastClr="000000"/>
                </a:solidFill>
                <a:effectLst/>
                <a:uLnTx/>
                <a:uFillTx/>
                <a:latin typeface="Georgia" panose="02040502050405020303" pitchFamily="18" charset="0"/>
                <a:cs typeface="Arial" panose="020B0604020202020204" pitchFamily="34" charset="0"/>
              </a:rPr>
              <a:t> (in percent of GDP)</a:t>
            </a:r>
          </a:p>
        </p:txBody>
      </p:sp>
      <p:sp>
        <p:nvSpPr>
          <p:cNvPr id="13" name="TextBox 12">
            <a:extLst>
              <a:ext uri="{FF2B5EF4-FFF2-40B4-BE49-F238E27FC236}">
                <a16:creationId xmlns:a16="http://schemas.microsoft.com/office/drawing/2014/main" id="{E75399A0-D465-472A-9E58-C44D3DFEAD80}"/>
              </a:ext>
            </a:extLst>
          </p:cNvPr>
          <p:cNvSpPr txBox="1"/>
          <p:nvPr/>
        </p:nvSpPr>
        <p:spPr>
          <a:xfrm>
            <a:off x="348305" y="5935515"/>
            <a:ext cx="5995385" cy="276999"/>
          </a:xfrm>
          <a:prstGeom prst="rect">
            <a:avLst/>
          </a:prstGeom>
          <a:noFill/>
        </p:spPr>
        <p:txBody>
          <a:bodyPr wrap="square" rtlCol="0">
            <a:spAutoFit/>
          </a:bodyPr>
          <a:lstStyle/>
          <a:p>
            <a:r>
              <a:rPr lang="en-US" sz="1200" dirty="0">
                <a:latin typeface="Georgia" panose="02040502050405020303" pitchFamily="18" charset="0"/>
              </a:rPr>
              <a:t>Source: IMF October 2018 Fiscal Monitor.</a:t>
            </a:r>
          </a:p>
        </p:txBody>
      </p:sp>
      <p:sp>
        <p:nvSpPr>
          <p:cNvPr id="14" name="TextBox 11">
            <a:extLst>
              <a:ext uri="{FF2B5EF4-FFF2-40B4-BE49-F238E27FC236}">
                <a16:creationId xmlns:a16="http://schemas.microsoft.com/office/drawing/2014/main" id="{3FA5FEE0-52F2-46BA-BD51-46C28A20AE52}"/>
              </a:ext>
            </a:extLst>
          </p:cNvPr>
          <p:cNvSpPr txBox="1"/>
          <p:nvPr/>
        </p:nvSpPr>
        <p:spPr>
          <a:xfrm>
            <a:off x="292180" y="1449206"/>
            <a:ext cx="5700417" cy="538547"/>
          </a:xfrm>
          <a:prstGeom prst="rect">
            <a:avLst/>
          </a:prstGeom>
          <a:noFill/>
          <a:ln>
            <a:noFill/>
          </a:ln>
          <a:effectLst/>
        </p:spPr>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ysClr val="windowText" lastClr="000000"/>
                </a:solidFill>
                <a:effectLst/>
                <a:uLnTx/>
                <a:uFillTx/>
                <a:latin typeface="Georgia" panose="02040502050405020303" pitchFamily="18" charset="0"/>
                <a:cs typeface="Arial" panose="020B0604020202020204" pitchFamily="34" charset="0"/>
              </a:rPr>
              <a:t>Distribution of Annual Returns from Public Corporations</a:t>
            </a:r>
          </a:p>
          <a:p>
            <a:pPr lvl="0" algn="ctr" eaLnBrk="1" fontAlgn="auto" hangingPunct="1">
              <a:spcBef>
                <a:spcPts val="0"/>
              </a:spcBef>
              <a:spcAft>
                <a:spcPts val="0"/>
              </a:spcAft>
              <a:defRPr/>
            </a:pPr>
            <a:r>
              <a:rPr kumimoji="0" lang="en-US" sz="1500" b="0" i="0" u="none" strike="noStrike" kern="0" cap="none" spc="0" normalizeH="0" baseline="0" noProof="0" dirty="0">
                <a:ln>
                  <a:noFill/>
                </a:ln>
                <a:solidFill>
                  <a:sysClr val="windowText" lastClr="000000"/>
                </a:solidFill>
                <a:effectLst/>
                <a:uLnTx/>
                <a:uFillTx/>
                <a:latin typeface="Georgia" panose="02040502050405020303" pitchFamily="18" charset="0"/>
                <a:cs typeface="Arial" panose="020B0604020202020204" pitchFamily="34" charset="0"/>
              </a:rPr>
              <a:t> </a:t>
            </a:r>
            <a:r>
              <a:rPr lang="en-US" sz="1500" kern="0" dirty="0">
                <a:solidFill>
                  <a:sysClr val="windowText" lastClr="000000"/>
                </a:solidFill>
                <a:latin typeface="Georgia" panose="02040502050405020303" pitchFamily="18" charset="0"/>
                <a:cs typeface="Arial" panose="020B0604020202020204" pitchFamily="34" charset="0"/>
              </a:rPr>
              <a:t>(Percent Return on </a:t>
            </a:r>
            <a:r>
              <a:rPr kumimoji="0" lang="en-US" sz="1500" b="0" i="0" u="none" strike="noStrike" kern="0" cap="none" spc="0" normalizeH="0" baseline="0" noProof="0" dirty="0">
                <a:ln>
                  <a:noFill/>
                </a:ln>
                <a:solidFill>
                  <a:sysClr val="windowText" lastClr="000000"/>
                </a:solidFill>
                <a:effectLst/>
                <a:uLnTx/>
                <a:uFillTx/>
                <a:latin typeface="Georgia" panose="02040502050405020303" pitchFamily="18" charset="0"/>
                <a:cs typeface="Arial" panose="020B0604020202020204" pitchFamily="34" charset="0"/>
              </a:rPr>
              <a:t>Assets)</a:t>
            </a:r>
          </a:p>
        </p:txBody>
      </p:sp>
      <p:graphicFrame>
        <p:nvGraphicFramePr>
          <p:cNvPr id="15" name="Chart 14">
            <a:extLst>
              <a:ext uri="{FF2B5EF4-FFF2-40B4-BE49-F238E27FC236}">
                <a16:creationId xmlns:a16="http://schemas.microsoft.com/office/drawing/2014/main" id="{B45EB2D5-8412-400A-BDB7-C15E936ACD56}"/>
              </a:ext>
            </a:extLst>
          </p:cNvPr>
          <p:cNvGraphicFramePr>
            <a:graphicFrameLocks/>
          </p:cNvGraphicFramePr>
          <p:nvPr>
            <p:extLst>
              <p:ext uri="{D42A27DB-BD31-4B8C-83A1-F6EECF244321}">
                <p14:modId xmlns:p14="http://schemas.microsoft.com/office/powerpoint/2010/main" val="2650362539"/>
              </p:ext>
            </p:extLst>
          </p:nvPr>
        </p:nvGraphicFramePr>
        <p:xfrm>
          <a:off x="125030" y="2131467"/>
          <a:ext cx="5995386" cy="37037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a:extLst>
              <a:ext uri="{FF2B5EF4-FFF2-40B4-BE49-F238E27FC236}">
                <a16:creationId xmlns:a16="http://schemas.microsoft.com/office/drawing/2014/main" id="{B0A445A7-C9F1-413B-B153-B068CB6FED43}"/>
              </a:ext>
            </a:extLst>
          </p:cNvPr>
          <p:cNvGraphicFramePr>
            <a:graphicFrameLocks/>
          </p:cNvGraphicFramePr>
          <p:nvPr>
            <p:extLst>
              <p:ext uri="{D42A27DB-BD31-4B8C-83A1-F6EECF244321}">
                <p14:modId xmlns:p14="http://schemas.microsoft.com/office/powerpoint/2010/main" val="992327652"/>
              </p:ext>
            </p:extLst>
          </p:nvPr>
        </p:nvGraphicFramePr>
        <p:xfrm>
          <a:off x="6120415" y="2089759"/>
          <a:ext cx="5860026" cy="3932566"/>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a:extLst>
              <a:ext uri="{FF2B5EF4-FFF2-40B4-BE49-F238E27FC236}">
                <a16:creationId xmlns:a16="http://schemas.microsoft.com/office/drawing/2014/main" id="{775C1060-C3C2-4973-9ABB-3F26CA893A62}"/>
              </a:ext>
            </a:extLst>
          </p:cNvPr>
          <p:cNvSpPr>
            <a:spLocks noGrp="1"/>
          </p:cNvSpPr>
          <p:nvPr>
            <p:ph type="sldNum" sz="quarter" idx="12"/>
          </p:nvPr>
        </p:nvSpPr>
        <p:spPr/>
        <p:txBody>
          <a:bodyPr/>
          <a:lstStyle/>
          <a:p>
            <a:pPr>
              <a:defRPr/>
            </a:pPr>
            <a:fld id="{F4AFB593-474F-44B3-8E84-2AD5DB3850E1}" type="slidenum">
              <a:rPr lang="en-US" smtClean="0"/>
              <a:pPr>
                <a:defRPr/>
              </a:pPr>
              <a:t>11</a:t>
            </a:fld>
            <a:endParaRPr lang="en-US" dirty="0"/>
          </a:p>
        </p:txBody>
      </p:sp>
      <p:sp>
        <p:nvSpPr>
          <p:cNvPr id="9" name="TextBox 8">
            <a:extLst>
              <a:ext uri="{FF2B5EF4-FFF2-40B4-BE49-F238E27FC236}">
                <a16:creationId xmlns:a16="http://schemas.microsoft.com/office/drawing/2014/main" id="{3BC9AAB5-44D6-44AC-B017-8503BFC16D37}"/>
              </a:ext>
            </a:extLst>
          </p:cNvPr>
          <p:cNvSpPr txBox="1"/>
          <p:nvPr/>
        </p:nvSpPr>
        <p:spPr>
          <a:xfrm>
            <a:off x="364870" y="6389145"/>
            <a:ext cx="3657600" cy="369332"/>
          </a:xfrm>
          <a:prstGeom prst="rect">
            <a:avLst/>
          </a:prstGeom>
          <a:noFill/>
        </p:spPr>
        <p:txBody>
          <a:bodyPr wrap="square" rtlCol="0">
            <a:spAutoFit/>
          </a:bodyPr>
          <a:lstStyle/>
          <a:p>
            <a:r>
              <a:rPr lang="en-US" dirty="0">
                <a:solidFill>
                  <a:srgbClr val="C00000"/>
                </a:solidFill>
                <a:hlinkClick r:id="rId5" action="ppaction://hlinksldjump"/>
              </a:rPr>
              <a:t>New Zealand case study</a:t>
            </a:r>
            <a:endParaRPr lang="en-US" dirty="0">
              <a:solidFill>
                <a:srgbClr val="C00000"/>
              </a:solidFill>
            </a:endParaRPr>
          </a:p>
        </p:txBody>
      </p:sp>
    </p:spTree>
    <p:extLst>
      <p:ext uri="{BB962C8B-B14F-4D97-AF65-F5344CB8AC3E}">
        <p14:creationId xmlns:p14="http://schemas.microsoft.com/office/powerpoint/2010/main" val="3023573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89ACDFA-86FF-4DB8-AFA5-28EADBF198E2}"/>
              </a:ext>
            </a:extLst>
          </p:cNvPr>
          <p:cNvSpPr>
            <a:spLocks noGrp="1"/>
          </p:cNvSpPr>
          <p:nvPr>
            <p:ph type="sldNum" sz="quarter" idx="12"/>
          </p:nvPr>
        </p:nvSpPr>
        <p:spPr/>
        <p:txBody>
          <a:bodyPr/>
          <a:lstStyle/>
          <a:p>
            <a:pPr>
              <a:defRPr/>
            </a:pPr>
            <a:fld id="{F4AFB593-474F-44B3-8E84-2AD5DB3850E1}" type="slidenum">
              <a:rPr lang="en-US" smtClean="0"/>
              <a:pPr>
                <a:defRPr/>
              </a:pPr>
              <a:t>12</a:t>
            </a:fld>
            <a:endParaRPr lang="en-US" dirty="0"/>
          </a:p>
        </p:txBody>
      </p:sp>
      <p:graphicFrame>
        <p:nvGraphicFramePr>
          <p:cNvPr id="5" name="Chart 4">
            <a:extLst>
              <a:ext uri="{FF2B5EF4-FFF2-40B4-BE49-F238E27FC236}">
                <a16:creationId xmlns:a16="http://schemas.microsoft.com/office/drawing/2014/main" id="{C218F8DF-A270-41A5-A20C-2C1924D92311}"/>
              </a:ext>
            </a:extLst>
          </p:cNvPr>
          <p:cNvGraphicFramePr>
            <a:graphicFrameLocks/>
          </p:cNvGraphicFramePr>
          <p:nvPr>
            <p:extLst>
              <p:ext uri="{D42A27DB-BD31-4B8C-83A1-F6EECF244321}">
                <p14:modId xmlns:p14="http://schemas.microsoft.com/office/powerpoint/2010/main" val="1869927741"/>
              </p:ext>
            </p:extLst>
          </p:nvPr>
        </p:nvGraphicFramePr>
        <p:xfrm>
          <a:off x="2971800" y="1676399"/>
          <a:ext cx="6172200" cy="4679951"/>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976E5D33-4A60-4EDB-B113-668A4CA7E7D7}"/>
              </a:ext>
            </a:extLst>
          </p:cNvPr>
          <p:cNvSpPr>
            <a:spLocks noGrp="1" noChangeArrowheads="1"/>
          </p:cNvSpPr>
          <p:nvPr>
            <p:ph type="title"/>
          </p:nvPr>
        </p:nvSpPr>
        <p:spPr>
          <a:xfrm>
            <a:off x="76200" y="152400"/>
            <a:ext cx="8686800" cy="1143000"/>
          </a:xfrm>
        </p:spPr>
        <p:txBody>
          <a:bodyPr anchor="b"/>
          <a:lstStyle/>
          <a:p>
            <a:r>
              <a:rPr lang="en-US" altLang="en-US" sz="2800" dirty="0">
                <a:solidFill>
                  <a:srgbClr val="990000"/>
                </a:solidFill>
              </a:rPr>
              <a:t>II. Why does it Matter?</a:t>
            </a:r>
            <a:br>
              <a:rPr lang="en-US" altLang="en-US" sz="2800" dirty="0">
                <a:solidFill>
                  <a:srgbClr val="990000"/>
                </a:solidFill>
              </a:rPr>
            </a:br>
            <a:r>
              <a:rPr lang="en-US" altLang="en-US" sz="2800" dirty="0">
                <a:solidFill>
                  <a:srgbClr val="17375E"/>
                </a:solidFill>
              </a:rPr>
              <a:t>Large Assets → Large Revenue Potential</a:t>
            </a:r>
          </a:p>
        </p:txBody>
      </p:sp>
      <p:sp>
        <p:nvSpPr>
          <p:cNvPr id="7" name="TextBox 11">
            <a:extLst>
              <a:ext uri="{FF2B5EF4-FFF2-40B4-BE49-F238E27FC236}">
                <a16:creationId xmlns:a16="http://schemas.microsoft.com/office/drawing/2014/main" id="{0E7B3DAD-1FD9-4E11-A93A-94250CC288D8}"/>
              </a:ext>
            </a:extLst>
          </p:cNvPr>
          <p:cNvSpPr txBox="1"/>
          <p:nvPr/>
        </p:nvSpPr>
        <p:spPr>
          <a:xfrm>
            <a:off x="3207691" y="1676398"/>
            <a:ext cx="5700417" cy="538547"/>
          </a:xfrm>
          <a:prstGeom prst="rect">
            <a:avLst/>
          </a:prstGeom>
          <a:noFill/>
          <a:ln>
            <a:noFill/>
          </a:ln>
          <a:effectLst/>
        </p:spPr>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ysClr val="windowText" lastClr="000000"/>
                </a:solidFill>
                <a:effectLst/>
                <a:uLnTx/>
                <a:uFillTx/>
                <a:latin typeface="Georgia" panose="02040502050405020303" pitchFamily="18" charset="0"/>
                <a:cs typeface="Arial" panose="020B0604020202020204" pitchFamily="34" charset="0"/>
              </a:rPr>
              <a:t>Distribution of Annual Returns from Public Corporations</a:t>
            </a:r>
          </a:p>
          <a:p>
            <a:pPr lvl="0" algn="ctr" eaLnBrk="1" fontAlgn="auto" hangingPunct="1">
              <a:spcBef>
                <a:spcPts val="0"/>
              </a:spcBef>
              <a:spcAft>
                <a:spcPts val="0"/>
              </a:spcAft>
              <a:defRPr/>
            </a:pPr>
            <a:r>
              <a:rPr kumimoji="0" lang="en-US" sz="1500" b="0" i="0" u="none" strike="noStrike" kern="0" cap="none" spc="0" normalizeH="0" baseline="0" noProof="0" dirty="0">
                <a:ln>
                  <a:noFill/>
                </a:ln>
                <a:solidFill>
                  <a:sysClr val="windowText" lastClr="000000"/>
                </a:solidFill>
                <a:effectLst/>
                <a:uLnTx/>
                <a:uFillTx/>
                <a:latin typeface="Georgia" panose="02040502050405020303" pitchFamily="18" charset="0"/>
                <a:cs typeface="Arial" panose="020B0604020202020204" pitchFamily="34" charset="0"/>
              </a:rPr>
              <a:t> </a:t>
            </a:r>
            <a:r>
              <a:rPr lang="en-US" sz="1500" kern="0" dirty="0">
                <a:solidFill>
                  <a:sysClr val="windowText" lastClr="000000"/>
                </a:solidFill>
                <a:latin typeface="Georgia" panose="02040502050405020303" pitchFamily="18" charset="0"/>
                <a:cs typeface="Arial" panose="020B0604020202020204" pitchFamily="34" charset="0"/>
              </a:rPr>
              <a:t>(Percent Return on </a:t>
            </a:r>
            <a:r>
              <a:rPr kumimoji="0" lang="en-US" sz="1500" b="0" i="0" u="none" strike="noStrike" kern="0" cap="none" spc="0" normalizeH="0" baseline="0" noProof="0" dirty="0">
                <a:ln>
                  <a:noFill/>
                </a:ln>
                <a:solidFill>
                  <a:sysClr val="windowText" lastClr="000000"/>
                </a:solidFill>
                <a:effectLst/>
                <a:uLnTx/>
                <a:uFillTx/>
                <a:latin typeface="Georgia" panose="02040502050405020303" pitchFamily="18" charset="0"/>
                <a:cs typeface="Arial" panose="020B0604020202020204" pitchFamily="34" charset="0"/>
              </a:rPr>
              <a:t>Assets)</a:t>
            </a:r>
          </a:p>
        </p:txBody>
      </p:sp>
    </p:spTree>
    <p:extLst>
      <p:ext uri="{BB962C8B-B14F-4D97-AF65-F5344CB8AC3E}">
        <p14:creationId xmlns:p14="http://schemas.microsoft.com/office/powerpoint/2010/main" val="1589326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D802A85-CB45-4BF1-8DD1-C05CB453026E}"/>
              </a:ext>
            </a:extLst>
          </p:cNvPr>
          <p:cNvSpPr>
            <a:spLocks noGrp="1" noChangeArrowheads="1"/>
          </p:cNvSpPr>
          <p:nvPr>
            <p:ph type="title"/>
          </p:nvPr>
        </p:nvSpPr>
        <p:spPr>
          <a:xfrm>
            <a:off x="76200" y="152400"/>
            <a:ext cx="8686800" cy="1143000"/>
          </a:xfrm>
        </p:spPr>
        <p:txBody>
          <a:bodyPr anchor="b"/>
          <a:lstStyle/>
          <a:p>
            <a:r>
              <a:rPr lang="en-US" altLang="en-US" sz="2800" dirty="0">
                <a:solidFill>
                  <a:srgbClr val="990000"/>
                </a:solidFill>
              </a:rPr>
              <a:t>II. Why does it Matter?</a:t>
            </a:r>
            <a:br>
              <a:rPr lang="en-US" altLang="en-US" sz="2800" dirty="0">
                <a:solidFill>
                  <a:srgbClr val="990000"/>
                </a:solidFill>
              </a:rPr>
            </a:br>
            <a:r>
              <a:rPr lang="en-US" altLang="en-US" sz="2800" dirty="0">
                <a:solidFill>
                  <a:srgbClr val="17375E"/>
                </a:solidFill>
              </a:rPr>
              <a:t>Stronger balance sheet → lower interest</a:t>
            </a:r>
          </a:p>
        </p:txBody>
      </p:sp>
      <p:pic>
        <p:nvPicPr>
          <p:cNvPr id="8" name="Picture 7">
            <a:extLst>
              <a:ext uri="{FF2B5EF4-FFF2-40B4-BE49-F238E27FC236}">
                <a16:creationId xmlns:a16="http://schemas.microsoft.com/office/drawing/2014/main" id="{4ED769C5-EDA3-4183-84C6-C77E987110A7}"/>
              </a:ext>
            </a:extLst>
          </p:cNvPr>
          <p:cNvPicPr>
            <a:picLocks noChangeAspect="1"/>
          </p:cNvPicPr>
          <p:nvPr/>
        </p:nvPicPr>
        <p:blipFill>
          <a:blip r:embed="rId3"/>
          <a:stretch>
            <a:fillRect/>
          </a:stretch>
        </p:blipFill>
        <p:spPr>
          <a:xfrm>
            <a:off x="2510430" y="1578875"/>
            <a:ext cx="7090770" cy="4288525"/>
          </a:xfrm>
          <a:prstGeom prst="rect">
            <a:avLst/>
          </a:prstGeom>
        </p:spPr>
      </p:pic>
      <p:sp>
        <p:nvSpPr>
          <p:cNvPr id="2" name="Slide Number Placeholder 1">
            <a:extLst>
              <a:ext uri="{FF2B5EF4-FFF2-40B4-BE49-F238E27FC236}">
                <a16:creationId xmlns:a16="http://schemas.microsoft.com/office/drawing/2014/main" id="{17B9BEFE-1BC1-4AD9-BDE0-5DEFCC716E6F}"/>
              </a:ext>
            </a:extLst>
          </p:cNvPr>
          <p:cNvSpPr>
            <a:spLocks noGrp="1"/>
          </p:cNvSpPr>
          <p:nvPr>
            <p:ph type="sldNum" sz="quarter" idx="12"/>
          </p:nvPr>
        </p:nvSpPr>
        <p:spPr/>
        <p:txBody>
          <a:bodyPr/>
          <a:lstStyle/>
          <a:p>
            <a:pPr>
              <a:defRPr/>
            </a:pPr>
            <a:fld id="{F4AFB593-474F-44B3-8E84-2AD5DB3850E1}" type="slidenum">
              <a:rPr lang="en-US" smtClean="0"/>
              <a:pPr>
                <a:defRPr/>
              </a:pPr>
              <a:t>13</a:t>
            </a:fld>
            <a:endParaRPr lang="en-US" dirty="0"/>
          </a:p>
        </p:txBody>
      </p:sp>
      <p:sp>
        <p:nvSpPr>
          <p:cNvPr id="5" name="TextBox 4">
            <a:extLst>
              <a:ext uri="{FF2B5EF4-FFF2-40B4-BE49-F238E27FC236}">
                <a16:creationId xmlns:a16="http://schemas.microsoft.com/office/drawing/2014/main" id="{D18F516D-4EE0-4A5D-B55F-130E0B045D10}"/>
              </a:ext>
            </a:extLst>
          </p:cNvPr>
          <p:cNvSpPr txBox="1"/>
          <p:nvPr/>
        </p:nvSpPr>
        <p:spPr>
          <a:xfrm>
            <a:off x="2520369" y="6069413"/>
            <a:ext cx="5995385" cy="276999"/>
          </a:xfrm>
          <a:prstGeom prst="rect">
            <a:avLst/>
          </a:prstGeom>
          <a:noFill/>
        </p:spPr>
        <p:txBody>
          <a:bodyPr wrap="square" rtlCol="0">
            <a:spAutoFit/>
          </a:bodyPr>
          <a:lstStyle/>
          <a:p>
            <a:r>
              <a:rPr lang="en-US" sz="1200" dirty="0">
                <a:latin typeface="Georgia" panose="02040502050405020303" pitchFamily="18" charset="0"/>
              </a:rPr>
              <a:t>Source: IMF October 2018 Fiscal Monitor.</a:t>
            </a:r>
          </a:p>
        </p:txBody>
      </p:sp>
    </p:spTree>
    <p:extLst>
      <p:ext uri="{BB962C8B-B14F-4D97-AF65-F5344CB8AC3E}">
        <p14:creationId xmlns:p14="http://schemas.microsoft.com/office/powerpoint/2010/main" val="3596807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D802A85-CB45-4BF1-8DD1-C05CB453026E}"/>
              </a:ext>
            </a:extLst>
          </p:cNvPr>
          <p:cNvSpPr>
            <a:spLocks noGrp="1" noChangeArrowheads="1"/>
          </p:cNvSpPr>
          <p:nvPr>
            <p:ph type="title"/>
          </p:nvPr>
        </p:nvSpPr>
        <p:spPr>
          <a:xfrm>
            <a:off x="76200" y="152400"/>
            <a:ext cx="8686800" cy="1143000"/>
          </a:xfrm>
        </p:spPr>
        <p:txBody>
          <a:bodyPr anchor="b"/>
          <a:lstStyle/>
          <a:p>
            <a:r>
              <a:rPr lang="en-US" altLang="en-US" sz="2800" dirty="0">
                <a:solidFill>
                  <a:srgbClr val="990000"/>
                </a:solidFill>
              </a:rPr>
              <a:t>II. Why does it Matter?</a:t>
            </a:r>
            <a:br>
              <a:rPr lang="en-US" altLang="en-US" sz="2800" dirty="0">
                <a:solidFill>
                  <a:srgbClr val="990000"/>
                </a:solidFill>
              </a:rPr>
            </a:br>
            <a:r>
              <a:rPr lang="en-US" altLang="en-US" sz="2800" dirty="0">
                <a:solidFill>
                  <a:srgbClr val="17375E"/>
                </a:solidFill>
              </a:rPr>
              <a:t>Stronger balance sheet → Greater resilience</a:t>
            </a:r>
          </a:p>
        </p:txBody>
      </p:sp>
      <p:sp>
        <p:nvSpPr>
          <p:cNvPr id="10" name="TextBox 9">
            <a:extLst>
              <a:ext uri="{FF2B5EF4-FFF2-40B4-BE49-F238E27FC236}">
                <a16:creationId xmlns:a16="http://schemas.microsoft.com/office/drawing/2014/main" id="{B55C9B7E-B904-4BBC-8E41-13D97130B9B4}"/>
              </a:ext>
            </a:extLst>
          </p:cNvPr>
          <p:cNvSpPr txBox="1"/>
          <p:nvPr/>
        </p:nvSpPr>
        <p:spPr>
          <a:xfrm>
            <a:off x="532209" y="6352144"/>
            <a:ext cx="2363391" cy="369332"/>
          </a:xfrm>
          <a:prstGeom prst="rect">
            <a:avLst/>
          </a:prstGeom>
          <a:noFill/>
        </p:spPr>
        <p:txBody>
          <a:bodyPr wrap="square" rtlCol="0">
            <a:spAutoFit/>
          </a:bodyPr>
          <a:lstStyle/>
          <a:p>
            <a:r>
              <a:rPr lang="en-US" dirty="0">
                <a:solidFill>
                  <a:srgbClr val="C00000"/>
                </a:solidFill>
                <a:hlinkClick r:id="rId3" action="ppaction://hlinksldjump"/>
              </a:rPr>
              <a:t>Kazakhstan case study</a:t>
            </a:r>
            <a:endParaRPr lang="en-US" dirty="0">
              <a:solidFill>
                <a:srgbClr val="C00000"/>
              </a:solidFill>
            </a:endParaRPr>
          </a:p>
        </p:txBody>
      </p:sp>
      <p:sp>
        <p:nvSpPr>
          <p:cNvPr id="8" name="TextBox 5">
            <a:extLst>
              <a:ext uri="{FF2B5EF4-FFF2-40B4-BE49-F238E27FC236}">
                <a16:creationId xmlns:a16="http://schemas.microsoft.com/office/drawing/2014/main" id="{5720A0C2-BBD7-4007-BAD2-8DD7B56B4BF7}"/>
              </a:ext>
            </a:extLst>
          </p:cNvPr>
          <p:cNvSpPr txBox="1"/>
          <p:nvPr/>
        </p:nvSpPr>
        <p:spPr>
          <a:xfrm>
            <a:off x="6296042" y="1368555"/>
            <a:ext cx="5774574" cy="5539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500" b="1" dirty="0">
                <a:latin typeface="Georgia" panose="02040502050405020303" pitchFamily="18" charset="0"/>
                <a:cs typeface="Arial" panose="020B0604020202020204" pitchFamily="34" charset="0"/>
              </a:rPr>
              <a:t>Real GDP per Capita Following Recessions</a:t>
            </a:r>
          </a:p>
          <a:p>
            <a:pPr algn="ctr"/>
            <a:r>
              <a:rPr lang="en-US" sz="1500" dirty="0">
                <a:latin typeface="Georgia" panose="02040502050405020303" pitchFamily="18" charset="0"/>
                <a:cs typeface="Arial" panose="020B0604020202020204" pitchFamily="34" charset="0"/>
              </a:rPr>
              <a:t>(in percent)</a:t>
            </a:r>
          </a:p>
        </p:txBody>
      </p:sp>
      <p:sp>
        <p:nvSpPr>
          <p:cNvPr id="11" name="TextBox 10">
            <a:extLst>
              <a:ext uri="{FF2B5EF4-FFF2-40B4-BE49-F238E27FC236}">
                <a16:creationId xmlns:a16="http://schemas.microsoft.com/office/drawing/2014/main" id="{EE0DD5D0-F5AD-4729-932F-9A06741071A2}"/>
              </a:ext>
            </a:extLst>
          </p:cNvPr>
          <p:cNvSpPr txBox="1"/>
          <p:nvPr/>
        </p:nvSpPr>
        <p:spPr>
          <a:xfrm>
            <a:off x="532209" y="5721636"/>
            <a:ext cx="5995385" cy="461665"/>
          </a:xfrm>
          <a:prstGeom prst="rect">
            <a:avLst/>
          </a:prstGeom>
          <a:noFill/>
        </p:spPr>
        <p:txBody>
          <a:bodyPr wrap="square" rtlCol="0">
            <a:spAutoFit/>
          </a:bodyPr>
          <a:lstStyle/>
          <a:p>
            <a:r>
              <a:rPr lang="en-US" sz="1200" dirty="0">
                <a:latin typeface="Georgia" panose="02040502050405020303" pitchFamily="18" charset="0"/>
              </a:rPr>
              <a:t>Source: IMF October 2018 Fiscal Monitor.</a:t>
            </a:r>
          </a:p>
          <a:p>
            <a:r>
              <a:rPr lang="en-US" sz="1200" dirty="0">
                <a:latin typeface="Georgia" panose="02040502050405020303" pitchFamily="18" charset="0"/>
              </a:rPr>
              <a:t>Note: Shaded area represents 90 percent confidence interval. </a:t>
            </a:r>
          </a:p>
        </p:txBody>
      </p:sp>
      <p:graphicFrame>
        <p:nvGraphicFramePr>
          <p:cNvPr id="12" name="Chart 11">
            <a:extLst>
              <a:ext uri="{FF2B5EF4-FFF2-40B4-BE49-F238E27FC236}">
                <a16:creationId xmlns:a16="http://schemas.microsoft.com/office/drawing/2014/main" id="{E973C577-250F-4B16-9913-607F241FDF67}"/>
              </a:ext>
            </a:extLst>
          </p:cNvPr>
          <p:cNvGraphicFramePr>
            <a:graphicFrameLocks/>
          </p:cNvGraphicFramePr>
          <p:nvPr/>
        </p:nvGraphicFramePr>
        <p:xfrm>
          <a:off x="121384" y="1922553"/>
          <a:ext cx="5600991" cy="381040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a:extLst>
              <a:ext uri="{FF2B5EF4-FFF2-40B4-BE49-F238E27FC236}">
                <a16:creationId xmlns:a16="http://schemas.microsoft.com/office/drawing/2014/main" id="{11BB76EB-DE94-49A4-A17B-03C75227FDBD}"/>
              </a:ext>
            </a:extLst>
          </p:cNvPr>
          <p:cNvGraphicFramePr>
            <a:graphicFrameLocks/>
          </p:cNvGraphicFramePr>
          <p:nvPr/>
        </p:nvGraphicFramePr>
        <p:xfrm>
          <a:off x="5722375" y="1922552"/>
          <a:ext cx="6204152" cy="3810405"/>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Box 5">
            <a:extLst>
              <a:ext uri="{FF2B5EF4-FFF2-40B4-BE49-F238E27FC236}">
                <a16:creationId xmlns:a16="http://schemas.microsoft.com/office/drawing/2014/main" id="{61DA5506-DB86-469A-9246-5CC54B1E41BF}"/>
              </a:ext>
            </a:extLst>
          </p:cNvPr>
          <p:cNvSpPr txBox="1"/>
          <p:nvPr/>
        </p:nvSpPr>
        <p:spPr>
          <a:xfrm>
            <a:off x="121384" y="1461942"/>
            <a:ext cx="5974616" cy="553998"/>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500" b="1" dirty="0">
                <a:latin typeface="Georgia" panose="02040502050405020303" pitchFamily="18" charset="0"/>
                <a:cs typeface="Arial" panose="020B0604020202020204" pitchFamily="34" charset="0"/>
              </a:rPr>
              <a:t>Real Government Expenditure per Capita Following Recessions </a:t>
            </a:r>
            <a:r>
              <a:rPr lang="en-US" sz="1500" dirty="0">
                <a:latin typeface="Georgia" panose="02040502050405020303" pitchFamily="18" charset="0"/>
                <a:cs typeface="Arial" panose="020B0604020202020204" pitchFamily="34" charset="0"/>
              </a:rPr>
              <a:t>(in percent)</a:t>
            </a:r>
          </a:p>
        </p:txBody>
      </p:sp>
      <p:grpSp>
        <p:nvGrpSpPr>
          <p:cNvPr id="15" name="Group 14">
            <a:extLst>
              <a:ext uri="{FF2B5EF4-FFF2-40B4-BE49-F238E27FC236}">
                <a16:creationId xmlns:a16="http://schemas.microsoft.com/office/drawing/2014/main" id="{430D17C5-5902-47D9-BAD1-ADF9C4B32244}"/>
              </a:ext>
            </a:extLst>
          </p:cNvPr>
          <p:cNvGrpSpPr/>
          <p:nvPr/>
        </p:nvGrpSpPr>
        <p:grpSpPr>
          <a:xfrm>
            <a:off x="3515289" y="5425179"/>
            <a:ext cx="5908676" cy="307778"/>
            <a:chOff x="2435515" y="5632581"/>
            <a:chExt cx="5908676" cy="307778"/>
          </a:xfrm>
        </p:grpSpPr>
        <p:grpSp>
          <p:nvGrpSpPr>
            <p:cNvPr id="16" name="Group 15">
              <a:extLst>
                <a:ext uri="{FF2B5EF4-FFF2-40B4-BE49-F238E27FC236}">
                  <a16:creationId xmlns:a16="http://schemas.microsoft.com/office/drawing/2014/main" id="{D4067796-5839-4057-95F3-9DE518CF367F}"/>
                </a:ext>
              </a:extLst>
            </p:cNvPr>
            <p:cNvGrpSpPr/>
            <p:nvPr/>
          </p:nvGrpSpPr>
          <p:grpSpPr>
            <a:xfrm>
              <a:off x="2435515" y="5632581"/>
              <a:ext cx="3357548" cy="307777"/>
              <a:chOff x="2364827" y="5635687"/>
              <a:chExt cx="3357548" cy="307777"/>
            </a:xfrm>
          </p:grpSpPr>
          <p:sp>
            <p:nvSpPr>
              <p:cNvPr id="18" name="TextBox 17">
                <a:extLst>
                  <a:ext uri="{FF2B5EF4-FFF2-40B4-BE49-F238E27FC236}">
                    <a16:creationId xmlns:a16="http://schemas.microsoft.com/office/drawing/2014/main" id="{3642055A-6FAA-426C-A3C3-DD93DDDD3555}"/>
                  </a:ext>
                </a:extLst>
              </p:cNvPr>
              <p:cNvSpPr txBox="1"/>
              <p:nvPr/>
            </p:nvSpPr>
            <p:spPr>
              <a:xfrm>
                <a:off x="2791004" y="5635687"/>
                <a:ext cx="2480441" cy="307777"/>
              </a:xfrm>
              <a:prstGeom prst="rect">
                <a:avLst/>
              </a:prstGeom>
              <a:noFill/>
            </p:spPr>
            <p:txBody>
              <a:bodyPr wrap="square" rtlCol="0">
                <a:spAutoFit/>
              </a:bodyPr>
              <a:lstStyle/>
              <a:p>
                <a:r>
                  <a:rPr lang="en-US" sz="1400" dirty="0">
                    <a:latin typeface="Georgia" panose="02040502050405020303" pitchFamily="18" charset="0"/>
                  </a:rPr>
                  <a:t>Strong Balance Sheets</a:t>
                </a:r>
              </a:p>
            </p:txBody>
          </p:sp>
          <p:grpSp>
            <p:nvGrpSpPr>
              <p:cNvPr id="19" name="Group 18">
                <a:extLst>
                  <a:ext uri="{FF2B5EF4-FFF2-40B4-BE49-F238E27FC236}">
                    <a16:creationId xmlns:a16="http://schemas.microsoft.com/office/drawing/2014/main" id="{877280D0-A814-459C-8B45-C91A38283396}"/>
                  </a:ext>
                </a:extLst>
              </p:cNvPr>
              <p:cNvGrpSpPr/>
              <p:nvPr/>
            </p:nvGrpSpPr>
            <p:grpSpPr>
              <a:xfrm>
                <a:off x="2364827" y="5817040"/>
                <a:ext cx="3357548" cy="0"/>
                <a:chOff x="2364827" y="5817040"/>
                <a:chExt cx="3357548" cy="0"/>
              </a:xfrm>
            </p:grpSpPr>
            <p:cxnSp>
              <p:nvCxnSpPr>
                <p:cNvPr id="20" name="Straight Connector 19">
                  <a:extLst>
                    <a:ext uri="{FF2B5EF4-FFF2-40B4-BE49-F238E27FC236}">
                      <a16:creationId xmlns:a16="http://schemas.microsoft.com/office/drawing/2014/main" id="{C9853560-C450-44C0-AE20-0113299F1353}"/>
                    </a:ext>
                  </a:extLst>
                </p:cNvPr>
                <p:cNvCxnSpPr>
                  <a:cxnSpLocks/>
                </p:cNvCxnSpPr>
                <p:nvPr/>
              </p:nvCxnSpPr>
              <p:spPr>
                <a:xfrm>
                  <a:off x="2364827" y="5817040"/>
                  <a:ext cx="378373" cy="0"/>
                </a:xfrm>
                <a:prstGeom prst="line">
                  <a:avLst/>
                </a:prstGeom>
                <a:ln w="508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7806363-81BE-429D-86D8-5FE892C92AD3}"/>
                    </a:ext>
                  </a:extLst>
                </p:cNvPr>
                <p:cNvCxnSpPr>
                  <a:cxnSpLocks/>
                </p:cNvCxnSpPr>
                <p:nvPr/>
              </p:nvCxnSpPr>
              <p:spPr>
                <a:xfrm>
                  <a:off x="5344002" y="5817040"/>
                  <a:ext cx="378373"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grpSp>
        </p:grpSp>
        <p:sp>
          <p:nvSpPr>
            <p:cNvPr id="17" name="TextBox 16">
              <a:extLst>
                <a:ext uri="{FF2B5EF4-FFF2-40B4-BE49-F238E27FC236}">
                  <a16:creationId xmlns:a16="http://schemas.microsoft.com/office/drawing/2014/main" id="{91ACA721-D80A-42AB-989B-B92085DC4F3B}"/>
                </a:ext>
              </a:extLst>
            </p:cNvPr>
            <p:cNvSpPr txBox="1"/>
            <p:nvPr/>
          </p:nvSpPr>
          <p:spPr>
            <a:xfrm>
              <a:off x="5863750" y="5632582"/>
              <a:ext cx="2480441" cy="307777"/>
            </a:xfrm>
            <a:prstGeom prst="rect">
              <a:avLst/>
            </a:prstGeom>
            <a:noFill/>
          </p:spPr>
          <p:txBody>
            <a:bodyPr wrap="square" rtlCol="0">
              <a:spAutoFit/>
            </a:bodyPr>
            <a:lstStyle/>
            <a:p>
              <a:r>
                <a:rPr lang="en-US" sz="1400" dirty="0">
                  <a:latin typeface="Georgia" panose="02040502050405020303" pitchFamily="18" charset="0"/>
                </a:rPr>
                <a:t>Weak Balance Sheets</a:t>
              </a:r>
            </a:p>
          </p:txBody>
        </p:sp>
      </p:grpSp>
      <p:sp>
        <p:nvSpPr>
          <p:cNvPr id="2" name="Slide Number Placeholder 1">
            <a:extLst>
              <a:ext uri="{FF2B5EF4-FFF2-40B4-BE49-F238E27FC236}">
                <a16:creationId xmlns:a16="http://schemas.microsoft.com/office/drawing/2014/main" id="{D5E6457D-A8D3-47AE-B64F-98FE7B83603A}"/>
              </a:ext>
            </a:extLst>
          </p:cNvPr>
          <p:cNvSpPr>
            <a:spLocks noGrp="1"/>
          </p:cNvSpPr>
          <p:nvPr>
            <p:ph type="sldNum" sz="quarter" idx="12"/>
          </p:nvPr>
        </p:nvSpPr>
        <p:spPr/>
        <p:txBody>
          <a:bodyPr/>
          <a:lstStyle/>
          <a:p>
            <a:pPr>
              <a:defRPr/>
            </a:pPr>
            <a:fld id="{F4AFB593-474F-44B3-8E84-2AD5DB3850E1}" type="slidenum">
              <a:rPr lang="en-US" smtClean="0"/>
              <a:pPr>
                <a:defRPr/>
              </a:pPr>
              <a:t>14</a:t>
            </a:fld>
            <a:endParaRPr lang="en-US" dirty="0"/>
          </a:p>
        </p:txBody>
      </p:sp>
    </p:spTree>
    <p:extLst>
      <p:ext uri="{BB962C8B-B14F-4D97-AF65-F5344CB8AC3E}">
        <p14:creationId xmlns:p14="http://schemas.microsoft.com/office/powerpoint/2010/main" val="781930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id="{27B09E76-7546-4F04-984D-C91ED9AC6DDE}"/>
              </a:ext>
            </a:extLst>
          </p:cNvPr>
          <p:cNvSpPr>
            <a:spLocks noGrp="1" noChangeArrowheads="1"/>
          </p:cNvSpPr>
          <p:nvPr>
            <p:ph idx="1"/>
          </p:nvPr>
        </p:nvSpPr>
        <p:spPr>
          <a:xfrm>
            <a:off x="1524000" y="1295400"/>
            <a:ext cx="9296400" cy="4953000"/>
          </a:xfrm>
        </p:spPr>
        <p:txBody>
          <a:bodyPr/>
          <a:lstStyle/>
          <a:p>
            <a:r>
              <a:rPr lang="en-US" altLang="en-US" sz="2400" b="1" dirty="0">
                <a:solidFill>
                  <a:srgbClr val="002060"/>
                </a:solidFill>
              </a:rPr>
              <a:t>Our report shows the benefits of PSBS analysis</a:t>
            </a:r>
          </a:p>
          <a:p>
            <a:pPr lvl="1"/>
            <a:r>
              <a:rPr lang="en-US" altLang="en-US" sz="1800" dirty="0"/>
              <a:t>Comprehensive view of public finances</a:t>
            </a:r>
          </a:p>
          <a:p>
            <a:pPr lvl="1"/>
            <a:r>
              <a:rPr lang="en-US" altLang="en-US" sz="1800" dirty="0"/>
              <a:t>Identify &amp; manage risks</a:t>
            </a:r>
          </a:p>
          <a:p>
            <a:pPr lvl="1"/>
            <a:r>
              <a:rPr lang="en-US" altLang="en-US" sz="1800" dirty="0"/>
              <a:t>Evaluate policies</a:t>
            </a:r>
          </a:p>
          <a:p>
            <a:pPr lvl="1"/>
            <a:r>
              <a:rPr lang="en-US" altLang="en-US" sz="1800" dirty="0"/>
              <a:t>Macroeconomic relevance</a:t>
            </a:r>
          </a:p>
          <a:p>
            <a:endParaRPr lang="en-US" altLang="en-US" sz="2200" b="1" dirty="0">
              <a:solidFill>
                <a:srgbClr val="002060"/>
              </a:solidFill>
            </a:endParaRPr>
          </a:p>
          <a:p>
            <a:r>
              <a:rPr lang="en-US" altLang="en-US" sz="2400" b="1" dirty="0">
                <a:solidFill>
                  <a:srgbClr val="002060"/>
                </a:solidFill>
              </a:rPr>
              <a:t>Promotes transparency and accountability</a:t>
            </a:r>
          </a:p>
          <a:p>
            <a:pPr lvl="1"/>
            <a:r>
              <a:rPr lang="en-US" altLang="en-US" sz="1800" dirty="0"/>
              <a:t>Public assets at the service of economic and social goals</a:t>
            </a:r>
          </a:p>
          <a:p>
            <a:pPr lvl="1"/>
            <a:r>
              <a:rPr lang="en-US" altLang="en-US" sz="1800" dirty="0"/>
              <a:t>Accountability to citizens and creditors</a:t>
            </a:r>
          </a:p>
          <a:p>
            <a:pPr lvl="1"/>
            <a:endParaRPr lang="en-US" altLang="en-US" sz="1800" dirty="0"/>
          </a:p>
          <a:p>
            <a:r>
              <a:rPr lang="en-US" altLang="en-US" sz="2200" b="1" dirty="0">
                <a:solidFill>
                  <a:srgbClr val="002060"/>
                </a:solidFill>
              </a:rPr>
              <a:t>Next steps</a:t>
            </a:r>
          </a:p>
          <a:p>
            <a:pPr lvl="1"/>
            <a:r>
              <a:rPr lang="en-US" altLang="en-US" sz="1800" dirty="0"/>
              <a:t>Start compiling balance sheets – the database is public at </a:t>
            </a:r>
            <a:r>
              <a:rPr lang="en-US" altLang="en-US" sz="1800" b="1" dirty="0">
                <a:solidFill>
                  <a:srgbClr val="002060"/>
                </a:solidFill>
              </a:rPr>
              <a:t>data.imf.org/</a:t>
            </a:r>
            <a:r>
              <a:rPr lang="en-US" altLang="en-US" sz="1800" b="1" dirty="0" err="1">
                <a:solidFill>
                  <a:srgbClr val="002060"/>
                </a:solidFill>
              </a:rPr>
              <a:t>psbs</a:t>
            </a:r>
            <a:endParaRPr lang="en-US" altLang="en-US" sz="1800" b="1" dirty="0">
              <a:solidFill>
                <a:srgbClr val="002060"/>
              </a:solidFill>
            </a:endParaRPr>
          </a:p>
          <a:p>
            <a:pPr lvl="1"/>
            <a:r>
              <a:rPr lang="en-US" altLang="en-US" sz="1800" dirty="0"/>
              <a:t>Perform basic balance sheet analysis</a:t>
            </a:r>
          </a:p>
          <a:p>
            <a:pPr lvl="1"/>
            <a:r>
              <a:rPr lang="en-US" altLang="en-US" sz="1800" dirty="0"/>
              <a:t>Over time, improve statistical and accounting practices</a:t>
            </a:r>
          </a:p>
          <a:p>
            <a:pPr lvl="1"/>
            <a:endParaRPr lang="en-US" altLang="en-US" sz="1800" dirty="0"/>
          </a:p>
        </p:txBody>
      </p:sp>
      <p:sp>
        <p:nvSpPr>
          <p:cNvPr id="9220" name="Title 1">
            <a:extLst>
              <a:ext uri="{FF2B5EF4-FFF2-40B4-BE49-F238E27FC236}">
                <a16:creationId xmlns:a16="http://schemas.microsoft.com/office/drawing/2014/main" id="{97B965C0-6C91-4A92-8A1C-3AB8A69C0582}"/>
              </a:ext>
            </a:extLst>
          </p:cNvPr>
          <p:cNvSpPr>
            <a:spLocks noGrp="1" noChangeArrowheads="1"/>
          </p:cNvSpPr>
          <p:nvPr>
            <p:ph type="title"/>
          </p:nvPr>
        </p:nvSpPr>
        <p:spPr>
          <a:xfrm>
            <a:off x="76200" y="152400"/>
            <a:ext cx="8686800" cy="1143000"/>
          </a:xfrm>
        </p:spPr>
        <p:txBody>
          <a:bodyPr anchor="b"/>
          <a:lstStyle/>
          <a:p>
            <a:r>
              <a:rPr lang="en-US" altLang="en-US" sz="2800" dirty="0">
                <a:solidFill>
                  <a:srgbClr val="990000"/>
                </a:solidFill>
              </a:rPr>
              <a:t>V. Conclusion</a:t>
            </a:r>
            <a:br>
              <a:rPr lang="en-US" altLang="en-US" sz="2800" dirty="0">
                <a:solidFill>
                  <a:srgbClr val="990000"/>
                </a:solidFill>
              </a:rPr>
            </a:br>
            <a:endParaRPr lang="en-US" altLang="en-US" sz="2800" dirty="0">
              <a:solidFill>
                <a:srgbClr val="17375E"/>
              </a:solidFill>
            </a:endParaRPr>
          </a:p>
        </p:txBody>
      </p:sp>
      <p:sp>
        <p:nvSpPr>
          <p:cNvPr id="2" name="Slide Number Placeholder 1">
            <a:extLst>
              <a:ext uri="{FF2B5EF4-FFF2-40B4-BE49-F238E27FC236}">
                <a16:creationId xmlns:a16="http://schemas.microsoft.com/office/drawing/2014/main" id="{E91FAD9F-75F4-4BB1-A788-00A6DCA12D31}"/>
              </a:ext>
            </a:extLst>
          </p:cNvPr>
          <p:cNvSpPr>
            <a:spLocks noGrp="1"/>
          </p:cNvSpPr>
          <p:nvPr>
            <p:ph type="sldNum" sz="quarter" idx="12"/>
          </p:nvPr>
        </p:nvSpPr>
        <p:spPr/>
        <p:txBody>
          <a:bodyPr/>
          <a:lstStyle/>
          <a:p>
            <a:pPr>
              <a:defRPr/>
            </a:pPr>
            <a:fld id="{F4AFB593-474F-44B3-8E84-2AD5DB3850E1}" type="slidenum">
              <a:rPr lang="en-US" smtClean="0"/>
              <a:pPr>
                <a:defRPr/>
              </a:pPr>
              <a:t>15</a:t>
            </a:fld>
            <a:endParaRPr lang="en-US" dirty="0"/>
          </a:p>
        </p:txBody>
      </p:sp>
      <p:pic>
        <p:nvPicPr>
          <p:cNvPr id="5" name="Picture 4">
            <a:extLst>
              <a:ext uri="{FF2B5EF4-FFF2-40B4-BE49-F238E27FC236}">
                <a16:creationId xmlns:a16="http://schemas.microsoft.com/office/drawing/2014/main" id="{DD9DD365-6AA2-4144-9B6E-95A7DFFDA7E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29900" y="4876800"/>
            <a:ext cx="952500" cy="1095375"/>
          </a:xfrm>
          <a:prstGeom prst="rect">
            <a:avLst/>
          </a:prstGeom>
          <a:noFill/>
          <a:ln>
            <a:noFill/>
          </a:ln>
        </p:spPr>
      </p:pic>
    </p:spTree>
    <p:extLst>
      <p:ext uri="{BB962C8B-B14F-4D97-AF65-F5344CB8AC3E}">
        <p14:creationId xmlns:p14="http://schemas.microsoft.com/office/powerpoint/2010/main" val="281280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6BA48B05-FA8C-4B38-863D-E349972023C2}"/>
              </a:ext>
            </a:extLst>
          </p:cNvPr>
          <p:cNvSpPr txBox="1">
            <a:spLocks/>
          </p:cNvSpPr>
          <p:nvPr/>
        </p:nvSpPr>
        <p:spPr bwMode="auto">
          <a:xfrm>
            <a:off x="2362200" y="1371600"/>
            <a:ext cx="7772400" cy="1752600"/>
          </a:xfrm>
          <a:prstGeom prst="rect">
            <a:avLst/>
          </a:prstGeom>
          <a:noFill/>
          <a:ln w="9525">
            <a:noFill/>
            <a:miter lim="800000"/>
            <a:headEnd/>
            <a:tailEnd/>
          </a:ln>
        </p:spPr>
        <p:txBody>
          <a:bodyPr anchor="ctr"/>
          <a:lst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rgbClr val="990000"/>
                </a:solidFill>
                <a:latin typeface="Arial" charset="0"/>
                <a:cs typeface="Arial" charset="0"/>
              </a:defRPr>
            </a:lvl2pPr>
            <a:lvl3pPr algn="l" rtl="0" eaLnBrk="0" fontAlgn="base" hangingPunct="0">
              <a:spcBef>
                <a:spcPct val="0"/>
              </a:spcBef>
              <a:spcAft>
                <a:spcPct val="0"/>
              </a:spcAft>
              <a:defRPr sz="2800" b="1">
                <a:solidFill>
                  <a:srgbClr val="990000"/>
                </a:solidFill>
                <a:latin typeface="Arial" charset="0"/>
                <a:cs typeface="Arial" charset="0"/>
              </a:defRPr>
            </a:lvl3pPr>
            <a:lvl4pPr algn="l" rtl="0" eaLnBrk="0" fontAlgn="base" hangingPunct="0">
              <a:spcBef>
                <a:spcPct val="0"/>
              </a:spcBef>
              <a:spcAft>
                <a:spcPct val="0"/>
              </a:spcAft>
              <a:defRPr sz="2800" b="1">
                <a:solidFill>
                  <a:srgbClr val="990000"/>
                </a:solidFill>
                <a:latin typeface="Arial" charset="0"/>
                <a:cs typeface="Arial" charset="0"/>
              </a:defRPr>
            </a:lvl4pPr>
            <a:lvl5pPr algn="l" rtl="0" eaLnBrk="0" fontAlgn="base" hangingPunct="0">
              <a:spcBef>
                <a:spcPct val="0"/>
              </a:spcBef>
              <a:spcAft>
                <a:spcPct val="0"/>
              </a:spcAft>
              <a:defRPr sz="2800" b="1">
                <a:solidFill>
                  <a:srgbClr val="990000"/>
                </a:solidFill>
                <a:latin typeface="Arial" charset="0"/>
                <a:cs typeface="Arial" charset="0"/>
              </a:defRPr>
            </a:lvl5pPr>
            <a:lvl6pPr marL="457200" algn="l" rtl="0" fontAlgn="base">
              <a:spcBef>
                <a:spcPct val="0"/>
              </a:spcBef>
              <a:spcAft>
                <a:spcPct val="0"/>
              </a:spcAft>
              <a:defRPr sz="3600">
                <a:solidFill>
                  <a:srgbClr val="990000"/>
                </a:solidFill>
                <a:latin typeface="Arial" charset="0"/>
                <a:cs typeface="Arial" charset="0"/>
              </a:defRPr>
            </a:lvl6pPr>
            <a:lvl7pPr marL="914400" algn="l" rtl="0" fontAlgn="base">
              <a:spcBef>
                <a:spcPct val="0"/>
              </a:spcBef>
              <a:spcAft>
                <a:spcPct val="0"/>
              </a:spcAft>
              <a:defRPr sz="3600">
                <a:solidFill>
                  <a:srgbClr val="990000"/>
                </a:solidFill>
                <a:latin typeface="Arial" charset="0"/>
                <a:cs typeface="Arial" charset="0"/>
              </a:defRPr>
            </a:lvl7pPr>
            <a:lvl8pPr marL="1371600" algn="l" rtl="0" fontAlgn="base">
              <a:spcBef>
                <a:spcPct val="0"/>
              </a:spcBef>
              <a:spcAft>
                <a:spcPct val="0"/>
              </a:spcAft>
              <a:defRPr sz="3600">
                <a:solidFill>
                  <a:srgbClr val="990000"/>
                </a:solidFill>
                <a:latin typeface="Arial" charset="0"/>
                <a:cs typeface="Arial" charset="0"/>
              </a:defRPr>
            </a:lvl8pPr>
            <a:lvl9pPr marL="1828800" algn="l" rtl="0" fontAlgn="base">
              <a:spcBef>
                <a:spcPct val="0"/>
              </a:spcBef>
              <a:spcAft>
                <a:spcPct val="0"/>
              </a:spcAft>
              <a:defRPr sz="3600">
                <a:solidFill>
                  <a:srgbClr val="990000"/>
                </a:solidFill>
                <a:latin typeface="Arial" charset="0"/>
                <a:cs typeface="Arial" charset="0"/>
              </a:defRPr>
            </a:lvl9pPr>
          </a:lstStyle>
          <a:p>
            <a:pPr algn="ctr" eaLnBrk="1" hangingPunct="1">
              <a:defRPr/>
            </a:pPr>
            <a:r>
              <a:rPr lang="en-US" sz="4800" kern="0" dirty="0">
                <a:solidFill>
                  <a:srgbClr val="920000"/>
                </a:solidFill>
                <a:latin typeface="Arial"/>
                <a:cs typeface="Arial"/>
              </a:rPr>
              <a:t>Thank You</a:t>
            </a:r>
          </a:p>
        </p:txBody>
      </p:sp>
      <p:sp>
        <p:nvSpPr>
          <p:cNvPr id="11" name="Subtitle 2">
            <a:extLst>
              <a:ext uri="{FF2B5EF4-FFF2-40B4-BE49-F238E27FC236}">
                <a16:creationId xmlns:a16="http://schemas.microsoft.com/office/drawing/2014/main" id="{8173316B-645F-47A9-98E9-6D4DF14E58BA}"/>
              </a:ext>
            </a:extLst>
          </p:cNvPr>
          <p:cNvSpPr txBox="1">
            <a:spLocks/>
          </p:cNvSpPr>
          <p:nvPr/>
        </p:nvSpPr>
        <p:spPr bwMode="auto">
          <a:xfrm>
            <a:off x="2926404" y="2247900"/>
            <a:ext cx="6934200" cy="1981200"/>
          </a:xfrm>
          <a:prstGeom prst="rect">
            <a:avLst/>
          </a:prstGeom>
          <a:noFill/>
          <a:ln w="9525">
            <a:noFill/>
            <a:miter lim="800000"/>
            <a:headEnd/>
            <a:tailEnd/>
          </a:ln>
        </p:spPr>
        <p:txBody>
          <a:bodyPr/>
          <a:lstStyle>
            <a:lvl1pPr marL="0" indent="0" algn="ctr" rtl="0" eaLnBrk="0" fontAlgn="base" hangingPunct="0">
              <a:spcBef>
                <a:spcPct val="20000"/>
              </a:spcBef>
              <a:spcAft>
                <a:spcPct val="0"/>
              </a:spcAft>
              <a:buFontTx/>
              <a:buNone/>
              <a:defRPr sz="2400" b="1">
                <a:solidFill>
                  <a:srgbClr val="CC6600"/>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200">
                <a:solidFill>
                  <a:srgbClr val="990000"/>
                </a:solidFill>
                <a:latin typeface="+mn-lt"/>
                <a:cs typeface="+mn-cs"/>
              </a:defRPr>
            </a:lvl2pPr>
            <a:lvl3pPr marL="1143000" indent="-228600" algn="l" rtl="0" eaLnBrk="0" fontAlgn="base" hangingPunct="0">
              <a:spcBef>
                <a:spcPct val="20000"/>
              </a:spcBef>
              <a:spcAft>
                <a:spcPct val="0"/>
              </a:spcAft>
              <a:buChar char="•"/>
              <a:defRPr sz="2400">
                <a:solidFill>
                  <a:schemeClr val="accent2"/>
                </a:solidFill>
                <a:latin typeface="+mn-lt"/>
                <a:cs typeface="+mn-cs"/>
              </a:defRPr>
            </a:lvl3pPr>
            <a:lvl4pPr marL="1600200" indent="-228600" algn="l" rtl="0" eaLnBrk="0" fontAlgn="base" hangingPunct="0">
              <a:spcBef>
                <a:spcPct val="20000"/>
              </a:spcBef>
              <a:spcAft>
                <a:spcPct val="0"/>
              </a:spcAft>
              <a:buChar char="–"/>
              <a:defRPr sz="2000">
                <a:solidFill>
                  <a:srgbClr val="CC6600"/>
                </a:solidFill>
                <a:latin typeface="+mn-lt"/>
                <a:cs typeface="+mn-cs"/>
              </a:defRPr>
            </a:lvl4pPr>
            <a:lvl5pPr marL="2057400" indent="-228600" algn="l" rtl="0" eaLnBrk="0" fontAlgn="base" hangingPunct="0">
              <a:spcBef>
                <a:spcPct val="20000"/>
              </a:spcBef>
              <a:spcAft>
                <a:spcPct val="0"/>
              </a:spcAft>
              <a:buChar char="»"/>
              <a:defRPr sz="2000">
                <a:solidFill>
                  <a:schemeClr val="accent2"/>
                </a:solidFill>
                <a:latin typeface="+mn-lt"/>
                <a:cs typeface="+mn-cs"/>
              </a:defRPr>
            </a:lvl5pPr>
            <a:lvl6pPr marL="2514600" indent="-228600" algn="l" rtl="0" fontAlgn="base">
              <a:spcBef>
                <a:spcPct val="20000"/>
              </a:spcBef>
              <a:spcAft>
                <a:spcPct val="0"/>
              </a:spcAft>
              <a:buChar char="»"/>
              <a:defRPr sz="2000">
                <a:solidFill>
                  <a:schemeClr val="accent2"/>
                </a:solidFill>
                <a:latin typeface="+mn-lt"/>
                <a:cs typeface="+mn-cs"/>
              </a:defRPr>
            </a:lvl6pPr>
            <a:lvl7pPr marL="2971800" indent="-228600" algn="l" rtl="0" fontAlgn="base">
              <a:spcBef>
                <a:spcPct val="20000"/>
              </a:spcBef>
              <a:spcAft>
                <a:spcPct val="0"/>
              </a:spcAft>
              <a:buChar char="»"/>
              <a:defRPr sz="2000">
                <a:solidFill>
                  <a:schemeClr val="accent2"/>
                </a:solidFill>
                <a:latin typeface="+mn-lt"/>
                <a:cs typeface="+mn-cs"/>
              </a:defRPr>
            </a:lvl7pPr>
            <a:lvl8pPr marL="3429000" indent="-228600" algn="l" rtl="0" fontAlgn="base">
              <a:spcBef>
                <a:spcPct val="20000"/>
              </a:spcBef>
              <a:spcAft>
                <a:spcPct val="0"/>
              </a:spcAft>
              <a:buChar char="»"/>
              <a:defRPr sz="2000">
                <a:solidFill>
                  <a:schemeClr val="accent2"/>
                </a:solidFill>
                <a:latin typeface="+mn-lt"/>
                <a:cs typeface="+mn-cs"/>
              </a:defRPr>
            </a:lvl8pPr>
            <a:lvl9pPr marL="3886200" indent="-228600" algn="l" rtl="0" fontAlgn="base">
              <a:spcBef>
                <a:spcPct val="20000"/>
              </a:spcBef>
              <a:spcAft>
                <a:spcPct val="0"/>
              </a:spcAft>
              <a:buChar char="»"/>
              <a:defRPr sz="2000">
                <a:solidFill>
                  <a:schemeClr val="accent2"/>
                </a:solidFill>
                <a:latin typeface="+mn-lt"/>
                <a:cs typeface="+mn-cs"/>
              </a:defRPr>
            </a:lvl9pPr>
          </a:lstStyle>
          <a:p>
            <a:pPr>
              <a:defRPr/>
            </a:pPr>
            <a:endParaRPr lang="en-US" sz="1100" b="0" dirty="0">
              <a:solidFill>
                <a:srgbClr val="002060"/>
              </a:solidFill>
              <a:latin typeface="Arial"/>
              <a:cs typeface="Arial"/>
            </a:endParaRPr>
          </a:p>
          <a:p>
            <a:pPr>
              <a:defRPr/>
            </a:pPr>
            <a:endParaRPr lang="en-US" sz="2000" b="0" dirty="0">
              <a:solidFill>
                <a:srgbClr val="002060"/>
              </a:solidFill>
              <a:latin typeface="Arial"/>
              <a:cs typeface="Arial"/>
            </a:endParaRPr>
          </a:p>
          <a:p>
            <a:pPr>
              <a:defRPr/>
            </a:pPr>
            <a:r>
              <a:rPr lang="en-US" sz="2800" kern="0" dirty="0">
                <a:solidFill>
                  <a:srgbClr val="920000"/>
                </a:solidFill>
                <a:latin typeface="Arial"/>
                <a:cs typeface="Arial"/>
              </a:rPr>
              <a:t>Public Sector Balance sheet Database</a:t>
            </a:r>
          </a:p>
          <a:p>
            <a:pPr>
              <a:defRPr/>
            </a:pPr>
            <a:r>
              <a:rPr lang="en-US" sz="2000" b="0" dirty="0">
                <a:solidFill>
                  <a:srgbClr val="002060"/>
                </a:solidFill>
                <a:latin typeface="Arial"/>
                <a:cs typeface="Arial"/>
                <a:hlinkClick r:id="rId3"/>
              </a:rPr>
              <a:t>data.imf.org/</a:t>
            </a:r>
            <a:r>
              <a:rPr lang="en-US" sz="2000" b="0" dirty="0" err="1">
                <a:solidFill>
                  <a:srgbClr val="002060"/>
                </a:solidFill>
                <a:latin typeface="Arial"/>
                <a:cs typeface="Arial"/>
                <a:hlinkClick r:id="rId3"/>
              </a:rPr>
              <a:t>psbs</a:t>
            </a:r>
            <a:r>
              <a:rPr lang="en-US" sz="2000" b="0" dirty="0">
                <a:solidFill>
                  <a:srgbClr val="002060"/>
                </a:solidFill>
                <a:latin typeface="Arial"/>
                <a:cs typeface="Arial"/>
              </a:rPr>
              <a:t> </a:t>
            </a:r>
          </a:p>
          <a:p>
            <a:pPr>
              <a:defRPr/>
            </a:pPr>
            <a:endParaRPr lang="en-US" sz="2800" kern="0" dirty="0">
              <a:solidFill>
                <a:srgbClr val="920000"/>
              </a:solidFill>
              <a:latin typeface="Arial"/>
              <a:cs typeface="Arial"/>
            </a:endParaRPr>
          </a:p>
          <a:p>
            <a:pPr>
              <a:defRPr/>
            </a:pPr>
            <a:r>
              <a:rPr lang="en-US" sz="2800" kern="0" dirty="0">
                <a:solidFill>
                  <a:srgbClr val="002060"/>
                </a:solidFill>
                <a:latin typeface="Arial"/>
                <a:cs typeface="Arial"/>
              </a:rPr>
              <a:t>Managing Public Wealth</a:t>
            </a:r>
          </a:p>
          <a:p>
            <a:pPr>
              <a:defRPr/>
            </a:pPr>
            <a:r>
              <a:rPr lang="en-US" sz="2000" b="0" dirty="0">
                <a:solidFill>
                  <a:srgbClr val="002060"/>
                </a:solidFill>
                <a:latin typeface="Arial"/>
                <a:cs typeface="Arial"/>
              </a:rPr>
              <a:t>IMF October 2018 Fiscal Monitor</a:t>
            </a:r>
          </a:p>
          <a:p>
            <a:pPr>
              <a:defRPr/>
            </a:pPr>
            <a:r>
              <a:rPr lang="en-US" sz="2000" b="0" dirty="0">
                <a:solidFill>
                  <a:srgbClr val="002060"/>
                </a:solidFill>
                <a:latin typeface="Arial"/>
                <a:cs typeface="Arial"/>
                <a:hlinkClick r:id="rId3"/>
              </a:rPr>
              <a:t>www.imf.org/fiscalmonitor</a:t>
            </a:r>
            <a:r>
              <a:rPr lang="en-US" sz="2000" b="0" dirty="0">
                <a:solidFill>
                  <a:srgbClr val="002060"/>
                </a:solidFill>
                <a:latin typeface="Arial"/>
                <a:cs typeface="Arial"/>
              </a:rPr>
              <a:t> </a:t>
            </a:r>
          </a:p>
          <a:p>
            <a:pPr>
              <a:defRPr/>
            </a:pPr>
            <a:endParaRPr lang="en-US" sz="2000" b="0" dirty="0">
              <a:solidFill>
                <a:srgbClr val="002060"/>
              </a:solidFill>
              <a:latin typeface="Arial"/>
              <a:cs typeface="Arial"/>
            </a:endParaRPr>
          </a:p>
          <a:p>
            <a:pPr>
              <a:defRPr/>
            </a:pPr>
            <a:endParaRPr lang="en-GB" sz="1800" b="0" kern="0" dirty="0">
              <a:solidFill>
                <a:srgbClr val="212165"/>
              </a:solidFill>
              <a:latin typeface="Arial"/>
              <a:cs typeface="Arial"/>
            </a:endParaRPr>
          </a:p>
        </p:txBody>
      </p:sp>
      <p:pic>
        <p:nvPicPr>
          <p:cNvPr id="2" name="Picture 2" descr="qr-code">
            <a:extLst>
              <a:ext uri="{FF2B5EF4-FFF2-40B4-BE49-F238E27FC236}">
                <a16:creationId xmlns:a16="http://schemas.microsoft.com/office/drawing/2014/main" id="{04384F67-A593-4206-B9FA-F484F494AB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46304" y="4509681"/>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3F7D8CF9-FE07-40D4-BB4B-063091D3AEE0}"/>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46304" y="2757081"/>
            <a:ext cx="952500" cy="1095375"/>
          </a:xfrm>
          <a:prstGeom prst="rect">
            <a:avLst/>
          </a:prstGeom>
          <a:noFill/>
          <a:ln>
            <a:noFill/>
          </a:ln>
        </p:spPr>
      </p:pic>
    </p:spTree>
    <p:extLst>
      <p:ext uri="{BB962C8B-B14F-4D97-AF65-F5344CB8AC3E}">
        <p14:creationId xmlns:p14="http://schemas.microsoft.com/office/powerpoint/2010/main" val="1272332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CBFAE-0890-4B97-BAB0-152B9EE29501}"/>
              </a:ext>
            </a:extLst>
          </p:cNvPr>
          <p:cNvSpPr>
            <a:spLocks noGrp="1"/>
          </p:cNvSpPr>
          <p:nvPr>
            <p:ph type="title"/>
          </p:nvPr>
        </p:nvSpPr>
        <p:spPr/>
        <p:txBody>
          <a:bodyPr/>
          <a:lstStyle/>
          <a:p>
            <a:r>
              <a:rPr lang="en-US" dirty="0" err="1"/>
              <a:t>Backpocket</a:t>
            </a:r>
            <a:endParaRPr lang="en-US" dirty="0"/>
          </a:p>
        </p:txBody>
      </p:sp>
      <p:sp>
        <p:nvSpPr>
          <p:cNvPr id="3" name="Content Placeholder 2">
            <a:extLst>
              <a:ext uri="{FF2B5EF4-FFF2-40B4-BE49-F238E27FC236}">
                <a16:creationId xmlns:a16="http://schemas.microsoft.com/office/drawing/2014/main" id="{C0C47525-1FBA-4B95-AC50-CEEEC464EEF3}"/>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C94561AB-2D3E-4364-9191-831E05568821}"/>
              </a:ext>
            </a:extLst>
          </p:cNvPr>
          <p:cNvSpPr>
            <a:spLocks noGrp="1"/>
          </p:cNvSpPr>
          <p:nvPr>
            <p:ph type="sldNum" sz="quarter" idx="12"/>
          </p:nvPr>
        </p:nvSpPr>
        <p:spPr/>
        <p:txBody>
          <a:bodyPr/>
          <a:lstStyle/>
          <a:p>
            <a:pPr>
              <a:defRPr/>
            </a:pPr>
            <a:fld id="{F4AFB593-474F-44B3-8E84-2AD5DB3850E1}" type="slidenum">
              <a:rPr lang="en-US" smtClean="0"/>
              <a:pPr>
                <a:defRPr/>
              </a:pPr>
              <a:t>17</a:t>
            </a:fld>
            <a:endParaRPr lang="en-US" dirty="0"/>
          </a:p>
        </p:txBody>
      </p:sp>
    </p:spTree>
    <p:extLst>
      <p:ext uri="{BB962C8B-B14F-4D97-AF65-F5344CB8AC3E}">
        <p14:creationId xmlns:p14="http://schemas.microsoft.com/office/powerpoint/2010/main" val="2031986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ADA202F-8B77-47C2-83E8-792C20CD0351}"/>
              </a:ext>
            </a:extLst>
          </p:cNvPr>
          <p:cNvSpPr txBox="1"/>
          <p:nvPr/>
        </p:nvSpPr>
        <p:spPr>
          <a:xfrm>
            <a:off x="231756" y="2072791"/>
            <a:ext cx="4477996" cy="584775"/>
          </a:xfrm>
          <a:prstGeom prst="rect">
            <a:avLst/>
          </a:prstGeom>
          <a:noFill/>
        </p:spPr>
        <p:txBody>
          <a:bodyPr wrap="square" rtlCol="0">
            <a:spAutoFit/>
          </a:bodyPr>
          <a:lstStyle/>
          <a:p>
            <a:pPr algn="ctr" fontAlgn="b"/>
            <a:r>
              <a:rPr lang="en-US" sz="1600" b="1" dirty="0">
                <a:latin typeface="Georgia" panose="02040502050405020303" pitchFamily="18" charset="0"/>
              </a:rPr>
              <a:t>The Gambia: Public Sector Balance Sheet</a:t>
            </a:r>
          </a:p>
          <a:p>
            <a:pPr algn="ctr" fontAlgn="b"/>
            <a:r>
              <a:rPr lang="en-US" sz="1600" dirty="0">
                <a:latin typeface="Georgia" panose="02040502050405020303" pitchFamily="18" charset="0"/>
              </a:rPr>
              <a:t>(percent of GDP)</a:t>
            </a:r>
          </a:p>
        </p:txBody>
      </p:sp>
      <p:sp>
        <p:nvSpPr>
          <p:cNvPr id="11" name="TextBox 10">
            <a:extLst>
              <a:ext uri="{FF2B5EF4-FFF2-40B4-BE49-F238E27FC236}">
                <a16:creationId xmlns:a16="http://schemas.microsoft.com/office/drawing/2014/main" id="{3DE312FF-15F9-4EFF-9F28-1B24794CD685}"/>
              </a:ext>
            </a:extLst>
          </p:cNvPr>
          <p:cNvSpPr txBox="1"/>
          <p:nvPr/>
        </p:nvSpPr>
        <p:spPr>
          <a:xfrm>
            <a:off x="6197423" y="2055167"/>
            <a:ext cx="4800600" cy="584775"/>
          </a:xfrm>
          <a:prstGeom prst="rect">
            <a:avLst/>
          </a:prstGeom>
          <a:noFill/>
        </p:spPr>
        <p:txBody>
          <a:bodyPr wrap="square" rtlCol="0">
            <a:spAutoFit/>
          </a:bodyPr>
          <a:lstStyle/>
          <a:p>
            <a:pPr algn="ctr" fontAlgn="b"/>
            <a:r>
              <a:rPr lang="en-US" sz="1600" b="1" dirty="0">
                <a:latin typeface="Georgia" panose="02040502050405020303" pitchFamily="18" charset="0"/>
              </a:rPr>
              <a:t>Gross Financing Needs under Stress</a:t>
            </a:r>
          </a:p>
          <a:p>
            <a:pPr algn="ctr" fontAlgn="b"/>
            <a:r>
              <a:rPr lang="en-US" sz="1600" dirty="0">
                <a:latin typeface="Georgia" panose="02040502050405020303" pitchFamily="18" charset="0"/>
              </a:rPr>
              <a:t>(percent of GDP)</a:t>
            </a:r>
          </a:p>
        </p:txBody>
      </p:sp>
      <p:sp>
        <p:nvSpPr>
          <p:cNvPr id="14" name="Title 1">
            <a:extLst>
              <a:ext uri="{FF2B5EF4-FFF2-40B4-BE49-F238E27FC236}">
                <a16:creationId xmlns:a16="http://schemas.microsoft.com/office/drawing/2014/main" id="{97604908-32A3-4A82-A9E5-A3B15888245B}"/>
              </a:ext>
            </a:extLst>
          </p:cNvPr>
          <p:cNvSpPr>
            <a:spLocks noGrp="1" noChangeArrowheads="1"/>
          </p:cNvSpPr>
          <p:nvPr>
            <p:ph type="title"/>
          </p:nvPr>
        </p:nvSpPr>
        <p:spPr>
          <a:xfrm>
            <a:off x="76200" y="152400"/>
            <a:ext cx="9906000" cy="1143000"/>
          </a:xfrm>
        </p:spPr>
        <p:txBody>
          <a:bodyPr anchor="b"/>
          <a:lstStyle/>
          <a:p>
            <a:r>
              <a:rPr lang="en-US" altLang="en-US" sz="2800" dirty="0">
                <a:solidFill>
                  <a:srgbClr val="990000"/>
                </a:solidFill>
              </a:rPr>
              <a:t>III. Examples – Risk</a:t>
            </a:r>
            <a:br>
              <a:rPr lang="en-US" altLang="en-US" sz="2800" dirty="0">
                <a:solidFill>
                  <a:srgbClr val="990000"/>
                </a:solidFill>
              </a:rPr>
            </a:br>
            <a:r>
              <a:rPr lang="en-US" altLang="en-US" sz="2800" dirty="0">
                <a:solidFill>
                  <a:srgbClr val="002060"/>
                </a:solidFill>
              </a:rPr>
              <a:t>The Gambia </a:t>
            </a:r>
            <a:r>
              <a:rPr lang="en-US" altLang="en-US" sz="2800" dirty="0">
                <a:solidFill>
                  <a:srgbClr val="17375E"/>
                </a:solidFill>
              </a:rPr>
              <a:t>– Fiscal Stress Test </a:t>
            </a:r>
          </a:p>
        </p:txBody>
      </p:sp>
      <p:pic>
        <p:nvPicPr>
          <p:cNvPr id="6" name="Picture 5">
            <a:extLst>
              <a:ext uri="{FF2B5EF4-FFF2-40B4-BE49-F238E27FC236}">
                <a16:creationId xmlns:a16="http://schemas.microsoft.com/office/drawing/2014/main" id="{4816C917-1C00-475D-BF3F-9CC200ED8E1C}"/>
              </a:ext>
            </a:extLst>
          </p:cNvPr>
          <p:cNvPicPr>
            <a:picLocks noChangeAspect="1"/>
          </p:cNvPicPr>
          <p:nvPr/>
        </p:nvPicPr>
        <p:blipFill>
          <a:blip r:embed="rId3"/>
          <a:stretch>
            <a:fillRect/>
          </a:stretch>
        </p:blipFill>
        <p:spPr>
          <a:xfrm>
            <a:off x="218504" y="2790302"/>
            <a:ext cx="4886895" cy="2238899"/>
          </a:xfrm>
          <a:prstGeom prst="rect">
            <a:avLst/>
          </a:prstGeom>
        </p:spPr>
      </p:pic>
      <p:pic>
        <p:nvPicPr>
          <p:cNvPr id="7" name="Picture 6">
            <a:extLst>
              <a:ext uri="{FF2B5EF4-FFF2-40B4-BE49-F238E27FC236}">
                <a16:creationId xmlns:a16="http://schemas.microsoft.com/office/drawing/2014/main" id="{AE405557-B502-4D6F-9F83-B974146F708C}"/>
              </a:ext>
            </a:extLst>
          </p:cNvPr>
          <p:cNvPicPr>
            <a:picLocks noChangeAspect="1"/>
          </p:cNvPicPr>
          <p:nvPr/>
        </p:nvPicPr>
        <p:blipFill>
          <a:blip r:embed="rId4"/>
          <a:stretch>
            <a:fillRect/>
          </a:stretch>
        </p:blipFill>
        <p:spPr>
          <a:xfrm>
            <a:off x="6223927" y="2657566"/>
            <a:ext cx="4657573" cy="3113097"/>
          </a:xfrm>
          <a:prstGeom prst="rect">
            <a:avLst/>
          </a:prstGeom>
        </p:spPr>
      </p:pic>
      <p:sp>
        <p:nvSpPr>
          <p:cNvPr id="2" name="Slide Number Placeholder 1">
            <a:extLst>
              <a:ext uri="{FF2B5EF4-FFF2-40B4-BE49-F238E27FC236}">
                <a16:creationId xmlns:a16="http://schemas.microsoft.com/office/drawing/2014/main" id="{159F7B30-8E84-48DA-804B-D3B778E36788}"/>
              </a:ext>
            </a:extLst>
          </p:cNvPr>
          <p:cNvSpPr>
            <a:spLocks noGrp="1"/>
          </p:cNvSpPr>
          <p:nvPr>
            <p:ph type="sldNum" sz="quarter" idx="12"/>
          </p:nvPr>
        </p:nvSpPr>
        <p:spPr/>
        <p:txBody>
          <a:bodyPr/>
          <a:lstStyle/>
          <a:p>
            <a:pPr>
              <a:defRPr/>
            </a:pPr>
            <a:fld id="{F4AFB593-474F-44B3-8E84-2AD5DB3850E1}" type="slidenum">
              <a:rPr lang="en-US" smtClean="0"/>
              <a:pPr>
                <a:defRPr/>
              </a:pPr>
              <a:t>18</a:t>
            </a:fld>
            <a:endParaRPr lang="en-US" dirty="0"/>
          </a:p>
        </p:txBody>
      </p:sp>
      <p:sp>
        <p:nvSpPr>
          <p:cNvPr id="8" name="TextBox 7">
            <a:extLst>
              <a:ext uri="{FF2B5EF4-FFF2-40B4-BE49-F238E27FC236}">
                <a16:creationId xmlns:a16="http://schemas.microsoft.com/office/drawing/2014/main" id="{D28BAFED-E937-450D-91AB-3910FE066BA5}"/>
              </a:ext>
            </a:extLst>
          </p:cNvPr>
          <p:cNvSpPr txBox="1"/>
          <p:nvPr/>
        </p:nvSpPr>
        <p:spPr>
          <a:xfrm>
            <a:off x="609600" y="5486400"/>
            <a:ext cx="762000" cy="369332"/>
          </a:xfrm>
          <a:prstGeom prst="rect">
            <a:avLst/>
          </a:prstGeom>
          <a:noFill/>
        </p:spPr>
        <p:txBody>
          <a:bodyPr wrap="square" rtlCol="0">
            <a:spAutoFit/>
          </a:bodyPr>
          <a:lstStyle/>
          <a:p>
            <a:r>
              <a:rPr lang="en-US" b="1" dirty="0">
                <a:solidFill>
                  <a:srgbClr val="002060"/>
                </a:solidFill>
                <a:hlinkClick r:id="rId5" action="ppaction://hlinksldjump"/>
              </a:rPr>
              <a:t>Back</a:t>
            </a:r>
            <a:endParaRPr lang="en-US" b="1" dirty="0">
              <a:solidFill>
                <a:srgbClr val="002060"/>
              </a:solidFill>
            </a:endParaRPr>
          </a:p>
        </p:txBody>
      </p:sp>
    </p:spTree>
    <p:extLst>
      <p:ext uri="{BB962C8B-B14F-4D97-AF65-F5344CB8AC3E}">
        <p14:creationId xmlns:p14="http://schemas.microsoft.com/office/powerpoint/2010/main" val="2967570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79A6332-033C-4518-8F69-7330146E66F1}"/>
              </a:ext>
            </a:extLst>
          </p:cNvPr>
          <p:cNvPicPr>
            <a:picLocks noChangeAspect="1"/>
          </p:cNvPicPr>
          <p:nvPr/>
        </p:nvPicPr>
        <p:blipFill>
          <a:blip r:embed="rId3"/>
          <a:stretch>
            <a:fillRect/>
          </a:stretch>
        </p:blipFill>
        <p:spPr>
          <a:xfrm>
            <a:off x="6442599" y="2350200"/>
            <a:ext cx="5478613" cy="3288600"/>
          </a:xfrm>
          <a:prstGeom prst="rect">
            <a:avLst/>
          </a:prstGeom>
        </p:spPr>
      </p:pic>
      <p:sp>
        <p:nvSpPr>
          <p:cNvPr id="10" name="TextBox 9">
            <a:extLst>
              <a:ext uri="{FF2B5EF4-FFF2-40B4-BE49-F238E27FC236}">
                <a16:creationId xmlns:a16="http://schemas.microsoft.com/office/drawing/2014/main" id="{EADA202F-8B77-47C2-83E8-792C20CD0351}"/>
              </a:ext>
            </a:extLst>
          </p:cNvPr>
          <p:cNvSpPr txBox="1"/>
          <p:nvPr/>
        </p:nvSpPr>
        <p:spPr>
          <a:xfrm>
            <a:off x="152400" y="1828800"/>
            <a:ext cx="6019799" cy="584775"/>
          </a:xfrm>
          <a:prstGeom prst="rect">
            <a:avLst/>
          </a:prstGeom>
          <a:noFill/>
        </p:spPr>
        <p:txBody>
          <a:bodyPr wrap="square" rtlCol="0">
            <a:spAutoFit/>
          </a:bodyPr>
          <a:lstStyle/>
          <a:p>
            <a:pPr algn="ctr" fontAlgn="b"/>
            <a:r>
              <a:rPr lang="en-US" sz="1600" b="1" dirty="0">
                <a:latin typeface="Georgia" panose="02040502050405020303" pitchFamily="18" charset="0"/>
              </a:rPr>
              <a:t>New Zealand: Public Sector Balance Sheet</a:t>
            </a:r>
          </a:p>
          <a:p>
            <a:pPr algn="ctr" fontAlgn="b"/>
            <a:r>
              <a:rPr lang="en-US" sz="1600" dirty="0">
                <a:latin typeface="Georgia" panose="02040502050405020303" pitchFamily="18" charset="0"/>
              </a:rPr>
              <a:t>(percent of GDP)</a:t>
            </a:r>
          </a:p>
        </p:txBody>
      </p:sp>
      <p:sp>
        <p:nvSpPr>
          <p:cNvPr id="14" name="Title 1">
            <a:extLst>
              <a:ext uri="{FF2B5EF4-FFF2-40B4-BE49-F238E27FC236}">
                <a16:creationId xmlns:a16="http://schemas.microsoft.com/office/drawing/2014/main" id="{97604908-32A3-4A82-A9E5-A3B15888245B}"/>
              </a:ext>
            </a:extLst>
          </p:cNvPr>
          <p:cNvSpPr>
            <a:spLocks noGrp="1" noChangeArrowheads="1"/>
          </p:cNvSpPr>
          <p:nvPr>
            <p:ph type="title"/>
          </p:nvPr>
        </p:nvSpPr>
        <p:spPr>
          <a:xfrm>
            <a:off x="76200" y="152400"/>
            <a:ext cx="9906000" cy="1143000"/>
          </a:xfrm>
        </p:spPr>
        <p:txBody>
          <a:bodyPr anchor="b"/>
          <a:lstStyle/>
          <a:p>
            <a:r>
              <a:rPr lang="en-US" altLang="en-US" sz="2800" dirty="0">
                <a:solidFill>
                  <a:srgbClr val="990000"/>
                </a:solidFill>
              </a:rPr>
              <a:t>Examples – Asset Management </a:t>
            </a:r>
            <a:br>
              <a:rPr lang="en-US" altLang="en-US" sz="2800" dirty="0">
                <a:solidFill>
                  <a:srgbClr val="990000"/>
                </a:solidFill>
              </a:rPr>
            </a:br>
            <a:r>
              <a:rPr lang="en-US" altLang="en-US" sz="2800" dirty="0">
                <a:solidFill>
                  <a:srgbClr val="002060"/>
                </a:solidFill>
              </a:rPr>
              <a:t>New Zealand</a:t>
            </a:r>
            <a:endParaRPr lang="en-US" altLang="en-US" sz="2800" dirty="0">
              <a:solidFill>
                <a:srgbClr val="17375E"/>
              </a:solidFill>
            </a:endParaRPr>
          </a:p>
        </p:txBody>
      </p:sp>
      <p:pic>
        <p:nvPicPr>
          <p:cNvPr id="2" name="Picture 1">
            <a:extLst>
              <a:ext uri="{FF2B5EF4-FFF2-40B4-BE49-F238E27FC236}">
                <a16:creationId xmlns:a16="http://schemas.microsoft.com/office/drawing/2014/main" id="{FFFCD725-59EE-4B7A-9944-31FB650DA792}"/>
              </a:ext>
            </a:extLst>
          </p:cNvPr>
          <p:cNvPicPr>
            <a:picLocks noChangeAspect="1"/>
          </p:cNvPicPr>
          <p:nvPr/>
        </p:nvPicPr>
        <p:blipFill>
          <a:blip r:embed="rId4"/>
          <a:stretch>
            <a:fillRect/>
          </a:stretch>
        </p:blipFill>
        <p:spPr>
          <a:xfrm>
            <a:off x="76200" y="2748457"/>
            <a:ext cx="6095999" cy="2433143"/>
          </a:xfrm>
          <a:prstGeom prst="rect">
            <a:avLst/>
          </a:prstGeom>
        </p:spPr>
      </p:pic>
      <p:sp>
        <p:nvSpPr>
          <p:cNvPr id="7" name="TextBox 6">
            <a:extLst>
              <a:ext uri="{FF2B5EF4-FFF2-40B4-BE49-F238E27FC236}">
                <a16:creationId xmlns:a16="http://schemas.microsoft.com/office/drawing/2014/main" id="{CEBD15ED-8FCA-414D-932F-250FA104A061}"/>
              </a:ext>
            </a:extLst>
          </p:cNvPr>
          <p:cNvSpPr txBox="1"/>
          <p:nvPr/>
        </p:nvSpPr>
        <p:spPr>
          <a:xfrm>
            <a:off x="6096001" y="1828800"/>
            <a:ext cx="6019799" cy="584775"/>
          </a:xfrm>
          <a:prstGeom prst="rect">
            <a:avLst/>
          </a:prstGeom>
          <a:noFill/>
        </p:spPr>
        <p:txBody>
          <a:bodyPr wrap="square" rtlCol="0">
            <a:spAutoFit/>
          </a:bodyPr>
          <a:lstStyle/>
          <a:p>
            <a:pPr algn="ctr" fontAlgn="b"/>
            <a:r>
              <a:rPr lang="en-US" sz="1600" b="1" dirty="0">
                <a:latin typeface="Georgia" panose="02040502050405020303" pitchFamily="18" charset="0"/>
              </a:rPr>
              <a:t>New Zealand: Financial Highlights – </a:t>
            </a:r>
            <a:br>
              <a:rPr lang="en-US" sz="1600" b="1" dirty="0">
                <a:latin typeface="Georgia" panose="02040502050405020303" pitchFamily="18" charset="0"/>
              </a:rPr>
            </a:br>
            <a:r>
              <a:rPr lang="en-US" sz="1600" b="1" dirty="0">
                <a:latin typeface="Georgia" panose="02040502050405020303" pitchFamily="18" charset="0"/>
              </a:rPr>
              <a:t>Commercial Priority Companies</a:t>
            </a:r>
          </a:p>
        </p:txBody>
      </p:sp>
      <p:sp>
        <p:nvSpPr>
          <p:cNvPr id="5" name="Left Brace 4">
            <a:extLst>
              <a:ext uri="{FF2B5EF4-FFF2-40B4-BE49-F238E27FC236}">
                <a16:creationId xmlns:a16="http://schemas.microsoft.com/office/drawing/2014/main" id="{020EAB33-B9F7-4876-8C82-2A1391F236B9}"/>
              </a:ext>
            </a:extLst>
          </p:cNvPr>
          <p:cNvSpPr/>
          <p:nvPr/>
        </p:nvSpPr>
        <p:spPr>
          <a:xfrm>
            <a:off x="5943600" y="2596057"/>
            <a:ext cx="585406" cy="2433143"/>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48F1824F-50A0-477D-83C3-BA3AA597F618}"/>
              </a:ext>
            </a:extLst>
          </p:cNvPr>
          <p:cNvSpPr>
            <a:spLocks noGrp="1"/>
          </p:cNvSpPr>
          <p:nvPr>
            <p:ph type="sldNum" sz="quarter" idx="12"/>
          </p:nvPr>
        </p:nvSpPr>
        <p:spPr/>
        <p:txBody>
          <a:bodyPr/>
          <a:lstStyle/>
          <a:p>
            <a:pPr>
              <a:defRPr/>
            </a:pPr>
            <a:fld id="{F4AFB593-474F-44B3-8E84-2AD5DB3850E1}" type="slidenum">
              <a:rPr lang="en-US" smtClean="0"/>
              <a:pPr>
                <a:defRPr/>
              </a:pPr>
              <a:t>19</a:t>
            </a:fld>
            <a:endParaRPr lang="en-US" dirty="0"/>
          </a:p>
        </p:txBody>
      </p:sp>
      <p:sp>
        <p:nvSpPr>
          <p:cNvPr id="9" name="TextBox 8">
            <a:extLst>
              <a:ext uri="{FF2B5EF4-FFF2-40B4-BE49-F238E27FC236}">
                <a16:creationId xmlns:a16="http://schemas.microsoft.com/office/drawing/2014/main" id="{7293FCFF-E411-423C-A6B2-6111CEEE27EA}"/>
              </a:ext>
            </a:extLst>
          </p:cNvPr>
          <p:cNvSpPr txBox="1"/>
          <p:nvPr/>
        </p:nvSpPr>
        <p:spPr>
          <a:xfrm>
            <a:off x="838200" y="5562600"/>
            <a:ext cx="762000" cy="369332"/>
          </a:xfrm>
          <a:prstGeom prst="rect">
            <a:avLst/>
          </a:prstGeom>
          <a:noFill/>
        </p:spPr>
        <p:txBody>
          <a:bodyPr wrap="square" rtlCol="0">
            <a:spAutoFit/>
          </a:bodyPr>
          <a:lstStyle/>
          <a:p>
            <a:r>
              <a:rPr lang="en-US" b="1" dirty="0">
                <a:solidFill>
                  <a:srgbClr val="002060"/>
                </a:solidFill>
                <a:hlinkClick r:id="rId5" action="ppaction://hlinksldjump"/>
              </a:rPr>
              <a:t>Back</a:t>
            </a:r>
            <a:endParaRPr lang="en-US" b="1" dirty="0">
              <a:solidFill>
                <a:srgbClr val="002060"/>
              </a:solidFill>
            </a:endParaRPr>
          </a:p>
        </p:txBody>
      </p:sp>
    </p:spTree>
    <p:extLst>
      <p:ext uri="{BB962C8B-B14F-4D97-AF65-F5344CB8AC3E}">
        <p14:creationId xmlns:p14="http://schemas.microsoft.com/office/powerpoint/2010/main" val="1130049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D9F9DBA-7280-4471-BB3B-9DA12ACD89F0}"/>
              </a:ext>
            </a:extLst>
          </p:cNvPr>
          <p:cNvSpPr>
            <a:spLocks noGrp="1" noChangeArrowheads="1"/>
          </p:cNvSpPr>
          <p:nvPr>
            <p:ph type="title"/>
          </p:nvPr>
        </p:nvSpPr>
        <p:spPr>
          <a:xfrm>
            <a:off x="152400" y="152400"/>
            <a:ext cx="8686800" cy="1143000"/>
          </a:xfrm>
        </p:spPr>
        <p:txBody>
          <a:bodyPr anchor="b"/>
          <a:lstStyle/>
          <a:p>
            <a:r>
              <a:rPr lang="en-US" altLang="en-US" sz="2800" dirty="0">
                <a:solidFill>
                  <a:srgbClr val="990000"/>
                </a:solidFill>
              </a:rPr>
              <a:t>Managing Public Wealth</a:t>
            </a:r>
            <a:br>
              <a:rPr lang="en-US" altLang="en-US" sz="2800" dirty="0">
                <a:solidFill>
                  <a:srgbClr val="990000"/>
                </a:solidFill>
              </a:rPr>
            </a:br>
            <a:r>
              <a:rPr lang="en-US" altLang="en-US" sz="2800" dirty="0">
                <a:solidFill>
                  <a:srgbClr val="17375E"/>
                </a:solidFill>
              </a:rPr>
              <a:t>Before we begin</a:t>
            </a:r>
          </a:p>
        </p:txBody>
      </p:sp>
      <p:sp>
        <p:nvSpPr>
          <p:cNvPr id="3" name="Content Placeholder 2">
            <a:extLst>
              <a:ext uri="{FF2B5EF4-FFF2-40B4-BE49-F238E27FC236}">
                <a16:creationId xmlns:a16="http://schemas.microsoft.com/office/drawing/2014/main" id="{5D4A9705-ABBC-4E2C-9529-CB7CF7558A5A}"/>
              </a:ext>
            </a:extLst>
          </p:cNvPr>
          <p:cNvSpPr>
            <a:spLocks noGrp="1"/>
          </p:cNvSpPr>
          <p:nvPr>
            <p:ph idx="1"/>
          </p:nvPr>
        </p:nvSpPr>
        <p:spPr>
          <a:xfrm>
            <a:off x="1524000" y="1447800"/>
            <a:ext cx="9144000" cy="4953000"/>
          </a:xfrm>
        </p:spPr>
        <p:txBody>
          <a:bodyPr rtlCol="0">
            <a:normAutofit/>
          </a:bodyPr>
          <a:lstStyle/>
          <a:p>
            <a:pPr marL="0" indent="0" fontAlgn="auto">
              <a:spcAft>
                <a:spcPts val="0"/>
              </a:spcAft>
              <a:buNone/>
              <a:defRPr/>
            </a:pPr>
            <a:r>
              <a:rPr lang="en-US" b="1" dirty="0">
                <a:solidFill>
                  <a:srgbClr val="002060"/>
                </a:solidFill>
              </a:rPr>
              <a:t>Some questions for you:</a:t>
            </a:r>
          </a:p>
          <a:p>
            <a:pPr marL="0" indent="0" fontAlgn="auto">
              <a:spcAft>
                <a:spcPts val="0"/>
              </a:spcAft>
              <a:buNone/>
              <a:defRPr/>
            </a:pPr>
            <a:endParaRPr lang="en-US" b="1" dirty="0">
              <a:solidFill>
                <a:srgbClr val="002060"/>
              </a:solidFill>
            </a:endParaRPr>
          </a:p>
          <a:p>
            <a:pPr marL="571500" indent="-571500" fontAlgn="auto">
              <a:spcAft>
                <a:spcPts val="0"/>
              </a:spcAft>
              <a:buFont typeface="+mj-lt"/>
              <a:buAutoNum type="romanUcPeriod"/>
              <a:defRPr/>
            </a:pPr>
            <a:r>
              <a:rPr lang="en-US" b="1" dirty="0">
                <a:solidFill>
                  <a:srgbClr val="002060"/>
                </a:solidFill>
              </a:rPr>
              <a:t>How much debt does your government have?</a:t>
            </a:r>
          </a:p>
          <a:p>
            <a:pPr marL="571500" indent="-571500" fontAlgn="auto">
              <a:spcAft>
                <a:spcPts val="0"/>
              </a:spcAft>
              <a:buFont typeface="+mj-lt"/>
              <a:buAutoNum type="romanUcPeriod"/>
              <a:defRPr/>
            </a:pPr>
            <a:endParaRPr lang="en-US" b="1" dirty="0">
              <a:solidFill>
                <a:srgbClr val="002060"/>
              </a:solidFill>
            </a:endParaRPr>
          </a:p>
          <a:p>
            <a:pPr marL="571500" indent="-571500" fontAlgn="auto">
              <a:spcAft>
                <a:spcPts val="0"/>
              </a:spcAft>
              <a:buFont typeface="+mj-lt"/>
              <a:buAutoNum type="romanUcPeriod"/>
              <a:defRPr/>
            </a:pPr>
            <a:r>
              <a:rPr lang="en-US" b="1" dirty="0">
                <a:solidFill>
                  <a:srgbClr val="002060"/>
                </a:solidFill>
              </a:rPr>
              <a:t>Do they have offsetting assets? How much?</a:t>
            </a:r>
          </a:p>
          <a:p>
            <a:pPr marL="571500" indent="-571500" fontAlgn="auto">
              <a:spcAft>
                <a:spcPts val="0"/>
              </a:spcAft>
              <a:buFont typeface="+mj-lt"/>
              <a:buAutoNum type="romanUcPeriod"/>
              <a:defRPr/>
            </a:pPr>
            <a:endParaRPr lang="en-US" b="1" dirty="0">
              <a:solidFill>
                <a:srgbClr val="002060"/>
              </a:solidFill>
            </a:endParaRPr>
          </a:p>
          <a:p>
            <a:pPr marL="571500" indent="-571500" fontAlgn="auto">
              <a:spcAft>
                <a:spcPts val="0"/>
              </a:spcAft>
              <a:buFont typeface="+mj-lt"/>
              <a:buAutoNum type="romanUcPeriod"/>
              <a:defRPr/>
            </a:pPr>
            <a:r>
              <a:rPr lang="en-US" b="1" dirty="0">
                <a:solidFill>
                  <a:srgbClr val="002060"/>
                </a:solidFill>
              </a:rPr>
              <a:t>What are the largest SOEs?</a:t>
            </a:r>
          </a:p>
          <a:p>
            <a:pPr marL="571500" indent="-571500" fontAlgn="auto">
              <a:spcAft>
                <a:spcPts val="0"/>
              </a:spcAft>
              <a:buFont typeface="+mj-lt"/>
              <a:buAutoNum type="romanUcPeriod"/>
              <a:defRPr/>
            </a:pPr>
            <a:endParaRPr lang="en-US" b="1" dirty="0">
              <a:solidFill>
                <a:srgbClr val="002060"/>
              </a:solidFill>
            </a:endParaRPr>
          </a:p>
          <a:p>
            <a:pPr marL="571500" indent="-571500" fontAlgn="auto">
              <a:spcAft>
                <a:spcPts val="0"/>
              </a:spcAft>
              <a:buFont typeface="+mj-lt"/>
              <a:buAutoNum type="romanUcPeriod"/>
              <a:defRPr/>
            </a:pPr>
            <a:r>
              <a:rPr lang="en-US" b="1" dirty="0">
                <a:solidFill>
                  <a:srgbClr val="002060"/>
                </a:solidFill>
              </a:rPr>
              <a:t>Do they contribute to the budget, or drain it?</a:t>
            </a:r>
          </a:p>
          <a:p>
            <a:pPr marL="571500" indent="-571500" fontAlgn="auto">
              <a:spcAft>
                <a:spcPts val="0"/>
              </a:spcAft>
              <a:buFont typeface="+mj-lt"/>
              <a:buAutoNum type="romanUcPeriod"/>
              <a:defRPr/>
            </a:pPr>
            <a:endParaRPr lang="en-US" b="1" dirty="0">
              <a:solidFill>
                <a:srgbClr val="002060"/>
              </a:solidFill>
            </a:endParaRPr>
          </a:p>
          <a:p>
            <a:pPr marL="0" indent="0" fontAlgn="auto">
              <a:spcAft>
                <a:spcPts val="0"/>
              </a:spcAft>
              <a:buNone/>
              <a:defRPr/>
            </a:pPr>
            <a:endParaRPr lang="en-US" b="1" dirty="0">
              <a:solidFill>
                <a:srgbClr val="002060"/>
              </a:solidFill>
            </a:endParaRPr>
          </a:p>
        </p:txBody>
      </p:sp>
      <p:sp>
        <p:nvSpPr>
          <p:cNvPr id="2" name="Slide Number Placeholder 1">
            <a:extLst>
              <a:ext uri="{FF2B5EF4-FFF2-40B4-BE49-F238E27FC236}">
                <a16:creationId xmlns:a16="http://schemas.microsoft.com/office/drawing/2014/main" id="{13A88BD5-2488-4923-A5EE-3F041F8EECA7}"/>
              </a:ext>
            </a:extLst>
          </p:cNvPr>
          <p:cNvSpPr>
            <a:spLocks noGrp="1"/>
          </p:cNvSpPr>
          <p:nvPr>
            <p:ph type="sldNum" sz="quarter" idx="12"/>
          </p:nvPr>
        </p:nvSpPr>
        <p:spPr/>
        <p:txBody>
          <a:bodyPr/>
          <a:lstStyle/>
          <a:p>
            <a:pPr>
              <a:defRPr/>
            </a:pPr>
            <a:fld id="{F4AFB593-474F-44B3-8E84-2AD5DB3850E1}" type="slidenum">
              <a:rPr lang="en-US" smtClean="0"/>
              <a:pPr>
                <a:defRPr/>
              </a:pPr>
              <a:t>2</a:t>
            </a:fld>
            <a:endParaRPr lang="en-US" dirty="0"/>
          </a:p>
        </p:txBody>
      </p:sp>
    </p:spTree>
    <p:extLst>
      <p:ext uri="{BB962C8B-B14F-4D97-AF65-F5344CB8AC3E}">
        <p14:creationId xmlns:p14="http://schemas.microsoft.com/office/powerpoint/2010/main" val="2271894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B6F1220-D481-44EC-8C7B-209BBBDA6F40}"/>
              </a:ext>
            </a:extLst>
          </p:cNvPr>
          <p:cNvSpPr>
            <a:spLocks noGrp="1" noChangeArrowheads="1"/>
          </p:cNvSpPr>
          <p:nvPr>
            <p:ph type="title"/>
          </p:nvPr>
        </p:nvSpPr>
        <p:spPr>
          <a:xfrm>
            <a:off x="76200" y="152400"/>
            <a:ext cx="8686800" cy="1143000"/>
          </a:xfrm>
        </p:spPr>
        <p:txBody>
          <a:bodyPr anchor="b"/>
          <a:lstStyle/>
          <a:p>
            <a:r>
              <a:rPr lang="en-US" altLang="en-US" sz="2800" dirty="0">
                <a:solidFill>
                  <a:srgbClr val="990000"/>
                </a:solidFill>
              </a:rPr>
              <a:t>The Public Sector Balance Sheet</a:t>
            </a:r>
            <a:br>
              <a:rPr lang="en-US" altLang="en-US" sz="2800" dirty="0">
                <a:solidFill>
                  <a:srgbClr val="990000"/>
                </a:solidFill>
              </a:rPr>
            </a:br>
            <a:r>
              <a:rPr lang="en-US" altLang="en-US" sz="2800" dirty="0">
                <a:solidFill>
                  <a:srgbClr val="17375E"/>
                </a:solidFill>
              </a:rPr>
              <a:t>Evolution since the crisis</a:t>
            </a:r>
          </a:p>
        </p:txBody>
      </p:sp>
      <p:sp>
        <p:nvSpPr>
          <p:cNvPr id="12" name="TextBox 11">
            <a:extLst>
              <a:ext uri="{FF2B5EF4-FFF2-40B4-BE49-F238E27FC236}">
                <a16:creationId xmlns:a16="http://schemas.microsoft.com/office/drawing/2014/main" id="{F1FD1FA1-684F-4572-B280-7830A0C765BF}"/>
              </a:ext>
            </a:extLst>
          </p:cNvPr>
          <p:cNvSpPr txBox="1"/>
          <p:nvPr/>
        </p:nvSpPr>
        <p:spPr>
          <a:xfrm>
            <a:off x="2576052" y="1597152"/>
            <a:ext cx="6420463" cy="536448"/>
          </a:xfrm>
          <a:prstGeom prst="rect">
            <a:avLst/>
          </a:prstGeom>
          <a:noFill/>
          <a:ln>
            <a:noFill/>
          </a:ln>
          <a:effectLst/>
        </p:spPr>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sysClr val="windowText" lastClr="000000"/>
                </a:solidFill>
                <a:effectLst/>
                <a:uLnTx/>
                <a:uFillTx/>
                <a:latin typeface="Georgia" panose="02040502050405020303" pitchFamily="18" charset="0"/>
                <a:cs typeface="Arial" panose="020B0604020202020204" pitchFamily="34" charset="0"/>
              </a:rPr>
              <a:t>Public Sector Balance Sheet</a:t>
            </a:r>
          </a:p>
          <a:p>
            <a:pPr lvl="0" algn="ctr">
              <a:defRPr/>
            </a:pPr>
            <a:r>
              <a:rPr kumimoji="0" lang="en-US" sz="1500" b="0" i="0" u="none" strike="noStrike" kern="0" cap="none" spc="0" normalizeH="0" baseline="0" noProof="0" dirty="0">
                <a:ln>
                  <a:noFill/>
                </a:ln>
                <a:solidFill>
                  <a:sysClr val="windowText" lastClr="000000"/>
                </a:solidFill>
                <a:effectLst/>
                <a:uLnTx/>
                <a:uFillTx/>
                <a:latin typeface="Georgia" panose="02040502050405020303" pitchFamily="18" charset="0"/>
                <a:cs typeface="Arial" panose="020B0604020202020204" pitchFamily="34" charset="0"/>
              </a:rPr>
              <a:t> </a:t>
            </a:r>
            <a:r>
              <a:rPr lang="en-US" sz="1500" kern="0" dirty="0">
                <a:solidFill>
                  <a:sysClr val="windowText" lastClr="000000"/>
                </a:solidFill>
                <a:latin typeface="Georgia" panose="02040502050405020303" pitchFamily="18" charset="0"/>
                <a:cs typeface="Arial" panose="020B0604020202020204" pitchFamily="34" charset="0"/>
              </a:rPr>
              <a:t>(Weighted average of 17 countries, percent of GDP</a:t>
            </a:r>
            <a:r>
              <a:rPr kumimoji="0" lang="en-US" sz="1500" b="0" i="0" u="none" strike="noStrike" kern="0" cap="none" spc="0" normalizeH="0" baseline="0" noProof="0" dirty="0">
                <a:ln>
                  <a:noFill/>
                </a:ln>
                <a:solidFill>
                  <a:sysClr val="windowText" lastClr="000000"/>
                </a:solidFill>
                <a:effectLst/>
                <a:uLnTx/>
                <a:uFillTx/>
                <a:latin typeface="Georgia" panose="02040502050405020303" pitchFamily="18" charset="0"/>
                <a:cs typeface="Arial" panose="020B0604020202020204" pitchFamily="34" charset="0"/>
              </a:rPr>
              <a:t>)</a:t>
            </a:r>
          </a:p>
        </p:txBody>
      </p:sp>
      <p:sp>
        <p:nvSpPr>
          <p:cNvPr id="13" name="TextBox 12">
            <a:extLst>
              <a:ext uri="{FF2B5EF4-FFF2-40B4-BE49-F238E27FC236}">
                <a16:creationId xmlns:a16="http://schemas.microsoft.com/office/drawing/2014/main" id="{8777B848-1321-4AD0-A219-113710C3B167}"/>
              </a:ext>
            </a:extLst>
          </p:cNvPr>
          <p:cNvSpPr txBox="1"/>
          <p:nvPr/>
        </p:nvSpPr>
        <p:spPr>
          <a:xfrm>
            <a:off x="11197785" y="3802056"/>
            <a:ext cx="895892" cy="584775"/>
          </a:xfrm>
          <a:prstGeom prst="rect">
            <a:avLst/>
          </a:prstGeom>
          <a:noFill/>
        </p:spPr>
        <p:txBody>
          <a:bodyPr wrap="square" rtlCol="0">
            <a:spAutoFit/>
          </a:bodyPr>
          <a:lstStyle/>
          <a:p>
            <a:pPr algn="ctr"/>
            <a:r>
              <a:rPr lang="en-US" sz="1600" dirty="0">
                <a:solidFill>
                  <a:srgbClr val="C00000"/>
                </a:solidFill>
                <a:latin typeface="Georgia" panose="02040502050405020303" pitchFamily="18" charset="0"/>
              </a:rPr>
              <a:t>$11 Trillion</a:t>
            </a:r>
          </a:p>
        </p:txBody>
      </p:sp>
      <p:sp>
        <p:nvSpPr>
          <p:cNvPr id="16" name="Left Brace 15">
            <a:extLst>
              <a:ext uri="{FF2B5EF4-FFF2-40B4-BE49-F238E27FC236}">
                <a16:creationId xmlns:a16="http://schemas.microsoft.com/office/drawing/2014/main" id="{586F95CE-94B1-4499-B017-CE6ACB278E4D}"/>
              </a:ext>
            </a:extLst>
          </p:cNvPr>
          <p:cNvSpPr/>
          <p:nvPr/>
        </p:nvSpPr>
        <p:spPr>
          <a:xfrm rot="10800000">
            <a:off x="11063561" y="3099617"/>
            <a:ext cx="251096" cy="1927123"/>
          </a:xfrm>
          <a:prstGeom prst="leftBrace">
            <a:avLst>
              <a:gd name="adj1" fmla="val 39311"/>
              <a:gd name="adj2" fmla="val 50000"/>
            </a:avLst>
          </a:prstGeom>
          <a:ln>
            <a:solidFill>
              <a:srgbClr val="C0000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4BFEA4A5-3EBE-4819-A3F2-12BEAC181E70}"/>
              </a:ext>
            </a:extLst>
          </p:cNvPr>
          <p:cNvSpPr txBox="1"/>
          <p:nvPr/>
        </p:nvSpPr>
        <p:spPr>
          <a:xfrm>
            <a:off x="235489" y="6296803"/>
            <a:ext cx="8308743" cy="461665"/>
          </a:xfrm>
          <a:prstGeom prst="rect">
            <a:avLst/>
          </a:prstGeom>
          <a:noFill/>
        </p:spPr>
        <p:txBody>
          <a:bodyPr wrap="square" rtlCol="0">
            <a:spAutoFit/>
          </a:bodyPr>
          <a:lstStyle/>
          <a:p>
            <a:r>
              <a:rPr lang="en-US" sz="1200" dirty="0">
                <a:latin typeface="Georgia" panose="02040502050405020303" pitchFamily="18" charset="0"/>
              </a:rPr>
              <a:t>Source: IMF Fiscal Monitor, October 2018. </a:t>
            </a:r>
          </a:p>
          <a:p>
            <a:r>
              <a:rPr lang="en-US" sz="1200" dirty="0">
                <a:latin typeface="Georgia" panose="02040502050405020303" pitchFamily="18" charset="0"/>
              </a:rPr>
              <a:t>Note: The data excludes natural resource assets and pension liabilities. </a:t>
            </a:r>
          </a:p>
        </p:txBody>
      </p:sp>
      <p:graphicFrame>
        <p:nvGraphicFramePr>
          <p:cNvPr id="18" name="Chart 17">
            <a:extLst>
              <a:ext uri="{FF2B5EF4-FFF2-40B4-BE49-F238E27FC236}">
                <a16:creationId xmlns:a16="http://schemas.microsoft.com/office/drawing/2014/main" id="{9FF50907-775B-429C-AA5C-62E165D6F6D7}"/>
              </a:ext>
            </a:extLst>
          </p:cNvPr>
          <p:cNvGraphicFramePr>
            <a:graphicFrameLocks/>
          </p:cNvGraphicFramePr>
          <p:nvPr/>
        </p:nvGraphicFramePr>
        <p:xfrm>
          <a:off x="0" y="2482645"/>
          <a:ext cx="5582431" cy="34698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Chart 21">
            <a:extLst>
              <a:ext uri="{FF2B5EF4-FFF2-40B4-BE49-F238E27FC236}">
                <a16:creationId xmlns:a16="http://schemas.microsoft.com/office/drawing/2014/main" id="{78FA3728-5D7B-40A1-9118-825D6750AF56}"/>
              </a:ext>
            </a:extLst>
          </p:cNvPr>
          <p:cNvGraphicFramePr>
            <a:graphicFrameLocks/>
          </p:cNvGraphicFramePr>
          <p:nvPr/>
        </p:nvGraphicFramePr>
        <p:xfrm>
          <a:off x="5594554" y="2436424"/>
          <a:ext cx="5582432" cy="3469821"/>
        </p:xfrm>
        <a:graphic>
          <a:graphicData uri="http://schemas.openxmlformats.org/drawingml/2006/chart">
            <c:chart xmlns:c="http://schemas.openxmlformats.org/drawingml/2006/chart" xmlns:r="http://schemas.openxmlformats.org/officeDocument/2006/relationships" r:id="rId4"/>
          </a:graphicData>
        </a:graphic>
      </p:graphicFrame>
      <p:sp>
        <p:nvSpPr>
          <p:cNvPr id="23" name="TextBox 11">
            <a:extLst>
              <a:ext uri="{FF2B5EF4-FFF2-40B4-BE49-F238E27FC236}">
                <a16:creationId xmlns:a16="http://schemas.microsoft.com/office/drawing/2014/main" id="{D154ECD3-1842-42D2-BC65-E0E970611A43}"/>
              </a:ext>
            </a:extLst>
          </p:cNvPr>
          <p:cNvSpPr txBox="1"/>
          <p:nvPr/>
        </p:nvSpPr>
        <p:spPr>
          <a:xfrm>
            <a:off x="1449753" y="2294972"/>
            <a:ext cx="3017669" cy="296920"/>
          </a:xfrm>
          <a:prstGeom prst="rect">
            <a:avLst/>
          </a:prstGeom>
          <a:noFill/>
          <a:ln>
            <a:noFill/>
          </a:ln>
          <a:effectLst/>
        </p:spPr>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Text" lastClr="000000"/>
                </a:solidFill>
                <a:effectLst/>
                <a:uLnTx/>
                <a:uFillTx/>
                <a:latin typeface="Georgia" panose="02040502050405020303" pitchFamily="18" charset="0"/>
                <a:cs typeface="Arial" panose="020B0604020202020204" pitchFamily="34" charset="0"/>
              </a:rPr>
              <a:t>Assets and Liabilities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ysClr val="windowText" lastClr="000000"/>
                </a:solidFill>
                <a:effectLst/>
                <a:uLnTx/>
                <a:uFillTx/>
                <a:latin typeface="Georgia" panose="02040502050405020303" pitchFamily="18" charset="0"/>
                <a:cs typeface="Arial" panose="020B0604020202020204" pitchFamily="34" charset="0"/>
              </a:rPr>
              <a:t> </a:t>
            </a:r>
          </a:p>
        </p:txBody>
      </p:sp>
      <p:sp>
        <p:nvSpPr>
          <p:cNvPr id="24" name="TextBox 11">
            <a:extLst>
              <a:ext uri="{FF2B5EF4-FFF2-40B4-BE49-F238E27FC236}">
                <a16:creationId xmlns:a16="http://schemas.microsoft.com/office/drawing/2014/main" id="{DCCCAD1F-7022-4C75-BB43-C20A157A2387}"/>
              </a:ext>
            </a:extLst>
          </p:cNvPr>
          <p:cNvSpPr txBox="1"/>
          <p:nvPr/>
        </p:nvSpPr>
        <p:spPr>
          <a:xfrm>
            <a:off x="7157379" y="2286000"/>
            <a:ext cx="3017669" cy="296920"/>
          </a:xfrm>
          <a:prstGeom prst="rect">
            <a:avLst/>
          </a:prstGeom>
          <a:noFill/>
          <a:ln>
            <a:noFill/>
          </a:ln>
          <a:effectLst/>
        </p:spPr>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Text" lastClr="000000"/>
                </a:solidFill>
                <a:effectLst/>
                <a:uLnTx/>
                <a:uFillTx/>
                <a:latin typeface="Georgia" panose="02040502050405020303" pitchFamily="18" charset="0"/>
                <a:cs typeface="Arial" panose="020B0604020202020204" pitchFamily="34" charset="0"/>
              </a:rPr>
              <a:t>Net (Financial) Worth</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ysClr val="windowText" lastClr="000000"/>
                </a:solidFill>
                <a:effectLst/>
                <a:uLnTx/>
                <a:uFillTx/>
                <a:latin typeface="Georgia" panose="02040502050405020303" pitchFamily="18" charset="0"/>
                <a:cs typeface="Arial" panose="020B0604020202020204" pitchFamily="34" charset="0"/>
              </a:rPr>
              <a:t> </a:t>
            </a:r>
          </a:p>
        </p:txBody>
      </p:sp>
      <p:cxnSp>
        <p:nvCxnSpPr>
          <p:cNvPr id="3" name="Straight Connector 2">
            <a:extLst>
              <a:ext uri="{FF2B5EF4-FFF2-40B4-BE49-F238E27FC236}">
                <a16:creationId xmlns:a16="http://schemas.microsoft.com/office/drawing/2014/main" id="{BE5517C4-BCB5-4366-BF9D-4258B3E04D00}"/>
              </a:ext>
            </a:extLst>
          </p:cNvPr>
          <p:cNvCxnSpPr/>
          <p:nvPr/>
        </p:nvCxnSpPr>
        <p:spPr>
          <a:xfrm>
            <a:off x="8077200" y="3099616"/>
            <a:ext cx="3099786" cy="0"/>
          </a:xfrm>
          <a:prstGeom prst="line">
            <a:avLst/>
          </a:prstGeom>
          <a:ln>
            <a:prstDash val="dash"/>
          </a:ln>
        </p:spPr>
        <p:style>
          <a:lnRef idx="1">
            <a:schemeClr val="accent2"/>
          </a:lnRef>
          <a:fillRef idx="0">
            <a:schemeClr val="accent2"/>
          </a:fillRef>
          <a:effectRef idx="0">
            <a:schemeClr val="accent2"/>
          </a:effectRef>
          <a:fontRef idx="minor">
            <a:schemeClr val="tx1"/>
          </a:fontRef>
        </p:style>
      </p:cxnSp>
      <p:cxnSp>
        <p:nvCxnSpPr>
          <p:cNvPr id="8" name="Straight Connector 7">
            <a:extLst>
              <a:ext uri="{FF2B5EF4-FFF2-40B4-BE49-F238E27FC236}">
                <a16:creationId xmlns:a16="http://schemas.microsoft.com/office/drawing/2014/main" id="{7B51A479-99E8-429E-8918-CE9225F96A27}"/>
              </a:ext>
            </a:extLst>
          </p:cNvPr>
          <p:cNvCxnSpPr/>
          <p:nvPr/>
        </p:nvCxnSpPr>
        <p:spPr>
          <a:xfrm>
            <a:off x="10612599" y="4953000"/>
            <a:ext cx="585186" cy="0"/>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2" name="Slide Number Placeholder 1">
            <a:extLst>
              <a:ext uri="{FF2B5EF4-FFF2-40B4-BE49-F238E27FC236}">
                <a16:creationId xmlns:a16="http://schemas.microsoft.com/office/drawing/2014/main" id="{1FA7EA88-4752-4FAD-9E49-4DFFF3E2E622}"/>
              </a:ext>
            </a:extLst>
          </p:cNvPr>
          <p:cNvSpPr>
            <a:spLocks noGrp="1"/>
          </p:cNvSpPr>
          <p:nvPr>
            <p:ph type="sldNum" sz="quarter" idx="12"/>
          </p:nvPr>
        </p:nvSpPr>
        <p:spPr/>
        <p:txBody>
          <a:bodyPr/>
          <a:lstStyle/>
          <a:p>
            <a:pPr>
              <a:defRPr/>
            </a:pPr>
            <a:fld id="{F4AFB593-474F-44B3-8E84-2AD5DB3850E1}" type="slidenum">
              <a:rPr lang="en-US" smtClean="0"/>
              <a:pPr>
                <a:defRPr/>
              </a:pPr>
              <a:t>20</a:t>
            </a:fld>
            <a:endParaRPr lang="en-US" dirty="0"/>
          </a:p>
        </p:txBody>
      </p:sp>
      <p:sp>
        <p:nvSpPr>
          <p:cNvPr id="5" name="TextBox 4">
            <a:extLst>
              <a:ext uri="{FF2B5EF4-FFF2-40B4-BE49-F238E27FC236}">
                <a16:creationId xmlns:a16="http://schemas.microsoft.com/office/drawing/2014/main" id="{6CB6052E-D626-4010-A1F0-ED26C96A0F50}"/>
              </a:ext>
            </a:extLst>
          </p:cNvPr>
          <p:cNvSpPr txBox="1"/>
          <p:nvPr/>
        </p:nvSpPr>
        <p:spPr>
          <a:xfrm>
            <a:off x="8737600" y="6296803"/>
            <a:ext cx="2006600" cy="369332"/>
          </a:xfrm>
          <a:prstGeom prst="rect">
            <a:avLst/>
          </a:prstGeom>
          <a:noFill/>
        </p:spPr>
        <p:txBody>
          <a:bodyPr wrap="square" rtlCol="0">
            <a:spAutoFit/>
          </a:bodyPr>
          <a:lstStyle/>
          <a:p>
            <a:r>
              <a:rPr lang="en-US" b="1" dirty="0">
                <a:hlinkClick r:id="rId5" action="ppaction://hlinksldjump"/>
              </a:rPr>
              <a:t>Back</a:t>
            </a:r>
            <a:endParaRPr lang="en-US" b="1" dirty="0"/>
          </a:p>
        </p:txBody>
      </p:sp>
    </p:spTree>
    <p:extLst>
      <p:ext uri="{BB962C8B-B14F-4D97-AF65-F5344CB8AC3E}">
        <p14:creationId xmlns:p14="http://schemas.microsoft.com/office/powerpoint/2010/main" val="371784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p:cNvSpPr txBox="1">
            <a:spLocks/>
          </p:cNvSpPr>
          <p:nvPr/>
        </p:nvSpPr>
        <p:spPr>
          <a:xfrm>
            <a:off x="1524001" y="857250"/>
            <a:ext cx="8996613" cy="559092"/>
          </a:xfrm>
          <a:prstGeom prst="rect">
            <a:avLst/>
          </a:prstGeom>
        </p:spPr>
        <p:txBody>
          <a:bodyPr vert="horz" lIns="34290" tIns="17145" rIns="34290" bIns="17145" rtlCol="0" anchor="ctr">
            <a:normAutofit/>
          </a:bodyPr>
          <a:lstStyle/>
          <a:p>
            <a:pPr defTabSz="342900">
              <a:defRPr/>
            </a:pPr>
            <a:endParaRPr lang="en-US" sz="2475" b="1" i="1" kern="0" dirty="0">
              <a:solidFill>
                <a:schemeClr val="bg1"/>
              </a:solidFill>
              <a:latin typeface="Franklin Gothic Medium" pitchFamily="34" charset="0"/>
              <a:ea typeface="+mj-ea"/>
              <a:cs typeface="+mj-cs"/>
            </a:endParaRPr>
          </a:p>
        </p:txBody>
      </p:sp>
      <p:sp>
        <p:nvSpPr>
          <p:cNvPr id="15" name="Rounded Rectangle 14"/>
          <p:cNvSpPr/>
          <p:nvPr/>
        </p:nvSpPr>
        <p:spPr>
          <a:xfrm>
            <a:off x="3915410" y="1835116"/>
            <a:ext cx="1783398" cy="74188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latin typeface="Arial" panose="020B0604020202020204" pitchFamily="34" charset="0"/>
                <a:cs typeface="Arial" panose="020B0604020202020204" pitchFamily="34" charset="0"/>
              </a:rPr>
              <a:t>Liabilities</a:t>
            </a:r>
          </a:p>
        </p:txBody>
      </p:sp>
      <p:sp>
        <p:nvSpPr>
          <p:cNvPr id="16" name="Rounded Rectangle 15"/>
          <p:cNvSpPr/>
          <p:nvPr/>
        </p:nvSpPr>
        <p:spPr>
          <a:xfrm>
            <a:off x="1999172" y="1830273"/>
            <a:ext cx="1783397" cy="741887"/>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latin typeface="Arial" panose="020B0604020202020204" pitchFamily="34" charset="0"/>
                <a:cs typeface="Arial" panose="020B0604020202020204" pitchFamily="34" charset="0"/>
              </a:rPr>
              <a:t>Assets</a:t>
            </a:r>
          </a:p>
        </p:txBody>
      </p:sp>
      <p:sp>
        <p:nvSpPr>
          <p:cNvPr id="17" name="Rounded Rectangle 16"/>
          <p:cNvSpPr/>
          <p:nvPr/>
        </p:nvSpPr>
        <p:spPr>
          <a:xfrm>
            <a:off x="1999171" y="2657768"/>
            <a:ext cx="1783397" cy="2298280"/>
          </a:xfrm>
          <a:prstGeom prst="roundRect">
            <a:avLst>
              <a:gd name="adj" fmla="val 7725"/>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marL="285750" indent="-285750">
              <a:buClr>
                <a:srgbClr val="C00000"/>
              </a:buClr>
              <a:buFont typeface="Arial" panose="020B0604020202020204" pitchFamily="34" charset="0"/>
              <a:buChar char="■"/>
            </a:pPr>
            <a:r>
              <a:rPr lang="en-US" sz="1400" b="1" dirty="0">
                <a:solidFill>
                  <a:schemeClr val="bg1"/>
                </a:solidFill>
                <a:latin typeface="Arial" panose="020B0604020202020204" pitchFamily="34" charset="0"/>
                <a:cs typeface="Arial" panose="020B0604020202020204" pitchFamily="34" charset="0"/>
              </a:rPr>
              <a:t>Cross lending/ borrowing</a:t>
            </a:r>
          </a:p>
          <a:p>
            <a:pPr marL="285750" indent="-285750">
              <a:buClr>
                <a:srgbClr val="C00000"/>
              </a:buClr>
              <a:buFont typeface="Arial" panose="020B0604020202020204" pitchFamily="34" charset="0"/>
              <a:buChar char="■"/>
            </a:pPr>
            <a:r>
              <a:rPr lang="en-US" sz="1400" b="1" dirty="0">
                <a:solidFill>
                  <a:schemeClr val="bg1"/>
                </a:solidFill>
                <a:latin typeface="Arial" panose="020B0604020202020204" pitchFamily="34" charset="0"/>
                <a:cs typeface="Arial" panose="020B0604020202020204" pitchFamily="34" charset="0"/>
              </a:rPr>
              <a:t>Valuation of non-financial assets (liquidity)</a:t>
            </a:r>
          </a:p>
        </p:txBody>
      </p:sp>
      <p:sp>
        <p:nvSpPr>
          <p:cNvPr id="18" name="Rounded Rectangle 17"/>
          <p:cNvSpPr/>
          <p:nvPr/>
        </p:nvSpPr>
        <p:spPr>
          <a:xfrm>
            <a:off x="3915410" y="2668836"/>
            <a:ext cx="1783398" cy="2298280"/>
          </a:xfrm>
          <a:prstGeom prst="roundRect">
            <a:avLst>
              <a:gd name="adj" fmla="val 9154"/>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marL="285750" indent="-285750">
              <a:buClr>
                <a:srgbClr val="C00000"/>
              </a:buClr>
              <a:buFont typeface="Arial" panose="020B0604020202020204" pitchFamily="34" charset="0"/>
              <a:buChar char="■"/>
            </a:pPr>
            <a:r>
              <a:rPr lang="en-US" sz="1400" b="1" dirty="0">
                <a:solidFill>
                  <a:schemeClr val="bg1"/>
                </a:solidFill>
                <a:latin typeface="Arial" panose="020B0604020202020204" pitchFamily="34" charset="0"/>
                <a:cs typeface="Arial" panose="020B0604020202020204" pitchFamily="34" charset="0"/>
              </a:rPr>
              <a:t>Exposure to new financing vehicles and policy lending</a:t>
            </a:r>
          </a:p>
          <a:p>
            <a:pPr marL="285750" indent="-285750">
              <a:buClr>
                <a:srgbClr val="C00000"/>
              </a:buClr>
              <a:buFont typeface="Arial" panose="020B0604020202020204" pitchFamily="34" charset="0"/>
              <a:buChar char="■"/>
            </a:pPr>
            <a:r>
              <a:rPr lang="en-US" sz="1400" b="1" dirty="0">
                <a:solidFill>
                  <a:schemeClr val="bg1"/>
                </a:solidFill>
                <a:latin typeface="Arial" panose="020B0604020202020204" pitchFamily="34" charset="0"/>
                <a:cs typeface="Arial" panose="020B0604020202020204" pitchFamily="34" charset="0"/>
              </a:rPr>
              <a:t>PPPs</a:t>
            </a:r>
          </a:p>
        </p:txBody>
      </p:sp>
      <p:sp>
        <p:nvSpPr>
          <p:cNvPr id="21" name="Rounded Rectangle 20"/>
          <p:cNvSpPr/>
          <p:nvPr/>
        </p:nvSpPr>
        <p:spPr>
          <a:xfrm>
            <a:off x="1999172" y="5106642"/>
            <a:ext cx="3699637" cy="1074702"/>
          </a:xfrm>
          <a:prstGeom prst="roundRect">
            <a:avLst>
              <a:gd name="adj" fmla="val 7725"/>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buClr>
                <a:srgbClr val="C00000"/>
              </a:buClr>
            </a:pPr>
            <a:r>
              <a:rPr lang="en-US" sz="1400" b="1" i="1" dirty="0">
                <a:solidFill>
                  <a:schemeClr val="bg1"/>
                </a:solidFill>
                <a:latin typeface="Arial" panose="020B0604020202020204" pitchFamily="34" charset="0"/>
                <a:cs typeface="Arial" panose="020B0604020202020204" pitchFamily="34" charset="0"/>
              </a:rPr>
              <a:t>Consolidation: clarify cross lending/borrowing across institutions</a:t>
            </a:r>
          </a:p>
        </p:txBody>
      </p:sp>
      <p:sp>
        <p:nvSpPr>
          <p:cNvPr id="23" name="Title 1">
            <a:extLst>
              <a:ext uri="{FF2B5EF4-FFF2-40B4-BE49-F238E27FC236}">
                <a16:creationId xmlns:a16="http://schemas.microsoft.com/office/drawing/2014/main" id="{56C9926F-C359-48BD-B258-3D27B43D66CE}"/>
              </a:ext>
            </a:extLst>
          </p:cNvPr>
          <p:cNvSpPr txBox="1">
            <a:spLocks noChangeArrowheads="1"/>
          </p:cNvSpPr>
          <p:nvPr/>
        </p:nvSpPr>
        <p:spPr>
          <a:xfrm>
            <a:off x="76200" y="152400"/>
            <a:ext cx="9906000" cy="1143000"/>
          </a:xfrm>
          <a:prstGeom prst="rect">
            <a:avLst/>
          </a:prstGeom>
        </p:spPr>
        <p:txBody>
          <a:bodyPr anchor="b"/>
          <a:lstStyle>
            <a:lvl1pPr algn="l" rtl="0" fontAlgn="base">
              <a:spcBef>
                <a:spcPct val="0"/>
              </a:spcBef>
              <a:spcAft>
                <a:spcPct val="0"/>
              </a:spcAft>
              <a:defRPr sz="3200" b="1" kern="1200">
                <a:solidFill>
                  <a:srgbClr val="C00000"/>
                </a:solidFill>
                <a:latin typeface="Arial" pitchFamily="34" charset="0"/>
                <a:ea typeface="+mj-ea"/>
                <a:cs typeface="Arial" pitchFamily="34" charset="0"/>
              </a:defRPr>
            </a:lvl1pPr>
            <a:lvl2pPr algn="l" rtl="0" fontAlgn="base">
              <a:spcBef>
                <a:spcPct val="0"/>
              </a:spcBef>
              <a:spcAft>
                <a:spcPct val="0"/>
              </a:spcAft>
              <a:defRPr sz="3200" b="1">
                <a:solidFill>
                  <a:srgbClr val="C00000"/>
                </a:solidFill>
                <a:latin typeface="Arial" panose="020B0604020202020204" pitchFamily="34" charset="0"/>
                <a:cs typeface="Arial" panose="020B0604020202020204" pitchFamily="34" charset="0"/>
              </a:defRPr>
            </a:lvl2pPr>
            <a:lvl3pPr algn="l" rtl="0" fontAlgn="base">
              <a:spcBef>
                <a:spcPct val="0"/>
              </a:spcBef>
              <a:spcAft>
                <a:spcPct val="0"/>
              </a:spcAft>
              <a:defRPr sz="3200" b="1">
                <a:solidFill>
                  <a:srgbClr val="C00000"/>
                </a:solidFill>
                <a:latin typeface="Arial" panose="020B0604020202020204" pitchFamily="34" charset="0"/>
                <a:cs typeface="Arial" panose="020B0604020202020204" pitchFamily="34" charset="0"/>
              </a:defRPr>
            </a:lvl3pPr>
            <a:lvl4pPr algn="l" rtl="0" fontAlgn="base">
              <a:spcBef>
                <a:spcPct val="0"/>
              </a:spcBef>
              <a:spcAft>
                <a:spcPct val="0"/>
              </a:spcAft>
              <a:defRPr sz="3200" b="1">
                <a:solidFill>
                  <a:srgbClr val="C00000"/>
                </a:solidFill>
                <a:latin typeface="Arial" panose="020B0604020202020204" pitchFamily="34" charset="0"/>
                <a:cs typeface="Arial" panose="020B0604020202020204" pitchFamily="34" charset="0"/>
              </a:defRPr>
            </a:lvl4pPr>
            <a:lvl5pPr algn="l" rtl="0" fontAlgn="base">
              <a:spcBef>
                <a:spcPct val="0"/>
              </a:spcBef>
              <a:spcAft>
                <a:spcPct val="0"/>
              </a:spcAft>
              <a:defRPr sz="3200" b="1">
                <a:solidFill>
                  <a:srgbClr val="C00000"/>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b="1">
                <a:solidFill>
                  <a:srgbClr val="C00000"/>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b="1">
                <a:solidFill>
                  <a:srgbClr val="C00000"/>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b="1">
                <a:solidFill>
                  <a:srgbClr val="C00000"/>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b="1">
                <a:solidFill>
                  <a:srgbClr val="C00000"/>
                </a:solidFill>
                <a:latin typeface="Arial" panose="020B0604020202020204" pitchFamily="34" charset="0"/>
                <a:cs typeface="Arial" panose="020B0604020202020204" pitchFamily="34" charset="0"/>
              </a:defRPr>
            </a:lvl9pPr>
          </a:lstStyle>
          <a:p>
            <a:pPr eaLnBrk="1" hangingPunct="1"/>
            <a:r>
              <a:rPr lang="en-US" altLang="en-US" sz="2800" dirty="0">
                <a:solidFill>
                  <a:srgbClr val="990000"/>
                </a:solidFill>
              </a:rPr>
              <a:t>China</a:t>
            </a:r>
          </a:p>
          <a:p>
            <a:pPr eaLnBrk="1" hangingPunct="1"/>
            <a:r>
              <a:rPr lang="en-US" altLang="en-US" sz="2800" dirty="0">
                <a:solidFill>
                  <a:srgbClr val="990000"/>
                </a:solidFill>
              </a:rPr>
              <a:t>What are we missing? </a:t>
            </a:r>
            <a:endParaRPr lang="en-US" altLang="en-US" sz="2800" dirty="0">
              <a:solidFill>
                <a:srgbClr val="17375E"/>
              </a:solidFill>
            </a:endParaRPr>
          </a:p>
        </p:txBody>
      </p:sp>
      <p:pic>
        <p:nvPicPr>
          <p:cNvPr id="2" name="Picture 1">
            <a:extLst>
              <a:ext uri="{FF2B5EF4-FFF2-40B4-BE49-F238E27FC236}">
                <a16:creationId xmlns:a16="http://schemas.microsoft.com/office/drawing/2014/main" id="{96C02420-B6D4-4213-BBF3-2415B7BBFCE7}"/>
              </a:ext>
            </a:extLst>
          </p:cNvPr>
          <p:cNvPicPr>
            <a:picLocks noChangeAspect="1"/>
          </p:cNvPicPr>
          <p:nvPr/>
        </p:nvPicPr>
        <p:blipFill>
          <a:blip r:embed="rId3"/>
          <a:stretch>
            <a:fillRect/>
          </a:stretch>
        </p:blipFill>
        <p:spPr>
          <a:xfrm>
            <a:off x="6527606" y="2286000"/>
            <a:ext cx="5340032" cy="3895344"/>
          </a:xfrm>
          <a:prstGeom prst="rect">
            <a:avLst/>
          </a:prstGeom>
        </p:spPr>
      </p:pic>
      <p:sp>
        <p:nvSpPr>
          <p:cNvPr id="3" name="TextBox 2">
            <a:extLst>
              <a:ext uri="{FF2B5EF4-FFF2-40B4-BE49-F238E27FC236}">
                <a16:creationId xmlns:a16="http://schemas.microsoft.com/office/drawing/2014/main" id="{EF16D68C-3AC6-4246-B055-546E44569C6D}"/>
              </a:ext>
            </a:extLst>
          </p:cNvPr>
          <p:cNvSpPr txBox="1"/>
          <p:nvPr/>
        </p:nvSpPr>
        <p:spPr>
          <a:xfrm>
            <a:off x="228600" y="5943600"/>
            <a:ext cx="1524000" cy="369332"/>
          </a:xfrm>
          <a:prstGeom prst="rect">
            <a:avLst/>
          </a:prstGeom>
          <a:noFill/>
        </p:spPr>
        <p:txBody>
          <a:bodyPr wrap="square" rtlCol="0">
            <a:spAutoFit/>
          </a:bodyPr>
          <a:lstStyle/>
          <a:p>
            <a:r>
              <a:rPr lang="en-US" b="1" dirty="0">
                <a:hlinkClick r:id="rId4" action="ppaction://hlinksldjump"/>
              </a:rPr>
              <a:t>Back</a:t>
            </a:r>
            <a:endParaRPr lang="en-US" b="1" dirty="0"/>
          </a:p>
        </p:txBody>
      </p:sp>
    </p:spTree>
    <p:extLst>
      <p:ext uri="{BB962C8B-B14F-4D97-AF65-F5344CB8AC3E}">
        <p14:creationId xmlns:p14="http://schemas.microsoft.com/office/powerpoint/2010/main" val="172400051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B16F5-8887-4752-8A25-BB029E2D69FE}"/>
              </a:ext>
            </a:extLst>
          </p:cNvPr>
          <p:cNvSpPr>
            <a:spLocks noGrp="1"/>
          </p:cNvSpPr>
          <p:nvPr>
            <p:ph type="title"/>
          </p:nvPr>
        </p:nvSpPr>
        <p:spPr/>
        <p:txBody>
          <a:bodyPr/>
          <a:lstStyle/>
          <a:p>
            <a:r>
              <a:rPr lang="en-US" dirty="0"/>
              <a:t>EU Aggregate</a:t>
            </a:r>
            <a:br>
              <a:rPr lang="en-US" dirty="0"/>
            </a:br>
            <a:r>
              <a:rPr lang="en-US" sz="2200" dirty="0">
                <a:solidFill>
                  <a:srgbClr val="002060"/>
                </a:solidFill>
              </a:rPr>
              <a:t>Austria, Finland, France, Germany, Portugal, UK</a:t>
            </a:r>
          </a:p>
        </p:txBody>
      </p:sp>
      <p:sp>
        <p:nvSpPr>
          <p:cNvPr id="4" name="TextBox 3">
            <a:extLst>
              <a:ext uri="{FF2B5EF4-FFF2-40B4-BE49-F238E27FC236}">
                <a16:creationId xmlns:a16="http://schemas.microsoft.com/office/drawing/2014/main" id="{151729E0-5E10-47CE-97FA-482DC9B89971}"/>
              </a:ext>
            </a:extLst>
          </p:cNvPr>
          <p:cNvSpPr txBox="1"/>
          <p:nvPr/>
        </p:nvSpPr>
        <p:spPr>
          <a:xfrm>
            <a:off x="4044833" y="1560365"/>
            <a:ext cx="4575291" cy="276999"/>
          </a:xfrm>
          <a:prstGeom prst="rect">
            <a:avLst/>
          </a:prstGeom>
          <a:noFill/>
        </p:spPr>
        <p:txBody>
          <a:bodyPr wrap="square" rtlCol="0">
            <a:spAutoFit/>
          </a:bodyPr>
          <a:lstStyle/>
          <a:p>
            <a:pPr fontAlgn="b"/>
            <a:r>
              <a:rPr lang="en-US" sz="1200" b="1" dirty="0">
                <a:latin typeface="Georgia" panose="02040502050405020303" pitchFamily="18" charset="0"/>
              </a:rPr>
              <a:t>Aggregate Public Sector Balance Sheet </a:t>
            </a:r>
            <a:r>
              <a:rPr lang="en-US" sz="1200" dirty="0">
                <a:latin typeface="Georgia" panose="02040502050405020303" pitchFamily="18" charset="0"/>
              </a:rPr>
              <a:t>(in percent of GDP)</a:t>
            </a:r>
          </a:p>
        </p:txBody>
      </p:sp>
      <p:sp>
        <p:nvSpPr>
          <p:cNvPr id="5" name="TextBox 4">
            <a:extLst>
              <a:ext uri="{FF2B5EF4-FFF2-40B4-BE49-F238E27FC236}">
                <a16:creationId xmlns:a16="http://schemas.microsoft.com/office/drawing/2014/main" id="{58C4D420-6024-4204-8247-2176B97A8D15}"/>
              </a:ext>
            </a:extLst>
          </p:cNvPr>
          <p:cNvSpPr txBox="1"/>
          <p:nvPr/>
        </p:nvSpPr>
        <p:spPr>
          <a:xfrm>
            <a:off x="4825320" y="1833030"/>
            <a:ext cx="792205" cy="369332"/>
          </a:xfrm>
          <a:prstGeom prst="rect">
            <a:avLst/>
          </a:prstGeom>
          <a:noFill/>
        </p:spPr>
        <p:txBody>
          <a:bodyPr wrap="square" rtlCol="0">
            <a:spAutoFit/>
          </a:bodyPr>
          <a:lstStyle/>
          <a:p>
            <a:r>
              <a:rPr lang="en-US" b="1" dirty="0">
                <a:solidFill>
                  <a:schemeClr val="tx1">
                    <a:lumMod val="65000"/>
                    <a:lumOff val="35000"/>
                  </a:schemeClr>
                </a:solidFill>
              </a:rPr>
              <a:t>Assets</a:t>
            </a:r>
            <a:endParaRPr lang="en-US" sz="1500" b="1" dirty="0">
              <a:solidFill>
                <a:schemeClr val="tx1">
                  <a:lumMod val="65000"/>
                  <a:lumOff val="35000"/>
                </a:schemeClr>
              </a:solidFill>
            </a:endParaRPr>
          </a:p>
        </p:txBody>
      </p:sp>
      <p:sp>
        <p:nvSpPr>
          <p:cNvPr id="6" name="TextBox 5">
            <a:extLst>
              <a:ext uri="{FF2B5EF4-FFF2-40B4-BE49-F238E27FC236}">
                <a16:creationId xmlns:a16="http://schemas.microsoft.com/office/drawing/2014/main" id="{A80F08BC-E5CD-44EF-9121-1D4D8689E4EB}"/>
              </a:ext>
            </a:extLst>
          </p:cNvPr>
          <p:cNvSpPr txBox="1"/>
          <p:nvPr/>
        </p:nvSpPr>
        <p:spPr>
          <a:xfrm>
            <a:off x="6373221" y="1840227"/>
            <a:ext cx="1087157" cy="369332"/>
          </a:xfrm>
          <a:prstGeom prst="rect">
            <a:avLst/>
          </a:prstGeom>
          <a:noFill/>
        </p:spPr>
        <p:txBody>
          <a:bodyPr wrap="square" rtlCol="0">
            <a:spAutoFit/>
          </a:bodyPr>
          <a:lstStyle/>
          <a:p>
            <a:r>
              <a:rPr lang="en-US" b="1" dirty="0">
                <a:solidFill>
                  <a:schemeClr val="tx1">
                    <a:lumMod val="65000"/>
                    <a:lumOff val="35000"/>
                  </a:schemeClr>
                </a:solidFill>
              </a:rPr>
              <a:t>Liabilities</a:t>
            </a:r>
          </a:p>
        </p:txBody>
      </p:sp>
      <p:cxnSp>
        <p:nvCxnSpPr>
          <p:cNvPr id="7" name="Straight Connector 6">
            <a:extLst>
              <a:ext uri="{FF2B5EF4-FFF2-40B4-BE49-F238E27FC236}">
                <a16:creationId xmlns:a16="http://schemas.microsoft.com/office/drawing/2014/main" id="{0A51C1C0-C7D1-434A-9816-877E92E8B01E}"/>
              </a:ext>
            </a:extLst>
          </p:cNvPr>
          <p:cNvCxnSpPr>
            <a:cxnSpLocks/>
          </p:cNvCxnSpPr>
          <p:nvPr/>
        </p:nvCxnSpPr>
        <p:spPr>
          <a:xfrm>
            <a:off x="4486892" y="2179035"/>
            <a:ext cx="3036094" cy="21240"/>
          </a:xfrm>
          <a:prstGeom prst="line">
            <a:avLst/>
          </a:prstGeom>
          <a:ln w="38100">
            <a:solidFill>
              <a:srgbClr val="5E5E5E"/>
            </a:solidFill>
          </a:ln>
        </p:spPr>
        <p:style>
          <a:lnRef idx="1">
            <a:schemeClr val="accent3"/>
          </a:lnRef>
          <a:fillRef idx="0">
            <a:schemeClr val="accent3"/>
          </a:fillRef>
          <a:effectRef idx="0">
            <a:schemeClr val="accent3"/>
          </a:effectRef>
          <a:fontRef idx="minor">
            <a:schemeClr val="tx1"/>
          </a:fontRef>
        </p:style>
      </p:cxnSp>
      <p:cxnSp>
        <p:nvCxnSpPr>
          <p:cNvPr id="8" name="Straight Connector 7">
            <a:extLst>
              <a:ext uri="{FF2B5EF4-FFF2-40B4-BE49-F238E27FC236}">
                <a16:creationId xmlns:a16="http://schemas.microsoft.com/office/drawing/2014/main" id="{064D7F9F-A9D9-4026-B967-6C8759E4158B}"/>
              </a:ext>
            </a:extLst>
          </p:cNvPr>
          <p:cNvCxnSpPr>
            <a:cxnSpLocks/>
          </p:cNvCxnSpPr>
          <p:nvPr/>
        </p:nvCxnSpPr>
        <p:spPr>
          <a:xfrm flipH="1">
            <a:off x="5978014" y="1914620"/>
            <a:ext cx="12523" cy="3886055"/>
          </a:xfrm>
          <a:prstGeom prst="line">
            <a:avLst/>
          </a:prstGeom>
          <a:ln w="38100">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sp>
        <p:nvSpPr>
          <p:cNvPr id="9" name="Rectangle: Rounded Corners 8">
            <a:extLst>
              <a:ext uri="{FF2B5EF4-FFF2-40B4-BE49-F238E27FC236}">
                <a16:creationId xmlns:a16="http://schemas.microsoft.com/office/drawing/2014/main" id="{1C6D3010-BEEA-4AAE-8901-2D52F8E4E1D1}"/>
              </a:ext>
            </a:extLst>
          </p:cNvPr>
          <p:cNvSpPr/>
          <p:nvPr/>
        </p:nvSpPr>
        <p:spPr>
          <a:xfrm>
            <a:off x="4343400" y="2286816"/>
            <a:ext cx="1453242" cy="11430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a:t>Financial Assets</a:t>
            </a:r>
          </a:p>
          <a:p>
            <a:pPr algn="ctr"/>
            <a:r>
              <a:rPr lang="en-US" sz="1400" b="1"/>
              <a:t>115.7 %</a:t>
            </a:r>
          </a:p>
        </p:txBody>
      </p:sp>
      <p:sp>
        <p:nvSpPr>
          <p:cNvPr id="10" name="Rectangle: Rounded Corners 9">
            <a:extLst>
              <a:ext uri="{FF2B5EF4-FFF2-40B4-BE49-F238E27FC236}">
                <a16:creationId xmlns:a16="http://schemas.microsoft.com/office/drawing/2014/main" id="{7A9F88E5-2EB6-4E04-B63D-1580317C832B}"/>
              </a:ext>
            </a:extLst>
          </p:cNvPr>
          <p:cNvSpPr/>
          <p:nvPr/>
        </p:nvSpPr>
        <p:spPr>
          <a:xfrm>
            <a:off x="6302830" y="2286816"/>
            <a:ext cx="1469571" cy="1428750"/>
          </a:xfrm>
          <a:prstGeom prst="round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a:t>Others </a:t>
            </a:r>
          </a:p>
          <a:p>
            <a:pPr algn="ctr"/>
            <a:r>
              <a:rPr lang="en-US" sz="1400" b="1"/>
              <a:t>140.5 %</a:t>
            </a:r>
          </a:p>
        </p:txBody>
      </p:sp>
      <p:sp>
        <p:nvSpPr>
          <p:cNvPr id="11" name="Rectangle: Rounded Corners 10">
            <a:extLst>
              <a:ext uri="{FF2B5EF4-FFF2-40B4-BE49-F238E27FC236}">
                <a16:creationId xmlns:a16="http://schemas.microsoft.com/office/drawing/2014/main" id="{5C99085E-2ABB-4904-8215-079346273970}"/>
              </a:ext>
            </a:extLst>
          </p:cNvPr>
          <p:cNvSpPr/>
          <p:nvPr/>
        </p:nvSpPr>
        <p:spPr>
          <a:xfrm>
            <a:off x="6302830" y="3810817"/>
            <a:ext cx="1453243" cy="816429"/>
          </a:xfrm>
          <a:prstGeom prst="round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a:t>Pension Liabilities</a:t>
            </a:r>
          </a:p>
          <a:p>
            <a:pPr algn="ctr"/>
            <a:r>
              <a:rPr lang="en-US" sz="1400" b="1"/>
              <a:t>79.9 %</a:t>
            </a:r>
          </a:p>
        </p:txBody>
      </p:sp>
      <p:sp>
        <p:nvSpPr>
          <p:cNvPr id="12" name="Rectangle: Rounded Corners 11">
            <a:extLst>
              <a:ext uri="{FF2B5EF4-FFF2-40B4-BE49-F238E27FC236}">
                <a16:creationId xmlns:a16="http://schemas.microsoft.com/office/drawing/2014/main" id="{3F12E5E4-930A-4825-82D5-E1E886FC6C38}"/>
              </a:ext>
            </a:extLst>
          </p:cNvPr>
          <p:cNvSpPr/>
          <p:nvPr/>
        </p:nvSpPr>
        <p:spPr>
          <a:xfrm>
            <a:off x="6302830" y="4736103"/>
            <a:ext cx="1453243" cy="381000"/>
          </a:xfrm>
          <a:prstGeom prst="round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a:t>Debt </a:t>
            </a:r>
          </a:p>
          <a:p>
            <a:pPr algn="ctr"/>
            <a:r>
              <a:rPr lang="en-US" sz="1400" b="1"/>
              <a:t>38.3 %</a:t>
            </a:r>
          </a:p>
        </p:txBody>
      </p:sp>
      <p:sp>
        <p:nvSpPr>
          <p:cNvPr id="13" name="Rectangle: Rounded Corners 12">
            <a:extLst>
              <a:ext uri="{FF2B5EF4-FFF2-40B4-BE49-F238E27FC236}">
                <a16:creationId xmlns:a16="http://schemas.microsoft.com/office/drawing/2014/main" id="{D7A19660-2997-4D25-A43F-B4D6286BC3D0}"/>
              </a:ext>
            </a:extLst>
          </p:cNvPr>
          <p:cNvSpPr/>
          <p:nvPr/>
        </p:nvSpPr>
        <p:spPr>
          <a:xfrm>
            <a:off x="4343400" y="3525068"/>
            <a:ext cx="1450862" cy="830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a:t>Infrastructure</a:t>
            </a:r>
          </a:p>
          <a:p>
            <a:pPr algn="ctr"/>
            <a:r>
              <a:rPr lang="en-US" sz="1400" b="1"/>
              <a:t>82.9 %</a:t>
            </a:r>
          </a:p>
        </p:txBody>
      </p:sp>
      <p:sp>
        <p:nvSpPr>
          <p:cNvPr id="14" name="Left Brace 13">
            <a:extLst>
              <a:ext uri="{FF2B5EF4-FFF2-40B4-BE49-F238E27FC236}">
                <a16:creationId xmlns:a16="http://schemas.microsoft.com/office/drawing/2014/main" id="{9DBCE25A-5A04-4719-82D4-3E35EFFB8697}"/>
              </a:ext>
            </a:extLst>
          </p:cNvPr>
          <p:cNvSpPr/>
          <p:nvPr/>
        </p:nvSpPr>
        <p:spPr>
          <a:xfrm>
            <a:off x="3962401" y="2171268"/>
            <a:ext cx="315175" cy="2218332"/>
          </a:xfrm>
          <a:prstGeom prst="leftBrace">
            <a:avLst>
              <a:gd name="adj1" fmla="val 38749"/>
              <a:gd name="adj2" fmla="val 48966"/>
            </a:avLst>
          </a:prstGeom>
          <a:ln>
            <a:solidFill>
              <a:schemeClr val="bg2">
                <a:lumMod val="2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0070C0"/>
              </a:solidFill>
            </a:endParaRPr>
          </a:p>
        </p:txBody>
      </p:sp>
      <p:sp>
        <p:nvSpPr>
          <p:cNvPr id="15" name="TextBox 14">
            <a:extLst>
              <a:ext uri="{FF2B5EF4-FFF2-40B4-BE49-F238E27FC236}">
                <a16:creationId xmlns:a16="http://schemas.microsoft.com/office/drawing/2014/main" id="{50AEDCAC-020E-45F2-B599-6A6B266D8D7B}"/>
              </a:ext>
            </a:extLst>
          </p:cNvPr>
          <p:cNvSpPr txBox="1"/>
          <p:nvPr/>
        </p:nvSpPr>
        <p:spPr>
          <a:xfrm>
            <a:off x="3048000" y="3095768"/>
            <a:ext cx="1069662" cy="369332"/>
          </a:xfrm>
          <a:prstGeom prst="rect">
            <a:avLst/>
          </a:prstGeom>
          <a:noFill/>
        </p:spPr>
        <p:txBody>
          <a:bodyPr wrap="square" rtlCol="0">
            <a:spAutoFit/>
          </a:bodyPr>
          <a:lstStyle/>
          <a:p>
            <a:r>
              <a:rPr lang="en-US" b="1" dirty="0">
                <a:solidFill>
                  <a:schemeClr val="accent5">
                    <a:lumMod val="75000"/>
                  </a:schemeClr>
                </a:solidFill>
              </a:rPr>
              <a:t>203.3 %</a:t>
            </a:r>
          </a:p>
        </p:txBody>
      </p:sp>
      <p:sp>
        <p:nvSpPr>
          <p:cNvPr id="16" name="Left Brace 15">
            <a:extLst>
              <a:ext uri="{FF2B5EF4-FFF2-40B4-BE49-F238E27FC236}">
                <a16:creationId xmlns:a16="http://schemas.microsoft.com/office/drawing/2014/main" id="{CC88BAD4-5779-4524-8668-448DBED5030E}"/>
              </a:ext>
            </a:extLst>
          </p:cNvPr>
          <p:cNvSpPr/>
          <p:nvPr/>
        </p:nvSpPr>
        <p:spPr>
          <a:xfrm rot="10800000">
            <a:off x="7685826" y="2178408"/>
            <a:ext cx="315175" cy="3119228"/>
          </a:xfrm>
          <a:prstGeom prst="leftBrace">
            <a:avLst>
              <a:gd name="adj1" fmla="val 38749"/>
              <a:gd name="adj2" fmla="val 48966"/>
            </a:avLst>
          </a:prstGeom>
          <a:ln>
            <a:solidFill>
              <a:schemeClr val="bg2">
                <a:lumMod val="2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0070C0"/>
              </a:solidFill>
            </a:endParaRPr>
          </a:p>
        </p:txBody>
      </p:sp>
      <p:sp>
        <p:nvSpPr>
          <p:cNvPr id="17" name="TextBox 16">
            <a:extLst>
              <a:ext uri="{FF2B5EF4-FFF2-40B4-BE49-F238E27FC236}">
                <a16:creationId xmlns:a16="http://schemas.microsoft.com/office/drawing/2014/main" id="{3E523D82-C128-4366-ADE1-E471D9F25E1D}"/>
              </a:ext>
            </a:extLst>
          </p:cNvPr>
          <p:cNvSpPr txBox="1"/>
          <p:nvPr/>
        </p:nvSpPr>
        <p:spPr>
          <a:xfrm>
            <a:off x="7997848" y="3570754"/>
            <a:ext cx="1043959" cy="369332"/>
          </a:xfrm>
          <a:prstGeom prst="rect">
            <a:avLst/>
          </a:prstGeom>
          <a:noFill/>
        </p:spPr>
        <p:txBody>
          <a:bodyPr wrap="square" rtlCol="0">
            <a:spAutoFit/>
          </a:bodyPr>
          <a:lstStyle/>
          <a:p>
            <a:r>
              <a:rPr lang="en-US" b="1" dirty="0">
                <a:solidFill>
                  <a:srgbClr val="FF0000"/>
                </a:solidFill>
              </a:rPr>
              <a:t>258.7 %</a:t>
            </a:r>
          </a:p>
        </p:txBody>
      </p:sp>
      <p:sp>
        <p:nvSpPr>
          <p:cNvPr id="18" name="Rectangle: Rounded Corners 17">
            <a:extLst>
              <a:ext uri="{FF2B5EF4-FFF2-40B4-BE49-F238E27FC236}">
                <a16:creationId xmlns:a16="http://schemas.microsoft.com/office/drawing/2014/main" id="{F6C31FCC-E3FB-41BA-9F06-0A8C458D9C1F}"/>
              </a:ext>
            </a:extLst>
          </p:cNvPr>
          <p:cNvSpPr/>
          <p:nvPr/>
        </p:nvSpPr>
        <p:spPr>
          <a:xfrm>
            <a:off x="4343400" y="4477568"/>
            <a:ext cx="1453242" cy="517071"/>
          </a:xfrm>
          <a:prstGeom prst="roundRect">
            <a:avLst/>
          </a:prstGeom>
          <a:solidFill>
            <a:schemeClr val="tx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a:t>Negative Net Worth</a:t>
            </a:r>
          </a:p>
          <a:p>
            <a:pPr algn="ctr"/>
            <a:r>
              <a:rPr lang="en-US" sz="1200" b="1"/>
              <a:t>-55.4%</a:t>
            </a:r>
          </a:p>
        </p:txBody>
      </p:sp>
    </p:spTree>
    <p:extLst>
      <p:ext uri="{BB962C8B-B14F-4D97-AF65-F5344CB8AC3E}">
        <p14:creationId xmlns:p14="http://schemas.microsoft.com/office/powerpoint/2010/main" val="2586453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D9F9DBA-7280-4471-BB3B-9DA12ACD89F0}"/>
              </a:ext>
            </a:extLst>
          </p:cNvPr>
          <p:cNvSpPr>
            <a:spLocks noGrp="1" noChangeArrowheads="1"/>
          </p:cNvSpPr>
          <p:nvPr>
            <p:ph type="title"/>
          </p:nvPr>
        </p:nvSpPr>
        <p:spPr>
          <a:xfrm>
            <a:off x="152400" y="152400"/>
            <a:ext cx="8686800" cy="1143000"/>
          </a:xfrm>
        </p:spPr>
        <p:txBody>
          <a:bodyPr anchor="b"/>
          <a:lstStyle/>
          <a:p>
            <a:r>
              <a:rPr lang="en-US" altLang="en-US" sz="2800" dirty="0">
                <a:solidFill>
                  <a:srgbClr val="990000"/>
                </a:solidFill>
              </a:rPr>
              <a:t>Managing Public Wealth</a:t>
            </a:r>
            <a:br>
              <a:rPr lang="en-US" altLang="en-US" sz="2800" dirty="0">
                <a:solidFill>
                  <a:srgbClr val="990000"/>
                </a:solidFill>
              </a:rPr>
            </a:br>
            <a:r>
              <a:rPr lang="en-US" altLang="en-US" sz="2800" dirty="0">
                <a:solidFill>
                  <a:srgbClr val="17375E"/>
                </a:solidFill>
              </a:rPr>
              <a:t>Overview</a:t>
            </a:r>
          </a:p>
        </p:txBody>
      </p:sp>
      <p:sp>
        <p:nvSpPr>
          <p:cNvPr id="3" name="Content Placeholder 2">
            <a:extLst>
              <a:ext uri="{FF2B5EF4-FFF2-40B4-BE49-F238E27FC236}">
                <a16:creationId xmlns:a16="http://schemas.microsoft.com/office/drawing/2014/main" id="{5D4A9705-ABBC-4E2C-9529-CB7CF7558A5A}"/>
              </a:ext>
            </a:extLst>
          </p:cNvPr>
          <p:cNvSpPr>
            <a:spLocks noGrp="1"/>
          </p:cNvSpPr>
          <p:nvPr>
            <p:ph idx="1"/>
          </p:nvPr>
        </p:nvSpPr>
        <p:spPr>
          <a:xfrm>
            <a:off x="1524000" y="1447800"/>
            <a:ext cx="9144000" cy="4953000"/>
          </a:xfrm>
        </p:spPr>
        <p:txBody>
          <a:bodyPr rtlCol="0">
            <a:normAutofit/>
          </a:bodyPr>
          <a:lstStyle/>
          <a:p>
            <a:pPr marL="571500" indent="-571500" fontAlgn="auto">
              <a:spcAft>
                <a:spcPts val="0"/>
              </a:spcAft>
              <a:buFont typeface="+mj-lt"/>
              <a:buAutoNum type="romanUcPeriod"/>
              <a:defRPr/>
            </a:pPr>
            <a:r>
              <a:rPr lang="en-US" b="1" dirty="0">
                <a:solidFill>
                  <a:srgbClr val="002060"/>
                </a:solidFill>
              </a:rPr>
              <a:t>The Public Sector Balance Sheet</a:t>
            </a:r>
          </a:p>
          <a:p>
            <a:pPr marL="571500" indent="-571500" fontAlgn="auto">
              <a:spcAft>
                <a:spcPts val="0"/>
              </a:spcAft>
              <a:buFont typeface="+mj-lt"/>
              <a:buAutoNum type="romanUcPeriod"/>
              <a:defRPr/>
            </a:pPr>
            <a:endParaRPr lang="en-US" b="1" dirty="0">
              <a:solidFill>
                <a:srgbClr val="002060"/>
              </a:solidFill>
            </a:endParaRPr>
          </a:p>
          <a:p>
            <a:pPr marL="571500" indent="-571500" fontAlgn="auto">
              <a:spcAft>
                <a:spcPts val="0"/>
              </a:spcAft>
              <a:buFont typeface="+mj-lt"/>
              <a:buAutoNum type="romanUcPeriod"/>
              <a:defRPr/>
            </a:pPr>
            <a:r>
              <a:rPr lang="en-US" b="1" dirty="0">
                <a:solidFill>
                  <a:srgbClr val="002060"/>
                </a:solidFill>
              </a:rPr>
              <a:t>Why Does it Matter?</a:t>
            </a:r>
          </a:p>
          <a:p>
            <a:pPr marL="571500" indent="-571500" fontAlgn="auto">
              <a:spcAft>
                <a:spcPts val="0"/>
              </a:spcAft>
              <a:buFont typeface="+mj-lt"/>
              <a:buAutoNum type="romanUcPeriod"/>
              <a:defRPr/>
            </a:pPr>
            <a:endParaRPr lang="en-US" b="1" dirty="0">
              <a:solidFill>
                <a:srgbClr val="002060"/>
              </a:solidFill>
            </a:endParaRPr>
          </a:p>
          <a:p>
            <a:pPr marL="571500" indent="-571500" fontAlgn="auto">
              <a:spcAft>
                <a:spcPts val="0"/>
              </a:spcAft>
              <a:buFont typeface="+mj-lt"/>
              <a:buAutoNum type="romanUcPeriod"/>
              <a:defRPr/>
            </a:pPr>
            <a:r>
              <a:rPr lang="en-US" b="1" dirty="0">
                <a:solidFill>
                  <a:srgbClr val="002060"/>
                </a:solidFill>
              </a:rPr>
              <a:t>Examples</a:t>
            </a:r>
          </a:p>
          <a:p>
            <a:pPr marL="571500" indent="-571500" fontAlgn="auto">
              <a:spcAft>
                <a:spcPts val="0"/>
              </a:spcAft>
              <a:buFont typeface="+mj-lt"/>
              <a:buAutoNum type="romanUcPeriod"/>
              <a:defRPr/>
            </a:pPr>
            <a:endParaRPr lang="en-US" b="1" dirty="0">
              <a:solidFill>
                <a:srgbClr val="002060"/>
              </a:solidFill>
            </a:endParaRPr>
          </a:p>
          <a:p>
            <a:pPr marL="571500" indent="-571500" fontAlgn="auto">
              <a:spcAft>
                <a:spcPts val="0"/>
              </a:spcAft>
              <a:buFont typeface="+mj-lt"/>
              <a:buAutoNum type="romanUcPeriod"/>
              <a:defRPr/>
            </a:pPr>
            <a:r>
              <a:rPr lang="en-US" b="1" dirty="0">
                <a:solidFill>
                  <a:srgbClr val="002060"/>
                </a:solidFill>
              </a:rPr>
              <a:t>Conclusion</a:t>
            </a:r>
          </a:p>
          <a:p>
            <a:pPr marL="571500" indent="-571500" fontAlgn="auto">
              <a:spcAft>
                <a:spcPts val="0"/>
              </a:spcAft>
              <a:buFont typeface="+mj-lt"/>
              <a:buAutoNum type="romanUcPeriod"/>
              <a:defRPr/>
            </a:pPr>
            <a:endParaRPr lang="en-US" b="1" dirty="0">
              <a:solidFill>
                <a:srgbClr val="002060"/>
              </a:solidFill>
            </a:endParaRPr>
          </a:p>
          <a:p>
            <a:pPr marL="0" indent="0" fontAlgn="auto">
              <a:spcAft>
                <a:spcPts val="0"/>
              </a:spcAft>
              <a:buNone/>
              <a:defRPr/>
            </a:pPr>
            <a:endParaRPr lang="en-US" b="1" dirty="0">
              <a:solidFill>
                <a:srgbClr val="002060"/>
              </a:solidFill>
            </a:endParaRPr>
          </a:p>
        </p:txBody>
      </p:sp>
      <p:sp>
        <p:nvSpPr>
          <p:cNvPr id="2" name="Slide Number Placeholder 1">
            <a:extLst>
              <a:ext uri="{FF2B5EF4-FFF2-40B4-BE49-F238E27FC236}">
                <a16:creationId xmlns:a16="http://schemas.microsoft.com/office/drawing/2014/main" id="{13A88BD5-2488-4923-A5EE-3F041F8EECA7}"/>
              </a:ext>
            </a:extLst>
          </p:cNvPr>
          <p:cNvSpPr>
            <a:spLocks noGrp="1"/>
          </p:cNvSpPr>
          <p:nvPr>
            <p:ph type="sldNum" sz="quarter" idx="12"/>
          </p:nvPr>
        </p:nvSpPr>
        <p:spPr/>
        <p:txBody>
          <a:bodyPr/>
          <a:lstStyle/>
          <a:p>
            <a:pPr>
              <a:defRPr/>
            </a:pPr>
            <a:fld id="{F4AFB593-474F-44B3-8E84-2AD5DB3850E1}" type="slidenum">
              <a:rPr lang="en-US" smtClean="0"/>
              <a:pPr>
                <a:defRPr/>
              </a:pPr>
              <a:t>3</a:t>
            </a:fld>
            <a:endParaRPr lang="en-US" dirty="0"/>
          </a:p>
        </p:txBody>
      </p:sp>
    </p:spTree>
    <p:extLst>
      <p:ext uri="{BB962C8B-B14F-4D97-AF65-F5344CB8AC3E}">
        <p14:creationId xmlns:p14="http://schemas.microsoft.com/office/powerpoint/2010/main" val="2915924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1">
            <a:extLst>
              <a:ext uri="{FF2B5EF4-FFF2-40B4-BE49-F238E27FC236}">
                <a16:creationId xmlns:a16="http://schemas.microsoft.com/office/drawing/2014/main" id="{97B965C0-6C91-4A92-8A1C-3AB8A69C0582}"/>
              </a:ext>
            </a:extLst>
          </p:cNvPr>
          <p:cNvSpPr>
            <a:spLocks noGrp="1" noChangeArrowheads="1"/>
          </p:cNvSpPr>
          <p:nvPr>
            <p:ph type="title"/>
          </p:nvPr>
        </p:nvSpPr>
        <p:spPr>
          <a:xfrm>
            <a:off x="77604" y="152400"/>
            <a:ext cx="8686800" cy="1143000"/>
          </a:xfrm>
        </p:spPr>
        <p:txBody>
          <a:bodyPr anchor="b"/>
          <a:lstStyle/>
          <a:p>
            <a:r>
              <a:rPr lang="en-US" altLang="en-US" sz="2800" dirty="0">
                <a:solidFill>
                  <a:srgbClr val="990000"/>
                </a:solidFill>
              </a:rPr>
              <a:t>I. The Public Sector Balance Sheet</a:t>
            </a:r>
            <a:br>
              <a:rPr lang="en-US" altLang="en-US" sz="2800" dirty="0">
                <a:solidFill>
                  <a:srgbClr val="990000"/>
                </a:solidFill>
              </a:rPr>
            </a:br>
            <a:r>
              <a:rPr lang="en-US" altLang="en-US" sz="2800" dirty="0">
                <a:solidFill>
                  <a:srgbClr val="17375E"/>
                </a:solidFill>
              </a:rPr>
              <a:t>Conceptual Framework</a:t>
            </a:r>
          </a:p>
        </p:txBody>
      </p:sp>
      <p:pic>
        <p:nvPicPr>
          <p:cNvPr id="4" name="Picture 3">
            <a:extLst>
              <a:ext uri="{FF2B5EF4-FFF2-40B4-BE49-F238E27FC236}">
                <a16:creationId xmlns:a16="http://schemas.microsoft.com/office/drawing/2014/main" id="{1284D899-F54C-4DC7-80B0-B4AE57B5DA96}"/>
              </a:ext>
            </a:extLst>
          </p:cNvPr>
          <p:cNvPicPr>
            <a:picLocks noChangeAspect="1"/>
          </p:cNvPicPr>
          <p:nvPr/>
        </p:nvPicPr>
        <p:blipFill>
          <a:blip r:embed="rId3"/>
          <a:stretch>
            <a:fillRect/>
          </a:stretch>
        </p:blipFill>
        <p:spPr>
          <a:xfrm>
            <a:off x="1752601" y="2096860"/>
            <a:ext cx="2061675" cy="1321922"/>
          </a:xfrm>
          <a:prstGeom prst="rect">
            <a:avLst/>
          </a:prstGeom>
        </p:spPr>
      </p:pic>
      <p:pic>
        <p:nvPicPr>
          <p:cNvPr id="7" name="Picture 6">
            <a:extLst>
              <a:ext uri="{FF2B5EF4-FFF2-40B4-BE49-F238E27FC236}">
                <a16:creationId xmlns:a16="http://schemas.microsoft.com/office/drawing/2014/main" id="{9470BDDA-9070-4DF2-BBFE-27E52F62C9EB}"/>
              </a:ext>
            </a:extLst>
          </p:cNvPr>
          <p:cNvPicPr>
            <a:picLocks noChangeAspect="1"/>
          </p:cNvPicPr>
          <p:nvPr/>
        </p:nvPicPr>
        <p:blipFill>
          <a:blip r:embed="rId4"/>
          <a:stretch>
            <a:fillRect/>
          </a:stretch>
        </p:blipFill>
        <p:spPr>
          <a:xfrm>
            <a:off x="3810000" y="2070059"/>
            <a:ext cx="3176854" cy="1743812"/>
          </a:xfrm>
          <a:prstGeom prst="rect">
            <a:avLst/>
          </a:prstGeom>
        </p:spPr>
      </p:pic>
      <p:pic>
        <p:nvPicPr>
          <p:cNvPr id="5" name="Picture 4">
            <a:extLst>
              <a:ext uri="{FF2B5EF4-FFF2-40B4-BE49-F238E27FC236}">
                <a16:creationId xmlns:a16="http://schemas.microsoft.com/office/drawing/2014/main" id="{9277F496-8C27-4C9A-B0AF-38F2B0AE7CB3}"/>
              </a:ext>
            </a:extLst>
          </p:cNvPr>
          <p:cNvPicPr>
            <a:picLocks noChangeAspect="1"/>
          </p:cNvPicPr>
          <p:nvPr/>
        </p:nvPicPr>
        <p:blipFill>
          <a:blip r:embed="rId5"/>
          <a:stretch>
            <a:fillRect/>
          </a:stretch>
        </p:blipFill>
        <p:spPr>
          <a:xfrm>
            <a:off x="7010401" y="2057400"/>
            <a:ext cx="3461625" cy="2267300"/>
          </a:xfrm>
          <a:prstGeom prst="rect">
            <a:avLst/>
          </a:prstGeom>
        </p:spPr>
      </p:pic>
    </p:spTree>
    <p:extLst>
      <p:ext uri="{BB962C8B-B14F-4D97-AF65-F5344CB8AC3E}">
        <p14:creationId xmlns:p14="http://schemas.microsoft.com/office/powerpoint/2010/main" val="48160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3B9E8-4D65-4927-AFC4-78EF5980A590}"/>
              </a:ext>
            </a:extLst>
          </p:cNvPr>
          <p:cNvSpPr>
            <a:spLocks noGrp="1"/>
          </p:cNvSpPr>
          <p:nvPr>
            <p:ph type="title"/>
          </p:nvPr>
        </p:nvSpPr>
        <p:spPr>
          <a:xfrm>
            <a:off x="26504" y="175591"/>
            <a:ext cx="10972800" cy="1143000"/>
          </a:xfrm>
        </p:spPr>
        <p:txBody>
          <a:bodyPr/>
          <a:lstStyle/>
          <a:p>
            <a:r>
              <a:rPr lang="en-US" dirty="0"/>
              <a:t>I. The Public Sector Balance </a:t>
            </a:r>
            <a:r>
              <a:rPr lang="en-US" sz="2800" dirty="0"/>
              <a:t>Sheet</a:t>
            </a:r>
          </a:p>
        </p:txBody>
      </p:sp>
      <p:sp>
        <p:nvSpPr>
          <p:cNvPr id="3" name="Content Placeholder 2">
            <a:extLst>
              <a:ext uri="{FF2B5EF4-FFF2-40B4-BE49-F238E27FC236}">
                <a16:creationId xmlns:a16="http://schemas.microsoft.com/office/drawing/2014/main" id="{92BB21F8-9562-4DC6-B446-281C997F70BE}"/>
              </a:ext>
            </a:extLst>
          </p:cNvPr>
          <p:cNvSpPr>
            <a:spLocks noGrp="1"/>
          </p:cNvSpPr>
          <p:nvPr>
            <p:ph idx="1"/>
          </p:nvPr>
        </p:nvSpPr>
        <p:spPr>
          <a:xfrm>
            <a:off x="609600" y="1318591"/>
            <a:ext cx="10972800" cy="4525963"/>
          </a:xfrm>
        </p:spPr>
        <p:txBody>
          <a:bodyPr/>
          <a:lstStyle/>
          <a:p>
            <a:r>
              <a:rPr lang="en-US" sz="2600" b="1" dirty="0"/>
              <a:t>Move beyond debt and deficits</a:t>
            </a:r>
            <a:r>
              <a:rPr lang="en-US" sz="2600" dirty="0"/>
              <a:t>, to provide the most comprehensive view of public finances</a:t>
            </a:r>
          </a:p>
          <a:p>
            <a:endParaRPr lang="en-US" sz="2600" dirty="0"/>
          </a:p>
          <a:p>
            <a:r>
              <a:rPr lang="en-US" sz="2600" b="1" dirty="0"/>
              <a:t>Shed light on public assets and liabilities </a:t>
            </a:r>
            <a:r>
              <a:rPr lang="en-US" sz="2600" dirty="0"/>
              <a:t>by bringing together existing and newly estimated PSBS data into a single source</a:t>
            </a:r>
          </a:p>
          <a:p>
            <a:endParaRPr lang="en-US" sz="2600" dirty="0"/>
          </a:p>
          <a:p>
            <a:r>
              <a:rPr lang="en-US" sz="2600" b="1" dirty="0"/>
              <a:t>Identify the macro-economic relevance </a:t>
            </a:r>
            <a:r>
              <a:rPr lang="en-US" sz="2600" dirty="0"/>
              <a:t>of balance sheets and their impact on sovereign yields, economic resilience and potential revenues</a:t>
            </a:r>
          </a:p>
          <a:p>
            <a:pPr marL="0" indent="0">
              <a:buNone/>
            </a:pPr>
            <a:endParaRPr lang="en-US" sz="2600" dirty="0"/>
          </a:p>
          <a:p>
            <a:r>
              <a:rPr lang="en-US" sz="2600" b="1" dirty="0"/>
              <a:t>Develop and apply a conceptual framework </a:t>
            </a:r>
            <a:r>
              <a:rPr lang="en-US" sz="2600" dirty="0"/>
              <a:t>for assessing balance sheets to improve fiscal policy and better manage fiscal risks</a:t>
            </a:r>
          </a:p>
        </p:txBody>
      </p:sp>
      <p:sp>
        <p:nvSpPr>
          <p:cNvPr id="4" name="Slide Number Placeholder 3">
            <a:extLst>
              <a:ext uri="{FF2B5EF4-FFF2-40B4-BE49-F238E27FC236}">
                <a16:creationId xmlns:a16="http://schemas.microsoft.com/office/drawing/2014/main" id="{10616E4F-F591-419C-A50D-8B40B60E2352}"/>
              </a:ext>
            </a:extLst>
          </p:cNvPr>
          <p:cNvSpPr>
            <a:spLocks noGrp="1"/>
          </p:cNvSpPr>
          <p:nvPr>
            <p:ph type="sldNum" sz="quarter" idx="12"/>
          </p:nvPr>
        </p:nvSpPr>
        <p:spPr/>
        <p:txBody>
          <a:bodyPr/>
          <a:lstStyle/>
          <a:p>
            <a:pPr>
              <a:defRPr/>
            </a:pPr>
            <a:fld id="{F4AFB593-474F-44B3-8E84-2AD5DB3850E1}" type="slidenum">
              <a:rPr lang="en-US" smtClean="0"/>
              <a:pPr>
                <a:defRPr/>
              </a:pPr>
              <a:t>5</a:t>
            </a:fld>
            <a:endParaRPr lang="en-US" dirty="0"/>
          </a:p>
        </p:txBody>
      </p:sp>
    </p:spTree>
    <p:extLst>
      <p:ext uri="{BB962C8B-B14F-4D97-AF65-F5344CB8AC3E}">
        <p14:creationId xmlns:p14="http://schemas.microsoft.com/office/powerpoint/2010/main" val="2236657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itle 1">
            <a:extLst>
              <a:ext uri="{FF2B5EF4-FFF2-40B4-BE49-F238E27FC236}">
                <a16:creationId xmlns:a16="http://schemas.microsoft.com/office/drawing/2014/main" id="{97B965C0-6C91-4A92-8A1C-3AB8A69C0582}"/>
              </a:ext>
            </a:extLst>
          </p:cNvPr>
          <p:cNvSpPr>
            <a:spLocks noGrp="1" noChangeArrowheads="1"/>
          </p:cNvSpPr>
          <p:nvPr>
            <p:ph type="title"/>
          </p:nvPr>
        </p:nvSpPr>
        <p:spPr>
          <a:xfrm>
            <a:off x="76200" y="152400"/>
            <a:ext cx="8686800" cy="1143000"/>
          </a:xfrm>
        </p:spPr>
        <p:txBody>
          <a:bodyPr anchor="b"/>
          <a:lstStyle/>
          <a:p>
            <a:r>
              <a:rPr lang="en-US" altLang="en-US" sz="2800" dirty="0">
                <a:solidFill>
                  <a:srgbClr val="990000"/>
                </a:solidFill>
              </a:rPr>
              <a:t>I. The Public Sector Balance Sheet</a:t>
            </a:r>
            <a:br>
              <a:rPr lang="en-US" altLang="en-US" sz="2800" dirty="0">
                <a:solidFill>
                  <a:srgbClr val="990000"/>
                </a:solidFill>
              </a:rPr>
            </a:br>
            <a:r>
              <a:rPr lang="en-US" altLang="en-US" sz="2800" dirty="0">
                <a:solidFill>
                  <a:srgbClr val="17375E"/>
                </a:solidFill>
              </a:rPr>
              <a:t>Aggregate PSBS for 38 countries</a:t>
            </a:r>
          </a:p>
        </p:txBody>
      </p:sp>
      <p:sp>
        <p:nvSpPr>
          <p:cNvPr id="26" name="TextBox 25">
            <a:extLst>
              <a:ext uri="{FF2B5EF4-FFF2-40B4-BE49-F238E27FC236}">
                <a16:creationId xmlns:a16="http://schemas.microsoft.com/office/drawing/2014/main" id="{B9428998-5368-47CD-B4F5-E134A3034716}"/>
              </a:ext>
            </a:extLst>
          </p:cNvPr>
          <p:cNvSpPr txBox="1"/>
          <p:nvPr/>
        </p:nvSpPr>
        <p:spPr>
          <a:xfrm>
            <a:off x="3576639" y="1356006"/>
            <a:ext cx="5038723" cy="553998"/>
          </a:xfrm>
          <a:prstGeom prst="rect">
            <a:avLst/>
          </a:prstGeom>
          <a:noFill/>
        </p:spPr>
        <p:txBody>
          <a:bodyPr wrap="square" rtlCol="0">
            <a:spAutoFit/>
          </a:bodyPr>
          <a:lstStyle/>
          <a:p>
            <a:pPr algn="ctr" fontAlgn="b"/>
            <a:r>
              <a:rPr lang="en-US" sz="1500" b="1" dirty="0">
                <a:latin typeface="Georgia" panose="02040502050405020303" pitchFamily="18" charset="0"/>
              </a:rPr>
              <a:t>Aggregate Public Sector Balance Sheet </a:t>
            </a:r>
            <a:br>
              <a:rPr lang="en-US" sz="1500" b="1" dirty="0">
                <a:latin typeface="Georgia" panose="02040502050405020303" pitchFamily="18" charset="0"/>
              </a:rPr>
            </a:br>
            <a:r>
              <a:rPr lang="en-US" sz="1500" dirty="0">
                <a:latin typeface="Georgia" panose="02040502050405020303" pitchFamily="18" charset="0"/>
              </a:rPr>
              <a:t>(in percent of GDP)</a:t>
            </a:r>
          </a:p>
        </p:txBody>
      </p:sp>
      <p:sp>
        <p:nvSpPr>
          <p:cNvPr id="27" name="TextBox 26">
            <a:extLst>
              <a:ext uri="{FF2B5EF4-FFF2-40B4-BE49-F238E27FC236}">
                <a16:creationId xmlns:a16="http://schemas.microsoft.com/office/drawing/2014/main" id="{EA4D6F1E-AC9D-424A-A176-F482DCC01EF4}"/>
              </a:ext>
            </a:extLst>
          </p:cNvPr>
          <p:cNvSpPr txBox="1"/>
          <p:nvPr/>
        </p:nvSpPr>
        <p:spPr>
          <a:xfrm>
            <a:off x="4825320" y="1833030"/>
            <a:ext cx="792205" cy="369332"/>
          </a:xfrm>
          <a:prstGeom prst="rect">
            <a:avLst/>
          </a:prstGeom>
          <a:noFill/>
        </p:spPr>
        <p:txBody>
          <a:bodyPr wrap="square" rtlCol="0">
            <a:spAutoFit/>
          </a:bodyPr>
          <a:lstStyle/>
          <a:p>
            <a:r>
              <a:rPr lang="en-US" b="1" dirty="0">
                <a:solidFill>
                  <a:schemeClr val="tx1">
                    <a:lumMod val="65000"/>
                    <a:lumOff val="35000"/>
                  </a:schemeClr>
                </a:solidFill>
              </a:rPr>
              <a:t>Assets</a:t>
            </a:r>
            <a:endParaRPr lang="en-US" sz="1500" b="1" dirty="0">
              <a:solidFill>
                <a:schemeClr val="tx1">
                  <a:lumMod val="65000"/>
                  <a:lumOff val="35000"/>
                </a:schemeClr>
              </a:solidFill>
            </a:endParaRPr>
          </a:p>
        </p:txBody>
      </p:sp>
      <p:sp>
        <p:nvSpPr>
          <p:cNvPr id="28" name="TextBox 27">
            <a:extLst>
              <a:ext uri="{FF2B5EF4-FFF2-40B4-BE49-F238E27FC236}">
                <a16:creationId xmlns:a16="http://schemas.microsoft.com/office/drawing/2014/main" id="{D52A3D9B-C7B6-480A-8E98-59A7B322B8BD}"/>
              </a:ext>
            </a:extLst>
          </p:cNvPr>
          <p:cNvSpPr txBox="1"/>
          <p:nvPr/>
        </p:nvSpPr>
        <p:spPr>
          <a:xfrm>
            <a:off x="6373221" y="1840227"/>
            <a:ext cx="1087157" cy="369332"/>
          </a:xfrm>
          <a:prstGeom prst="rect">
            <a:avLst/>
          </a:prstGeom>
          <a:noFill/>
        </p:spPr>
        <p:txBody>
          <a:bodyPr wrap="square" rtlCol="0">
            <a:spAutoFit/>
          </a:bodyPr>
          <a:lstStyle/>
          <a:p>
            <a:r>
              <a:rPr lang="en-US" b="1" dirty="0">
                <a:solidFill>
                  <a:schemeClr val="tx1">
                    <a:lumMod val="65000"/>
                    <a:lumOff val="35000"/>
                  </a:schemeClr>
                </a:solidFill>
              </a:rPr>
              <a:t>Liabilities</a:t>
            </a:r>
          </a:p>
        </p:txBody>
      </p:sp>
      <p:cxnSp>
        <p:nvCxnSpPr>
          <p:cNvPr id="29" name="Straight Connector 28">
            <a:extLst>
              <a:ext uri="{FF2B5EF4-FFF2-40B4-BE49-F238E27FC236}">
                <a16:creationId xmlns:a16="http://schemas.microsoft.com/office/drawing/2014/main" id="{8A2D66C6-E445-4833-AAE7-71B020158982}"/>
              </a:ext>
            </a:extLst>
          </p:cNvPr>
          <p:cNvCxnSpPr>
            <a:cxnSpLocks/>
          </p:cNvCxnSpPr>
          <p:nvPr/>
        </p:nvCxnSpPr>
        <p:spPr>
          <a:xfrm>
            <a:off x="4486892" y="2179035"/>
            <a:ext cx="3036094" cy="21240"/>
          </a:xfrm>
          <a:prstGeom prst="line">
            <a:avLst/>
          </a:prstGeom>
          <a:ln w="38100">
            <a:solidFill>
              <a:srgbClr val="5E5E5E"/>
            </a:solidFill>
          </a:ln>
        </p:spPr>
        <p:style>
          <a:lnRef idx="1">
            <a:schemeClr val="accent3"/>
          </a:lnRef>
          <a:fillRef idx="0">
            <a:schemeClr val="accent3"/>
          </a:fillRef>
          <a:effectRef idx="0">
            <a:schemeClr val="accent3"/>
          </a:effectRef>
          <a:fontRef idx="minor">
            <a:schemeClr val="tx1"/>
          </a:fontRef>
        </p:style>
      </p:cxnSp>
      <p:sp>
        <p:nvSpPr>
          <p:cNvPr id="30" name="Left Brace 29">
            <a:extLst>
              <a:ext uri="{FF2B5EF4-FFF2-40B4-BE49-F238E27FC236}">
                <a16:creationId xmlns:a16="http://schemas.microsoft.com/office/drawing/2014/main" id="{231834B0-2155-48BD-ADFE-BBD7E90F8D7B}"/>
              </a:ext>
            </a:extLst>
          </p:cNvPr>
          <p:cNvSpPr/>
          <p:nvPr/>
        </p:nvSpPr>
        <p:spPr>
          <a:xfrm>
            <a:off x="3983840" y="2225846"/>
            <a:ext cx="315175" cy="4251154"/>
          </a:xfrm>
          <a:prstGeom prst="leftBrace">
            <a:avLst>
              <a:gd name="adj1" fmla="val 38749"/>
              <a:gd name="adj2" fmla="val 48966"/>
            </a:avLst>
          </a:prstGeom>
          <a:ln>
            <a:solidFill>
              <a:schemeClr val="bg2">
                <a:lumMod val="2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0070C0"/>
              </a:solidFill>
            </a:endParaRPr>
          </a:p>
        </p:txBody>
      </p:sp>
      <p:sp>
        <p:nvSpPr>
          <p:cNvPr id="31" name="TextBox 30">
            <a:extLst>
              <a:ext uri="{FF2B5EF4-FFF2-40B4-BE49-F238E27FC236}">
                <a16:creationId xmlns:a16="http://schemas.microsoft.com/office/drawing/2014/main" id="{4F96F95F-FFBB-4BB7-9691-FE7CDC66BB01}"/>
              </a:ext>
            </a:extLst>
          </p:cNvPr>
          <p:cNvSpPr txBox="1"/>
          <p:nvPr/>
        </p:nvSpPr>
        <p:spPr>
          <a:xfrm>
            <a:off x="1281532" y="3598303"/>
            <a:ext cx="2702308" cy="1200329"/>
          </a:xfrm>
          <a:prstGeom prst="rect">
            <a:avLst/>
          </a:prstGeom>
          <a:noFill/>
        </p:spPr>
        <p:txBody>
          <a:bodyPr wrap="square" rtlCol="0">
            <a:spAutoFit/>
          </a:bodyPr>
          <a:lstStyle/>
          <a:p>
            <a:pPr algn="ctr"/>
            <a:r>
              <a:rPr lang="en-US" sz="2400" b="1" dirty="0">
                <a:solidFill>
                  <a:srgbClr val="17375E"/>
                </a:solidFill>
              </a:rPr>
              <a:t>US$103 Trillion </a:t>
            </a:r>
            <a:br>
              <a:rPr lang="en-US" sz="2400" b="1" dirty="0">
                <a:solidFill>
                  <a:srgbClr val="17375E"/>
                </a:solidFill>
              </a:rPr>
            </a:br>
            <a:r>
              <a:rPr lang="en-US" sz="2400" b="1" dirty="0">
                <a:solidFill>
                  <a:srgbClr val="17375E"/>
                </a:solidFill>
              </a:rPr>
              <a:t>or</a:t>
            </a:r>
          </a:p>
          <a:p>
            <a:r>
              <a:rPr lang="en-US" sz="2400" b="1" dirty="0">
                <a:solidFill>
                  <a:srgbClr val="17375E"/>
                </a:solidFill>
              </a:rPr>
              <a:t>216 percent of GDP</a:t>
            </a:r>
          </a:p>
        </p:txBody>
      </p:sp>
      <p:sp>
        <p:nvSpPr>
          <p:cNvPr id="32" name="Left Brace 31">
            <a:extLst>
              <a:ext uri="{FF2B5EF4-FFF2-40B4-BE49-F238E27FC236}">
                <a16:creationId xmlns:a16="http://schemas.microsoft.com/office/drawing/2014/main" id="{6CE8FFE4-1ED1-4A2B-9851-EC2F5B98592C}"/>
              </a:ext>
            </a:extLst>
          </p:cNvPr>
          <p:cNvSpPr/>
          <p:nvPr/>
        </p:nvSpPr>
        <p:spPr>
          <a:xfrm rot="10800000">
            <a:off x="7661553" y="2290140"/>
            <a:ext cx="315175" cy="3591220"/>
          </a:xfrm>
          <a:prstGeom prst="leftBrace">
            <a:avLst>
              <a:gd name="adj1" fmla="val 38749"/>
              <a:gd name="adj2" fmla="val 48966"/>
            </a:avLst>
          </a:prstGeom>
          <a:ln>
            <a:solidFill>
              <a:schemeClr val="bg2">
                <a:lumMod val="2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solidFill>
                <a:srgbClr val="0070C0"/>
              </a:solidFill>
            </a:endParaRPr>
          </a:p>
        </p:txBody>
      </p:sp>
      <p:sp>
        <p:nvSpPr>
          <p:cNvPr id="33" name="TextBox 32">
            <a:extLst>
              <a:ext uri="{FF2B5EF4-FFF2-40B4-BE49-F238E27FC236}">
                <a16:creationId xmlns:a16="http://schemas.microsoft.com/office/drawing/2014/main" id="{B1534F9E-1440-4326-B71B-19C6FB2E228D}"/>
              </a:ext>
            </a:extLst>
          </p:cNvPr>
          <p:cNvSpPr txBox="1"/>
          <p:nvPr/>
        </p:nvSpPr>
        <p:spPr>
          <a:xfrm>
            <a:off x="7985060" y="3854917"/>
            <a:ext cx="2988929" cy="461665"/>
          </a:xfrm>
          <a:prstGeom prst="rect">
            <a:avLst/>
          </a:prstGeom>
          <a:noFill/>
        </p:spPr>
        <p:txBody>
          <a:bodyPr wrap="square" rtlCol="0">
            <a:spAutoFit/>
          </a:bodyPr>
          <a:lstStyle/>
          <a:p>
            <a:r>
              <a:rPr lang="en-US" sz="2400" b="1" dirty="0">
                <a:solidFill>
                  <a:srgbClr val="C00000"/>
                </a:solidFill>
              </a:rPr>
              <a:t>195 percent of GDP</a:t>
            </a:r>
          </a:p>
        </p:txBody>
      </p:sp>
      <p:cxnSp>
        <p:nvCxnSpPr>
          <p:cNvPr id="35" name="Straight Connector 34">
            <a:extLst>
              <a:ext uri="{FF2B5EF4-FFF2-40B4-BE49-F238E27FC236}">
                <a16:creationId xmlns:a16="http://schemas.microsoft.com/office/drawing/2014/main" id="{116DCD0D-EDF2-4DCE-B563-847C02EEA12A}"/>
              </a:ext>
            </a:extLst>
          </p:cNvPr>
          <p:cNvCxnSpPr>
            <a:cxnSpLocks/>
          </p:cNvCxnSpPr>
          <p:nvPr/>
        </p:nvCxnSpPr>
        <p:spPr>
          <a:xfrm flipH="1">
            <a:off x="5975835" y="1914620"/>
            <a:ext cx="14703" cy="4562380"/>
          </a:xfrm>
          <a:prstGeom prst="line">
            <a:avLst/>
          </a:prstGeom>
          <a:ln w="38100">
            <a:solidFill>
              <a:schemeClr val="tx1">
                <a:lumMod val="75000"/>
                <a:lumOff val="25000"/>
              </a:schemeClr>
            </a:solidFill>
          </a:ln>
        </p:spPr>
        <p:style>
          <a:lnRef idx="3">
            <a:schemeClr val="dk1"/>
          </a:lnRef>
          <a:fillRef idx="0">
            <a:schemeClr val="dk1"/>
          </a:fillRef>
          <a:effectRef idx="2">
            <a:schemeClr val="dk1"/>
          </a:effectRef>
          <a:fontRef idx="minor">
            <a:schemeClr val="tx1"/>
          </a:fontRef>
        </p:style>
      </p:cxnSp>
      <p:sp>
        <p:nvSpPr>
          <p:cNvPr id="2" name="Slide Number Placeholder 1">
            <a:extLst>
              <a:ext uri="{FF2B5EF4-FFF2-40B4-BE49-F238E27FC236}">
                <a16:creationId xmlns:a16="http://schemas.microsoft.com/office/drawing/2014/main" id="{C00E69BC-2118-4F08-A029-85022A10A071}"/>
              </a:ext>
            </a:extLst>
          </p:cNvPr>
          <p:cNvSpPr>
            <a:spLocks noGrp="1"/>
          </p:cNvSpPr>
          <p:nvPr>
            <p:ph type="sldNum" sz="quarter" idx="12"/>
          </p:nvPr>
        </p:nvSpPr>
        <p:spPr/>
        <p:txBody>
          <a:bodyPr/>
          <a:lstStyle/>
          <a:p>
            <a:pPr>
              <a:defRPr/>
            </a:pPr>
            <a:fld id="{F4AFB593-474F-44B3-8E84-2AD5DB3850E1}" type="slidenum">
              <a:rPr lang="en-US" smtClean="0"/>
              <a:pPr>
                <a:defRPr/>
              </a:pPr>
              <a:t>6</a:t>
            </a:fld>
            <a:endParaRPr lang="en-US" dirty="0"/>
          </a:p>
        </p:txBody>
      </p:sp>
      <p:sp>
        <p:nvSpPr>
          <p:cNvPr id="34" name="TextBox 33">
            <a:extLst>
              <a:ext uri="{FF2B5EF4-FFF2-40B4-BE49-F238E27FC236}">
                <a16:creationId xmlns:a16="http://schemas.microsoft.com/office/drawing/2014/main" id="{6CE9D1DE-1E6E-4B0F-A6FA-9CDE677859EF}"/>
              </a:ext>
            </a:extLst>
          </p:cNvPr>
          <p:cNvSpPr txBox="1"/>
          <p:nvPr/>
        </p:nvSpPr>
        <p:spPr>
          <a:xfrm>
            <a:off x="3600958" y="6481010"/>
            <a:ext cx="5995385" cy="276999"/>
          </a:xfrm>
          <a:prstGeom prst="rect">
            <a:avLst/>
          </a:prstGeom>
          <a:noFill/>
        </p:spPr>
        <p:txBody>
          <a:bodyPr wrap="square" rtlCol="0">
            <a:spAutoFit/>
          </a:bodyPr>
          <a:lstStyle/>
          <a:p>
            <a:r>
              <a:rPr lang="en-US" sz="1200" dirty="0">
                <a:latin typeface="Georgia" panose="02040502050405020303" pitchFamily="18" charset="0"/>
              </a:rPr>
              <a:t>Source: IMF Public Sector Balance Sheet Database.</a:t>
            </a:r>
          </a:p>
        </p:txBody>
      </p:sp>
      <p:sp>
        <p:nvSpPr>
          <p:cNvPr id="36" name="Rectangle: Rounded Corners 35">
            <a:extLst>
              <a:ext uri="{FF2B5EF4-FFF2-40B4-BE49-F238E27FC236}">
                <a16:creationId xmlns:a16="http://schemas.microsoft.com/office/drawing/2014/main" id="{5901ECEE-5F39-4436-8709-5087FE87F831}"/>
              </a:ext>
            </a:extLst>
          </p:cNvPr>
          <p:cNvSpPr/>
          <p:nvPr/>
        </p:nvSpPr>
        <p:spPr>
          <a:xfrm>
            <a:off x="6233995" y="2243171"/>
            <a:ext cx="1419225" cy="1678781"/>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b="1" dirty="0"/>
              <a:t>GG Debt</a:t>
            </a:r>
          </a:p>
          <a:p>
            <a:pPr algn="ctr"/>
            <a:r>
              <a:rPr lang="en-US" sz="2000" b="1" dirty="0"/>
              <a:t>94 %</a:t>
            </a:r>
          </a:p>
        </p:txBody>
      </p:sp>
      <p:sp>
        <p:nvSpPr>
          <p:cNvPr id="37" name="Rectangle: Rounded Corners 36">
            <a:extLst>
              <a:ext uri="{FF2B5EF4-FFF2-40B4-BE49-F238E27FC236}">
                <a16:creationId xmlns:a16="http://schemas.microsoft.com/office/drawing/2014/main" id="{8A0E371F-184B-491B-845E-F7080E2FF95F}"/>
              </a:ext>
            </a:extLst>
          </p:cNvPr>
          <p:cNvSpPr/>
          <p:nvPr/>
        </p:nvSpPr>
        <p:spPr>
          <a:xfrm>
            <a:off x="6233995" y="3957671"/>
            <a:ext cx="1428750" cy="85725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b="1" dirty="0"/>
              <a:t>Pension Liabilities</a:t>
            </a:r>
          </a:p>
          <a:p>
            <a:pPr algn="ctr"/>
            <a:r>
              <a:rPr lang="en-US" sz="1600" b="1" dirty="0"/>
              <a:t>46 %</a:t>
            </a:r>
          </a:p>
        </p:txBody>
      </p:sp>
      <p:sp>
        <p:nvSpPr>
          <p:cNvPr id="38" name="Rectangle: Rounded Corners 37">
            <a:extLst>
              <a:ext uri="{FF2B5EF4-FFF2-40B4-BE49-F238E27FC236}">
                <a16:creationId xmlns:a16="http://schemas.microsoft.com/office/drawing/2014/main" id="{44DE12E0-F31A-4D60-B5AD-4F002E73F8BD}"/>
              </a:ext>
            </a:extLst>
          </p:cNvPr>
          <p:cNvSpPr/>
          <p:nvPr/>
        </p:nvSpPr>
        <p:spPr>
          <a:xfrm>
            <a:off x="6233995" y="4874453"/>
            <a:ext cx="1419225" cy="102393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b="1" dirty="0"/>
              <a:t>Others</a:t>
            </a:r>
          </a:p>
          <a:p>
            <a:pPr algn="ctr"/>
            <a:r>
              <a:rPr lang="en-US" sz="1600" b="1" dirty="0"/>
              <a:t>56 %</a:t>
            </a:r>
          </a:p>
        </p:txBody>
      </p:sp>
      <p:sp>
        <p:nvSpPr>
          <p:cNvPr id="39" name="Rectangle: Rounded Corners 38">
            <a:extLst>
              <a:ext uri="{FF2B5EF4-FFF2-40B4-BE49-F238E27FC236}">
                <a16:creationId xmlns:a16="http://schemas.microsoft.com/office/drawing/2014/main" id="{0A27AD26-BAE5-4C24-BDC8-E5232D261016}"/>
              </a:ext>
            </a:extLst>
          </p:cNvPr>
          <p:cNvSpPr/>
          <p:nvPr/>
        </p:nvSpPr>
        <p:spPr>
          <a:xfrm>
            <a:off x="4486892" y="2253387"/>
            <a:ext cx="1419225" cy="178593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a:t>Financial Assets</a:t>
            </a:r>
          </a:p>
          <a:p>
            <a:pPr algn="ctr"/>
            <a:r>
              <a:rPr lang="en-US" sz="1800" b="1" dirty="0"/>
              <a:t>97 %</a:t>
            </a:r>
          </a:p>
        </p:txBody>
      </p:sp>
      <p:sp>
        <p:nvSpPr>
          <p:cNvPr id="40" name="Rectangle: Rounded Corners 39">
            <a:extLst>
              <a:ext uri="{FF2B5EF4-FFF2-40B4-BE49-F238E27FC236}">
                <a16:creationId xmlns:a16="http://schemas.microsoft.com/office/drawing/2014/main" id="{4F1383F9-2C68-4A42-82BC-90C4B1AD8FA5}"/>
              </a:ext>
            </a:extLst>
          </p:cNvPr>
          <p:cNvSpPr/>
          <p:nvPr/>
        </p:nvSpPr>
        <p:spPr>
          <a:xfrm>
            <a:off x="4486892" y="4110763"/>
            <a:ext cx="1409700" cy="127396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500" b="1" dirty="0"/>
              <a:t>Infrastructure</a:t>
            </a:r>
          </a:p>
          <a:p>
            <a:pPr algn="ctr"/>
            <a:r>
              <a:rPr lang="en-US" sz="1500" b="1" dirty="0"/>
              <a:t>71 %</a:t>
            </a:r>
          </a:p>
        </p:txBody>
      </p:sp>
      <p:sp>
        <p:nvSpPr>
          <p:cNvPr id="41" name="Rectangle: Rounded Corners 40">
            <a:extLst>
              <a:ext uri="{FF2B5EF4-FFF2-40B4-BE49-F238E27FC236}">
                <a16:creationId xmlns:a16="http://schemas.microsoft.com/office/drawing/2014/main" id="{E0450E4C-7665-4A2A-AB20-03FAE61ED2CA}"/>
              </a:ext>
            </a:extLst>
          </p:cNvPr>
          <p:cNvSpPr/>
          <p:nvPr/>
        </p:nvSpPr>
        <p:spPr>
          <a:xfrm>
            <a:off x="4486892" y="5444264"/>
            <a:ext cx="1419224" cy="66675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500" b="1" dirty="0"/>
              <a:t>Natural Resources</a:t>
            </a:r>
          </a:p>
          <a:p>
            <a:pPr algn="ctr"/>
            <a:r>
              <a:rPr lang="en-US" sz="1500" b="1" dirty="0"/>
              <a:t>37 %</a:t>
            </a:r>
          </a:p>
        </p:txBody>
      </p:sp>
      <p:sp>
        <p:nvSpPr>
          <p:cNvPr id="42" name="Rectangle: Rounded Corners 41">
            <a:extLst>
              <a:ext uri="{FF2B5EF4-FFF2-40B4-BE49-F238E27FC236}">
                <a16:creationId xmlns:a16="http://schemas.microsoft.com/office/drawing/2014/main" id="{C07340B6-F3BB-4B65-AAA9-B65F6F5720F2}"/>
              </a:ext>
            </a:extLst>
          </p:cNvPr>
          <p:cNvSpPr/>
          <p:nvPr/>
        </p:nvSpPr>
        <p:spPr>
          <a:xfrm>
            <a:off x="4486892" y="6206264"/>
            <a:ext cx="1419225" cy="20002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t>Others 11 %</a:t>
            </a:r>
          </a:p>
        </p:txBody>
      </p:sp>
      <p:sp>
        <p:nvSpPr>
          <p:cNvPr id="43" name="Rectangle: Rounded Corners 42">
            <a:extLst>
              <a:ext uri="{FF2B5EF4-FFF2-40B4-BE49-F238E27FC236}">
                <a16:creationId xmlns:a16="http://schemas.microsoft.com/office/drawing/2014/main" id="{ECA4DEF0-9030-4224-AF7E-E7FF55A15DDC}"/>
              </a:ext>
            </a:extLst>
          </p:cNvPr>
          <p:cNvSpPr/>
          <p:nvPr/>
        </p:nvSpPr>
        <p:spPr>
          <a:xfrm>
            <a:off x="6244709" y="6002591"/>
            <a:ext cx="1416844" cy="357188"/>
          </a:xfrm>
          <a:prstGeom prst="roundRect">
            <a:avLst/>
          </a:prstGeom>
          <a:solidFill>
            <a:schemeClr val="tx1"/>
          </a:solidFill>
          <a:ln w="12700" cap="flat" cmpd="sng" algn="ctr">
            <a:solidFill>
              <a:schemeClr val="tx1"/>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685800" eaLnBrk="1" fontAlgn="auto" hangingPunct="1">
              <a:spcBef>
                <a:spcPts val="0"/>
              </a:spcBef>
              <a:spcAft>
                <a:spcPts val="0"/>
              </a:spcAft>
              <a:defRPr/>
            </a:pPr>
            <a:r>
              <a:rPr lang="en-US" sz="1200" b="1">
                <a:solidFill>
                  <a:sysClr val="window" lastClr="FFFFFF"/>
                </a:solidFill>
                <a:latin typeface="Calibri" panose="020F0502020204030204"/>
              </a:rPr>
              <a:t>Net Worth</a:t>
            </a:r>
          </a:p>
          <a:p>
            <a:pPr algn="ctr" defTabSz="685800" eaLnBrk="1" fontAlgn="auto" hangingPunct="1">
              <a:spcBef>
                <a:spcPts val="0"/>
              </a:spcBef>
              <a:spcAft>
                <a:spcPts val="0"/>
              </a:spcAft>
              <a:defRPr/>
            </a:pPr>
            <a:r>
              <a:rPr lang="en-US" sz="1200" b="1">
                <a:solidFill>
                  <a:sysClr val="window" lastClr="FFFFFF"/>
                </a:solidFill>
                <a:latin typeface="Calibri" panose="020F0502020204030204"/>
              </a:rPr>
              <a:t>21 %</a:t>
            </a:r>
          </a:p>
        </p:txBody>
      </p:sp>
    </p:spTree>
    <p:extLst>
      <p:ext uri="{BB962C8B-B14F-4D97-AF65-F5344CB8AC3E}">
        <p14:creationId xmlns:p14="http://schemas.microsoft.com/office/powerpoint/2010/main" val="4187687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B6F1220-D481-44EC-8C7B-209BBBDA6F40}"/>
              </a:ext>
            </a:extLst>
          </p:cNvPr>
          <p:cNvSpPr>
            <a:spLocks noGrp="1" noChangeArrowheads="1"/>
          </p:cNvSpPr>
          <p:nvPr>
            <p:ph type="title"/>
          </p:nvPr>
        </p:nvSpPr>
        <p:spPr>
          <a:xfrm>
            <a:off x="76200" y="152400"/>
            <a:ext cx="8686800" cy="1143000"/>
          </a:xfrm>
        </p:spPr>
        <p:txBody>
          <a:bodyPr anchor="b"/>
          <a:lstStyle/>
          <a:p>
            <a:r>
              <a:rPr lang="en-US" altLang="en-US" sz="2800" dirty="0">
                <a:solidFill>
                  <a:srgbClr val="990000"/>
                </a:solidFill>
              </a:rPr>
              <a:t>II. Key Components</a:t>
            </a:r>
            <a:br>
              <a:rPr lang="en-US" altLang="en-US" sz="2800" dirty="0">
                <a:solidFill>
                  <a:srgbClr val="990000"/>
                </a:solidFill>
              </a:rPr>
            </a:br>
            <a:r>
              <a:rPr lang="en-US" altLang="en-US" sz="2800" dirty="0">
                <a:solidFill>
                  <a:srgbClr val="17375E"/>
                </a:solidFill>
              </a:rPr>
              <a:t>New elements</a:t>
            </a:r>
          </a:p>
        </p:txBody>
      </p:sp>
      <p:sp>
        <p:nvSpPr>
          <p:cNvPr id="14" name="TextBox 13">
            <a:extLst>
              <a:ext uri="{FF2B5EF4-FFF2-40B4-BE49-F238E27FC236}">
                <a16:creationId xmlns:a16="http://schemas.microsoft.com/office/drawing/2014/main" id="{D3A94C68-C1A6-4385-9ECF-52D69DA73F02}"/>
              </a:ext>
            </a:extLst>
          </p:cNvPr>
          <p:cNvSpPr txBox="1"/>
          <p:nvPr/>
        </p:nvSpPr>
        <p:spPr>
          <a:xfrm>
            <a:off x="3313" y="6560725"/>
            <a:ext cx="3994215" cy="276999"/>
          </a:xfrm>
          <a:prstGeom prst="rect">
            <a:avLst/>
          </a:prstGeom>
          <a:noFill/>
        </p:spPr>
        <p:txBody>
          <a:bodyPr wrap="square" rtlCol="0">
            <a:spAutoFit/>
          </a:bodyPr>
          <a:lstStyle/>
          <a:p>
            <a:r>
              <a:rPr lang="en-US" sz="1200" dirty="0">
                <a:latin typeface="Georgia" panose="02040502050405020303" pitchFamily="18" charset="0"/>
              </a:rPr>
              <a:t>Source: IMF Public Sector Balance Sheet Database</a:t>
            </a:r>
          </a:p>
        </p:txBody>
      </p:sp>
      <p:sp>
        <p:nvSpPr>
          <p:cNvPr id="2" name="Slide Number Placeholder 1">
            <a:extLst>
              <a:ext uri="{FF2B5EF4-FFF2-40B4-BE49-F238E27FC236}">
                <a16:creationId xmlns:a16="http://schemas.microsoft.com/office/drawing/2014/main" id="{37D98FBF-5D02-4513-A135-1425F664A400}"/>
              </a:ext>
            </a:extLst>
          </p:cNvPr>
          <p:cNvSpPr>
            <a:spLocks noGrp="1"/>
          </p:cNvSpPr>
          <p:nvPr>
            <p:ph type="sldNum" sz="quarter" idx="12"/>
          </p:nvPr>
        </p:nvSpPr>
        <p:spPr>
          <a:xfrm>
            <a:off x="9262628" y="6412046"/>
            <a:ext cx="2844800" cy="365125"/>
          </a:xfrm>
        </p:spPr>
        <p:txBody>
          <a:bodyPr/>
          <a:lstStyle/>
          <a:p>
            <a:pPr>
              <a:defRPr/>
            </a:pPr>
            <a:fld id="{F4AFB593-474F-44B3-8E84-2AD5DB3850E1}" type="slidenum">
              <a:rPr lang="en-US" smtClean="0"/>
              <a:pPr>
                <a:defRPr/>
              </a:pPr>
              <a:t>7</a:t>
            </a:fld>
            <a:endParaRPr lang="en-US" dirty="0"/>
          </a:p>
        </p:txBody>
      </p:sp>
      <p:sp>
        <p:nvSpPr>
          <p:cNvPr id="18" name="TextBox 15">
            <a:extLst>
              <a:ext uri="{FF2B5EF4-FFF2-40B4-BE49-F238E27FC236}">
                <a16:creationId xmlns:a16="http://schemas.microsoft.com/office/drawing/2014/main" id="{77C31388-BE4E-41F2-B538-CDC04DE84C2C}"/>
              </a:ext>
            </a:extLst>
          </p:cNvPr>
          <p:cNvSpPr txBox="1"/>
          <p:nvPr/>
        </p:nvSpPr>
        <p:spPr>
          <a:xfrm>
            <a:off x="676429" y="1376976"/>
            <a:ext cx="2755883" cy="553998"/>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eaLnBrk="1" fontAlgn="auto" hangingPunct="1">
              <a:spcBef>
                <a:spcPts val="0"/>
              </a:spcBef>
              <a:spcAft>
                <a:spcPts val="0"/>
              </a:spcAft>
              <a:defRPr/>
            </a:pPr>
            <a:r>
              <a:rPr lang="en-US" sz="1500" b="1" kern="0" dirty="0">
                <a:solidFill>
                  <a:sysClr val="windowText" lastClr="000000"/>
                </a:solidFill>
                <a:latin typeface="Georgia" panose="02040502050405020303" pitchFamily="18" charset="0"/>
                <a:cs typeface="Arial" panose="020B0604020202020204" pitchFamily="34" charset="0"/>
              </a:rPr>
              <a:t>Public Corporation Assets</a:t>
            </a:r>
          </a:p>
          <a:p>
            <a:pPr algn="ctr" eaLnBrk="1" fontAlgn="auto" hangingPunct="1">
              <a:spcBef>
                <a:spcPts val="0"/>
              </a:spcBef>
              <a:spcAft>
                <a:spcPts val="0"/>
              </a:spcAft>
              <a:defRPr/>
            </a:pPr>
            <a:r>
              <a:rPr lang="en-US" sz="1500" kern="0" dirty="0">
                <a:solidFill>
                  <a:sysClr val="windowText" lastClr="000000"/>
                </a:solidFill>
                <a:latin typeface="Georgia" panose="02040502050405020303" pitchFamily="18" charset="0"/>
                <a:cs typeface="Arial" panose="020B0604020202020204" pitchFamily="34" charset="0"/>
              </a:rPr>
              <a:t>(Percent of GDP)</a:t>
            </a:r>
          </a:p>
        </p:txBody>
      </p:sp>
      <p:graphicFrame>
        <p:nvGraphicFramePr>
          <p:cNvPr id="19" name="Chart 18">
            <a:extLst>
              <a:ext uri="{FF2B5EF4-FFF2-40B4-BE49-F238E27FC236}">
                <a16:creationId xmlns:a16="http://schemas.microsoft.com/office/drawing/2014/main" id="{382F5DFC-4A97-4D46-B252-B3428C17399A}"/>
              </a:ext>
            </a:extLst>
          </p:cNvPr>
          <p:cNvGraphicFramePr>
            <a:graphicFrameLocks/>
          </p:cNvGraphicFramePr>
          <p:nvPr/>
        </p:nvGraphicFramePr>
        <p:xfrm>
          <a:off x="66472" y="1881236"/>
          <a:ext cx="4160520" cy="4754880"/>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Box 15">
            <a:extLst>
              <a:ext uri="{FF2B5EF4-FFF2-40B4-BE49-F238E27FC236}">
                <a16:creationId xmlns:a16="http://schemas.microsoft.com/office/drawing/2014/main" id="{4EE07FFF-9DE3-4756-9372-C1C5030BF76C}"/>
              </a:ext>
            </a:extLst>
          </p:cNvPr>
          <p:cNvSpPr txBox="1"/>
          <p:nvPr/>
        </p:nvSpPr>
        <p:spPr>
          <a:xfrm>
            <a:off x="8668162" y="1359936"/>
            <a:ext cx="2890535" cy="553998"/>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eaLnBrk="1" fontAlgn="auto" hangingPunct="1">
              <a:spcBef>
                <a:spcPts val="0"/>
              </a:spcBef>
              <a:spcAft>
                <a:spcPts val="0"/>
              </a:spcAft>
              <a:defRPr/>
            </a:pPr>
            <a:r>
              <a:rPr lang="en-US" sz="1500" b="1" kern="0" dirty="0">
                <a:solidFill>
                  <a:sysClr val="windowText" lastClr="000000"/>
                </a:solidFill>
                <a:latin typeface="Georgia" panose="02040502050405020303" pitchFamily="18" charset="0"/>
                <a:cs typeface="Arial" panose="020B0604020202020204" pitchFamily="34" charset="0"/>
              </a:rPr>
              <a:t>Accrued Pension Liabilities</a:t>
            </a:r>
          </a:p>
          <a:p>
            <a:pPr algn="ctr" eaLnBrk="1" fontAlgn="auto" hangingPunct="1">
              <a:spcBef>
                <a:spcPts val="0"/>
              </a:spcBef>
              <a:spcAft>
                <a:spcPts val="0"/>
              </a:spcAft>
              <a:defRPr/>
            </a:pPr>
            <a:r>
              <a:rPr lang="en-US" sz="1500" kern="0" dirty="0">
                <a:solidFill>
                  <a:sysClr val="windowText" lastClr="000000"/>
                </a:solidFill>
                <a:latin typeface="Georgia" panose="02040502050405020303" pitchFamily="18" charset="0"/>
                <a:cs typeface="Arial" panose="020B0604020202020204" pitchFamily="34" charset="0"/>
              </a:rPr>
              <a:t>(Percent of GDP)</a:t>
            </a:r>
          </a:p>
        </p:txBody>
      </p:sp>
      <p:graphicFrame>
        <p:nvGraphicFramePr>
          <p:cNvPr id="15" name="Chart 14">
            <a:extLst>
              <a:ext uri="{FF2B5EF4-FFF2-40B4-BE49-F238E27FC236}">
                <a16:creationId xmlns:a16="http://schemas.microsoft.com/office/drawing/2014/main" id="{DE860D7A-9026-4A5B-B1D2-2C52851CFFB2}"/>
              </a:ext>
            </a:extLst>
          </p:cNvPr>
          <p:cNvGraphicFramePr>
            <a:graphicFrameLocks/>
          </p:cNvGraphicFramePr>
          <p:nvPr/>
        </p:nvGraphicFramePr>
        <p:xfrm>
          <a:off x="4039844" y="1814268"/>
          <a:ext cx="4289415" cy="4821848"/>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5">
            <a:extLst>
              <a:ext uri="{FF2B5EF4-FFF2-40B4-BE49-F238E27FC236}">
                <a16:creationId xmlns:a16="http://schemas.microsoft.com/office/drawing/2014/main" id="{5A4F63A5-E86C-4055-839D-C913B0AB5CAA}"/>
              </a:ext>
            </a:extLst>
          </p:cNvPr>
          <p:cNvSpPr txBox="1"/>
          <p:nvPr/>
        </p:nvSpPr>
        <p:spPr>
          <a:xfrm>
            <a:off x="5087655" y="1374710"/>
            <a:ext cx="2601995" cy="553998"/>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eaLnBrk="1" fontAlgn="auto" hangingPunct="1">
              <a:spcBef>
                <a:spcPts val="0"/>
              </a:spcBef>
              <a:spcAft>
                <a:spcPts val="0"/>
              </a:spcAft>
              <a:defRPr/>
            </a:pPr>
            <a:r>
              <a:rPr lang="en-US" sz="1500" b="1" kern="0" dirty="0">
                <a:solidFill>
                  <a:sysClr val="windowText" lastClr="000000"/>
                </a:solidFill>
                <a:latin typeface="Georgia" panose="02040502050405020303" pitchFamily="18" charset="0"/>
                <a:cs typeface="Arial" panose="020B0604020202020204" pitchFamily="34" charset="0"/>
              </a:rPr>
              <a:t>Natural Resource Assets</a:t>
            </a:r>
          </a:p>
          <a:p>
            <a:pPr algn="ctr" eaLnBrk="1" fontAlgn="auto" hangingPunct="1">
              <a:spcBef>
                <a:spcPts val="0"/>
              </a:spcBef>
              <a:spcAft>
                <a:spcPts val="0"/>
              </a:spcAft>
              <a:defRPr/>
            </a:pPr>
            <a:r>
              <a:rPr lang="en-US" sz="1500" kern="0" dirty="0">
                <a:solidFill>
                  <a:sysClr val="windowText" lastClr="000000"/>
                </a:solidFill>
                <a:latin typeface="Georgia" panose="02040502050405020303" pitchFamily="18" charset="0"/>
                <a:cs typeface="Arial" panose="020B0604020202020204" pitchFamily="34" charset="0"/>
              </a:rPr>
              <a:t>(Percent of GDP)</a:t>
            </a:r>
          </a:p>
        </p:txBody>
      </p:sp>
      <p:graphicFrame>
        <p:nvGraphicFramePr>
          <p:cNvPr id="20" name="Chart 19">
            <a:extLst>
              <a:ext uri="{FF2B5EF4-FFF2-40B4-BE49-F238E27FC236}">
                <a16:creationId xmlns:a16="http://schemas.microsoft.com/office/drawing/2014/main" id="{D63F859A-DA0F-4319-A34E-CE28B05CB9C3}"/>
              </a:ext>
            </a:extLst>
          </p:cNvPr>
          <p:cNvGraphicFramePr>
            <a:graphicFrameLocks/>
          </p:cNvGraphicFramePr>
          <p:nvPr/>
        </p:nvGraphicFramePr>
        <p:xfrm>
          <a:off x="8127102" y="1817136"/>
          <a:ext cx="4064898" cy="475220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87465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2594DE9-6DAE-41DC-BFB4-E5D26138DF7E}"/>
              </a:ext>
            </a:extLst>
          </p:cNvPr>
          <p:cNvPicPr>
            <a:picLocks noChangeAspect="1"/>
          </p:cNvPicPr>
          <p:nvPr/>
        </p:nvPicPr>
        <p:blipFill>
          <a:blip r:embed="rId3"/>
          <a:stretch>
            <a:fillRect/>
          </a:stretch>
        </p:blipFill>
        <p:spPr>
          <a:xfrm>
            <a:off x="3048000" y="1469232"/>
            <a:ext cx="6423366" cy="5083968"/>
          </a:xfrm>
          <a:prstGeom prst="rect">
            <a:avLst/>
          </a:prstGeom>
          <a:ln>
            <a:solidFill>
              <a:schemeClr val="tx1"/>
            </a:solidFill>
          </a:ln>
        </p:spPr>
      </p:pic>
      <p:sp>
        <p:nvSpPr>
          <p:cNvPr id="6" name="Title 1">
            <a:extLst>
              <a:ext uri="{FF2B5EF4-FFF2-40B4-BE49-F238E27FC236}">
                <a16:creationId xmlns:a16="http://schemas.microsoft.com/office/drawing/2014/main" id="{56126481-1F47-401A-991E-F1D485D7B436}"/>
              </a:ext>
            </a:extLst>
          </p:cNvPr>
          <p:cNvSpPr>
            <a:spLocks noGrp="1" noChangeArrowheads="1"/>
          </p:cNvSpPr>
          <p:nvPr>
            <p:ph type="title"/>
          </p:nvPr>
        </p:nvSpPr>
        <p:spPr>
          <a:xfrm>
            <a:off x="76200" y="152400"/>
            <a:ext cx="8686800" cy="1143000"/>
          </a:xfrm>
        </p:spPr>
        <p:txBody>
          <a:bodyPr anchor="b"/>
          <a:lstStyle/>
          <a:p>
            <a:r>
              <a:rPr lang="en-US" altLang="en-US" sz="2800" dirty="0">
                <a:solidFill>
                  <a:srgbClr val="990000"/>
                </a:solidFill>
              </a:rPr>
              <a:t>I. The Public Sector Balance Sheet</a:t>
            </a:r>
            <a:br>
              <a:rPr lang="en-US" altLang="en-US" sz="2800" dirty="0">
                <a:solidFill>
                  <a:srgbClr val="990000"/>
                </a:solidFill>
              </a:rPr>
            </a:br>
            <a:r>
              <a:rPr lang="en-US" altLang="en-US" sz="2800" dirty="0">
                <a:solidFill>
                  <a:srgbClr val="17375E"/>
                </a:solidFill>
              </a:rPr>
              <a:t>South Africa</a:t>
            </a:r>
          </a:p>
        </p:txBody>
      </p:sp>
    </p:spTree>
    <p:extLst>
      <p:ext uri="{BB962C8B-B14F-4D97-AF65-F5344CB8AC3E}">
        <p14:creationId xmlns:p14="http://schemas.microsoft.com/office/powerpoint/2010/main" val="3883172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9D878BD6-73FA-4F08-9E44-3C64B8117642}"/>
              </a:ext>
            </a:extLst>
          </p:cNvPr>
          <p:cNvSpPr>
            <a:spLocks noGrp="1" noChangeArrowheads="1"/>
          </p:cNvSpPr>
          <p:nvPr>
            <p:ph type="title"/>
          </p:nvPr>
        </p:nvSpPr>
        <p:spPr>
          <a:xfrm>
            <a:off x="76200" y="152400"/>
            <a:ext cx="8686800" cy="1143000"/>
          </a:xfrm>
        </p:spPr>
        <p:txBody>
          <a:bodyPr anchor="b"/>
          <a:lstStyle/>
          <a:p>
            <a:r>
              <a:rPr lang="en-US" altLang="en-US" sz="2800" dirty="0">
                <a:solidFill>
                  <a:srgbClr val="990000"/>
                </a:solidFill>
              </a:rPr>
              <a:t>I. The Public Sector Balance Sheet</a:t>
            </a:r>
            <a:br>
              <a:rPr lang="en-US" altLang="en-US" sz="2800" dirty="0">
                <a:solidFill>
                  <a:srgbClr val="990000"/>
                </a:solidFill>
              </a:rPr>
            </a:br>
            <a:r>
              <a:rPr lang="en-US" altLang="en-US" sz="2800" dirty="0">
                <a:solidFill>
                  <a:srgbClr val="002060"/>
                </a:solidFill>
              </a:rPr>
              <a:t>Individual country </a:t>
            </a:r>
            <a:r>
              <a:rPr lang="en-US" altLang="en-US" sz="2800" dirty="0">
                <a:solidFill>
                  <a:srgbClr val="17375E"/>
                </a:solidFill>
              </a:rPr>
              <a:t>PSBS for 39 countries</a:t>
            </a:r>
          </a:p>
        </p:txBody>
      </p:sp>
      <p:sp>
        <p:nvSpPr>
          <p:cNvPr id="3" name="Slide Number Placeholder 2">
            <a:extLst>
              <a:ext uri="{FF2B5EF4-FFF2-40B4-BE49-F238E27FC236}">
                <a16:creationId xmlns:a16="http://schemas.microsoft.com/office/drawing/2014/main" id="{5C10691E-141F-43DC-9F51-0DE89C60784A}"/>
              </a:ext>
            </a:extLst>
          </p:cNvPr>
          <p:cNvSpPr>
            <a:spLocks noGrp="1"/>
          </p:cNvSpPr>
          <p:nvPr>
            <p:ph type="sldNum" sz="quarter" idx="12"/>
          </p:nvPr>
        </p:nvSpPr>
        <p:spPr/>
        <p:txBody>
          <a:bodyPr/>
          <a:lstStyle/>
          <a:p>
            <a:pPr>
              <a:defRPr/>
            </a:pPr>
            <a:fld id="{F4AFB593-474F-44B3-8E84-2AD5DB3850E1}" type="slidenum">
              <a:rPr lang="en-US" smtClean="0"/>
              <a:pPr>
                <a:defRPr/>
              </a:pPr>
              <a:t>9</a:t>
            </a:fld>
            <a:endParaRPr lang="en-US" dirty="0"/>
          </a:p>
        </p:txBody>
      </p:sp>
      <p:pic>
        <p:nvPicPr>
          <p:cNvPr id="2" name="Picture 1">
            <a:extLst>
              <a:ext uri="{FF2B5EF4-FFF2-40B4-BE49-F238E27FC236}">
                <a16:creationId xmlns:a16="http://schemas.microsoft.com/office/drawing/2014/main" id="{64A3399D-23DE-45D7-953B-3925F9B39BB4}"/>
              </a:ext>
            </a:extLst>
          </p:cNvPr>
          <p:cNvPicPr>
            <a:picLocks noChangeAspect="1"/>
          </p:cNvPicPr>
          <p:nvPr/>
        </p:nvPicPr>
        <p:blipFill>
          <a:blip r:embed="rId3"/>
          <a:stretch>
            <a:fillRect/>
          </a:stretch>
        </p:blipFill>
        <p:spPr>
          <a:xfrm>
            <a:off x="1295400" y="1347020"/>
            <a:ext cx="10090294" cy="5587180"/>
          </a:xfrm>
          <a:prstGeom prst="rect">
            <a:avLst/>
          </a:prstGeom>
        </p:spPr>
      </p:pic>
    </p:spTree>
    <p:extLst>
      <p:ext uri="{BB962C8B-B14F-4D97-AF65-F5344CB8AC3E}">
        <p14:creationId xmlns:p14="http://schemas.microsoft.com/office/powerpoint/2010/main" val="35712616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a7f9e841-ff51-4b53-8edc-eb94aeb2bc2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38055</TotalTime>
  <Words>2804</Words>
  <Application>Microsoft Office PowerPoint</Application>
  <PresentationFormat>Widescreen</PresentationFormat>
  <Paragraphs>375</Paragraphs>
  <Slides>22</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Franklin Gothic Medium</vt:lpstr>
      <vt:lpstr>Georgia</vt:lpstr>
      <vt:lpstr>Office Theme</vt:lpstr>
      <vt:lpstr>PowerPoint Presentation</vt:lpstr>
      <vt:lpstr>Managing Public Wealth Before we begin</vt:lpstr>
      <vt:lpstr>Managing Public Wealth Overview</vt:lpstr>
      <vt:lpstr>I. The Public Sector Balance Sheet Conceptual Framework</vt:lpstr>
      <vt:lpstr>I. The Public Sector Balance Sheet</vt:lpstr>
      <vt:lpstr>I. The Public Sector Balance Sheet Aggregate PSBS for 38 countries</vt:lpstr>
      <vt:lpstr>II. Key Components New elements</vt:lpstr>
      <vt:lpstr>I. The Public Sector Balance Sheet South Africa</vt:lpstr>
      <vt:lpstr>I. The Public Sector Balance Sheet Individual country PSBS for 39 countries</vt:lpstr>
      <vt:lpstr>I. The Public Sector Balance Sheet Public Corporations</vt:lpstr>
      <vt:lpstr>II. Why does it Matter? Large Assets → Large Revenue Potential</vt:lpstr>
      <vt:lpstr>II. Why does it Matter? Large Assets → Large Revenue Potential</vt:lpstr>
      <vt:lpstr>II. Why does it Matter? Stronger balance sheet → lower interest</vt:lpstr>
      <vt:lpstr>II. Why does it Matter? Stronger balance sheet → Greater resilience</vt:lpstr>
      <vt:lpstr>V. Conclusion </vt:lpstr>
      <vt:lpstr>PowerPoint Presentation</vt:lpstr>
      <vt:lpstr>Backpocket</vt:lpstr>
      <vt:lpstr>III. Examples – Risk The Gambia – Fiscal Stress Test </vt:lpstr>
      <vt:lpstr>Examples – Asset Management  New Zealand</vt:lpstr>
      <vt:lpstr>The Public Sector Balance Sheet Evolution since the crisis</vt:lpstr>
      <vt:lpstr>PowerPoint Presentation</vt:lpstr>
      <vt:lpstr>EU Aggregate Austria, Finland, France, Germany, Portugal, UK</vt:lpstr>
    </vt:vector>
  </TitlesOfParts>
  <Company>International Monetary Fund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Risk: Disclosure, Measurement, and Management in a Medium-Term Budget Framework  Budget Institutions for Fiscal Consolidation</dc:title>
  <dc:creator>rgomezsirera</dc:creator>
  <cp:lastModifiedBy>Harris, Jason</cp:lastModifiedBy>
  <cp:revision>1491</cp:revision>
  <cp:lastPrinted>2019-06-19T19:12:02Z</cp:lastPrinted>
  <dcterms:created xsi:type="dcterms:W3CDTF">2011-05-23T19:09:38Z</dcterms:created>
  <dcterms:modified xsi:type="dcterms:W3CDTF">2020-10-20T08:25:57Z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OCS AutoSave">
    <vt:lpwstr/>
  </property>
</Properties>
</file>