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9"/>
  </p:notesMasterIdLst>
  <p:sldIdLst>
    <p:sldId id="893" r:id="rId2"/>
    <p:sldId id="889" r:id="rId3"/>
    <p:sldId id="891" r:id="rId4"/>
    <p:sldId id="890" r:id="rId5"/>
    <p:sldId id="892" r:id="rId6"/>
    <p:sldId id="894" r:id="rId7"/>
    <p:sldId id="568" r:id="rId8"/>
    <p:sldId id="875" r:id="rId9"/>
    <p:sldId id="877" r:id="rId10"/>
    <p:sldId id="876" r:id="rId11"/>
    <p:sldId id="878" r:id="rId12"/>
    <p:sldId id="879" r:id="rId13"/>
    <p:sldId id="880" r:id="rId14"/>
    <p:sldId id="885" r:id="rId15"/>
    <p:sldId id="881" r:id="rId16"/>
    <p:sldId id="886" r:id="rId17"/>
    <p:sldId id="882" r:id="rId18"/>
    <p:sldId id="883" r:id="rId19"/>
    <p:sldId id="884" r:id="rId20"/>
    <p:sldId id="887" r:id="rId21"/>
    <p:sldId id="888" r:id="rId22"/>
    <p:sldId id="851" r:id="rId23"/>
    <p:sldId id="648" r:id="rId24"/>
    <p:sldId id="857" r:id="rId25"/>
    <p:sldId id="896" r:id="rId26"/>
    <p:sldId id="895" r:id="rId27"/>
    <p:sldId id="56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893"/>
            <p14:sldId id="889"/>
            <p14:sldId id="891"/>
            <p14:sldId id="890"/>
            <p14:sldId id="892"/>
            <p14:sldId id="894"/>
            <p14:sldId id="568"/>
            <p14:sldId id="875"/>
            <p14:sldId id="877"/>
            <p14:sldId id="876"/>
            <p14:sldId id="878"/>
            <p14:sldId id="879"/>
            <p14:sldId id="880"/>
            <p14:sldId id="885"/>
            <p14:sldId id="881"/>
            <p14:sldId id="886"/>
            <p14:sldId id="882"/>
            <p14:sldId id="883"/>
            <p14:sldId id="884"/>
            <p14:sldId id="887"/>
            <p14:sldId id="888"/>
            <p14:sldId id="851"/>
            <p14:sldId id="648"/>
            <p14:sldId id="857"/>
            <p14:sldId id="896"/>
            <p14:sldId id="895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/>
  <p:cmAuthor id="2" name="Lorena Rivero" initials="LR" lastIdx="1" clrIdx="1">
    <p:extLst>
      <p:ext uri="{19B8F6BF-5375-455C-9EA6-DF929625EA0E}">
        <p15:presenceInfo xmlns:p15="http://schemas.microsoft.com/office/powerpoint/2012/main" userId="45d4ff06322e79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C5000"/>
    <a:srgbClr val="D5FFF5"/>
    <a:srgbClr val="44798F"/>
    <a:srgbClr val="00B689"/>
    <a:srgbClr val="F54636"/>
    <a:srgbClr val="0975BC"/>
    <a:srgbClr val="7D39D3"/>
    <a:srgbClr val="CF4948"/>
    <a:srgbClr val="9E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5226" autoAdjust="0"/>
  </p:normalViewPr>
  <p:slideViewPr>
    <p:cSldViewPr snapToGrid="0" snapToObjects="1">
      <p:cViewPr varScale="1">
        <p:scale>
          <a:sx n="82" d="100"/>
          <a:sy n="82" d="100"/>
        </p:scale>
        <p:origin x="13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A202-9FDB-4B49-B0DC-90E507511A6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2F400F-7FA3-874F-AF29-9C181D7B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445BA-CDDD-405F-B1FC-689528F4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0688" y="6248356"/>
            <a:ext cx="1901689" cy="3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/>
            </a:lvl1pPr>
          </a:lstStyle>
          <a:p>
            <a:pPr>
              <a:defRPr/>
            </a:pPr>
            <a:fld id="{1A8470D4-58C6-4A2E-97B2-8AB0167D248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93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56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fdp.gov.lr/index.php/main-menu-reports/mm-bdp/mm-bd-nb/draft-national-budget-fy2020-2021/downloa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fdp.gov.lr/index.php/main-menu-reports/mm-bdp/mm-bd-nb/draft-national-budget-fy2020-2021/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CR/Issues/2019/01/30/Senegal-Fiscal-Transparency-Evaluation-4656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tacouest.org/servlet/servlet.FileDownload?file=00P3h000001GreyEAC" TargetMode="External"/><Relationship Id="rId2" Type="http://schemas.openxmlformats.org/officeDocument/2006/relationships/hyperlink" Target="https://www.state.gov/2020-fiscal-transparency-report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tacouest.org/servlet/servlet.FileDownload?file=00P3h000001GreyEAC" TargetMode="External"/><Relationship Id="rId2" Type="http://schemas.openxmlformats.org/officeDocument/2006/relationships/hyperlink" Target="https://www.state.gov/2020-fiscal-transparency-report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3B938-7ACE-4F92-817D-551CBE3F1A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0000">
                <a:srgbClr val="FF6900"/>
              </a:gs>
              <a:gs pos="0">
                <a:srgbClr val="EA1D75"/>
              </a:gs>
              <a:gs pos="100000">
                <a:srgbClr val="FFB874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algn="r"/>
            <a:endParaRPr lang="en-US" sz="4000" dirty="0"/>
          </a:p>
          <a:p>
            <a:pPr algn="r"/>
            <a:r>
              <a:rPr lang="en-US" sz="4500" dirty="0"/>
              <a:t>Reporting of SOEs in fiscal reports:</a:t>
            </a:r>
          </a:p>
          <a:p>
            <a:pPr algn="r"/>
            <a:r>
              <a:rPr lang="en-US" sz="3200" i="1" dirty="0"/>
              <a:t>Reporting, consolidation and benchmarking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B821F4-B297-42BF-BDBB-F645CE071B60}"/>
              </a:ext>
            </a:extLst>
          </p:cNvPr>
          <p:cNvSpPr/>
          <p:nvPr/>
        </p:nvSpPr>
        <p:spPr>
          <a:xfrm>
            <a:off x="0" y="5616553"/>
            <a:ext cx="9144000" cy="12414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652878-FA43-4A94-8E9E-4571AA5F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0"/>
            <a:ext cx="2701213" cy="2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36DEB5B-38FB-4D07-A388-61F58AAEF8FA}"/>
              </a:ext>
            </a:extLst>
          </p:cNvPr>
          <p:cNvGrpSpPr/>
          <p:nvPr/>
        </p:nvGrpSpPr>
        <p:grpSpPr>
          <a:xfrm>
            <a:off x="951717" y="5700532"/>
            <a:ext cx="7912359" cy="1085016"/>
            <a:chOff x="849086" y="652667"/>
            <a:chExt cx="7912359" cy="10850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45221C5-A4D0-4F8B-83B4-2162904ED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558" y="883737"/>
              <a:ext cx="1809752" cy="68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E1F0AB6-C508-4B74-9E7F-C547DF4D7D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67"/>
            <a:stretch/>
          </p:blipFill>
          <p:spPr bwMode="auto">
            <a:xfrm>
              <a:off x="1782148" y="771529"/>
              <a:ext cx="1240586" cy="96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87A5834A-AC7F-4976-9A3C-215DE4ED4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86" y="795864"/>
              <a:ext cx="933062" cy="87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FA2D89-2108-42DD-B2E9-85D674F0608F}"/>
                </a:ext>
              </a:extLst>
            </p:cNvPr>
            <p:cNvCxnSpPr/>
            <p:nvPr/>
          </p:nvCxnSpPr>
          <p:spPr>
            <a:xfrm>
              <a:off x="1856792" y="652667"/>
              <a:ext cx="0" cy="1005840"/>
            </a:xfrm>
            <a:prstGeom prst="line">
              <a:avLst/>
            </a:prstGeom>
            <a:ln>
              <a:solidFill>
                <a:srgbClr val="FC5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6C0A4A-1961-4D4E-8E8C-C48678CC0690}"/>
                </a:ext>
              </a:extLst>
            </p:cNvPr>
            <p:cNvSpPr txBox="1"/>
            <p:nvPr/>
          </p:nvSpPr>
          <p:spPr>
            <a:xfrm>
              <a:off x="4114801" y="968514"/>
              <a:ext cx="46466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 collaboration with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835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18B69-00E3-484F-BD0D-B508FA2B70F6}"/>
              </a:ext>
            </a:extLst>
          </p:cNvPr>
          <p:cNvSpPr txBox="1"/>
          <p:nvPr/>
        </p:nvSpPr>
        <p:spPr>
          <a:xfrm>
            <a:off x="-70271" y="187186"/>
            <a:ext cx="928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Fiscal Transparency FOA Objectives: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Based on the Fiscal Transparency Report, US State Department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F486C-8A2D-44F6-BF75-DA906CF85D5F}"/>
              </a:ext>
            </a:extLst>
          </p:cNvPr>
          <p:cNvSpPr txBox="1"/>
          <p:nvPr/>
        </p:nvSpPr>
        <p:spPr>
          <a:xfrm>
            <a:off x="265470" y="1429734"/>
            <a:ext cx="8613058" cy="134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b="1" dirty="0">
                <a:solidFill>
                  <a:srgbClr val="FC5000"/>
                </a:solidFill>
              </a:rPr>
              <a:t>Benin: </a:t>
            </a:r>
            <a:r>
              <a:rPr lang="en-US" sz="1600" dirty="0"/>
              <a:t>The government of Benin enhances budget comprehensiveness and reliability by taking steps towards </a:t>
            </a:r>
            <a:r>
              <a:rPr lang="en-US" sz="1600" b="1" dirty="0">
                <a:solidFill>
                  <a:srgbClr val="FC5000"/>
                </a:solidFill>
              </a:rPr>
              <a:t>expanding information on both revenues and expenditures, including transfers to and from state-owned enterprises</a:t>
            </a:r>
            <a:r>
              <a:rPr lang="en-US" sz="1600" dirty="0"/>
              <a:t>, publishing supplemental budgets, and ensuring key audit reports are publicly available within 12 months of dissemination of the government's end-of year report.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C7CDA-2FF0-4785-AD6A-1B174F84D7A8}"/>
              </a:ext>
            </a:extLst>
          </p:cNvPr>
          <p:cNvSpPr txBox="1"/>
          <p:nvPr/>
        </p:nvSpPr>
        <p:spPr>
          <a:xfrm>
            <a:off x="265470" y="4733627"/>
            <a:ext cx="8613058" cy="166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b="1" dirty="0">
                <a:solidFill>
                  <a:srgbClr val="FC5000"/>
                </a:solidFill>
              </a:rPr>
              <a:t>Liberia: </a:t>
            </a:r>
            <a:r>
              <a:rPr lang="en-US" sz="1600" dirty="0"/>
              <a:t>The government of Liberia enhances </a:t>
            </a:r>
            <a:r>
              <a:rPr lang="en-US" sz="1600" b="1" dirty="0">
                <a:solidFill>
                  <a:srgbClr val="FC5000"/>
                </a:solidFill>
              </a:rPr>
              <a:t>budget comprehensiveness and reliability </a:t>
            </a:r>
            <a:r>
              <a:rPr lang="en-US" sz="1600" dirty="0"/>
              <a:t>by taking steps towards publishing key budget and audit reports in a timely manner, ensuring key audit reports are publicly available within 12 months of dissemination of the government's end-of-year report, and ensuring the criteria and procedures used to award natural resource extraction contracts and licenses are consistent with the requirements set by law or regulation.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CB2F7-8AAB-467D-9565-BC59F83A8977}"/>
              </a:ext>
            </a:extLst>
          </p:cNvPr>
          <p:cNvSpPr txBox="1"/>
          <p:nvPr/>
        </p:nvSpPr>
        <p:spPr>
          <a:xfrm>
            <a:off x="265470" y="3142333"/>
            <a:ext cx="8613058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30000"/>
              </a:lnSpc>
              <a:defRPr sz="1600" b="1">
                <a:solidFill>
                  <a:srgbClr val="FC5000"/>
                </a:solidFill>
              </a:defRPr>
            </a:lvl1pPr>
          </a:lstStyle>
          <a:p>
            <a:r>
              <a:rPr lang="en-US" dirty="0"/>
              <a:t>Nigeria: </a:t>
            </a:r>
            <a:r>
              <a:rPr lang="en-US" b="0" dirty="0">
                <a:solidFill>
                  <a:schemeClr val="tx1"/>
                </a:solidFill>
              </a:rPr>
              <a:t>The government of Nigeria enhances budget comprehensiveness and reliability by taking steps towards publishing more information on revenues, </a:t>
            </a:r>
            <a:r>
              <a:rPr lang="en-US" dirty="0"/>
              <a:t>detailing allocations to and earnings from state-owned enterprises, </a:t>
            </a:r>
            <a:r>
              <a:rPr lang="en-US" b="0" dirty="0">
                <a:solidFill>
                  <a:schemeClr val="tx1"/>
                </a:solidFill>
              </a:rPr>
              <a:t>and publishing key budget and audit reports in a timely manner.</a:t>
            </a:r>
          </a:p>
        </p:txBody>
      </p:sp>
    </p:spTree>
    <p:extLst>
      <p:ext uri="{BB962C8B-B14F-4D97-AF65-F5344CB8AC3E}">
        <p14:creationId xmlns:p14="http://schemas.microsoft.com/office/powerpoint/2010/main" val="265741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3B938-7ACE-4F92-817D-551CBE3F1A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0000">
                <a:srgbClr val="FF6900"/>
              </a:gs>
              <a:gs pos="0">
                <a:srgbClr val="EA1D75"/>
              </a:gs>
              <a:gs pos="100000">
                <a:srgbClr val="FFB874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algn="r"/>
            <a:r>
              <a:rPr lang="es-MX" sz="4000" dirty="0" err="1"/>
              <a:t>Reporting</a:t>
            </a:r>
            <a:r>
              <a:rPr lang="es-MX" sz="4000" dirty="0"/>
              <a:t> and Transparency </a:t>
            </a:r>
            <a:r>
              <a:rPr lang="es-MX" sz="4000" dirty="0" err="1"/>
              <a:t>of</a:t>
            </a:r>
            <a:r>
              <a:rPr lang="es-MX" sz="4000" dirty="0"/>
              <a:t> </a:t>
            </a:r>
          </a:p>
          <a:p>
            <a:pPr algn="r"/>
            <a:r>
              <a:rPr lang="en-US" sz="3200" i="1" dirty="0"/>
              <a:t>allocations to, earnings from and guarantees for </a:t>
            </a:r>
            <a:endParaRPr lang="en-US" sz="3600" i="1" dirty="0"/>
          </a:p>
          <a:p>
            <a:pPr algn="r"/>
            <a:r>
              <a:rPr lang="es-MX" sz="4000" dirty="0" err="1"/>
              <a:t>SOEs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89169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18B69-00E3-484F-BD0D-B508FA2B70F6}"/>
              </a:ext>
            </a:extLst>
          </p:cNvPr>
          <p:cNvSpPr txBox="1"/>
          <p:nvPr/>
        </p:nvSpPr>
        <p:spPr>
          <a:xfrm>
            <a:off x="-70271" y="187186"/>
            <a:ext cx="92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Defining State Owned Enterprises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0F51A-335D-4275-A64D-2A7E3ACD13AE}"/>
              </a:ext>
            </a:extLst>
          </p:cNvPr>
          <p:cNvSpPr txBox="1"/>
          <p:nvPr/>
        </p:nvSpPr>
        <p:spPr>
          <a:xfrm>
            <a:off x="417443" y="1120676"/>
            <a:ext cx="82296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C5000"/>
                </a:solidFill>
                <a:latin typeface="+mj-lt"/>
              </a:rPr>
              <a:t>SOEs are known by many names </a:t>
            </a:r>
          </a:p>
          <a:p>
            <a:pPr algn="l"/>
            <a:r>
              <a:rPr lang="en-US" sz="1800" b="0" i="0" u="none" strike="noStrike" baseline="0" dirty="0">
                <a:latin typeface="+mj-lt"/>
              </a:rPr>
              <a:t> </a:t>
            </a:r>
          </a:p>
          <a:p>
            <a:pPr marL="746125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government corporations, </a:t>
            </a:r>
          </a:p>
          <a:p>
            <a:pPr marL="746125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government business enterprises, </a:t>
            </a:r>
          </a:p>
          <a:p>
            <a:pPr marL="746125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government-linked companies, </a:t>
            </a:r>
          </a:p>
          <a:p>
            <a:pPr marL="746125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parastatals, </a:t>
            </a:r>
          </a:p>
          <a:p>
            <a:pPr marL="746125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public enterprises, </a:t>
            </a:r>
          </a:p>
          <a:p>
            <a:pPr marL="746125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j-lt"/>
              </a:rPr>
              <a:t>public sector units or enterprises</a:t>
            </a:r>
          </a:p>
          <a:p>
            <a:pPr marL="746125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(…)</a:t>
            </a:r>
          </a:p>
          <a:p>
            <a:pPr algn="l"/>
            <a:endParaRPr lang="en-US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09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18B69-00E3-484F-BD0D-B508FA2B70F6}"/>
              </a:ext>
            </a:extLst>
          </p:cNvPr>
          <p:cNvSpPr txBox="1"/>
          <p:nvPr/>
        </p:nvSpPr>
        <p:spPr>
          <a:xfrm>
            <a:off x="-70271" y="187186"/>
            <a:ext cx="92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Defining State Owned Enterprises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0F51A-335D-4275-A64D-2A7E3ACD13AE}"/>
              </a:ext>
            </a:extLst>
          </p:cNvPr>
          <p:cNvSpPr txBox="1"/>
          <p:nvPr/>
        </p:nvSpPr>
        <p:spPr>
          <a:xfrm>
            <a:off x="417443" y="1120676"/>
            <a:ext cx="8229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C5000"/>
                </a:solidFill>
                <a:latin typeface="+mj-lt"/>
              </a:rPr>
              <a:t>Definition also varies depending on: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Full, majority or minority ownership by the government.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Government shareholdings through pension funds, asset management funds, restructuring corporations and development lenders.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level of government that owns the enterprise (central/federal, state/regional or local).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way in which the enterprise was founded.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position in the public administration hierarchy.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purpose of the SOE.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status of the SOE if it is in the process of being privatized.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Listing (or not) on a stock exchange.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State-enabled (for example enterprises which have been granted exclusive rights by the state) as opposed to state-owned.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58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B99BC-BEE8-4B74-843B-90DF5DBB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642" y="-36985"/>
            <a:ext cx="5037357" cy="6894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4A7F75-9AE2-451B-98FA-5C222EEDA4D0}"/>
              </a:ext>
            </a:extLst>
          </p:cNvPr>
          <p:cNvSpPr txBox="1"/>
          <p:nvPr/>
        </p:nvSpPr>
        <p:spPr>
          <a:xfrm>
            <a:off x="0" y="1851381"/>
            <a:ext cx="4106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Defining State Owned Enterprises</a:t>
            </a:r>
          </a:p>
          <a:p>
            <a:pPr algn="ctr"/>
            <a:endParaRPr lang="en-US" sz="2400" dirty="0">
              <a:solidFill>
                <a:srgbClr val="FC5000"/>
              </a:solidFill>
            </a:endParaRPr>
          </a:p>
          <a:p>
            <a:pPr algn="ctr"/>
            <a:r>
              <a:rPr lang="en-US" sz="2400" dirty="0"/>
              <a:t>Government Finance Statistics Manual 2014, Public Corporations</a:t>
            </a:r>
          </a:p>
        </p:txBody>
      </p:sp>
    </p:spTree>
    <p:extLst>
      <p:ext uri="{BB962C8B-B14F-4D97-AF65-F5344CB8AC3E}">
        <p14:creationId xmlns:p14="http://schemas.microsoft.com/office/powerpoint/2010/main" val="3162494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90B28E-88DA-41AA-B184-704203452D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546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CB2EF-1EE6-4286-BF27-230B7F39C6A8}"/>
              </a:ext>
            </a:extLst>
          </p:cNvPr>
          <p:cNvSpPr txBox="1"/>
          <p:nvPr/>
        </p:nvSpPr>
        <p:spPr>
          <a:xfrm>
            <a:off x="2959507" y="852803"/>
            <a:ext cx="356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Poll:</a:t>
            </a:r>
          </a:p>
        </p:txBody>
      </p:sp>
      <p:pic>
        <p:nvPicPr>
          <p:cNvPr id="7" name="Picture 2" descr="Image result for clock icon png green">
            <a:extLst>
              <a:ext uri="{FF2B5EF4-FFF2-40B4-BE49-F238E27FC236}">
                <a16:creationId xmlns:a16="http://schemas.microsoft.com/office/drawing/2014/main" id="{9E59B9F7-F159-4971-B444-39074FF8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30" y="5787617"/>
            <a:ext cx="940210" cy="9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81CBA7-AA64-4DA1-845D-690F9322919D}"/>
              </a:ext>
            </a:extLst>
          </p:cNvPr>
          <p:cNvSpPr txBox="1"/>
          <p:nvPr/>
        </p:nvSpPr>
        <p:spPr>
          <a:xfrm>
            <a:off x="7125436" y="6026889"/>
            <a:ext cx="163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5000"/>
                </a:solidFill>
              </a:rPr>
              <a:t>2 minutes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6B01C-5961-4E63-AF09-B44809325436}"/>
              </a:ext>
            </a:extLst>
          </p:cNvPr>
          <p:cNvSpPr/>
          <p:nvPr/>
        </p:nvSpPr>
        <p:spPr>
          <a:xfrm>
            <a:off x="940211" y="1322153"/>
            <a:ext cx="7438103" cy="2502595"/>
          </a:xfrm>
          <a:prstGeom prst="rect">
            <a:avLst/>
          </a:prstGeom>
          <a:gradFill flip="none" rotWithShape="1">
            <a:gsLst>
              <a:gs pos="60000">
                <a:srgbClr val="FF6900"/>
              </a:gs>
              <a:gs pos="0">
                <a:srgbClr val="EA1D75"/>
              </a:gs>
              <a:gs pos="100000">
                <a:srgbClr val="FFB874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algn="ctr"/>
            <a:r>
              <a:rPr lang="fr-FR" sz="3200" dirty="0"/>
              <a:t>Is </a:t>
            </a:r>
            <a:r>
              <a:rPr lang="fr-FR" sz="3200" dirty="0" err="1"/>
              <a:t>there</a:t>
            </a:r>
            <a:r>
              <a:rPr lang="fr-FR" sz="3200" dirty="0"/>
              <a:t> a national </a:t>
            </a:r>
            <a:r>
              <a:rPr lang="fr-FR" sz="3200" dirty="0" err="1"/>
              <a:t>definition</a:t>
            </a:r>
            <a:r>
              <a:rPr lang="fr-FR" sz="3200" dirty="0"/>
              <a:t> of </a:t>
            </a:r>
            <a:r>
              <a:rPr lang="fr-FR" sz="3200" dirty="0" err="1"/>
              <a:t>SOE's</a:t>
            </a:r>
            <a:r>
              <a:rPr lang="fr-FR" sz="3200" dirty="0"/>
              <a:t> in </a:t>
            </a:r>
            <a:r>
              <a:rPr lang="fr-FR" sz="3200" dirty="0" err="1"/>
              <a:t>your</a:t>
            </a:r>
            <a:r>
              <a:rPr lang="fr-FR" sz="3200" dirty="0"/>
              <a:t> country? / Existe-t-il une définition nationale des entreprises publiques dans votre pays?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781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3B938-7ACE-4F92-817D-551CBE3F1A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0000">
                <a:srgbClr val="FF6900"/>
              </a:gs>
              <a:gs pos="0">
                <a:srgbClr val="EA1D75"/>
              </a:gs>
              <a:gs pos="100000">
                <a:srgbClr val="FFB874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algn="r"/>
            <a:r>
              <a:rPr lang="es-MX" sz="4800" dirty="0" err="1"/>
              <a:t>Evaluation</a:t>
            </a:r>
            <a:r>
              <a:rPr lang="es-MX" sz="4800" dirty="0"/>
              <a:t> </a:t>
            </a:r>
            <a:r>
              <a:rPr lang="es-MX" sz="4800" dirty="0" err="1"/>
              <a:t>of</a:t>
            </a:r>
            <a:endParaRPr lang="es-MX" sz="4800" dirty="0"/>
          </a:p>
          <a:p>
            <a:pPr algn="r"/>
            <a:r>
              <a:rPr lang="es-MX" sz="3200" dirty="0" err="1"/>
              <a:t>Reporting</a:t>
            </a:r>
            <a:r>
              <a:rPr lang="es-MX" sz="3200" dirty="0"/>
              <a:t> and Transparency </a:t>
            </a:r>
            <a:r>
              <a:rPr lang="es-MX" sz="3200" dirty="0" err="1"/>
              <a:t>of</a:t>
            </a:r>
            <a:r>
              <a:rPr lang="es-MX" sz="3200" dirty="0"/>
              <a:t> </a:t>
            </a:r>
          </a:p>
          <a:p>
            <a:pPr algn="r"/>
            <a:r>
              <a:rPr lang="en-US" sz="3200" i="1" dirty="0"/>
              <a:t>allocations to, earnings from and guarantees for </a:t>
            </a:r>
            <a:endParaRPr lang="en-US" sz="3600" i="1" dirty="0"/>
          </a:p>
          <a:p>
            <a:pPr algn="r"/>
            <a:r>
              <a:rPr lang="es-MX" sz="4000" dirty="0" err="1"/>
              <a:t>SOEs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3562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18B69-00E3-484F-BD0D-B508FA2B70F6}"/>
              </a:ext>
            </a:extLst>
          </p:cNvPr>
          <p:cNvSpPr txBox="1"/>
          <p:nvPr/>
        </p:nvSpPr>
        <p:spPr>
          <a:xfrm>
            <a:off x="-70271" y="187186"/>
            <a:ext cx="928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State Owned Enterprises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Open Budget 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0F51A-335D-4275-A64D-2A7E3ACD13AE}"/>
              </a:ext>
            </a:extLst>
          </p:cNvPr>
          <p:cNvSpPr txBox="1"/>
          <p:nvPr/>
        </p:nvSpPr>
        <p:spPr>
          <a:xfrm>
            <a:off x="417443" y="1120676"/>
            <a:ext cx="82296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C5000"/>
                </a:solidFill>
                <a:latin typeface="+mj-lt"/>
              </a:rPr>
              <a:t>Question 37:</a:t>
            </a:r>
          </a:p>
          <a:p>
            <a:pPr algn="l"/>
            <a:r>
              <a:rPr lang="en-US" sz="1800" b="0" i="0" u="none" strike="noStrike" baseline="0" dirty="0">
                <a:latin typeface="+mj-lt"/>
              </a:rPr>
              <a:t> </a:t>
            </a:r>
          </a:p>
          <a:p>
            <a:pPr marL="746125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clear_sansregular"/>
              </a:rPr>
              <a:t>Does the Executive’s Budget Proposal or any supporting budget documentation present estimates of transfers to public corporations for at least the budget year?</a:t>
            </a:r>
          </a:p>
          <a:p>
            <a:pPr lvl="3">
              <a:spcAft>
                <a:spcPts val="600"/>
              </a:spcAf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lear_sansregular"/>
              </a:rPr>
              <a:t>A: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lear_sansregular"/>
              </a:rPr>
              <a:t>Yes, estimates of all transfers to public corporations are presented, along with a narrative discussion. (2019- Liberia, South Africa)</a:t>
            </a:r>
          </a:p>
          <a:p>
            <a:pPr lvl="3">
              <a:spcAft>
                <a:spcPts val="600"/>
              </a:spcAf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lear_sansregular"/>
              </a:rPr>
              <a:t>B: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lear_sansregular"/>
              </a:rPr>
              <a:t>Yes, estimates of all transfers to public corporations are presented, but a narrative discussion is not included. (2019- Senegal)</a:t>
            </a:r>
          </a:p>
          <a:p>
            <a:pPr lvl="3">
              <a:spcAft>
                <a:spcPts val="600"/>
              </a:spcAf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lear_sansregular"/>
              </a:rPr>
              <a:t>C: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lear_sansregular"/>
              </a:rPr>
              <a:t>Yes, estimates of some but not all transfers to public corporations are presented. (2019- Nigeria)</a:t>
            </a:r>
          </a:p>
          <a:p>
            <a:pPr lvl="3">
              <a:spcAft>
                <a:spcPts val="600"/>
              </a:spcAf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lear_sansregular"/>
              </a:rPr>
              <a:t>D: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lear_sansregular"/>
              </a:rPr>
              <a:t>No, estimates of transfers to public corporations are not presented. (2019- Benin, Cameroon)</a:t>
            </a:r>
          </a:p>
          <a:p>
            <a:pPr lvl="3">
              <a:spcAft>
                <a:spcPts val="600"/>
              </a:spcAf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lear_sansregular"/>
              </a:rPr>
              <a:t>E: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lear_sansregular"/>
              </a:rPr>
              <a:t>Not applicable/other.</a:t>
            </a:r>
          </a:p>
          <a:p>
            <a:pPr marL="1203325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00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F159A9-6374-405C-A0C9-4441FAC2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279361"/>
            <a:ext cx="9144000" cy="4994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5A6A44-70D0-45C2-BCB3-6BD978CFA430}"/>
              </a:ext>
            </a:extLst>
          </p:cNvPr>
          <p:cNvSpPr txBox="1"/>
          <p:nvPr/>
        </p:nvSpPr>
        <p:spPr>
          <a:xfrm>
            <a:off x="-70271" y="79032"/>
            <a:ext cx="928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State Owned Enterprises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Open Budget Survey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Liberia’s Draft Budget 2020/2021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E8C65-741F-42BA-A12B-C5B432B30D82}"/>
              </a:ext>
            </a:extLst>
          </p:cNvPr>
          <p:cNvSpPr txBox="1"/>
          <p:nvPr/>
        </p:nvSpPr>
        <p:spPr>
          <a:xfrm>
            <a:off x="117986" y="6273885"/>
            <a:ext cx="9096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annex 2: </a:t>
            </a:r>
            <a:r>
              <a:rPr lang="en-US" sz="1400" dirty="0">
                <a:hlinkClick r:id="rId3"/>
              </a:rPr>
              <a:t>https://mfdp.gov.lr/index.php/main-menu-reports/mm-bdp/mm-bd-nb/draft-national-budget-fy2020-2021/download</a:t>
            </a:r>
            <a:r>
              <a:rPr lang="en-US" sz="1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7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B46B74-CB0E-466F-9AE5-ADE9D01B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280"/>
            <a:ext cx="9144000" cy="3549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14DB5-6C40-4FC1-81C4-7BBA412E23B0}"/>
              </a:ext>
            </a:extLst>
          </p:cNvPr>
          <p:cNvSpPr txBox="1"/>
          <p:nvPr/>
        </p:nvSpPr>
        <p:spPr>
          <a:xfrm>
            <a:off x="-70271" y="79032"/>
            <a:ext cx="928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State Owned Enterprises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Open Budget Survey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Liberia’s Draft Budget 2020/2021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871CD-68CF-467D-B385-FDD9600F4400}"/>
              </a:ext>
            </a:extLst>
          </p:cNvPr>
          <p:cNvSpPr txBox="1"/>
          <p:nvPr/>
        </p:nvSpPr>
        <p:spPr>
          <a:xfrm>
            <a:off x="117986" y="6273885"/>
            <a:ext cx="9096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annex 2: </a:t>
            </a:r>
            <a:r>
              <a:rPr lang="en-US" sz="1400" dirty="0">
                <a:hlinkClick r:id="rId3"/>
              </a:rPr>
              <a:t>https://mfdp.gov.lr/index.php/main-menu-reports/mm-bdp/mm-bd-nb/draft-national-budget-fy2020-2021/download</a:t>
            </a:r>
            <a:r>
              <a:rPr lang="en-US" sz="1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1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3B938-7ACE-4F92-817D-551CBE3F1A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0000">
                <a:srgbClr val="FF6900"/>
              </a:gs>
              <a:gs pos="0">
                <a:srgbClr val="EA1D75"/>
              </a:gs>
              <a:gs pos="100000">
                <a:srgbClr val="FFB874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algn="r"/>
            <a:r>
              <a:rPr lang="es-MX" sz="4800" dirty="0" err="1"/>
              <a:t>Overview</a:t>
            </a:r>
            <a:r>
              <a:rPr lang="es-MX" sz="4800" dirty="0"/>
              <a:t> </a:t>
            </a:r>
            <a:r>
              <a:rPr lang="es-MX" sz="4800" dirty="0" err="1"/>
              <a:t>of</a:t>
            </a:r>
            <a:r>
              <a:rPr lang="es-MX" sz="4800" dirty="0"/>
              <a:t> </a:t>
            </a:r>
            <a:r>
              <a:rPr lang="es-MX" sz="4800" dirty="0" err="1"/>
              <a:t>the</a:t>
            </a:r>
            <a:r>
              <a:rPr lang="es-MX" sz="4800" dirty="0"/>
              <a:t> </a:t>
            </a:r>
            <a:r>
              <a:rPr lang="es-MX" sz="4800" dirty="0" err="1"/>
              <a:t>SOEs</a:t>
            </a:r>
            <a:r>
              <a:rPr lang="es-MX" sz="4800" dirty="0"/>
              <a:t> </a:t>
            </a:r>
            <a:r>
              <a:rPr lang="es-MX" sz="4800" dirty="0" err="1"/>
              <a:t>sessions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440677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8CAF5C-A463-42C2-9E5E-8B76AA112982}"/>
              </a:ext>
            </a:extLst>
          </p:cNvPr>
          <p:cNvSpPr txBox="1"/>
          <p:nvPr/>
        </p:nvSpPr>
        <p:spPr>
          <a:xfrm>
            <a:off x="-70271" y="79032"/>
            <a:ext cx="928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State Owned Enterprises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Fiscal Transparency Code, IMF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C3A79B1-753F-4378-A004-5FC442813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71499"/>
              </p:ext>
            </p:extLst>
          </p:nvPr>
        </p:nvGraphicFramePr>
        <p:xfrm>
          <a:off x="147484" y="1436328"/>
          <a:ext cx="882936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88">
                  <a:extLst>
                    <a:ext uri="{9D8B030D-6E8A-4147-A177-3AD203B41FA5}">
                      <a16:colId xmlns:a16="http://schemas.microsoft.com/office/drawing/2014/main" val="3044639252"/>
                    </a:ext>
                  </a:extLst>
                </a:gridCol>
                <a:gridCol w="1244976">
                  <a:extLst>
                    <a:ext uri="{9D8B030D-6E8A-4147-A177-3AD203B41FA5}">
                      <a16:colId xmlns:a16="http://schemas.microsoft.com/office/drawing/2014/main" val="2532546283"/>
                    </a:ext>
                  </a:extLst>
                </a:gridCol>
                <a:gridCol w="1802724">
                  <a:extLst>
                    <a:ext uri="{9D8B030D-6E8A-4147-A177-3AD203B41FA5}">
                      <a16:colId xmlns:a16="http://schemas.microsoft.com/office/drawing/2014/main" val="2602607086"/>
                    </a:ext>
                  </a:extLst>
                </a:gridCol>
                <a:gridCol w="1613489">
                  <a:extLst>
                    <a:ext uri="{9D8B030D-6E8A-4147-A177-3AD203B41FA5}">
                      <a16:colId xmlns:a16="http://schemas.microsoft.com/office/drawing/2014/main" val="892634091"/>
                    </a:ext>
                  </a:extLst>
                </a:gridCol>
                <a:gridCol w="1862483">
                  <a:extLst>
                    <a:ext uri="{9D8B030D-6E8A-4147-A177-3AD203B41FA5}">
                      <a16:colId xmlns:a16="http://schemas.microsoft.com/office/drawing/2014/main" val="2085276886"/>
                    </a:ext>
                  </a:extLst>
                </a:gridCol>
                <a:gridCol w="1708107">
                  <a:extLst>
                    <a:ext uri="{9D8B030D-6E8A-4147-A177-3AD203B41FA5}">
                      <a16:colId xmlns:a16="http://schemas.microsoft.com/office/drawing/2014/main" val="770112219"/>
                    </a:ext>
                  </a:extLst>
                </a:gridCol>
              </a:tblGrid>
              <a:tr h="299475"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#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Dimension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Principle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Practice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027494"/>
                  </a:ext>
                </a:extLst>
              </a:tr>
              <a:tr h="299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76427"/>
                  </a:ext>
                </a:extLst>
              </a:tr>
              <a:tr h="1616996">
                <a:tc>
                  <a:txBody>
                    <a:bodyPr/>
                    <a:lstStyle/>
                    <a:p>
                      <a:r>
                        <a:rPr lang="en-US" sz="1500" dirty="0"/>
                        <a:t>3.3.2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Public Corporations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 government regularly publishes comprehensive information on the financial performance of public corporations, including any quasi-fiscal activity undertaken by them.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transfers between the government and public corporations are disclosed on at least an annual basis.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transfers between the government and public corporations are disclosed, and based on a published ownership policy, a report on the overall financial performance of the public corporations sector is published on at least an annual basis.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direct and indirect support between the government and public corporations are disclosed,  and based on a published ownership policy. A report on the overall financial performance of the public corporations sector, including estimates of any </a:t>
                      </a:r>
                      <a:r>
                        <a:rPr lang="en-US" sz="1400" dirty="0" err="1"/>
                        <a:t>quasifiscal</a:t>
                      </a:r>
                      <a:r>
                        <a:rPr lang="en-US" sz="1400" dirty="0"/>
                        <a:t> activities undertaken, is published on at least an annual basis.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92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72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ECC39-FB90-4430-8763-B0E26C57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81" y="1413683"/>
            <a:ext cx="7899366" cy="5046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C80D3-A272-4166-92B2-434B9E4CCAE0}"/>
              </a:ext>
            </a:extLst>
          </p:cNvPr>
          <p:cNvSpPr txBox="1"/>
          <p:nvPr/>
        </p:nvSpPr>
        <p:spPr>
          <a:xfrm>
            <a:off x="-70271" y="79032"/>
            <a:ext cx="928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State Owned Enterprises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Fiscal Transparency Code, IMF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Senegal, Fiscal Transparency Evaluation,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B552E-A2CB-494D-AC08-600B89579399}"/>
              </a:ext>
            </a:extLst>
          </p:cNvPr>
          <p:cNvSpPr txBox="1"/>
          <p:nvPr/>
        </p:nvSpPr>
        <p:spPr>
          <a:xfrm>
            <a:off x="373626" y="6528619"/>
            <a:ext cx="8554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https://www.imf.org/en/Publications/CR/Issues/2019/01/30/Senegal-Fiscal-Transparency-Evaluation-46569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3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F35F2-F671-4550-B0F3-0882A266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7" y="1506229"/>
            <a:ext cx="8486386" cy="4503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FCD77-B0E2-4FBA-A49D-D32A0B7D81FE}"/>
              </a:ext>
            </a:extLst>
          </p:cNvPr>
          <p:cNvSpPr txBox="1"/>
          <p:nvPr/>
        </p:nvSpPr>
        <p:spPr>
          <a:xfrm>
            <a:off x="1720645" y="157563"/>
            <a:ext cx="5702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FC5000"/>
                </a:solidFill>
              </a:defRPr>
            </a:lvl1pPr>
          </a:lstStyle>
          <a:p>
            <a:r>
              <a:rPr lang="en-US" dirty="0"/>
              <a:t>Public Expenditure and Financial Accountability (PEFA): Pillars</a:t>
            </a:r>
          </a:p>
        </p:txBody>
      </p:sp>
    </p:spTree>
    <p:extLst>
      <p:ext uri="{BB962C8B-B14F-4D97-AF65-F5344CB8AC3E}">
        <p14:creationId xmlns:p14="http://schemas.microsoft.com/office/powerpoint/2010/main" val="1908949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29C3A-B44B-4893-9579-FA009BEB8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1" y="0"/>
            <a:ext cx="1362075" cy="1809750"/>
          </a:xfrm>
          <a:prstGeom prst="rect">
            <a:avLst/>
          </a:prstGeom>
        </p:spPr>
      </p:pic>
      <p:pic>
        <p:nvPicPr>
          <p:cNvPr id="4100" name="Picture 4" descr="PEFA 2016 Slides selected from the training materials of the PEFA  secretariat. - ppt download">
            <a:extLst>
              <a:ext uri="{FF2B5EF4-FFF2-40B4-BE49-F238E27FC236}">
                <a16:creationId xmlns:a16="http://schemas.microsoft.com/office/drawing/2014/main" id="{C1C17F09-129B-4CEE-B553-37452DC8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C6625D-7919-42DC-9DBE-B0C97F3F17D1}"/>
              </a:ext>
            </a:extLst>
          </p:cNvPr>
          <p:cNvSpPr/>
          <p:nvPr/>
        </p:nvSpPr>
        <p:spPr>
          <a:xfrm>
            <a:off x="74741" y="2733869"/>
            <a:ext cx="4404049" cy="541176"/>
          </a:xfrm>
          <a:prstGeom prst="rect">
            <a:avLst/>
          </a:prstGeom>
          <a:noFill/>
          <a:ln w="28575">
            <a:solidFill>
              <a:srgbClr val="FF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E185C-7F2B-4C07-B95C-1B5FEC1596C2}"/>
              </a:ext>
            </a:extLst>
          </p:cNvPr>
          <p:cNvSpPr/>
          <p:nvPr/>
        </p:nvSpPr>
        <p:spPr>
          <a:xfrm>
            <a:off x="105839" y="4199164"/>
            <a:ext cx="4404049" cy="541176"/>
          </a:xfrm>
          <a:prstGeom prst="rect">
            <a:avLst/>
          </a:prstGeom>
          <a:noFill/>
          <a:ln w="28575">
            <a:solidFill>
              <a:srgbClr val="FF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64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861181-3C2E-407D-A2C1-5825EA4F43C6}"/>
              </a:ext>
            </a:extLst>
          </p:cNvPr>
          <p:cNvSpPr txBox="1"/>
          <p:nvPr/>
        </p:nvSpPr>
        <p:spPr>
          <a:xfrm>
            <a:off x="1002891" y="334297"/>
            <a:ext cx="7278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PEFA Assessment in FOA Project countries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76BDCE-D1A7-4772-80B2-C46E8DC67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20922"/>
              </p:ext>
            </p:extLst>
          </p:nvPr>
        </p:nvGraphicFramePr>
        <p:xfrm>
          <a:off x="1172579" y="1462104"/>
          <a:ext cx="6939586" cy="489107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16793">
                  <a:extLst>
                    <a:ext uri="{9D8B030D-6E8A-4147-A177-3AD203B41FA5}">
                      <a16:colId xmlns:a16="http://schemas.microsoft.com/office/drawing/2014/main" val="1101966608"/>
                    </a:ext>
                  </a:extLst>
                </a:gridCol>
                <a:gridCol w="4522793">
                  <a:extLst>
                    <a:ext uri="{9D8B030D-6E8A-4147-A177-3AD203B41FA5}">
                      <a16:colId xmlns:a16="http://schemas.microsoft.com/office/drawing/2014/main" val="2585813782"/>
                    </a:ext>
                  </a:extLst>
                </a:gridCol>
              </a:tblGrid>
              <a:tr h="407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>
                          <a:effectLst/>
                        </a:rPr>
                        <a:t>Country</a:t>
                      </a:r>
                      <a:endParaRPr lang="en-US" sz="3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PEFA (only national)</a:t>
                      </a:r>
                      <a:endParaRPr lang="en-US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4830667"/>
                  </a:ext>
                </a:extLst>
              </a:tr>
              <a:tr h="4075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u="none" strike="noStrike" dirty="0">
                          <a:effectLst/>
                        </a:rPr>
                        <a:t>Benin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2007, 2012, 2014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1215375"/>
                  </a:ext>
                </a:extLst>
              </a:tr>
              <a:tr h="6430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Cameroon*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2008, 2017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5886806"/>
                  </a:ext>
                </a:extLst>
              </a:tr>
              <a:tr h="8087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u="none" strike="noStrike" dirty="0">
                          <a:effectLst/>
                        </a:rPr>
                        <a:t>Liberia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2009, 2012, 2016, 2020(planned)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7452924"/>
                  </a:ext>
                </a:extLst>
              </a:tr>
              <a:tr h="4075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u="none" strike="noStrike" dirty="0">
                          <a:effectLst/>
                        </a:rPr>
                        <a:t>Nigeria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2013, 2019(draft)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142062"/>
                  </a:ext>
                </a:extLst>
              </a:tr>
              <a:tr h="8593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3977710"/>
                  </a:ext>
                </a:extLst>
              </a:tr>
              <a:tr h="9198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u="none" strike="noStrike" dirty="0">
                          <a:effectLst/>
                        </a:rPr>
                        <a:t>South Africa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u="none" strike="noStrike" dirty="0">
                          <a:effectLst/>
                        </a:rPr>
                        <a:t>2008, 2014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840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247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3B938-7ACE-4F92-817D-551CBE3F1A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0000">
                <a:srgbClr val="FF6900"/>
              </a:gs>
              <a:gs pos="0">
                <a:srgbClr val="EA1D75"/>
              </a:gs>
              <a:gs pos="100000">
                <a:srgbClr val="FFB874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algn="r"/>
            <a:r>
              <a:rPr lang="es-MX" sz="4800" dirty="0"/>
              <a:t>Next up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51668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A9D16-3BDB-40D5-9934-86952FECF0AF}"/>
              </a:ext>
            </a:extLst>
          </p:cNvPr>
          <p:cNvSpPr txBox="1"/>
          <p:nvPr/>
        </p:nvSpPr>
        <p:spPr>
          <a:xfrm>
            <a:off x="578498" y="2277940"/>
            <a:ext cx="8332237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Agenda:</a:t>
            </a:r>
            <a:endParaRPr lang="en-US" sz="20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FOA Project introduction. SOEs reporting in the context of fiscal transparency what does it mean</a:t>
            </a:r>
            <a:endParaRPr 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Why SOE’s (and public entities) reporting matters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CABRI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Liberia-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Benedict G. Fully, Director of the SOE Unit. Development of the SOEs consolidated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report</a:t>
            </a:r>
            <a:r>
              <a:rPr lang="en-US" sz="13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Nigeria-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Ginikanwa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Etisong-Osung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Budget Office.</a:t>
            </a:r>
            <a:r>
              <a:rPr lang="en-US" sz="1300" b="1" i="0" u="none" strike="noStrike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Progress in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including allocations to and earnings from its SOEs in its budget documents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Update of work with Liberia and Nigeria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Naresh Jha and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Kubai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Khasiani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from AFRITAC West 2 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Benin-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Progress in expansion of the coverage of public finance statistics to all general government subsectors.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Senegal-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Amadou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</a:rPr>
              <a:t>Birahim,Director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 of the Public Sector of the General Directorate of Public Accounting and Treasury.</a:t>
            </a:r>
            <a:r>
              <a:rPr lang="en-US" sz="13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roduction of consolidated general government statistics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beginning of the production of statistics for government-held corporations. 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Arial" panose="020B0604020202020204" pitchFamily="34" charset="0"/>
              </a:rPr>
              <a:t>Update of work with AFRITAC Ouest in Benin-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Nicoletta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Feruglio</a:t>
            </a:r>
            <a:endParaRPr lang="en-US" sz="1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public sector balance sheets (PSBSs)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-Jason Harris, Fiscal Affairs Department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2235A-89C6-45AE-BA98-E4E6756CAA3E}"/>
              </a:ext>
            </a:extLst>
          </p:cNvPr>
          <p:cNvSpPr txBox="1"/>
          <p:nvPr/>
        </p:nvSpPr>
        <p:spPr>
          <a:xfrm>
            <a:off x="-70271" y="309864"/>
            <a:ext cx="92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Session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8C092-BB16-4AA4-A1F3-26F0E82B0B35}"/>
              </a:ext>
            </a:extLst>
          </p:cNvPr>
          <p:cNvSpPr txBox="1"/>
          <p:nvPr/>
        </p:nvSpPr>
        <p:spPr>
          <a:xfrm>
            <a:off x="578498" y="917519"/>
            <a:ext cx="79870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Session 1: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Framing of SOEs reporting in the context of Fiscal Transparency and progress in FOA countries</a:t>
            </a:r>
            <a:endParaRPr lang="en-US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Date: </a:t>
            </a:r>
            <a:r>
              <a:rPr lang="en-US" sz="16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October 20</a:t>
            </a:r>
            <a:endParaRPr lang="en-US" sz="1600" b="0" dirty="0">
              <a:effectLst/>
            </a:endParaRPr>
          </a:p>
          <a:p>
            <a:r>
              <a:rPr lang="en-US" sz="16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Time: </a:t>
            </a:r>
            <a:r>
              <a:rPr lang="en-US" sz="16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3-5 pm CAT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564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2963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solidFill>
                  <a:schemeClr val="bg1"/>
                </a:solidFill>
                <a:latin typeface="Arial"/>
                <a:cs typeface="Arial"/>
              </a:rPr>
              <a:t>Stay</a:t>
            </a:r>
            <a:r>
              <a:rPr lang="es-E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"/>
                <a:cs typeface="Arial"/>
              </a:rPr>
              <a:t>tuned</a:t>
            </a:r>
            <a:r>
              <a:rPr lang="es-ES" sz="3200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2206868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740608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461845"/>
            <a:ext cx="228353" cy="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8C3E2E-6EAF-4897-9865-7365C777F8F9}"/>
              </a:ext>
            </a:extLst>
          </p:cNvPr>
          <p:cNvSpPr txBox="1"/>
          <p:nvPr/>
        </p:nvSpPr>
        <p:spPr>
          <a:xfrm>
            <a:off x="578498" y="5271355"/>
            <a:ext cx="8024326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Session 3: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Reporting and management of guarantees to SOEs and the link with fiscal risks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Date: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October 27</a:t>
            </a:r>
            <a:endParaRPr lang="en-US" b="0" dirty="0">
              <a:effectLst/>
            </a:endParaRPr>
          </a:p>
          <a:p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Time: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3-5 pm CAT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3DF19-A8C2-4B5E-8E7E-55C02AEE3253}"/>
              </a:ext>
            </a:extLst>
          </p:cNvPr>
          <p:cNvSpPr txBox="1"/>
          <p:nvPr/>
        </p:nvSpPr>
        <p:spPr>
          <a:xfrm>
            <a:off x="615820" y="3551639"/>
            <a:ext cx="7987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Session 2: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Information flows for reporting SOEs transactions with government, including integration through FMIS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Date: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October 22</a:t>
            </a:r>
            <a:endParaRPr lang="en-US" b="0" dirty="0">
              <a:effectLst/>
            </a:endParaRPr>
          </a:p>
          <a:p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Time: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3-5 pm CAT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EF8A8-A770-4CCA-BFBF-9E602F951002}"/>
              </a:ext>
            </a:extLst>
          </p:cNvPr>
          <p:cNvSpPr txBox="1"/>
          <p:nvPr/>
        </p:nvSpPr>
        <p:spPr>
          <a:xfrm>
            <a:off x="578498" y="1831924"/>
            <a:ext cx="7987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Session 1: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Framing of SOEs reporting in the context of Fiscal Transparency and progress in FOA countries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Date: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October 20</a:t>
            </a:r>
            <a:endParaRPr lang="en-US" b="0" dirty="0">
              <a:effectLst/>
            </a:endParaRPr>
          </a:p>
          <a:p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Time: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3-5 pm CAT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59001-62E0-44B0-B58D-0E630538FC51}"/>
              </a:ext>
            </a:extLst>
          </p:cNvPr>
          <p:cNvSpPr txBox="1"/>
          <p:nvPr/>
        </p:nvSpPr>
        <p:spPr>
          <a:xfrm>
            <a:off x="-70271" y="309864"/>
            <a:ext cx="92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Sessions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37FA64-58AA-4C67-9391-E5612F9A540A}"/>
              </a:ext>
            </a:extLst>
          </p:cNvPr>
          <p:cNvGrpSpPr/>
          <p:nvPr/>
        </p:nvGrpSpPr>
        <p:grpSpPr>
          <a:xfrm>
            <a:off x="849086" y="652667"/>
            <a:ext cx="7912359" cy="1085016"/>
            <a:chOff x="849086" y="652667"/>
            <a:chExt cx="7912359" cy="108501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5873CE2-8C5D-4C98-AC36-D40CA5E40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558" y="883737"/>
              <a:ext cx="1809752" cy="68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7E00D0E-933C-419E-A6EC-31442DE3F4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67"/>
            <a:stretch/>
          </p:blipFill>
          <p:spPr bwMode="auto">
            <a:xfrm>
              <a:off x="1782148" y="771529"/>
              <a:ext cx="1240586" cy="96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FC9BCCC2-B5F5-402B-8D17-7945DA8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86" y="758540"/>
              <a:ext cx="933062" cy="87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9F0F07-CFCC-4305-B71A-3315643F74AA}"/>
                </a:ext>
              </a:extLst>
            </p:cNvPr>
            <p:cNvCxnSpPr/>
            <p:nvPr/>
          </p:nvCxnSpPr>
          <p:spPr>
            <a:xfrm>
              <a:off x="1856792" y="652667"/>
              <a:ext cx="0" cy="1005840"/>
            </a:xfrm>
            <a:prstGeom prst="line">
              <a:avLst/>
            </a:prstGeom>
            <a:ln>
              <a:solidFill>
                <a:srgbClr val="FC5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F235A4-A0C6-49D6-AA87-864872C1262B}"/>
                </a:ext>
              </a:extLst>
            </p:cNvPr>
            <p:cNvSpPr txBox="1"/>
            <p:nvPr/>
          </p:nvSpPr>
          <p:spPr>
            <a:xfrm>
              <a:off x="4114801" y="968514"/>
              <a:ext cx="46466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 collaboration with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71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A9D16-3BDB-40D5-9934-86952FECF0AF}"/>
              </a:ext>
            </a:extLst>
          </p:cNvPr>
          <p:cNvSpPr txBox="1"/>
          <p:nvPr/>
        </p:nvSpPr>
        <p:spPr>
          <a:xfrm>
            <a:off x="578498" y="2277940"/>
            <a:ext cx="8332237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Agenda:</a:t>
            </a:r>
            <a:endParaRPr lang="en-US" sz="20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FOA Project introduction. SOEs reporting in the context of fiscal transparency what does it mean</a:t>
            </a:r>
            <a:endParaRPr 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Why SOE’s (and public entities) reporting matters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CABRI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Liberia-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Benedict G. Fully, Director of the SOE Unit. Development of the SOEs consolidated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report</a:t>
            </a:r>
            <a:r>
              <a:rPr lang="en-US" sz="13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Nigeria-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Ginikanwa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Etisong-Osung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Budget Office.</a:t>
            </a:r>
            <a:r>
              <a:rPr lang="en-US" sz="1300" b="1" i="0" u="none" strike="noStrike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Progress in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including allocations to and earnings from its SOEs in its budget documents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Update of work with Liberia and Nigeria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Naresh Jha and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Kubai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Khasiani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from AFRITAC West 2 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Benin-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Progress in expansion of the coverage of public finance statistics to all general government subsectors.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Senegal-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Amadou </a:t>
            </a:r>
            <a:r>
              <a:rPr lang="en-US" sz="1300" dirty="0" err="1">
                <a:solidFill>
                  <a:srgbClr val="000000"/>
                </a:solidFill>
                <a:latin typeface="Arial" panose="020B0604020202020204" pitchFamily="34" charset="0"/>
              </a:rPr>
              <a:t>Birahim,Director</a:t>
            </a: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 of the Public Sector of the General Directorate of Public Accounting and Treasury.</a:t>
            </a:r>
            <a:r>
              <a:rPr lang="en-US" sz="13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roduction of consolidated general government statistics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beginning of the production of statistics for government-held corporations. 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Arial" panose="020B0604020202020204" pitchFamily="34" charset="0"/>
              </a:rPr>
              <a:t>Update of work with AFRITAC Ouest in Benin- 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Nicoletta </a:t>
            </a:r>
            <a:r>
              <a:rPr lang="en-US" sz="13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Feruglio</a:t>
            </a:r>
            <a:endParaRPr lang="en-US" sz="1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public sector balance sheets (PSBSs)</a:t>
            </a: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-Jason Harris, Fiscal Affairs Department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2235A-89C6-45AE-BA98-E4E6756CAA3E}"/>
              </a:ext>
            </a:extLst>
          </p:cNvPr>
          <p:cNvSpPr txBox="1"/>
          <p:nvPr/>
        </p:nvSpPr>
        <p:spPr>
          <a:xfrm>
            <a:off x="-70271" y="309864"/>
            <a:ext cx="92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Session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8C092-BB16-4AA4-A1F3-26F0E82B0B35}"/>
              </a:ext>
            </a:extLst>
          </p:cNvPr>
          <p:cNvSpPr txBox="1"/>
          <p:nvPr/>
        </p:nvSpPr>
        <p:spPr>
          <a:xfrm>
            <a:off x="578498" y="917519"/>
            <a:ext cx="79870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Session 1: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Framing of SOEs reporting in the context of Fiscal Transparency and progress in FOA countries</a:t>
            </a:r>
            <a:endParaRPr lang="en-US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Date: </a:t>
            </a:r>
            <a:r>
              <a:rPr lang="en-US" sz="16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October 20</a:t>
            </a:r>
            <a:endParaRPr lang="en-US" sz="1600" b="0" dirty="0">
              <a:effectLst/>
            </a:endParaRPr>
          </a:p>
          <a:p>
            <a:r>
              <a:rPr lang="en-US" sz="16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Time: </a:t>
            </a:r>
            <a:r>
              <a:rPr lang="en-US" sz="16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3-5 pm CAT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985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A9D16-3BDB-40D5-9934-86952FECF0AF}"/>
              </a:ext>
            </a:extLst>
          </p:cNvPr>
          <p:cNvSpPr txBox="1"/>
          <p:nvPr/>
        </p:nvSpPr>
        <p:spPr>
          <a:xfrm>
            <a:off x="578498" y="2408569"/>
            <a:ext cx="83322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Agenda:</a:t>
            </a:r>
            <a:endParaRPr lang="en-US" sz="24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Welcome remarks and polling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GIFT (10 minutes)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SOEs Health Check- Gaps in recording, monitoring, and reporting of reliable and comprehensive transactions with SOEs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Sybi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Hida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Fiscal Affairs Department IMF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Ongoing work on information flows and integration issues-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CABRI- FMIS and findings related to its use for consolidating SOEs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Country example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South Africa-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Sheila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Thipe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National Treasury. How are SOEs consolidated as part of government financial statistics and budget reports 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Country example - Nigeria-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why it was decided to incorporate SOEs into the GIFMIS, progress and challenges with those with internally generated revenue.</a:t>
            </a:r>
          </a:p>
          <a:p>
            <a:pPr marL="1143000" lvl="2" indent="-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 (15 minutes)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2235A-89C6-45AE-BA98-E4E6756CAA3E}"/>
              </a:ext>
            </a:extLst>
          </p:cNvPr>
          <p:cNvSpPr txBox="1"/>
          <p:nvPr/>
        </p:nvSpPr>
        <p:spPr>
          <a:xfrm>
            <a:off x="-70271" y="309864"/>
            <a:ext cx="92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Session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2DE3A-987C-44AD-AF6F-6E53A3719ADF}"/>
              </a:ext>
            </a:extLst>
          </p:cNvPr>
          <p:cNvSpPr txBox="1"/>
          <p:nvPr/>
        </p:nvSpPr>
        <p:spPr>
          <a:xfrm>
            <a:off x="578496" y="902585"/>
            <a:ext cx="7987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Session 2: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Information flows for reporting SOEs transactions with government, including integration through FMIS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Date: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October 22</a:t>
            </a:r>
            <a:endParaRPr lang="en-US" b="0" dirty="0">
              <a:effectLst/>
            </a:endParaRPr>
          </a:p>
          <a:p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Time: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3-5 pm 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5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A9D16-3BDB-40D5-9934-86952FECF0AF}"/>
              </a:ext>
            </a:extLst>
          </p:cNvPr>
          <p:cNvSpPr txBox="1"/>
          <p:nvPr/>
        </p:nvSpPr>
        <p:spPr>
          <a:xfrm>
            <a:off x="419878" y="2520536"/>
            <a:ext cx="83322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Agenda:</a:t>
            </a:r>
            <a:endParaRPr lang="en-US" sz="24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Welcome remarks-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GIFT/IBP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Gaps in recording, monitoring, and reporting of reliable and comprehensive SOEs guarantees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(and other public entities categorized similar to SOEs)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 risks statements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Robert Clifton, AFRITAC South- methodology for development and process and examples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Country Example- South Africa</a:t>
            </a:r>
            <a:endParaRPr lang="en-US" sz="1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Fiscal Stress Test--applied to COVID-19-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Camilo Gómez Osorio AFRITAC South- new methodology 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2235A-89C6-45AE-BA98-E4E6756CAA3E}"/>
              </a:ext>
            </a:extLst>
          </p:cNvPr>
          <p:cNvSpPr txBox="1"/>
          <p:nvPr/>
        </p:nvSpPr>
        <p:spPr>
          <a:xfrm>
            <a:off x="-70271" y="309864"/>
            <a:ext cx="92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Session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E4EF1-12AF-41A6-A53F-148E6EBBF6D8}"/>
              </a:ext>
            </a:extLst>
          </p:cNvPr>
          <p:cNvSpPr txBox="1"/>
          <p:nvPr/>
        </p:nvSpPr>
        <p:spPr>
          <a:xfrm>
            <a:off x="419878" y="882164"/>
            <a:ext cx="8024326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Session 3: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Reporting and management of guarantees to SOEs and the link with fiscal risks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Date: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October 27</a:t>
            </a:r>
            <a:endParaRPr lang="en-US" b="0" dirty="0">
              <a:effectLst/>
            </a:endParaRPr>
          </a:p>
          <a:p>
            <a:r>
              <a:rPr lang="en-US" sz="18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Time: </a:t>
            </a:r>
            <a:r>
              <a:rPr lang="en-US" sz="1800" b="0" i="0" u="none" strike="noStrike" dirty="0">
                <a:solidFill>
                  <a:srgbClr val="3B3838"/>
                </a:solidFill>
                <a:effectLst/>
                <a:latin typeface="Arial" panose="020B0604020202020204" pitchFamily="34" charset="0"/>
              </a:rPr>
              <a:t>3-5 pm 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4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13" y="251140"/>
            <a:ext cx="81861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SOEs reporting in the context of fiscal transparency what does it mean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+mn-ea"/>
              </a:rPr>
              <a:t>Framing of SOEs reporting in the context of Fiscal Transparency and progress in FOA countries</a:t>
            </a:r>
          </a:p>
          <a:p>
            <a:endParaRPr lang="en-NZ" sz="24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s-MX" i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Virtual </a:t>
            </a:r>
            <a:r>
              <a:rPr lang="es-MX" i="1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session</a:t>
            </a:r>
            <a:endParaRPr lang="es-MX" i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s-MX" i="1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October</a:t>
            </a:r>
            <a:r>
              <a:rPr lang="es-MX" i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2020</a:t>
            </a:r>
            <a:endParaRPr lang="en-US" i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NZ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 Rivero del Paso</a:t>
            </a:r>
          </a:p>
          <a:p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Manager for Technical Knowledge and Collaboration</a:t>
            </a:r>
          </a:p>
          <a:p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lorena@fiscaltransparency.net</a:t>
            </a:r>
          </a:p>
          <a:p>
            <a:r>
              <a:rPr lang="en-NZ" sz="16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   </a:t>
            </a:r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@</a:t>
            </a:r>
            <a:r>
              <a:rPr lang="en-NZ" sz="1400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LorenaRDP</a:t>
            </a:r>
            <a:endParaRPr lang="en-NZ" sz="16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56273-5A69-D742-969A-A5C1AB05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933" y="5107630"/>
            <a:ext cx="229469" cy="1857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3B938-7ACE-4F92-817D-551CBE3F1A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0000">
                <a:srgbClr val="FF6900"/>
              </a:gs>
              <a:gs pos="0">
                <a:srgbClr val="EA1D75"/>
              </a:gs>
              <a:gs pos="100000">
                <a:srgbClr val="FFB874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algn="r"/>
            <a:r>
              <a:rPr lang="es-MX" sz="4000" dirty="0"/>
              <a:t>Transparency </a:t>
            </a:r>
            <a:r>
              <a:rPr lang="es-MX" sz="4000" dirty="0" err="1"/>
              <a:t>Objectives</a:t>
            </a:r>
            <a:r>
              <a:rPr lang="es-MX" sz="4000" dirty="0"/>
              <a:t> and </a:t>
            </a:r>
            <a:r>
              <a:rPr lang="es-MX" sz="4000" dirty="0" err="1"/>
              <a:t>Indicators</a:t>
            </a:r>
            <a:r>
              <a:rPr lang="es-MX" sz="4000" dirty="0"/>
              <a:t> for </a:t>
            </a:r>
            <a:r>
              <a:rPr lang="es-MX" sz="4000" dirty="0" err="1"/>
              <a:t>the</a:t>
            </a:r>
            <a:r>
              <a:rPr lang="es-MX" sz="4000" dirty="0"/>
              <a:t> FOA Project</a:t>
            </a:r>
            <a:endParaRPr lang="en-US" sz="3600" i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652878-FA43-4A94-8E9E-4571AA5F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0"/>
            <a:ext cx="2701213" cy="2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63F12C-AC02-4A5B-BFAC-B8D66B37C80A}"/>
              </a:ext>
            </a:extLst>
          </p:cNvPr>
          <p:cNvSpPr txBox="1"/>
          <p:nvPr/>
        </p:nvSpPr>
        <p:spPr>
          <a:xfrm>
            <a:off x="2185218" y="371852"/>
            <a:ext cx="477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C5000"/>
                </a:solidFill>
              </a:rPr>
              <a:t>Fiscal Transparency FOA Objectives:</a:t>
            </a:r>
          </a:p>
          <a:p>
            <a:pPr algn="ctr"/>
            <a:r>
              <a:rPr lang="en-US" sz="2400" dirty="0">
                <a:solidFill>
                  <a:srgbClr val="FC5000"/>
                </a:solidFill>
              </a:rPr>
              <a:t>Overall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746C5-2BE7-4FDE-AA4C-EF010C50F0DA}"/>
              </a:ext>
            </a:extLst>
          </p:cNvPr>
          <p:cNvSpPr txBox="1"/>
          <p:nvPr/>
        </p:nvSpPr>
        <p:spPr>
          <a:xfrm>
            <a:off x="382602" y="1568392"/>
            <a:ext cx="858249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5000"/>
                </a:solidFill>
              </a:rPr>
              <a:t>Timely 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Open Budget Survey (OBS) 8 key documents timely publication </a:t>
            </a:r>
          </a:p>
          <a:p>
            <a:endParaRPr lang="en-US" dirty="0">
              <a:solidFill>
                <a:srgbClr val="FC5000"/>
              </a:solidFill>
            </a:endParaRPr>
          </a:p>
          <a:p>
            <a:endParaRPr lang="en-US" dirty="0">
              <a:solidFill>
                <a:srgbClr val="FC5000"/>
              </a:solidFill>
            </a:endParaRPr>
          </a:p>
          <a:p>
            <a:r>
              <a:rPr lang="en-US" sz="2400" dirty="0">
                <a:solidFill>
                  <a:srgbClr val="FC5000"/>
                </a:solidFill>
              </a:rPr>
              <a:t>Comprehensiveness of budget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 Fiscal Transparency Report, PEFA, OBS</a:t>
            </a:r>
          </a:p>
          <a:p>
            <a:endParaRPr lang="en-US" sz="2000" dirty="0">
              <a:solidFill>
                <a:srgbClr val="FC5000"/>
              </a:solidFill>
            </a:endParaRPr>
          </a:p>
          <a:p>
            <a:endParaRPr lang="en-US" sz="2000" dirty="0">
              <a:solidFill>
                <a:srgbClr val="FC5000"/>
              </a:solidFill>
            </a:endParaRPr>
          </a:p>
          <a:p>
            <a:r>
              <a:rPr lang="en-US" sz="2400" dirty="0">
                <a:solidFill>
                  <a:srgbClr val="FC5000"/>
                </a:solidFill>
              </a:rPr>
              <a:t>Country specific indicators.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Based on findings of the US Fiscal Transparency Report</a:t>
            </a:r>
            <a:endParaRPr lang="en-US" sz="2400" dirty="0">
              <a:solidFill>
                <a:srgbClr val="FC5000"/>
              </a:solidFill>
            </a:endParaRPr>
          </a:p>
          <a:p>
            <a:endParaRPr lang="en-US" sz="2000" dirty="0">
              <a:solidFill>
                <a:srgbClr val="FC5000"/>
              </a:solidFill>
            </a:endParaRPr>
          </a:p>
          <a:p>
            <a:endParaRPr lang="en-US" sz="2000" dirty="0">
              <a:solidFill>
                <a:srgbClr val="FC5000"/>
              </a:solidFill>
            </a:endParaRPr>
          </a:p>
          <a:p>
            <a:r>
              <a:rPr lang="en-US" sz="2400" dirty="0">
                <a:solidFill>
                  <a:srgbClr val="FC5000"/>
                </a:solidFill>
              </a:rPr>
              <a:t>User-orientation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Mapping of required information for PP mechanisms. Accessibility (Principle 1)</a:t>
            </a:r>
          </a:p>
        </p:txBody>
      </p:sp>
    </p:spTree>
    <p:extLst>
      <p:ext uri="{BB962C8B-B14F-4D97-AF65-F5344CB8AC3E}">
        <p14:creationId xmlns:p14="http://schemas.microsoft.com/office/powerpoint/2010/main" val="1899196785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43522</TotalTime>
  <Words>1729</Words>
  <Application>Microsoft Office PowerPoint</Application>
  <PresentationFormat>On-screen Show (4:3)</PresentationFormat>
  <Paragraphs>219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clear_sansregular</vt:lpstr>
      <vt:lpstr>Courier New</vt:lpstr>
      <vt:lpstr>Roboto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Lorena Rivero</dc:creator>
  <cp:lastModifiedBy>Lorena Rivero</cp:lastModifiedBy>
  <cp:revision>1130</cp:revision>
  <cp:lastPrinted>2017-02-10T02:14:13Z</cp:lastPrinted>
  <dcterms:created xsi:type="dcterms:W3CDTF">2015-03-01T23:52:29Z</dcterms:created>
  <dcterms:modified xsi:type="dcterms:W3CDTF">2020-10-20T10:53:21Z</dcterms:modified>
</cp:coreProperties>
</file>