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362" r:id="rId3"/>
    <p:sldId id="302" r:id="rId4"/>
    <p:sldId id="322" r:id="rId5"/>
    <p:sldId id="361" r:id="rId6"/>
    <p:sldId id="316" r:id="rId7"/>
    <p:sldId id="286" r:id="rId8"/>
    <p:sldId id="306" r:id="rId9"/>
    <p:sldId id="298" r:id="rId10"/>
  </p:sldIdLst>
  <p:sldSz cx="9144000" cy="6858000" type="screen4x3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2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295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jorna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84570b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84570b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84570b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84570b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https://www.casarosada.gob.ar/objetivosdegobierno/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d982175a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d982175a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84570b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84570b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https://www.casarosada.gob.ar/objetivosdegobierno/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d90af03a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d90af03a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d982175a2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d982175a2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d982175a2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d982175a2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d982175a2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d982175a2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4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6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2185C5"/>
                </a:solidFill>
              </a:defRPr>
            </a:lvl1pPr>
            <a:lvl2pPr lvl="1" rtl="0">
              <a:buNone/>
              <a:defRPr>
                <a:solidFill>
                  <a:srgbClr val="2185C5"/>
                </a:solidFill>
              </a:defRPr>
            </a:lvl2pPr>
            <a:lvl3pPr lvl="2" rtl="0">
              <a:buNone/>
              <a:defRPr>
                <a:solidFill>
                  <a:srgbClr val="2185C5"/>
                </a:solidFill>
              </a:defRPr>
            </a:lvl3pPr>
            <a:lvl4pPr lvl="3" rtl="0">
              <a:buNone/>
              <a:defRPr>
                <a:solidFill>
                  <a:srgbClr val="2185C5"/>
                </a:solidFill>
              </a:defRPr>
            </a:lvl4pPr>
            <a:lvl5pPr lvl="4" rtl="0">
              <a:buNone/>
              <a:defRPr>
                <a:solidFill>
                  <a:srgbClr val="2185C5"/>
                </a:solidFill>
              </a:defRPr>
            </a:lvl5pPr>
            <a:lvl6pPr lvl="5" rtl="0">
              <a:buNone/>
              <a:defRPr>
                <a:solidFill>
                  <a:srgbClr val="2185C5"/>
                </a:solidFill>
              </a:defRPr>
            </a:lvl6pPr>
            <a:lvl7pPr lvl="6" rtl="0">
              <a:buNone/>
              <a:defRPr>
                <a:solidFill>
                  <a:srgbClr val="2185C5"/>
                </a:solidFill>
              </a:defRPr>
            </a:lvl7pPr>
            <a:lvl8pPr lvl="7" rtl="0">
              <a:buNone/>
              <a:defRPr>
                <a:solidFill>
                  <a:srgbClr val="2185C5"/>
                </a:solidFill>
              </a:defRPr>
            </a:lvl8pPr>
            <a:lvl9pPr lvl="8" rtl="0">
              <a:buNone/>
              <a:defRPr>
                <a:solidFill>
                  <a:srgbClr val="2185C5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721425" y="3933792"/>
            <a:ext cx="76308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Qué estamos </a:t>
            </a:r>
            <a:r>
              <a:rPr lang="en" sz="3000" dirty="0" smtClean="0"/>
              <a:t>haciendo</a:t>
            </a:r>
            <a:endParaRPr sz="3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ctrTitle"/>
          </p:nvPr>
        </p:nvSpPr>
        <p:spPr>
          <a:xfrm>
            <a:off x="755576" y="404664"/>
            <a:ext cx="6693000" cy="1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AR" dirty="0" smtClean="0"/>
              <a:t>TRANSPARENCIA PRESUPUESTARIA Y</a:t>
            </a:r>
            <a:br>
              <a:rPr lang="es-AR" dirty="0" smtClean="0"/>
            </a:br>
            <a:r>
              <a:rPr lang="es-AR" dirty="0" smtClean="0"/>
              <a:t>RENDICIÓN DE CUENTAS</a:t>
            </a:r>
            <a:endParaRPr lang="es-AR" dirty="0"/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27" y="6292025"/>
            <a:ext cx="27717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 rotWithShape="1">
          <a:blip r:embed="rId4">
            <a:alphaModFix/>
          </a:blip>
          <a:srcRect l="54735" t="11738" r="3282" b="11492"/>
          <a:stretch/>
        </p:blipFill>
        <p:spPr>
          <a:xfrm>
            <a:off x="5982827" y="5690201"/>
            <a:ext cx="3048025" cy="9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441300" y="44624"/>
            <a:ext cx="4713600" cy="576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185C5"/>
                </a:solidFill>
                <a:latin typeface="Arial"/>
                <a:ea typeface="Arial"/>
                <a:cs typeface="Arial"/>
                <a:sym typeface="Arial"/>
              </a:rPr>
              <a:t>Argentina y GIFT</a:t>
            </a:r>
            <a:endParaRPr dirty="0">
              <a:solidFill>
                <a:srgbClr val="2185C5"/>
              </a:solidFill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179512" y="332656"/>
            <a:ext cx="8697488" cy="6408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indent="-457200">
              <a:lnSpc>
                <a:spcPct val="115000"/>
              </a:lnSpc>
              <a:spcBef>
                <a:spcPts val="14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es-AR" sz="16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Conocimos GIFT en octubre 2017, miembros desde febrero 2018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endParaRPr lang="es-ES" sz="1600" dirty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endParaRPr lang="es-AR" sz="1600" dirty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11939"/>
              </p:ext>
            </p:extLst>
          </p:nvPr>
        </p:nvGraphicFramePr>
        <p:xfrm>
          <a:off x="395536" y="1052736"/>
          <a:ext cx="8352928" cy="48341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40994"/>
                <a:gridCol w="5211934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4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Cómo nos beneficiamos?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4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Que</a:t>
                      </a:r>
                      <a:r>
                        <a:rPr lang="es-AR" sz="14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 estamos logrando?</a:t>
                      </a:r>
                      <a:endParaRPr lang="es-AR" sz="140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oboto"/>
                      </a:endParaRPr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20000"/>
                        <a:buFont typeface="Arial"/>
                        <a:buNone/>
                      </a:pPr>
                      <a:r>
                        <a:rPr lang="es-AR" sz="1400" b="0" i="0" u="none" strike="noStrike" cap="none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Aprendizaje </a:t>
                      </a:r>
                    </a:p>
                    <a:p>
                      <a:pPr marL="457200" marR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20000"/>
                        <a:buFont typeface="Arial"/>
                        <a:buNone/>
                      </a:pPr>
                      <a:r>
                        <a:rPr lang="es-AR" sz="1400" b="0" i="0" u="none" strike="noStrike" cap="none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Inspiración</a:t>
                      </a:r>
                    </a:p>
                    <a:p>
                      <a:pPr marL="457200" marR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20000"/>
                        <a:buFont typeface="Arial"/>
                        <a:buNone/>
                      </a:pPr>
                      <a:r>
                        <a:rPr lang="es-AR" sz="1400" b="0" i="0" u="none" strike="noStrike" cap="none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Motivación</a:t>
                      </a:r>
                    </a:p>
                    <a:p>
                      <a:pPr marL="457200" marR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20000"/>
                        <a:buFont typeface="Arial"/>
                        <a:buNone/>
                      </a:pPr>
                      <a:r>
                        <a:rPr lang="es-AR" sz="1400" b="0" i="0" u="none" strike="noStrike" cap="none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Apertura hacia la sociedad</a:t>
                      </a:r>
                    </a:p>
                    <a:p>
                      <a:pPr marL="457200" marR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20000"/>
                        <a:buFont typeface="Arial"/>
                        <a:buNone/>
                      </a:pPr>
                      <a:r>
                        <a:rPr lang="es-AR" sz="1400" b="0" i="0" u="none" strike="noStrike" cap="none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Herramientas e ideas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20000"/>
                        <a:buFont typeface="Arial"/>
                        <a:buNone/>
                        <a:tabLst/>
                        <a:defRPr/>
                      </a:pPr>
                      <a:r>
                        <a:rPr lang="es-AR" sz="1400" b="0" i="0" u="none" strike="noStrike" cap="none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Comunidad de intereses </a:t>
                      </a:r>
                      <a:r>
                        <a:rPr lang="es-AR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y </a:t>
                      </a:r>
                      <a:r>
                        <a:rPr lang="es-AR" sz="1400" dirty="0" err="1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desa`fíos</a:t>
                      </a:r>
                      <a:r>
                        <a:rPr lang="es-AR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 comunes</a:t>
                      </a:r>
                    </a:p>
                    <a:p>
                      <a:pPr marL="457200"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buClr>
                          <a:schemeClr val="accent1"/>
                        </a:buClr>
                        <a:buSzPct val="120000"/>
                        <a:buFont typeface="Arial" pitchFamily="34" charset="0"/>
                        <a:buNone/>
                      </a:pPr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buNone/>
                      </a:pPr>
                      <a:r>
                        <a:rPr lang="es-ES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Relación entre Presupuesto y ODS (Proyecto de ley de `Presupuesto 2019)</a:t>
                      </a:r>
                    </a:p>
                    <a:p>
                      <a:pPr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buNone/>
                      </a:pPr>
                      <a:r>
                        <a:rPr lang="es-ES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Cuenta de inversión en formato ciudadano </a:t>
                      </a:r>
                    </a:p>
                    <a:p>
                      <a:pPr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buNone/>
                      </a:pPr>
                      <a:r>
                        <a:rPr lang="es-ES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Suscripción de novedades a los datos de presupuesto </a:t>
                      </a:r>
                    </a:p>
                    <a:p>
                      <a:pPr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buNone/>
                      </a:pPr>
                      <a:r>
                        <a:rPr lang="es-ES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Proyecto de asistencia técnica con el Tesoro de USA</a:t>
                      </a:r>
                    </a:p>
                    <a:p>
                      <a:pPr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buNone/>
                      </a:pPr>
                      <a:r>
                        <a:rPr lang="es-ES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Mejorar tutoriales, videos y cursos para acercar al lenguaje ciudadano</a:t>
                      </a:r>
                    </a:p>
                    <a:p>
                      <a:pPr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buNone/>
                      </a:pPr>
                      <a:r>
                        <a:rPr lang="es-ES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Trabajar con ACIJ  para mejorar el índice de presupuesto abierto en Argentina</a:t>
                      </a:r>
                    </a:p>
                    <a:p>
                      <a:pPr indent="0">
                        <a:lnSpc>
                          <a:spcPct val="115000"/>
                        </a:lnSpc>
                        <a:spcBef>
                          <a:spcPts val="1400"/>
                        </a:spcBef>
                        <a:buNone/>
                      </a:pPr>
                      <a:r>
                        <a:rPr lang="es-ES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oboto"/>
                        </a:rPr>
                        <a:t>Prototipos de "explorador del gasto" y de la vinculación del plan de gobierno con el presupuesto, su avance físico y financiero</a:t>
                      </a:r>
                    </a:p>
                    <a:p>
                      <a:endParaRPr lang="es-E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441300" y="680875"/>
            <a:ext cx="7155036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185C5"/>
                </a:solidFill>
                <a:latin typeface="Arial"/>
                <a:cs typeface="Arial"/>
                <a:sym typeface="Arial"/>
              </a:rPr>
              <a:t>La tecnología como vehículo facilitador</a:t>
            </a:r>
            <a:endParaRPr dirty="0">
              <a:solidFill>
                <a:srgbClr val="2185C5"/>
              </a:solidFill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441300" y="1124744"/>
            <a:ext cx="8435700" cy="5040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La tecnología ofrece mecanismos para facilitar la comunicación con la sociedad, permite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publicar y transparentar la ejecución presupuestaria en forma diaria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presentarla de manera sencilla e intuitiva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ofrecer mecanismos de </a:t>
            </a: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visualizaciones atractivas, búsquedas en lenguaje natural </a:t>
            </a: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que fomentan </a:t>
            </a: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interés  </a:t>
            </a: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y </a:t>
            </a: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participación</a:t>
            </a:r>
            <a:endParaRPr lang="es-AR" sz="2000" dirty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</a:t>
            </a: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apert</a:t>
            </a: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ura de datos </a:t>
            </a: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públicos, libres de utilizar, reutilizar, y </a:t>
            </a: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redistribuir, como vehículo para fomentar la participación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compartir contenido e interactuar con la comunidad</a:t>
            </a:r>
            <a:endParaRPr lang="es-AR" sz="2000" dirty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medir el alcance e impacto 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endParaRPr lang="es-AR" sz="2000" dirty="0" smtClean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endParaRPr lang="es-AR" sz="2000" dirty="0" smtClean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 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endParaRPr dirty="0"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/>
          <p:nvPr/>
        </p:nvSpPr>
        <p:spPr>
          <a:xfrm>
            <a:off x="893700" y="3550"/>
            <a:ext cx="3232500" cy="3125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ctrTitle" idx="4294967295"/>
          </p:nvPr>
        </p:nvSpPr>
        <p:spPr>
          <a:xfrm>
            <a:off x="778225" y="3177925"/>
            <a:ext cx="662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IMPACTO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371" name="Google Shape;371;p32"/>
          <p:cNvSpPr txBox="1">
            <a:spLocks noGrp="1"/>
          </p:cNvSpPr>
          <p:nvPr>
            <p:ph type="subTitle" idx="4294967295"/>
          </p:nvPr>
        </p:nvSpPr>
        <p:spPr>
          <a:xfrm>
            <a:off x="778225" y="4929750"/>
            <a:ext cx="8250900" cy="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Visitas - Notas de prensa - Redes Sociales - Informes ONG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72" name="Google Shape;372;p3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2" name="Google Shape;373;p32"/>
          <p:cNvGrpSpPr/>
          <p:nvPr/>
        </p:nvGrpSpPr>
        <p:grpSpPr>
          <a:xfrm>
            <a:off x="1206680" y="618929"/>
            <a:ext cx="2422770" cy="2296438"/>
            <a:chOff x="5300400" y="3670175"/>
            <a:chExt cx="421300" cy="399325"/>
          </a:xfrm>
        </p:grpSpPr>
        <p:sp>
          <p:nvSpPr>
            <p:cNvPr id="374" name="Google Shape;374;p32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441300" y="680875"/>
            <a:ext cx="7155036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185C5"/>
                </a:solidFill>
                <a:latin typeface="Arial"/>
                <a:cs typeface="Arial"/>
                <a:sym typeface="Arial"/>
              </a:rPr>
              <a:t>Impacto</a:t>
            </a:r>
            <a:endParaRPr dirty="0">
              <a:solidFill>
                <a:srgbClr val="2185C5"/>
              </a:solidFill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441300" y="1124744"/>
            <a:ext cx="8435700" cy="5040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Que hicimos?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</a:t>
            </a: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Participación en planes de Gobierno Abierto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Convocar a las organizaciones de la sociedad civil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Relaciones con la prensa, ponerse a disposición para 	contestar preguntas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Brindar certeza que la información es oportuna, completa y 	veraz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</a:t>
            </a: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Presencia institucional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Recoger las necesidades y trabajar con ellas (Ej. </a:t>
            </a: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análisis </a:t>
            </a: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transversal de presupuesto orientado a género)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</a:t>
            </a:r>
            <a:endParaRPr lang="es-AR" sz="2000" b="1" dirty="0" smtClean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	</a:t>
            </a:r>
            <a:endParaRPr lang="es-AR" sz="2000" dirty="0" smtClean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endParaRPr lang="es-AR" sz="2000" dirty="0" smtClean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endParaRPr lang="es-AR" sz="2000" dirty="0" smtClean="0">
              <a:solidFill>
                <a:schemeClr val="dk2"/>
              </a:solidFill>
              <a:latin typeface="Raleway"/>
              <a:ea typeface="Raleway"/>
              <a:cs typeface="Raleway"/>
              <a:sym typeface="Roboto"/>
            </a:endParaRP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s-AR" sz="20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oboto"/>
              </a:rPr>
              <a:t> </a:t>
            </a:r>
          </a:p>
          <a:p>
            <a:pPr indent="0">
              <a:lnSpc>
                <a:spcPct val="115000"/>
              </a:lnSpc>
              <a:spcBef>
                <a:spcPts val="1400"/>
              </a:spcBef>
              <a:buNone/>
            </a:pPr>
            <a:endParaRPr dirty="0"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0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rgbClr val="7ECEFD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Próximos pasos</a:t>
            </a:r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>
            <a:spLocks noGrp="1"/>
          </p:cNvSpPr>
          <p:nvPr>
            <p:ph type="title"/>
          </p:nvPr>
        </p:nvSpPr>
        <p:spPr>
          <a:xfrm>
            <a:off x="1209780" y="1196753"/>
            <a:ext cx="3866276" cy="5040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1">
              <a:spcBef>
                <a:spcPts val="600"/>
              </a:spcBef>
            </a:pPr>
            <a:r>
              <a:rPr lang="es-AR" sz="2000" dirty="0" smtClean="0">
                <a:ea typeface="Geneva" pitchFamily="123" charset="-128"/>
              </a:rPr>
              <a:t>Mi factura por favor 2018</a:t>
            </a:r>
          </a:p>
        </p:txBody>
      </p:sp>
      <p:sp>
        <p:nvSpPr>
          <p:cNvPr id="474" name="Google Shape;474;p4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475" name="Google Shape;475;p42"/>
          <p:cNvGrpSpPr/>
          <p:nvPr/>
        </p:nvGrpSpPr>
        <p:grpSpPr>
          <a:xfrm>
            <a:off x="601939" y="1256542"/>
            <a:ext cx="365499" cy="365500"/>
            <a:chOff x="1922075" y="1629000"/>
            <a:chExt cx="437200" cy="437200"/>
          </a:xfrm>
        </p:grpSpPr>
        <p:sp>
          <p:nvSpPr>
            <p:cNvPr id="476" name="Google Shape;476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42"/>
          <p:cNvSpPr txBox="1">
            <a:spLocks noGrp="1"/>
          </p:cNvSpPr>
          <p:nvPr>
            <p:ph type="title"/>
          </p:nvPr>
        </p:nvSpPr>
        <p:spPr>
          <a:xfrm>
            <a:off x="1259634" y="1844825"/>
            <a:ext cx="4176463" cy="514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1">
              <a:spcBef>
                <a:spcPts val="600"/>
              </a:spcBef>
            </a:pPr>
            <a:r>
              <a:rPr lang="es-AR" sz="2000" dirty="0" smtClean="0">
                <a:ea typeface="Geneva" pitchFamily="123" charset="-128"/>
              </a:rPr>
              <a:t>Tutoriales presupuesto abierto</a:t>
            </a:r>
            <a:endParaRPr lang="es-AR" sz="2000" dirty="0">
              <a:ea typeface="Geneva" pitchFamily="123" charset="-128"/>
            </a:endParaRPr>
          </a:p>
        </p:txBody>
      </p:sp>
      <p:grpSp>
        <p:nvGrpSpPr>
          <p:cNvPr id="479" name="Google Shape;479;p42"/>
          <p:cNvGrpSpPr/>
          <p:nvPr/>
        </p:nvGrpSpPr>
        <p:grpSpPr>
          <a:xfrm>
            <a:off x="577945" y="1993389"/>
            <a:ext cx="365499" cy="365500"/>
            <a:chOff x="1922075" y="1629000"/>
            <a:chExt cx="437200" cy="437200"/>
          </a:xfrm>
        </p:grpSpPr>
        <p:sp>
          <p:nvSpPr>
            <p:cNvPr id="480" name="Google Shape;480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2"/>
          <p:cNvSpPr txBox="1">
            <a:spLocks noGrp="1"/>
          </p:cNvSpPr>
          <p:nvPr>
            <p:ph type="title"/>
          </p:nvPr>
        </p:nvSpPr>
        <p:spPr>
          <a:xfrm>
            <a:off x="1237678" y="2564904"/>
            <a:ext cx="4587600" cy="526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1" indent="0">
              <a:spcBef>
                <a:spcPts val="600"/>
              </a:spcBef>
            </a:pPr>
            <a:r>
              <a:rPr lang="en" sz="2000" dirty="0" smtClean="0">
                <a:ea typeface="Geneva" pitchFamily="123" charset="-128"/>
              </a:rPr>
              <a:t>Talleres con Universidades</a:t>
            </a:r>
            <a:endParaRPr lang="es-AR" sz="2000" dirty="0">
              <a:ea typeface="Geneva" pitchFamily="123" charset="-128"/>
            </a:endParaRPr>
          </a:p>
        </p:txBody>
      </p:sp>
      <p:grpSp>
        <p:nvGrpSpPr>
          <p:cNvPr id="491" name="Google Shape;491;p42"/>
          <p:cNvGrpSpPr/>
          <p:nvPr/>
        </p:nvGrpSpPr>
        <p:grpSpPr>
          <a:xfrm>
            <a:off x="563576" y="2726365"/>
            <a:ext cx="365499" cy="365500"/>
            <a:chOff x="1922075" y="1629000"/>
            <a:chExt cx="437200" cy="437200"/>
          </a:xfrm>
        </p:grpSpPr>
        <p:sp>
          <p:nvSpPr>
            <p:cNvPr id="492" name="Google Shape;492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4" name="Google Shape;494;p42"/>
          <p:cNvPicPr preferRelativeResize="0"/>
          <p:nvPr/>
        </p:nvPicPr>
        <p:blipFill rotWithShape="1">
          <a:blip r:embed="rId3">
            <a:alphaModFix/>
          </a:blip>
          <a:srcRect l="13294" r="58758" b="-654"/>
          <a:stretch/>
        </p:blipFill>
        <p:spPr>
          <a:xfrm>
            <a:off x="5377763" y="37950"/>
            <a:ext cx="3766238" cy="678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2"/>
          <p:cNvSpPr txBox="1">
            <a:spLocks noGrp="1"/>
          </p:cNvSpPr>
          <p:nvPr>
            <p:ph type="title"/>
          </p:nvPr>
        </p:nvSpPr>
        <p:spPr>
          <a:xfrm>
            <a:off x="441300" y="76200"/>
            <a:ext cx="9453000" cy="5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PRÓXIMOS </a:t>
            </a:r>
            <a:r>
              <a:rPr lang="en" sz="1400" b="1" dirty="0" smtClea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PASOS</a:t>
            </a:r>
            <a:endParaRPr sz="1200" dirty="0">
              <a:solidFill>
                <a:srgbClr val="999999"/>
              </a:solidFill>
            </a:endParaRPr>
          </a:p>
        </p:txBody>
      </p:sp>
      <p:sp>
        <p:nvSpPr>
          <p:cNvPr id="497" name="Google Shape;497;p42"/>
          <p:cNvSpPr/>
          <p:nvPr/>
        </p:nvSpPr>
        <p:spPr>
          <a:xfrm>
            <a:off x="251520" y="4365104"/>
            <a:ext cx="4941300" cy="70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491;p42"/>
          <p:cNvGrpSpPr/>
          <p:nvPr/>
        </p:nvGrpSpPr>
        <p:grpSpPr>
          <a:xfrm>
            <a:off x="553951" y="3434870"/>
            <a:ext cx="365499" cy="365500"/>
            <a:chOff x="1922075" y="1629000"/>
            <a:chExt cx="437200" cy="437200"/>
          </a:xfrm>
        </p:grpSpPr>
        <p:sp>
          <p:nvSpPr>
            <p:cNvPr id="34" name="Google Shape;492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93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490;p42"/>
          <p:cNvSpPr txBox="1">
            <a:spLocks/>
          </p:cNvSpPr>
          <p:nvPr/>
        </p:nvSpPr>
        <p:spPr>
          <a:xfrm rot="10800000" flipV="1">
            <a:off x="1259632" y="3212976"/>
            <a:ext cx="4718046" cy="58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Raleway"/>
                <a:ea typeface="Geneva" pitchFamily="123" charset="-128"/>
                <a:cs typeface="Raleway"/>
                <a:sym typeface="Raleway"/>
              </a:rPr>
              <a:t>Actividades de difusión</a:t>
            </a:r>
            <a:r>
              <a:rPr kumimoji="0" lang="en" sz="2000" b="0" i="0" u="none" strike="noStrike" kern="0" cap="none" spc="0" normalizeH="0" noProof="0" dirty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Raleway"/>
                <a:ea typeface="Geneva" pitchFamily="123" charset="-128"/>
                <a:cs typeface="Raleway"/>
                <a:sym typeface="Raleway"/>
              </a:rPr>
              <a:t> y prensa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Raleway"/>
              <a:ea typeface="Geneva" pitchFamily="123" charset="-128"/>
              <a:cs typeface="Raleway"/>
              <a:sym typeface="Raleway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95538" y="764706"/>
            <a:ext cx="5712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b="1" dirty="0" smtClean="0">
                <a:solidFill>
                  <a:srgbClr val="999999"/>
                </a:solidFill>
              </a:rPr>
              <a:t>GENERACION DE CAPACIDADES</a:t>
            </a:r>
            <a:endParaRPr lang="es-AR" sz="1200" dirty="0">
              <a:solidFill>
                <a:srgbClr val="999999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 rot="10800000" flipV="1">
            <a:off x="395538" y="4600873"/>
            <a:ext cx="5712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b="1" dirty="0" smtClean="0">
                <a:solidFill>
                  <a:srgbClr val="999999"/>
                </a:solidFill>
              </a:rPr>
              <a:t>DATOS ABIERTOS</a:t>
            </a:r>
            <a:endParaRPr lang="es-AR" sz="1200" dirty="0">
              <a:solidFill>
                <a:srgbClr val="999999"/>
              </a:solidFill>
            </a:endParaRPr>
          </a:p>
        </p:txBody>
      </p:sp>
      <p:grpSp>
        <p:nvGrpSpPr>
          <p:cNvPr id="39" name="Google Shape;475;p42"/>
          <p:cNvGrpSpPr/>
          <p:nvPr/>
        </p:nvGrpSpPr>
        <p:grpSpPr>
          <a:xfrm>
            <a:off x="539554" y="5085185"/>
            <a:ext cx="365499" cy="365500"/>
            <a:chOff x="1922075" y="1629000"/>
            <a:chExt cx="437200" cy="437200"/>
          </a:xfrm>
        </p:grpSpPr>
        <p:sp>
          <p:nvSpPr>
            <p:cNvPr id="40" name="Google Shape;476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7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73;p42"/>
          <p:cNvSpPr txBox="1">
            <a:spLocks/>
          </p:cNvSpPr>
          <p:nvPr/>
        </p:nvSpPr>
        <p:spPr>
          <a:xfrm rot="10800000" flipV="1">
            <a:off x="1331640" y="5013177"/>
            <a:ext cx="389681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r>
              <a:rPr kumimoji="0" lang="es-A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Raleway"/>
                <a:ea typeface="Geneva" pitchFamily="123" charset="-128"/>
                <a:cs typeface="Raleway"/>
                <a:sym typeface="Raleway"/>
              </a:rPr>
              <a:t>Clasificadores</a:t>
            </a:r>
            <a:r>
              <a:rPr kumimoji="0" lang="es-AR" sz="2000" b="0" i="0" u="none" strike="noStrike" kern="0" cap="none" spc="0" normalizeH="0" noProof="0" dirty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Raleway"/>
                <a:ea typeface="Geneva" pitchFamily="123" charset="-128"/>
                <a:cs typeface="Raleway"/>
                <a:sym typeface="Raleway"/>
              </a:rPr>
              <a:t> Presupuestarios</a:t>
            </a:r>
            <a:endParaRPr kumimoji="0" lang="es-AR" sz="2000" b="0" i="0" u="none" strike="noStrike" kern="0" cap="none" spc="0" normalizeH="0" baseline="0" noProof="0" dirty="0" smtClean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Raleway"/>
              <a:ea typeface="Geneva" pitchFamily="123" charset="-128"/>
              <a:cs typeface="Raleway"/>
              <a:sym typeface="Raleway"/>
            </a:endParaRPr>
          </a:p>
        </p:txBody>
      </p:sp>
      <p:grpSp>
        <p:nvGrpSpPr>
          <p:cNvPr id="43" name="Google Shape;475;p42"/>
          <p:cNvGrpSpPr/>
          <p:nvPr/>
        </p:nvGrpSpPr>
        <p:grpSpPr>
          <a:xfrm>
            <a:off x="539554" y="5805264"/>
            <a:ext cx="365499" cy="365500"/>
            <a:chOff x="1922075" y="1629000"/>
            <a:chExt cx="437200" cy="437200"/>
          </a:xfrm>
        </p:grpSpPr>
        <p:sp>
          <p:nvSpPr>
            <p:cNvPr id="44" name="Google Shape;476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7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73;p42"/>
          <p:cNvSpPr txBox="1">
            <a:spLocks/>
          </p:cNvSpPr>
          <p:nvPr/>
        </p:nvSpPr>
        <p:spPr>
          <a:xfrm>
            <a:off x="1331640" y="5669632"/>
            <a:ext cx="4049216" cy="56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r>
              <a:rPr kumimoji="0" lang="es-A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Raleway"/>
                <a:ea typeface="Geneva" pitchFamily="123" charset="-128"/>
                <a:cs typeface="Raleway"/>
                <a:sym typeface="Raleway"/>
              </a:rPr>
              <a:t>Mapeo Jurisdiccional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>
            <a:spLocks noGrp="1"/>
          </p:cNvSpPr>
          <p:nvPr>
            <p:ph type="title"/>
          </p:nvPr>
        </p:nvSpPr>
        <p:spPr>
          <a:xfrm>
            <a:off x="1187624" y="908721"/>
            <a:ext cx="3094800" cy="5018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7D8D9C"/>
                </a:solidFill>
              </a:rPr>
              <a:t>Ficha de programas</a:t>
            </a:r>
            <a:endParaRPr sz="2400" dirty="0">
              <a:solidFill>
                <a:srgbClr val="7D8D9C"/>
              </a:solidFill>
            </a:endParaRPr>
          </a:p>
        </p:txBody>
      </p:sp>
      <p:sp>
        <p:nvSpPr>
          <p:cNvPr id="474" name="Google Shape;474;p4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2" name="Google Shape;475;p42"/>
          <p:cNvGrpSpPr/>
          <p:nvPr/>
        </p:nvGrpSpPr>
        <p:grpSpPr>
          <a:xfrm>
            <a:off x="611562" y="980729"/>
            <a:ext cx="365499" cy="365500"/>
            <a:chOff x="1922075" y="1629000"/>
            <a:chExt cx="437200" cy="437200"/>
          </a:xfrm>
        </p:grpSpPr>
        <p:sp>
          <p:nvSpPr>
            <p:cNvPr id="476" name="Google Shape;476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42"/>
          <p:cNvSpPr txBox="1">
            <a:spLocks noGrp="1"/>
          </p:cNvSpPr>
          <p:nvPr>
            <p:ph type="title"/>
          </p:nvPr>
        </p:nvSpPr>
        <p:spPr>
          <a:xfrm>
            <a:off x="1187624" y="1772816"/>
            <a:ext cx="30948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D8D9C"/>
                </a:solidFill>
              </a:rPr>
              <a:t>Análisis transversal</a:t>
            </a:r>
            <a:endParaRPr sz="2400" dirty="0">
              <a:solidFill>
                <a:srgbClr val="7D8D9C"/>
              </a:solidFill>
            </a:endParaRPr>
          </a:p>
        </p:txBody>
      </p:sp>
      <p:grpSp>
        <p:nvGrpSpPr>
          <p:cNvPr id="3" name="Google Shape;479;p42"/>
          <p:cNvGrpSpPr/>
          <p:nvPr/>
        </p:nvGrpSpPr>
        <p:grpSpPr>
          <a:xfrm>
            <a:off x="611562" y="1844825"/>
            <a:ext cx="365499" cy="365500"/>
            <a:chOff x="1922075" y="1629000"/>
            <a:chExt cx="437200" cy="437200"/>
          </a:xfrm>
        </p:grpSpPr>
        <p:sp>
          <p:nvSpPr>
            <p:cNvPr id="480" name="Google Shape;480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42"/>
          <p:cNvSpPr txBox="1">
            <a:spLocks noGrp="1"/>
          </p:cNvSpPr>
          <p:nvPr>
            <p:ph type="title"/>
          </p:nvPr>
        </p:nvSpPr>
        <p:spPr>
          <a:xfrm>
            <a:off x="1170625" y="5004704"/>
            <a:ext cx="40374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2185C5"/>
                </a:solidFill>
              </a:rPr>
              <a:t>Explorador del gasto</a:t>
            </a:r>
            <a:endParaRPr sz="2400" b="1" dirty="0">
              <a:solidFill>
                <a:srgbClr val="2185C5"/>
              </a:solidFill>
            </a:endParaRPr>
          </a:p>
        </p:txBody>
      </p:sp>
      <p:grpSp>
        <p:nvGrpSpPr>
          <p:cNvPr id="4" name="Google Shape;483;p42"/>
          <p:cNvGrpSpPr/>
          <p:nvPr/>
        </p:nvGrpSpPr>
        <p:grpSpPr>
          <a:xfrm>
            <a:off x="604359" y="5076557"/>
            <a:ext cx="365499" cy="365500"/>
            <a:chOff x="1922075" y="1629000"/>
            <a:chExt cx="437200" cy="437200"/>
          </a:xfrm>
        </p:grpSpPr>
        <p:sp>
          <p:nvSpPr>
            <p:cNvPr id="484" name="Google Shape;484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42"/>
          <p:cNvSpPr txBox="1">
            <a:spLocks noGrp="1"/>
          </p:cNvSpPr>
          <p:nvPr>
            <p:ph type="title"/>
          </p:nvPr>
        </p:nvSpPr>
        <p:spPr>
          <a:xfrm>
            <a:off x="1198498" y="5733256"/>
            <a:ext cx="5605750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2185C5"/>
                </a:solidFill>
              </a:rPr>
              <a:t/>
            </a:r>
            <a:br>
              <a:rPr lang="en" sz="2400" b="1" dirty="0" smtClean="0">
                <a:solidFill>
                  <a:srgbClr val="2185C5"/>
                </a:solidFill>
              </a:rPr>
            </a:br>
            <a:r>
              <a:rPr lang="en" sz="2400" b="1" dirty="0" smtClean="0">
                <a:solidFill>
                  <a:srgbClr val="2185C5"/>
                </a:solidFill>
              </a:rPr>
              <a:t/>
            </a:r>
            <a:br>
              <a:rPr lang="en" sz="2400" b="1" dirty="0" smtClean="0">
                <a:solidFill>
                  <a:srgbClr val="2185C5"/>
                </a:solidFill>
              </a:rPr>
            </a:br>
            <a:r>
              <a:rPr lang="en" sz="2400" b="1" dirty="0" smtClean="0">
                <a:solidFill>
                  <a:srgbClr val="2185C5"/>
                </a:solidFill>
              </a:rPr>
              <a:t/>
            </a:r>
            <a:br>
              <a:rPr lang="en" sz="2400" b="1" dirty="0" smtClean="0">
                <a:solidFill>
                  <a:srgbClr val="2185C5"/>
                </a:solidFill>
              </a:rPr>
            </a:br>
            <a:r>
              <a:rPr lang="en" sz="2400" b="1" dirty="0" smtClean="0">
                <a:solidFill>
                  <a:srgbClr val="2185C5"/>
                </a:solidFill>
              </a:rPr>
              <a:t/>
            </a:r>
            <a:br>
              <a:rPr lang="en" sz="2400" b="1" dirty="0" smtClean="0">
                <a:solidFill>
                  <a:srgbClr val="2185C5"/>
                </a:solidFill>
              </a:rPr>
            </a:br>
            <a:r>
              <a:rPr lang="en" sz="2400" b="1" dirty="0" smtClean="0">
                <a:solidFill>
                  <a:srgbClr val="2185C5"/>
                </a:solidFill>
              </a:rPr>
              <a:t/>
            </a:r>
            <a:br>
              <a:rPr lang="en" sz="2400" b="1" dirty="0" smtClean="0">
                <a:solidFill>
                  <a:srgbClr val="2185C5"/>
                </a:solidFill>
              </a:rPr>
            </a:br>
            <a:r>
              <a:rPr lang="en" sz="2400" b="1" dirty="0" smtClean="0">
                <a:solidFill>
                  <a:srgbClr val="2185C5"/>
                </a:solidFill>
              </a:rPr>
              <a:t>Vinculación </a:t>
            </a:r>
            <a:br>
              <a:rPr lang="en" sz="2400" b="1" dirty="0" smtClean="0">
                <a:solidFill>
                  <a:srgbClr val="2185C5"/>
                </a:solidFill>
              </a:rPr>
            </a:br>
            <a:r>
              <a:rPr lang="en" sz="2400" b="1" dirty="0" smtClean="0">
                <a:solidFill>
                  <a:srgbClr val="2185C5"/>
                </a:solidFill>
              </a:rPr>
              <a:t>Plan Presupuesto </a:t>
            </a:r>
            <a:endParaRPr sz="2400" b="1" dirty="0">
              <a:solidFill>
                <a:srgbClr val="2185C5"/>
              </a:solidFill>
            </a:endParaRPr>
          </a:p>
        </p:txBody>
      </p:sp>
      <p:grpSp>
        <p:nvGrpSpPr>
          <p:cNvPr id="5" name="Google Shape;487;p42"/>
          <p:cNvGrpSpPr/>
          <p:nvPr/>
        </p:nvGrpSpPr>
        <p:grpSpPr>
          <a:xfrm>
            <a:off x="632242" y="5824671"/>
            <a:ext cx="365499" cy="365500"/>
            <a:chOff x="1922075" y="1629000"/>
            <a:chExt cx="437200" cy="437200"/>
          </a:xfrm>
        </p:grpSpPr>
        <p:sp>
          <p:nvSpPr>
            <p:cNvPr id="488" name="Google Shape;488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2"/>
          <p:cNvSpPr txBox="1">
            <a:spLocks noGrp="1"/>
          </p:cNvSpPr>
          <p:nvPr>
            <p:ph type="title"/>
          </p:nvPr>
        </p:nvSpPr>
        <p:spPr>
          <a:xfrm>
            <a:off x="1259632" y="2348880"/>
            <a:ext cx="4565646" cy="2160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D8D9C"/>
                </a:solidFill>
              </a:rPr>
              <a:t>Agilizar búsqueda de </a:t>
            </a:r>
            <a:r>
              <a:rPr lang="en" sz="2400" dirty="0" smtClean="0">
                <a:solidFill>
                  <a:srgbClr val="7D8D9C"/>
                </a:solidFill>
              </a:rPr>
              <a:t>información</a:t>
            </a:r>
            <a:br>
              <a:rPr lang="en" sz="2400" dirty="0" smtClean="0">
                <a:solidFill>
                  <a:srgbClr val="7D8D9C"/>
                </a:solidFill>
              </a:rPr>
            </a:br>
            <a:r>
              <a:rPr lang="en" sz="2400" dirty="0" smtClean="0">
                <a:solidFill>
                  <a:srgbClr val="7D8D9C"/>
                </a:solidFill>
              </a:rPr>
              <a:t/>
            </a:r>
            <a:br>
              <a:rPr lang="en" sz="2400" dirty="0" smtClean="0">
                <a:solidFill>
                  <a:srgbClr val="7D8D9C"/>
                </a:solidFill>
              </a:rPr>
            </a:br>
            <a:r>
              <a:rPr lang="en" sz="1400" dirty="0" smtClean="0">
                <a:solidFill>
                  <a:srgbClr val="7D8D9C"/>
                </a:solidFill>
              </a:rPr>
              <a:t>      </a:t>
            </a:r>
            <a:r>
              <a:rPr lang="en" sz="1600" dirty="0" smtClean="0">
                <a:solidFill>
                  <a:srgbClr val="7D8D9C"/>
                </a:solidFill>
              </a:rPr>
              <a:t>Busqueda en lenguaje natural</a:t>
            </a:r>
            <a:br>
              <a:rPr lang="en" sz="1600" dirty="0" smtClean="0">
                <a:solidFill>
                  <a:srgbClr val="7D8D9C"/>
                </a:solidFill>
              </a:rPr>
            </a:br>
            <a:r>
              <a:rPr lang="en" sz="1600" dirty="0" smtClean="0">
                <a:solidFill>
                  <a:srgbClr val="7D8D9C"/>
                </a:solidFill>
              </a:rPr>
              <a:t>      Suscripción a novedades en los datos</a:t>
            </a:r>
            <a:br>
              <a:rPr lang="en" sz="1600" dirty="0" smtClean="0">
                <a:solidFill>
                  <a:srgbClr val="7D8D9C"/>
                </a:solidFill>
              </a:rPr>
            </a:br>
            <a:endParaRPr sz="1600" dirty="0">
              <a:solidFill>
                <a:srgbClr val="7D8D9C"/>
              </a:solidFill>
            </a:endParaRPr>
          </a:p>
        </p:txBody>
      </p:sp>
      <p:grpSp>
        <p:nvGrpSpPr>
          <p:cNvPr id="6" name="Google Shape;491;p42"/>
          <p:cNvGrpSpPr/>
          <p:nvPr/>
        </p:nvGrpSpPr>
        <p:grpSpPr>
          <a:xfrm>
            <a:off x="611562" y="2780928"/>
            <a:ext cx="365499" cy="365500"/>
            <a:chOff x="1922075" y="1629000"/>
            <a:chExt cx="437200" cy="437200"/>
          </a:xfrm>
        </p:grpSpPr>
        <p:sp>
          <p:nvSpPr>
            <p:cNvPr id="492" name="Google Shape;492;p4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4" name="Google Shape;494;p42"/>
          <p:cNvPicPr preferRelativeResize="0"/>
          <p:nvPr/>
        </p:nvPicPr>
        <p:blipFill rotWithShape="1">
          <a:blip r:embed="rId3">
            <a:alphaModFix/>
          </a:blip>
          <a:srcRect l="13294" r="58758" b="-654"/>
          <a:stretch/>
        </p:blipFill>
        <p:spPr>
          <a:xfrm>
            <a:off x="5377763" y="37950"/>
            <a:ext cx="3766238" cy="678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2"/>
          <p:cNvSpPr txBox="1">
            <a:spLocks noGrp="1"/>
          </p:cNvSpPr>
          <p:nvPr>
            <p:ph type="title"/>
          </p:nvPr>
        </p:nvSpPr>
        <p:spPr>
          <a:xfrm>
            <a:off x="441300" y="76200"/>
            <a:ext cx="9453000" cy="5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PRÓXIMOS </a:t>
            </a:r>
            <a:r>
              <a:rPr lang="en" sz="1400" b="1" dirty="0" smtClea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PASOS – ACERCAR PRESUPUESTO </a:t>
            </a:r>
            <a:endParaRPr sz="1200" dirty="0">
              <a:solidFill>
                <a:srgbClr val="999999"/>
              </a:solidFill>
            </a:endParaRPr>
          </a:p>
        </p:txBody>
      </p:sp>
      <p:sp>
        <p:nvSpPr>
          <p:cNvPr id="496" name="Google Shape;496;p42"/>
          <p:cNvSpPr txBox="1"/>
          <p:nvPr/>
        </p:nvSpPr>
        <p:spPr>
          <a:xfrm>
            <a:off x="-2359850" y="66475"/>
            <a:ext cx="6381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"/>
          <p:cNvSpPr/>
          <p:nvPr/>
        </p:nvSpPr>
        <p:spPr>
          <a:xfrm>
            <a:off x="220225" y="4686475"/>
            <a:ext cx="4941300" cy="70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4"/>
          <p:cNvSpPr txBox="1">
            <a:spLocks noGrp="1"/>
          </p:cNvSpPr>
          <p:nvPr>
            <p:ph type="ctrTitle" idx="4294967295"/>
          </p:nvPr>
        </p:nvSpPr>
        <p:spPr>
          <a:xfrm>
            <a:off x="916025" y="968125"/>
            <a:ext cx="5561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ECEFD"/>
                </a:solidFill>
              </a:rPr>
              <a:t>Gracias</a:t>
            </a:r>
            <a:endParaRPr sz="6000">
              <a:solidFill>
                <a:srgbClr val="7ECEFD"/>
              </a:solidFill>
            </a:endParaRPr>
          </a:p>
        </p:txBody>
      </p:sp>
      <p:sp>
        <p:nvSpPr>
          <p:cNvPr id="594" name="Google Shape;594;p54"/>
          <p:cNvSpPr txBox="1">
            <a:spLocks noGrp="1"/>
          </p:cNvSpPr>
          <p:nvPr>
            <p:ph type="subTitle" idx="4294967295"/>
          </p:nvPr>
        </p:nvSpPr>
        <p:spPr>
          <a:xfrm>
            <a:off x="916025" y="2338950"/>
            <a:ext cx="5561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</a:rPr>
              <a:t>por su atención</a:t>
            </a:r>
            <a:endParaRPr sz="4800" b="1">
              <a:solidFill>
                <a:srgbClr val="FFFFFF"/>
              </a:solidFill>
            </a:endParaRPr>
          </a:p>
        </p:txBody>
      </p:sp>
      <p:sp>
        <p:nvSpPr>
          <p:cNvPr id="595" name="Google Shape;595;p54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228</Words>
  <Application>Microsoft Office PowerPoint</Application>
  <PresentationFormat>Presentación en pantalla (4:3)</PresentationFormat>
  <Paragraphs>76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Roboto</vt:lpstr>
      <vt:lpstr>Lato</vt:lpstr>
      <vt:lpstr>Geneva</vt:lpstr>
      <vt:lpstr>Raleway</vt:lpstr>
      <vt:lpstr>Antonio template</vt:lpstr>
      <vt:lpstr>Qué estamos haciendo </vt:lpstr>
      <vt:lpstr>Argentina y GIFT</vt:lpstr>
      <vt:lpstr>La tecnología como vehículo facilitador</vt:lpstr>
      <vt:lpstr>IMPACTO</vt:lpstr>
      <vt:lpstr>Impacto</vt:lpstr>
      <vt:lpstr> Próximos pasos</vt:lpstr>
      <vt:lpstr>Mi factura por favor 2018</vt:lpstr>
      <vt:lpstr>Ficha de programas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Qué estamos haciendo  Cooperación con el Tesoro de EE.UU</dc:title>
  <dc:creator>Gustavo Merino</dc:creator>
  <cp:lastModifiedBy>Sandra</cp:lastModifiedBy>
  <cp:revision>55</cp:revision>
  <dcterms:modified xsi:type="dcterms:W3CDTF">2018-10-14T23:41:34Z</dcterms:modified>
</cp:coreProperties>
</file>