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71" r:id="rId4"/>
    <p:sldId id="258" r:id="rId5"/>
    <p:sldId id="272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DA2A2-676A-4C2F-AE6E-6B097FD38A85}" type="datetimeFigureOut">
              <a:rPr lang="pt-BR" smtClean="0"/>
              <a:pPr/>
              <a:t>16/10/2018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0A257-1082-45D0-AD71-41B5B34B2946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0A257-1082-45D0-AD71-41B5B34B294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90661B-913B-4EE4-AA38-FEE62A35B4E7}" type="datetimeFigureOut">
              <a:rPr lang="pt-BR" smtClean="0"/>
              <a:pPr/>
              <a:t>16/10/2018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86FFB9-33CC-47AB-BB7C-C6092C3D03A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61B-913B-4EE4-AA38-FEE62A35B4E7}" type="datetimeFigureOut">
              <a:rPr lang="pt-BR" smtClean="0"/>
              <a:pPr/>
              <a:t>16/10/2018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FFB9-33CC-47AB-BB7C-C6092C3D03A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61B-913B-4EE4-AA38-FEE62A35B4E7}" type="datetimeFigureOut">
              <a:rPr lang="pt-BR" smtClean="0"/>
              <a:pPr/>
              <a:t>16/10/2018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FFB9-33CC-47AB-BB7C-C6092C3D03A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61B-913B-4EE4-AA38-FEE62A35B4E7}" type="datetimeFigureOut">
              <a:rPr lang="pt-BR" smtClean="0"/>
              <a:pPr/>
              <a:t>16/10/2018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FFB9-33CC-47AB-BB7C-C6092C3D03AD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61B-913B-4EE4-AA38-FEE62A35B4E7}" type="datetimeFigureOut">
              <a:rPr lang="pt-BR" smtClean="0"/>
              <a:pPr/>
              <a:t>16/10/2018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FFB9-33CC-47AB-BB7C-C6092C3D03AD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61B-913B-4EE4-AA38-FEE62A35B4E7}" type="datetimeFigureOut">
              <a:rPr lang="pt-BR" smtClean="0"/>
              <a:pPr/>
              <a:t>16/10/2018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FFB9-33CC-47AB-BB7C-C6092C3D03AD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61B-913B-4EE4-AA38-FEE62A35B4E7}" type="datetimeFigureOut">
              <a:rPr lang="pt-BR" smtClean="0"/>
              <a:pPr/>
              <a:t>16/10/2018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FFB9-33CC-47AB-BB7C-C6092C3D03A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61B-913B-4EE4-AA38-FEE62A35B4E7}" type="datetimeFigureOut">
              <a:rPr lang="pt-BR" smtClean="0"/>
              <a:pPr/>
              <a:t>16/10/2018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FFB9-33CC-47AB-BB7C-C6092C3D03AD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61B-913B-4EE4-AA38-FEE62A35B4E7}" type="datetimeFigureOut">
              <a:rPr lang="pt-BR" smtClean="0"/>
              <a:pPr/>
              <a:t>16/10/2018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FFB9-33CC-47AB-BB7C-C6092C3D03A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490661B-913B-4EE4-AA38-FEE62A35B4E7}" type="datetimeFigureOut">
              <a:rPr lang="pt-BR" smtClean="0"/>
              <a:pPr/>
              <a:t>16/10/2018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FFB9-33CC-47AB-BB7C-C6092C3D03AD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90661B-913B-4EE4-AA38-FEE62A35B4E7}" type="datetimeFigureOut">
              <a:rPr lang="pt-BR" smtClean="0"/>
              <a:pPr/>
              <a:t>16/10/2018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86FFB9-33CC-47AB-BB7C-C6092C3D03AD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90661B-913B-4EE4-AA38-FEE62A35B4E7}" type="datetimeFigureOut">
              <a:rPr lang="pt-BR" smtClean="0"/>
              <a:pPr/>
              <a:t>16/10/2018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86FFB9-33CC-47AB-BB7C-C6092C3D03AD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nesc.org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89" y="1259911"/>
            <a:ext cx="8532440" cy="1974081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800" dirty="0" smtClean="0">
                <a:solidFill>
                  <a:srgbClr val="002060"/>
                </a:solidFill>
              </a:rPr>
              <a:t>Budget Transaperency in Brazil</a:t>
            </a:r>
            <a:r>
              <a:rPr lang="pt-BR" sz="3600" dirty="0" smtClean="0">
                <a:solidFill>
                  <a:srgbClr val="002060"/>
                </a:solidFill>
              </a:rPr>
              <a:t/>
            </a:r>
            <a:br>
              <a:rPr lang="pt-BR" sz="3600" dirty="0" smtClean="0">
                <a:solidFill>
                  <a:srgbClr val="002060"/>
                </a:solidFill>
              </a:rPr>
            </a:br>
            <a:endParaRPr lang="pt-BR" sz="3600" dirty="0">
              <a:solidFill>
                <a:srgbClr val="002060"/>
              </a:solidFill>
            </a:endParaRPr>
          </a:p>
        </p:txBody>
      </p:sp>
      <p:pic>
        <p:nvPicPr>
          <p:cNvPr id="4" name="Picture 6" descr="logo nova ultima versa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822700" y="274638"/>
            <a:ext cx="1253356" cy="955949"/>
          </a:xfrm>
          <a:prstGeom prst="rect">
            <a:avLst/>
          </a:prstGeom>
          <a:noFill/>
        </p:spPr>
      </p:pic>
      <p:pic>
        <p:nvPicPr>
          <p:cNvPr id="1027" name="Picture 3" descr="C:\Users\Carmela\Desktop\mulher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429000"/>
            <a:ext cx="4126773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>
                <a:latin typeface="Comic Sans MS" pitchFamily="66" charset="0"/>
              </a:rPr>
              <a:t>Open Data </a:t>
            </a:r>
            <a:r>
              <a:rPr lang="pt-BR" sz="1800" dirty="0"/>
              <a:t> (Learning </a:t>
            </a:r>
            <a:r>
              <a:rPr lang="pt-BR" sz="1800" i="1" dirty="0" smtClean="0">
                <a:latin typeface="Comic Sans MS" pitchFamily="66" charset="0"/>
              </a:rPr>
              <a:t>and exchanges activities, Ex. </a:t>
            </a:r>
            <a:r>
              <a:rPr lang="en-GB" sz="1800" dirty="0"/>
              <a:t>Fiscal Transparency Portals Workshop, Jakarta, </a:t>
            </a:r>
            <a:r>
              <a:rPr lang="en-GB" sz="1800" dirty="0" smtClean="0"/>
              <a:t>2016)</a:t>
            </a:r>
          </a:p>
          <a:p>
            <a:pPr>
              <a:buNone/>
            </a:pPr>
            <a:endParaRPr lang="en-GB" sz="1800" dirty="0">
              <a:latin typeface="Comic Sans MS" pitchFamily="66" charset="0"/>
            </a:endParaRPr>
          </a:p>
          <a:p>
            <a:pPr>
              <a:buNone/>
            </a:pPr>
            <a:r>
              <a:rPr lang="en-GB" dirty="0">
                <a:latin typeface="Comic Sans MS" pitchFamily="66" charset="0"/>
              </a:rPr>
              <a:t>Fiscal </a:t>
            </a:r>
            <a:r>
              <a:rPr lang="en-GB" dirty="0" smtClean="0">
                <a:latin typeface="Comic Sans MS" pitchFamily="66" charset="0"/>
              </a:rPr>
              <a:t>Justice </a:t>
            </a:r>
            <a:r>
              <a:rPr lang="en-GB" sz="1800" dirty="0"/>
              <a:t>(Research </a:t>
            </a:r>
            <a:r>
              <a:rPr lang="en-GB" sz="1800" dirty="0" smtClean="0">
                <a:latin typeface="Comic Sans MS" pitchFamily="66" charset="0"/>
              </a:rPr>
              <a:t>and advocacy through the Fiscal Justice Network)</a:t>
            </a:r>
          </a:p>
          <a:p>
            <a:pPr>
              <a:buNone/>
            </a:pPr>
            <a:endParaRPr lang="en-GB" sz="1800" dirty="0">
              <a:latin typeface="Comic Sans MS" pitchFamily="66" charset="0"/>
            </a:endParaRPr>
          </a:p>
          <a:p>
            <a:pPr>
              <a:buNone/>
            </a:pPr>
            <a:r>
              <a:rPr lang="pt-BR" dirty="0" smtClean="0">
                <a:latin typeface="Comic Sans MS" pitchFamily="66" charset="0"/>
              </a:rPr>
              <a:t>Building </a:t>
            </a:r>
            <a:r>
              <a:rPr lang="pt-BR" dirty="0">
                <a:latin typeface="Comic Sans MS" pitchFamily="66" charset="0"/>
              </a:rPr>
              <a:t>contents togheter </a:t>
            </a:r>
            <a:r>
              <a:rPr lang="pt-BR" sz="2800" dirty="0">
                <a:latin typeface="Comic Sans MS" pitchFamily="66" charset="0"/>
              </a:rPr>
              <a:t>(</a:t>
            </a:r>
            <a:r>
              <a:rPr lang="pt-BR" sz="1800" dirty="0">
                <a:latin typeface="Comic Sans MS" pitchFamily="66" charset="0"/>
              </a:rPr>
              <a:t>Ex. </a:t>
            </a:r>
            <a:r>
              <a:rPr lang="pt-BR" sz="1800" dirty="0">
                <a:latin typeface="Comic Sans MS" pitchFamily="66" charset="0"/>
              </a:rPr>
              <a:t>Article - </a:t>
            </a:r>
            <a:r>
              <a:rPr lang="en-GB" sz="1800" dirty="0">
                <a:latin typeface="Comic Sans MS" pitchFamily="66" charset="0"/>
              </a:rPr>
              <a:t>The Good News in Brazil's Two-Headed Crisis, with </a:t>
            </a:r>
            <a:r>
              <a:rPr lang="en-GB" sz="1800" dirty="0" err="1">
                <a:latin typeface="Comic Sans MS" pitchFamily="66" charset="0"/>
              </a:rPr>
              <a:t>Vivek</a:t>
            </a:r>
            <a:r>
              <a:rPr lang="en-GB" sz="1800" dirty="0">
                <a:latin typeface="Comic Sans MS" pitchFamily="66" charset="0"/>
              </a:rPr>
              <a:t> </a:t>
            </a:r>
            <a:r>
              <a:rPr lang="en-GB" sz="1800" dirty="0" err="1">
                <a:latin typeface="Comic Sans MS" pitchFamily="66" charset="0"/>
              </a:rPr>
              <a:t>Ramkumar</a:t>
            </a:r>
            <a:r>
              <a:rPr lang="en-GB" sz="1800" dirty="0">
                <a:latin typeface="Comic Sans MS" pitchFamily="66" charset="0"/>
              </a:rPr>
              <a:t>, 2016). </a:t>
            </a:r>
            <a:endParaRPr lang="en-GB" sz="1800" dirty="0" smtClean="0">
              <a:latin typeface="Comic Sans MS" pitchFamily="66" charset="0"/>
            </a:endParaRPr>
          </a:p>
          <a:p>
            <a:pPr>
              <a:buNone/>
            </a:pPr>
            <a:endParaRPr lang="en-GB" sz="1800" dirty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OBI </a:t>
            </a:r>
            <a:r>
              <a:rPr lang="en-GB" sz="1800" i="1" dirty="0">
                <a:latin typeface="Comic Sans MS" pitchFamily="66" charset="0"/>
              </a:rPr>
              <a:t>(</a:t>
            </a:r>
            <a:r>
              <a:rPr lang="en-GB" sz="1800" i="1" dirty="0">
                <a:latin typeface="Comic Sans MS" pitchFamily="66" charset="0"/>
              </a:rPr>
              <a:t>Ex. Meeting </a:t>
            </a:r>
            <a:r>
              <a:rPr lang="en-GB" sz="1800" dirty="0" smtClean="0">
                <a:latin typeface="Comic Sans MS" pitchFamily="66" charset="0"/>
              </a:rPr>
              <a:t>in Mozambique, 2018 - Lusophony Countries, with Government – </a:t>
            </a:r>
            <a:r>
              <a:rPr lang="en-GB" sz="1800" b="1" dirty="0" smtClean="0">
                <a:latin typeface="Comic Sans MS" pitchFamily="66" charset="0"/>
              </a:rPr>
              <a:t>successful</a:t>
            </a:r>
            <a:r>
              <a:rPr lang="en-GB" sz="1800" dirty="0" smtClean="0">
                <a:latin typeface="Comic Sans MS" pitchFamily="66" charset="0"/>
              </a:rPr>
              <a:t> (!) advocacy in budget cycle)</a:t>
            </a:r>
          </a:p>
          <a:p>
            <a:pPr>
              <a:buNone/>
            </a:pPr>
            <a:endParaRPr lang="en-GB" sz="1800" dirty="0">
              <a:latin typeface="Comic Sans MS" pitchFamily="66" charset="0"/>
            </a:endParaRPr>
          </a:p>
          <a:p>
            <a:pPr>
              <a:buNone/>
            </a:pPr>
            <a:r>
              <a:rPr lang="en-GB" dirty="0">
                <a:latin typeface="Comic Sans MS" pitchFamily="66" charset="0"/>
              </a:rPr>
              <a:t>Webinars </a:t>
            </a:r>
            <a:r>
              <a:rPr lang="en-GB" sz="1800" dirty="0" smtClean="0">
                <a:latin typeface="Comic Sans MS" pitchFamily="66" charset="0"/>
              </a:rPr>
              <a:t>(Ex. Fiscal Transparency Portals, Brazil and South Africa, September, 2018)</a:t>
            </a:r>
          </a:p>
          <a:p>
            <a:pPr>
              <a:buNone/>
            </a:pPr>
            <a:endParaRPr lang="pt-BR" dirty="0">
              <a:latin typeface="Comic Sans MS" pitchFamily="66" charset="0"/>
            </a:endParaRPr>
          </a:p>
          <a:p>
            <a:pPr>
              <a:buNone/>
            </a:pPr>
            <a:endParaRPr lang="en-GB" sz="1800" dirty="0">
              <a:latin typeface="Comic Sans MS" pitchFamily="66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Inesc and GIFT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>
              <a:latin typeface="Comic Sans MS" pitchFamily="66" charset="0"/>
            </a:endParaRPr>
          </a:p>
          <a:p>
            <a:pPr>
              <a:buNone/>
            </a:pPr>
            <a:r>
              <a:rPr lang="pt-BR" dirty="0" smtClean="0">
                <a:latin typeface="Comic Sans MS" pitchFamily="66" charset="0"/>
              </a:rPr>
              <a:t>Transparency </a:t>
            </a:r>
            <a:r>
              <a:rPr lang="pt-BR" dirty="0">
                <a:latin typeface="Comic Sans MS" pitchFamily="66" charset="0"/>
              </a:rPr>
              <a:t>Portal </a:t>
            </a:r>
            <a:endParaRPr lang="pt-BR" sz="1800" dirty="0" smtClean="0"/>
          </a:p>
          <a:p>
            <a:pPr>
              <a:buNone/>
            </a:pPr>
            <a:endParaRPr lang="pt-BR" sz="1800" dirty="0"/>
          </a:p>
          <a:p>
            <a:r>
              <a:rPr lang="pt-BR" sz="1800" dirty="0" smtClean="0"/>
              <a:t>Launch </a:t>
            </a:r>
            <a:r>
              <a:rPr lang="pt-BR" sz="1800" dirty="0"/>
              <a:t>of Portal in Brasilia, with GIFT </a:t>
            </a:r>
            <a:r>
              <a:rPr lang="pt-BR" sz="1800" dirty="0" smtClean="0"/>
              <a:t>meeting (2018); </a:t>
            </a:r>
          </a:p>
          <a:p>
            <a:endParaRPr lang="pt-BR" sz="1800" dirty="0"/>
          </a:p>
          <a:p>
            <a:r>
              <a:rPr lang="pt-BR" sz="1800" dirty="0" smtClean="0"/>
              <a:t>Exchanges </a:t>
            </a:r>
            <a:r>
              <a:rPr lang="pt-BR" sz="1800" dirty="0"/>
              <a:t>with South </a:t>
            </a:r>
            <a:r>
              <a:rPr lang="pt-BR" sz="1800" dirty="0" smtClean="0"/>
              <a:t>Africa CSOs and Government (2018);</a:t>
            </a:r>
          </a:p>
          <a:p>
            <a:endParaRPr lang="pt-BR" sz="1800" dirty="0"/>
          </a:p>
          <a:p>
            <a:r>
              <a:rPr lang="pt-BR" sz="1800" dirty="0" smtClean="0"/>
              <a:t>New materials for trainnigs with civil society (2018). </a:t>
            </a:r>
          </a:p>
          <a:p>
            <a:endParaRPr lang="pt-BR" sz="1800" dirty="0"/>
          </a:p>
          <a:p>
            <a:pPr>
              <a:buNone/>
            </a:pPr>
            <a:r>
              <a:rPr lang="pt-BR" dirty="0">
                <a:latin typeface="Comic Sans MS" pitchFamily="66" charset="0"/>
              </a:rPr>
              <a:t>Open Data </a:t>
            </a:r>
          </a:p>
          <a:p>
            <a:pPr marL="109728" indent="0">
              <a:buNone/>
            </a:pPr>
            <a:endParaRPr lang="pt-BR" sz="1800" dirty="0"/>
          </a:p>
          <a:p>
            <a:pPr marL="109728" indent="0">
              <a:buNone/>
            </a:pPr>
            <a:r>
              <a:rPr lang="pt-BR" sz="1800" dirty="0"/>
              <a:t>T</a:t>
            </a:r>
            <a:r>
              <a:rPr lang="pt-BR" sz="1800" dirty="0" smtClean="0"/>
              <a:t>ool Budget at your fingertips (Open Spending)</a:t>
            </a:r>
            <a:endParaRPr lang="pt-BR" sz="1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Reaching out the public with tecnhology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2274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503001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altLang="pt-BR" sz="2800" dirty="0" smtClean="0">
                <a:latin typeface="Comic Sans MS" pitchFamily="66" charset="0"/>
              </a:rPr>
              <a:t>Strategy  - focus on different publics with specific messages </a:t>
            </a:r>
          </a:p>
          <a:p>
            <a:pPr marL="109728" indent="0">
              <a:buNone/>
            </a:pPr>
            <a:endParaRPr lang="en-GB" sz="2800" dirty="0">
              <a:latin typeface="Comic Sans MS" pitchFamily="66" charset="0"/>
            </a:endParaRPr>
          </a:p>
          <a:p>
            <a:r>
              <a:rPr lang="en-GB" sz="1800" dirty="0"/>
              <a:t>Analysis – academics, journalists, CSOs</a:t>
            </a:r>
          </a:p>
          <a:p>
            <a:endParaRPr lang="en-GB" sz="1800" dirty="0"/>
          </a:p>
          <a:p>
            <a:r>
              <a:rPr lang="en-GB" sz="1800" dirty="0"/>
              <a:t>Campaigns (ex. The end of fiscal secrecy for fossil fuel) – society in general, educated but low informed</a:t>
            </a:r>
          </a:p>
          <a:p>
            <a:endParaRPr lang="en-GB" sz="1800" dirty="0"/>
          </a:p>
          <a:p>
            <a:r>
              <a:rPr lang="en-GB" sz="1800" dirty="0"/>
              <a:t>Workshops, trainings – social movements (black, women, indigenous, </a:t>
            </a:r>
            <a:r>
              <a:rPr lang="en-GB" sz="1800" dirty="0" smtClean="0"/>
              <a:t>youth) and national councils (Food Security, </a:t>
            </a:r>
            <a:r>
              <a:rPr lang="en-GB" sz="1800" smtClean="0"/>
              <a:t>Racial Equality)</a:t>
            </a:r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Difference kinds of communication products – cards, videos, texts….</a:t>
            </a:r>
            <a:endParaRPr lang="en-GB" sz="1800" dirty="0"/>
          </a:p>
          <a:p>
            <a:pPr marL="109728" indent="0">
              <a:buNone/>
            </a:pPr>
            <a:endParaRPr lang="en-GB" sz="2800" dirty="0" smtClean="0">
              <a:latin typeface="Comic Sans MS" pitchFamily="66" charset="0"/>
            </a:endParaRP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pt-BR" dirty="0" smtClean="0"/>
              <a:t>Motivating Citizens on Budget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916832"/>
            <a:ext cx="8229600" cy="445395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altLang="pt-BR" sz="2800" dirty="0" smtClean="0">
                <a:latin typeface="Comic Sans MS" pitchFamily="66" charset="0"/>
              </a:rPr>
              <a:t>New studies</a:t>
            </a:r>
            <a:r>
              <a:rPr lang="en-GB" altLang="pt-BR" sz="1800" dirty="0"/>
              <a:t> (Ex. </a:t>
            </a:r>
            <a:r>
              <a:rPr lang="en-GB" altLang="pt-BR" sz="1800" dirty="0"/>
              <a:t>Budget </a:t>
            </a:r>
            <a:r>
              <a:rPr lang="en-GB" altLang="pt-BR" sz="1800" dirty="0" smtClean="0"/>
              <a:t>Credibility; Budget and Discrimination)</a:t>
            </a:r>
            <a:endParaRPr lang="en-GB" altLang="pt-BR" sz="1800" dirty="0"/>
          </a:p>
          <a:p>
            <a:pPr marL="109728" indent="0">
              <a:buNone/>
            </a:pPr>
            <a:endParaRPr lang="en-GB" sz="2800" dirty="0">
              <a:latin typeface="Comic Sans MS" pitchFamily="66" charset="0"/>
            </a:endParaRPr>
          </a:p>
          <a:p>
            <a:pPr marL="109728" indent="0">
              <a:buNone/>
            </a:pPr>
            <a:r>
              <a:rPr lang="en-GB" sz="2800" dirty="0">
                <a:latin typeface="Comic Sans MS" pitchFamily="66" charset="0"/>
              </a:rPr>
              <a:t>Participation </a:t>
            </a:r>
            <a:r>
              <a:rPr lang="en-GB" sz="1800" dirty="0" smtClean="0"/>
              <a:t>(Ex. Improving the perception of participation in Finance Ministry; improve participation in discussion about tax and revenues)</a:t>
            </a:r>
          </a:p>
          <a:p>
            <a:pPr marL="109728" indent="0">
              <a:buNone/>
            </a:pPr>
            <a:endParaRPr lang="en-GB" sz="1800" dirty="0"/>
          </a:p>
          <a:p>
            <a:pPr marL="109728" indent="0">
              <a:buNone/>
            </a:pPr>
            <a:r>
              <a:rPr lang="en-GB" sz="2800" dirty="0" smtClean="0">
                <a:latin typeface="Comic Sans MS" pitchFamily="66" charset="0"/>
              </a:rPr>
              <a:t>Importance </a:t>
            </a:r>
            <a:r>
              <a:rPr lang="en-GB" sz="2800" dirty="0">
                <a:latin typeface="Comic Sans MS" pitchFamily="66" charset="0"/>
              </a:rPr>
              <a:t>of GIFT Network </a:t>
            </a:r>
            <a:r>
              <a:rPr lang="en-GB" sz="1800" dirty="0" smtClean="0"/>
              <a:t>(Ex. Setbacks in transparency policy with changes in Government, that already happening – the weakening of Inter Council Forum). </a:t>
            </a:r>
            <a:endParaRPr lang="en-GB" sz="1800" dirty="0"/>
          </a:p>
          <a:p>
            <a:pPr marL="109728" indent="0">
              <a:buNone/>
            </a:pPr>
            <a:endParaRPr lang="en-GB" sz="2800" dirty="0" smtClean="0">
              <a:latin typeface="Comic Sans MS" pitchFamily="66" charset="0"/>
            </a:endParaRP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pt-BR" dirty="0" smtClean="0"/>
              <a:t>A gift to GIFT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456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rmela\Desktop\13256552_370234773100406_6918290142350070886_n.jpg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3" cstate="print"/>
          <a:srcRect t="12057" b="12057"/>
          <a:stretch>
            <a:fillRect/>
          </a:stretch>
        </p:blipFill>
        <p:spPr bwMode="auto">
          <a:xfrm>
            <a:off x="323528" y="2132856"/>
            <a:ext cx="8568952" cy="4365104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349848" y="2348880"/>
            <a:ext cx="43924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hlinkClick r:id="rId4"/>
              </a:rPr>
              <a:t>www.inesc.org.br</a:t>
            </a:r>
            <a:endParaRPr lang="pt-BR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pt-BR" dirty="0" smtClean="0"/>
          </a:p>
        </p:txBody>
      </p:sp>
      <p:sp>
        <p:nvSpPr>
          <p:cNvPr id="11" name="CaixaDeTexto 10"/>
          <p:cNvSpPr txBox="1"/>
          <p:nvPr/>
        </p:nvSpPr>
        <p:spPr>
          <a:xfrm>
            <a:off x="2915816" y="620688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Obrigada!</a:t>
            </a:r>
            <a:endParaRPr lang="pt-BR" sz="4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804248" y="6581001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 smtClean="0"/>
              <a:t>Credit</a:t>
            </a:r>
            <a:r>
              <a:rPr lang="pt-BR" sz="1200" dirty="0" smtClean="0"/>
              <a:t>: Jornalistas Livres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264</TotalTime>
  <Words>251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Comic Sans MS</vt:lpstr>
      <vt:lpstr>Lucida Sans Unicode</vt:lpstr>
      <vt:lpstr>Verdana</vt:lpstr>
      <vt:lpstr>Wingdings 2</vt:lpstr>
      <vt:lpstr>Wingdings 3</vt:lpstr>
      <vt:lpstr>Concurso</vt:lpstr>
      <vt:lpstr> Budget Transaperency in Brazil </vt:lpstr>
      <vt:lpstr>Inesc and GIFT</vt:lpstr>
      <vt:lpstr>Reaching out the public with tecnhology</vt:lpstr>
      <vt:lpstr>Motivating Citizens on Budget</vt:lpstr>
      <vt:lpstr>A gift to GIFT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Orçamento &amp; Direitos</dc:title>
  <dc:creator>Carmela</dc:creator>
  <cp:lastModifiedBy>HP Inc.</cp:lastModifiedBy>
  <cp:revision>46</cp:revision>
  <dcterms:created xsi:type="dcterms:W3CDTF">2016-05-25T18:53:31Z</dcterms:created>
  <dcterms:modified xsi:type="dcterms:W3CDTF">2018-10-16T12:20:40Z</dcterms:modified>
</cp:coreProperties>
</file>