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81" r:id="rId3"/>
    <p:sldId id="276" r:id="rId4"/>
    <p:sldId id="258" r:id="rId5"/>
    <p:sldId id="266" r:id="rId6"/>
    <p:sldId id="268" r:id="rId7"/>
    <p:sldId id="267" r:id="rId8"/>
    <p:sldId id="272" r:id="rId9"/>
    <p:sldId id="273" r:id="rId10"/>
    <p:sldId id="294" r:id="rId11"/>
    <p:sldId id="274" r:id="rId12"/>
    <p:sldId id="297" r:id="rId13"/>
    <p:sldId id="298" r:id="rId14"/>
    <p:sldId id="29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i Chakvetadze" initials="GC" lastIdx="22" clrIdx="0"/>
  <p:cmAuthor id="1" name="George Jenerashvili" initials="GJ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434" autoAdjust="0"/>
  </p:normalViewPr>
  <p:slideViewPr>
    <p:cSldViewPr>
      <p:cViewPr varScale="1">
        <p:scale>
          <a:sx n="71" d="100"/>
          <a:sy n="71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59CE-8C6E-457F-919F-94433376E4D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9659-F639-47C5-8517-586D7E70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158F11-B31D-4D4F-81CB-CCB5B8816E5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692791-16D0-4FEC-BE2A-2806D19F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0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 algn="just">
              <a:buFont typeface="Arial" panose="020B0604020202020204" pitchFamily="34" charset="0"/>
              <a:buChar char="•"/>
            </a:pPr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3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6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A98D-2768-4301-80CA-B56CB2E52A3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085B-5740-42C1-9B22-50FEBFC30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6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Budget Monitor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ICT based citizen </a:t>
            </a:r>
            <a:r>
              <a:rPr lang="en-US" sz="4000" b="1" dirty="0" smtClean="0"/>
              <a:t>Participation </a:t>
            </a:r>
            <a:r>
              <a:rPr lang="en-US" sz="4000" b="1" dirty="0"/>
              <a:t>in </a:t>
            </a:r>
            <a:r>
              <a:rPr lang="en-US" sz="4000" b="1" dirty="0" smtClean="0"/>
              <a:t>Supervision </a:t>
            </a:r>
            <a:r>
              <a:rPr lang="en-US" sz="4000" b="1" dirty="0"/>
              <a:t>of </a:t>
            </a:r>
            <a:r>
              <a:rPr lang="en-US" sz="4000" b="1" dirty="0" smtClean="0"/>
              <a:t>Public Finances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7086600" cy="17526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Global </a:t>
            </a:r>
            <a:r>
              <a:rPr lang="en-US" sz="2400" b="1" dirty="0"/>
              <a:t>Initiative for Fiscal Transparency </a:t>
            </a:r>
            <a:r>
              <a:rPr lang="en-US" sz="2400" b="1" dirty="0" smtClean="0"/>
              <a:t>workshop</a:t>
            </a:r>
            <a:endParaRPr lang="en-US" sz="2400" b="1" dirty="0" smtClean="0"/>
          </a:p>
          <a:p>
            <a:r>
              <a:rPr lang="en-US" sz="2400" dirty="0" smtClean="0"/>
              <a:t>Tbilisi, Georgia 17/07/2018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4114800"/>
            <a:ext cx="14478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Sustainable Development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600" y="2286000"/>
            <a:ext cx="4724400" cy="434340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31456" y="3910641"/>
            <a:ext cx="2241639" cy="9661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Sustainable Development </a:t>
            </a:r>
            <a:r>
              <a:rPr lang="en-US" b="1" dirty="0" smtClean="0">
                <a:solidFill>
                  <a:schemeClr val="tx1"/>
                </a:solidFill>
              </a:rPr>
              <a:t>Goals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Budget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</p:spTree>
    <p:extLst>
      <p:ext uri="{BB962C8B-B14F-4D97-AF65-F5344CB8AC3E}">
        <p14:creationId xmlns:p14="http://schemas.microsoft.com/office/powerpoint/2010/main" val="2984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875"/>
            <a:ext cx="7772400" cy="11430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მოქალაქის გვერდი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Budget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Audit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Citizen’s Page</a:t>
            </a:r>
            <a:endParaRPr lang="ka-G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27527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Citizen’s Page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695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43150"/>
            <a:ext cx="1762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96" y="2390775"/>
            <a:ext cx="1809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" y="2443163"/>
            <a:ext cx="909237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0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76500"/>
            <a:ext cx="1974797" cy="723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 smtClean="0"/>
              <a:t>Audit of funds for victims of disaster</a:t>
            </a:r>
            <a:endParaRPr lang="en-GB" sz="1800" b="1" dirty="0" smtClean="0"/>
          </a:p>
          <a:p>
            <a:pPr algn="just"/>
            <a:endParaRPr lang="en-GB" sz="1800" b="1" dirty="0"/>
          </a:p>
          <a:p>
            <a:pPr marL="0" indent="0" algn="just">
              <a:buNone/>
            </a:pPr>
            <a:endParaRPr lang="en-GB" sz="1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4337" y="609600"/>
            <a:ext cx="83486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464646"/>
                </a:solidFill>
              </a:rPr>
              <a:t>Received and Audited Citizens</a:t>
            </a:r>
            <a:r>
              <a:rPr lang="en-US" sz="3600" dirty="0">
                <a:solidFill>
                  <a:srgbClr val="464646"/>
                </a:solidFill>
              </a:rPr>
              <a:t>’ </a:t>
            </a:r>
            <a:r>
              <a:rPr lang="en-US" sz="3600" dirty="0" smtClean="0">
                <a:solidFill>
                  <a:srgbClr val="464646"/>
                </a:solidFill>
              </a:rPr>
              <a:t>Requests</a:t>
            </a:r>
            <a:endParaRPr lang="en-US" sz="3600" dirty="0">
              <a:solidFill>
                <a:srgbClr val="46464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927334"/>
            <a:ext cx="3549703" cy="19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38594" y="6000750"/>
            <a:ext cx="2810006" cy="70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Social rehabilitation and child care program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53406"/>
            <a:ext cx="2803552" cy="189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6210300"/>
            <a:ext cx="28956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 smtClean="0"/>
              <a:t>Risks in public procurement</a:t>
            </a:r>
            <a:endParaRPr lang="en-GB" sz="1800" b="1" dirty="0"/>
          </a:p>
        </p:txBody>
      </p:sp>
      <p:pic>
        <p:nvPicPr>
          <p:cNvPr id="4102" name="Picture 6" descr="http://www.rehabcenter.ge/images/logoty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139552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41472"/>
            <a:ext cx="3448056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I</a:t>
            </a:r>
            <a:r>
              <a:rPr lang="en-US" sz="1800" b="1" dirty="0" smtClean="0"/>
              <a:t>nappropriate budget spending in </a:t>
            </a:r>
            <a:r>
              <a:rPr lang="en-US" sz="1800" b="1" dirty="0"/>
              <a:t>fields of sports and culture</a:t>
            </a:r>
            <a:endParaRPr lang="en-US" sz="18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09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464646"/>
                </a:solidFill>
              </a:rPr>
              <a:t>Requests </a:t>
            </a:r>
            <a:r>
              <a:rPr lang="en-US" sz="3200" dirty="0">
                <a:solidFill>
                  <a:srgbClr val="464646"/>
                </a:solidFill>
              </a:rPr>
              <a:t>included in the 2018 Audit Plan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59" y="4343400"/>
            <a:ext cx="3021541" cy="142345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03259" y="5867400"/>
            <a:ext cx="3021541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Audit expenditures of </a:t>
            </a:r>
            <a:r>
              <a:rPr lang="en-US" sz="1800" b="1" dirty="0" smtClean="0"/>
              <a:t>specific Municipalities</a:t>
            </a:r>
            <a:endParaRPr lang="en-GB" sz="1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25146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Risks in remuneration expenses and possible nepotism</a:t>
            </a:r>
            <a:endParaRPr lang="en-GB" sz="1800" b="1" dirty="0"/>
          </a:p>
        </p:txBody>
      </p:sp>
      <p:pic>
        <p:nvPicPr>
          <p:cNvPr id="4098" name="Picture 2" descr="Image result for nepotis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68" y="1862530"/>
            <a:ext cx="3557232" cy="20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228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Budgetmonitor.ge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Your </a:t>
            </a:r>
            <a:r>
              <a:rPr lang="en-US" dirty="0"/>
              <a:t>space for budget control!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2400" dirty="0"/>
              <a:t>State Audit Office for better governance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09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46464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  <p:pic>
        <p:nvPicPr>
          <p:cNvPr id="2050" name="Picture 2" descr="C:\Users\gchakvetadze\Desktop\Budget Monitor\logo-B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1911661" cy="19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" y="922408"/>
            <a:ext cx="8476343" cy="707886"/>
          </a:xfr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7743" y="2057400"/>
            <a:ext cx="83058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indent="0">
              <a:lnSpc>
                <a:spcPct val="150000"/>
              </a:lnSpc>
              <a:buNone/>
            </a:pPr>
            <a:r>
              <a:rPr lang="en-US" sz="2800" i="1" dirty="0"/>
              <a:t>Lack of public </a:t>
            </a:r>
            <a:r>
              <a:rPr lang="en-US" sz="2800" i="1" dirty="0" smtClean="0"/>
              <a:t>awareness:</a:t>
            </a:r>
            <a:endParaRPr lang="en-US" sz="2800" i="1" dirty="0"/>
          </a:p>
          <a:p>
            <a:pPr marL="742950" indent="-255588">
              <a:lnSpc>
                <a:spcPct val="150000"/>
              </a:lnSpc>
            </a:pPr>
            <a:r>
              <a:rPr lang="en-US" sz="2800" dirty="0" smtClean="0"/>
              <a:t>Complexity</a:t>
            </a:r>
            <a:endParaRPr lang="en-US" sz="2800" dirty="0"/>
          </a:p>
          <a:p>
            <a:pPr marL="742950" indent="-255588">
              <a:lnSpc>
                <a:spcPct val="150000"/>
              </a:lnSpc>
            </a:pPr>
            <a:r>
              <a:rPr lang="en-US" sz="2800" dirty="0" smtClean="0"/>
              <a:t>Accessibility</a:t>
            </a:r>
          </a:p>
          <a:p>
            <a:pPr marL="365125" indent="0">
              <a:lnSpc>
                <a:spcPct val="150000"/>
              </a:lnSpc>
              <a:buNone/>
            </a:pPr>
            <a:endParaRPr lang="en-US" sz="1200" dirty="0" smtClean="0"/>
          </a:p>
          <a:p>
            <a:pPr marL="365125" indent="0">
              <a:lnSpc>
                <a:spcPct val="150000"/>
              </a:lnSpc>
              <a:buNone/>
            </a:pPr>
            <a:r>
              <a:rPr lang="en-US" sz="2800" i="1" dirty="0" smtClean="0"/>
              <a:t>Lack of citizen engagement:</a:t>
            </a:r>
            <a:endParaRPr lang="en-US" sz="2800" i="1" dirty="0"/>
          </a:p>
          <a:p>
            <a:pPr marL="742950" indent="-255588">
              <a:lnSpc>
                <a:spcPct val="150000"/>
              </a:lnSpc>
            </a:pPr>
            <a:r>
              <a:rPr lang="en-US" sz="2800" dirty="0"/>
              <a:t>Insufficient</a:t>
            </a:r>
            <a:r>
              <a:rPr lang="en-US" sz="2800" dirty="0" smtClean="0"/>
              <a:t> </a:t>
            </a:r>
            <a:r>
              <a:rPr lang="en-US" sz="2800" dirty="0"/>
              <a:t>complaint </a:t>
            </a:r>
            <a:r>
              <a:rPr lang="en-US" sz="2800" dirty="0" smtClean="0"/>
              <a:t>mechanisms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</p:spTree>
    <p:extLst>
      <p:ext uri="{BB962C8B-B14F-4D97-AF65-F5344CB8AC3E}">
        <p14:creationId xmlns:p14="http://schemas.microsoft.com/office/powerpoint/2010/main" val="21875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43388"/>
          </a:xfrm>
        </p:spPr>
        <p:txBody>
          <a:bodyPr>
            <a:noAutofit/>
          </a:bodyPr>
          <a:lstStyle/>
          <a:p>
            <a:pPr marL="115888" indent="-6350" algn="just" defTabSz="736600">
              <a:lnSpc>
                <a:spcPct val="150000"/>
              </a:lnSpc>
              <a:buNone/>
            </a:pPr>
            <a:endParaRPr lang="ka-GE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tint val="75000"/>
                  </a:schemeClr>
                </a:solidFill>
              </a:rPr>
              <a:t>STATE 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" y="1005840"/>
            <a:ext cx="9143339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9800" y="-70009"/>
            <a:ext cx="7696200" cy="98440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www.BudgetMonitor.ge</a:t>
            </a:r>
          </a:p>
        </p:txBody>
      </p:sp>
    </p:spTree>
    <p:extLst>
      <p:ext uri="{BB962C8B-B14F-4D97-AF65-F5344CB8AC3E}">
        <p14:creationId xmlns:p14="http://schemas.microsoft.com/office/powerpoint/2010/main" val="1876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Information Presented on Budget Monitor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3400" y="5105400"/>
            <a:ext cx="1304475" cy="89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400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000" dirty="0" smtClean="0"/>
              <a:t>State Programs </a:t>
            </a:r>
            <a:endParaRPr lang="en-US" sz="20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934200" y="1752600"/>
            <a:ext cx="1752601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76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000" dirty="0" smtClean="0"/>
              <a:t>Municipal budgets</a:t>
            </a:r>
            <a:endParaRPr lang="en-US" sz="20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697025" y="5195348"/>
            <a:ext cx="1989776" cy="1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62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000" dirty="0" smtClean="0"/>
              <a:t>Public agencies’ Expenditures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08297" y="1752600"/>
            <a:ext cx="1696703" cy="120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100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000" dirty="0" smtClean="0"/>
              <a:t>Audit reports </a:t>
            </a:r>
          </a:p>
          <a:p>
            <a:pPr marL="0" indent="0" algn="ctr">
              <a:buNone/>
            </a:pPr>
            <a:r>
              <a:rPr lang="en-US" sz="2000" dirty="0" smtClean="0"/>
              <a:t>per year</a:t>
            </a:r>
          </a:p>
        </p:txBody>
      </p:sp>
      <p:sp>
        <p:nvSpPr>
          <p:cNvPr id="6" name="Oval 5"/>
          <p:cNvSpPr/>
          <p:nvPr/>
        </p:nvSpPr>
        <p:spPr>
          <a:xfrm>
            <a:off x="2449120" y="1981200"/>
            <a:ext cx="3951680" cy="37205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1.State Budget Overview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2.Municipal Budgets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3.Audit Findings</a:t>
            </a:r>
          </a:p>
        </p:txBody>
      </p:sp>
      <p:sp>
        <p:nvSpPr>
          <p:cNvPr id="7" name="Right Arrow 6"/>
          <p:cNvSpPr/>
          <p:nvPr/>
        </p:nvSpPr>
        <p:spPr>
          <a:xfrm rot="1300335">
            <a:off x="1919691" y="2469664"/>
            <a:ext cx="603035" cy="484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626774">
            <a:off x="1911908" y="5182174"/>
            <a:ext cx="603035" cy="48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926498">
            <a:off x="6395507" y="2541009"/>
            <a:ext cx="603035" cy="48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788607">
            <a:off x="6247883" y="5105433"/>
            <a:ext cx="603035" cy="48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59969" y="3078481"/>
            <a:ext cx="840231" cy="45719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7389369" y="2971800"/>
            <a:ext cx="840231" cy="4571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762000" y="6324600"/>
            <a:ext cx="840231" cy="4571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7267312" y="6431281"/>
            <a:ext cx="840231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922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00100" y="16847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</a:rPr>
              <a:t>STATE AUDIT OFFICE </a:t>
            </a:r>
          </a:p>
          <a:p>
            <a:r>
              <a:rPr lang="en-US" sz="1200" b="1" dirty="0">
                <a:solidFill>
                  <a:schemeClr val="tx1">
                    <a:tint val="75000"/>
                  </a:schemeClr>
                </a:solidFill>
              </a:rPr>
              <a:t>OF GEORGIA</a:t>
            </a:r>
          </a:p>
        </p:txBody>
      </p:sp>
    </p:spTree>
    <p:extLst>
      <p:ext uri="{BB962C8B-B14F-4D97-AF65-F5344CB8AC3E}">
        <p14:creationId xmlns:p14="http://schemas.microsoft.com/office/powerpoint/2010/main" val="18203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1447800"/>
            <a:ext cx="2895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Budget Spending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Budget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Audit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8492"/>
            <a:ext cx="8991600" cy="391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1371600"/>
            <a:ext cx="4038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Administrative Expenses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5" y="18505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Budget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Audit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" y="2402006"/>
            <a:ext cx="9037335" cy="361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34631" y="1367135"/>
            <a:ext cx="26565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Public Debt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5" y="17743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Budget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Audit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Domestic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3470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Foreign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0781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Domestic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9051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Foreign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8469"/>
            <a:ext cx="8952267" cy="39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875"/>
            <a:ext cx="7772400" cy="11430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მოქალაქის გვერდი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Budget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Municipal Budget</a:t>
            </a: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Audit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1447800"/>
            <a:ext cx="3124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Municipality Budget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415"/>
            <a:ext cx="6276975" cy="35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514600" cy="41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hakvetadze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46628"/>
            <a:ext cx="8698487" cy="30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875"/>
            <a:ext cx="7772400" cy="1143000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მოქალაქის გვერდი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8449" y="290286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Budget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441575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Municipal Budget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572000" y="298224"/>
            <a:ext cx="2130425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2424" y="298224"/>
            <a:ext cx="213042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Citizen’s Page</a:t>
            </a:r>
            <a:endParaRPr lang="ka-GE" sz="20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1367135"/>
            <a:ext cx="2743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Audit Findings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5654"/>
            <a:ext cx="640080" cy="1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77" y="3308628"/>
            <a:ext cx="5758123" cy="278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7046"/>
            <a:ext cx="2961262" cy="6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7394"/>
            <a:ext cx="2948687" cy="70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99394"/>
            <a:ext cx="2961262" cy="7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26778</TotalTime>
  <Words>248</Words>
  <Application>Microsoft Office PowerPoint</Application>
  <PresentationFormat>On-screen Show (4:3)</PresentationFormat>
  <Paragraphs>115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Sylfaen</vt:lpstr>
      <vt:lpstr>Wingdings 3</vt:lpstr>
      <vt:lpstr>Office Theme</vt:lpstr>
      <vt:lpstr>Budget Monitor   ICT based citizen Participation in Supervision of Public Finances</vt:lpstr>
      <vt:lpstr>Challenges</vt:lpstr>
      <vt:lpstr>www.BudgetMonitor.ge</vt:lpstr>
      <vt:lpstr>Information Presented on Budget Monitor</vt:lpstr>
      <vt:lpstr>PowerPoint Presentation</vt:lpstr>
      <vt:lpstr>PowerPoint Presentation</vt:lpstr>
      <vt:lpstr>PowerPoint Presentation</vt:lpstr>
      <vt:lpstr>მოქალაქის გვერდი</vt:lpstr>
      <vt:lpstr>მოქალაქის გვერდი</vt:lpstr>
      <vt:lpstr>Sustainable Development Goals</vt:lpstr>
      <vt:lpstr>მოქალაქის გვერდი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სახელმწიფო აუდიტის სამსახურის ანალიტიკური პორტალი</dc:title>
  <dc:creator>Giorgi Chakvetadze</dc:creator>
  <cp:lastModifiedBy>Giorgi Chakvetadze</cp:lastModifiedBy>
  <cp:revision>244</cp:revision>
  <cp:lastPrinted>2018-03-16T15:23:37Z</cp:lastPrinted>
  <dcterms:created xsi:type="dcterms:W3CDTF">2017-03-23T15:59:22Z</dcterms:created>
  <dcterms:modified xsi:type="dcterms:W3CDTF">2018-07-17T10:37:37Z</dcterms:modified>
</cp:coreProperties>
</file>