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5" r:id="rId3"/>
    <p:sldId id="278" r:id="rId4"/>
    <p:sldId id="332" r:id="rId5"/>
    <p:sldId id="333" r:id="rId6"/>
    <p:sldId id="334" r:id="rId7"/>
    <p:sldId id="337" r:id="rId8"/>
    <p:sldId id="338" r:id="rId9"/>
    <p:sldId id="331" r:id="rId10"/>
    <p:sldId id="315" r:id="rId11"/>
    <p:sldId id="316" r:id="rId12"/>
    <p:sldId id="321" r:id="rId13"/>
    <p:sldId id="318" r:id="rId14"/>
    <p:sldId id="322" r:id="rId15"/>
    <p:sldId id="323" r:id="rId16"/>
    <p:sldId id="324" r:id="rId17"/>
    <p:sldId id="319" r:id="rId18"/>
    <p:sldId id="325" r:id="rId19"/>
    <p:sldId id="326" r:id="rId20"/>
    <p:sldId id="328" r:id="rId21"/>
    <p:sldId id="329" r:id="rId22"/>
    <p:sldId id="327" r:id="rId23"/>
    <p:sldId id="320" r:id="rId24"/>
    <p:sldId id="330" r:id="rId25"/>
    <p:sldId id="309" r:id="rId26"/>
    <p:sldId id="266" r:id="rId27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ray" initials="M" lastIdx="8" clrIdx="0">
    <p:extLst/>
  </p:cmAuthor>
  <p:cmAuthor id="2" name="Juan Pablo Guerrero Amparan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648"/>
    <a:srgbClr val="F93707"/>
    <a:srgbClr val="FB5308"/>
    <a:srgbClr val="E30061"/>
    <a:srgbClr val="68537F"/>
    <a:srgbClr val="B791DB"/>
    <a:srgbClr val="A9D0E7"/>
    <a:srgbClr val="AEDC82"/>
    <a:srgbClr val="6ADA96"/>
    <a:srgbClr val="14A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1T09:13:40.511" idx="5">
    <p:pos x="4817" y="1827"/>
    <p:text>these points about the functions of a review process seem to be repeated 3 slides later</p:text>
    <p:extLst>
      <p:ext uri="{C676402C-5697-4E1C-873F-D02D1690AC5C}">
        <p15:threadingInfo xmlns:p15="http://schemas.microsoft.com/office/powerpoint/2012/main" timeZoneBias="-7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49BAA-B4E4-5E4C-AD89-D55A9946F08C}" type="datetimeFigureOut">
              <a:rPr lang="es-ES" smtClean="0"/>
              <a:t>11/30/15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B9E00-D185-1948-AFA6-98D53F3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CBD65-F8E3-428F-945F-1DA6A69A40DC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4343C-E786-41A2-A860-DCA4EAF7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2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2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8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4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6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10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85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21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5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28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4572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9E7D98CA-1D08-404D-9717-662EFCF3D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4572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9E7D98CA-1D08-404D-9717-662EFCF3D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2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4572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E7D98CA-1D08-404D-9717-662EFCF3D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7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6732" y="3765101"/>
            <a:ext cx="4262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Juan Pablo Guerrero &amp; Murray Petrie</a:t>
            </a:r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General Stewards Meeting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Washington D.C. December 1-2, 2015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590" y="5811173"/>
            <a:ext cx="231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FiscalTransparency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90" y="2791129"/>
            <a:ext cx="7844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An 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International 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Initiative on 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Fiscal Transparency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, Participation 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63748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B5308"/>
                </a:solidFill>
                <a:latin typeface="Arial"/>
                <a:cs typeface="Arial"/>
              </a:rPr>
              <a:t>The general structure of the instruments reviewed </a:t>
            </a: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/>
              <a:t>The international instruments </a:t>
            </a:r>
            <a:r>
              <a:rPr lang="en-NZ" sz="2000" dirty="0" smtClean="0"/>
              <a:t>oblige </a:t>
            </a:r>
            <a:r>
              <a:rPr lang="en-NZ" sz="2000" dirty="0"/>
              <a:t>the signatories, which are primarily states, to conform their conduct to a set of high level principles and to submit to a review </a:t>
            </a:r>
            <a:r>
              <a:rPr lang="en-NZ" sz="2000" dirty="0" smtClean="0"/>
              <a:t>process</a:t>
            </a:r>
          </a:p>
          <a:p>
            <a:endParaRPr lang="en-N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The </a:t>
            </a:r>
            <a:r>
              <a:rPr lang="en-NZ" sz="2000" dirty="0"/>
              <a:t>instruments’ review processes serve three related </a:t>
            </a:r>
            <a:r>
              <a:rPr lang="en-NZ" sz="2000" dirty="0" smtClean="0"/>
              <a:t>functions: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NZ" sz="2000" dirty="0" smtClean="0"/>
              <a:t>They </a:t>
            </a:r>
            <a:r>
              <a:rPr lang="en-NZ" sz="2000" dirty="0"/>
              <a:t>collect information about how the </a:t>
            </a:r>
            <a:r>
              <a:rPr lang="en-NZ" sz="2000" dirty="0" smtClean="0"/>
              <a:t>principles are </a:t>
            </a:r>
            <a:r>
              <a:rPr lang="en-NZ" sz="2000" dirty="0"/>
              <a:t>being implemented by the </a:t>
            </a:r>
            <a:r>
              <a:rPr lang="en-NZ" sz="2000" dirty="0" smtClean="0"/>
              <a:t>signatories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NZ" sz="2000" dirty="0" smtClean="0"/>
              <a:t>They </a:t>
            </a:r>
            <a:r>
              <a:rPr lang="en-NZ" sz="2000" dirty="0"/>
              <a:t>also facilitate learning on how this implementation can be </a:t>
            </a:r>
            <a:r>
              <a:rPr lang="en-NZ" sz="2000" dirty="0" smtClean="0"/>
              <a:t>improved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NZ" sz="2000" dirty="0" smtClean="0"/>
              <a:t>They can </a:t>
            </a:r>
            <a:r>
              <a:rPr lang="en-NZ" sz="2000" dirty="0"/>
              <a:t>encourage states to comply with the </a:t>
            </a:r>
            <a:r>
              <a:rPr lang="en-NZ" sz="2000" dirty="0" smtClean="0"/>
              <a:t>principles, </a:t>
            </a:r>
            <a:br>
              <a:rPr lang="en-NZ" sz="2000" dirty="0" smtClean="0"/>
            </a:br>
            <a:r>
              <a:rPr lang="en-NZ" sz="2000" dirty="0" smtClean="0"/>
              <a:t>due to the </a:t>
            </a:r>
            <a:r>
              <a:rPr lang="en-NZ" sz="2000" dirty="0"/>
              <a:t>fact that the outcomes of the review process are known, at a minimum to the other </a:t>
            </a:r>
            <a:r>
              <a:rPr lang="en-NZ" sz="2000" dirty="0" smtClean="0"/>
              <a:t>signatories</a:t>
            </a:r>
            <a:endParaRPr lang="en-N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1600" dirty="0"/>
          </a:p>
          <a:p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10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0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b="1" dirty="0">
                <a:solidFill>
                  <a:srgbClr val="FB5308"/>
                </a:solidFill>
                <a:latin typeface="Arial"/>
                <a:cs typeface="Arial"/>
              </a:rPr>
              <a:t>T</a:t>
            </a:r>
            <a:r>
              <a:rPr lang="en-NZ" sz="2800" b="1" dirty="0" smtClean="0">
                <a:solidFill>
                  <a:srgbClr val="FB5308"/>
                </a:solidFill>
                <a:latin typeface="Arial"/>
                <a:cs typeface="Arial"/>
              </a:rPr>
              <a:t>reaties compared to soft </a:t>
            </a:r>
            <a:r>
              <a:rPr lang="en-NZ" sz="2800" b="1" dirty="0">
                <a:solidFill>
                  <a:srgbClr val="FB5308"/>
                </a:solidFill>
                <a:latin typeface="Arial"/>
                <a:cs typeface="Arial"/>
              </a:rPr>
              <a:t>law </a:t>
            </a:r>
            <a:r>
              <a:rPr lang="en-NZ" sz="2800" b="1" dirty="0" smtClean="0">
                <a:solidFill>
                  <a:srgbClr val="FB5308"/>
                </a:solidFill>
                <a:latin typeface="Arial"/>
                <a:cs typeface="Arial"/>
              </a:rPr>
              <a:t>instruments</a:t>
            </a:r>
            <a:endParaRPr lang="en-US" sz="28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 smtClean="0"/>
              <a:t>Treaties </a:t>
            </a:r>
            <a:r>
              <a:rPr lang="en-NZ" sz="2400" dirty="0"/>
              <a:t>are binding </a:t>
            </a:r>
            <a:r>
              <a:rPr lang="en-NZ" sz="2400" dirty="0" smtClean="0"/>
              <a:t>agreements between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 smtClean="0">
                <a:solidFill>
                  <a:srgbClr val="000000"/>
                </a:solidFill>
              </a:rPr>
              <a:t>Treaties provide some certainty over the obligations being entered into, and also spell out the review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 smtClean="0">
                <a:solidFill>
                  <a:srgbClr val="000000"/>
                </a:solidFill>
              </a:rPr>
              <a:t>Non-state actors such as CSOs, private corporations cannot be parties to Treaties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/>
              <a:t>Soft </a:t>
            </a:r>
            <a:r>
              <a:rPr lang="en-NZ" sz="2400" dirty="0" smtClean="0"/>
              <a:t>law </a:t>
            </a:r>
            <a:r>
              <a:rPr lang="en-NZ" sz="2400" dirty="0"/>
              <a:t>refers to international instruments that are </a:t>
            </a:r>
            <a:r>
              <a:rPr lang="en-NZ" sz="2400" dirty="0" smtClean="0"/>
              <a:t>non-binding</a:t>
            </a:r>
            <a:r>
              <a:rPr lang="en-NZ" sz="2400" dirty="0"/>
              <a:t> </a:t>
            </a:r>
            <a:r>
              <a:rPr lang="en-NZ" sz="2400" dirty="0" smtClean="0"/>
              <a:t>(although there may be consequences for breach e.g. reputational damage)</a:t>
            </a:r>
          </a:p>
          <a:p>
            <a:r>
              <a:rPr lang="en-NZ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1600" dirty="0"/>
          </a:p>
          <a:p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11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1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Why soft 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law </a:t>
            </a:r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instruments?</a:t>
            </a:r>
            <a:endParaRPr lang="en-US" sz="20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NZ" sz="2000" dirty="0" smtClean="0"/>
              <a:t>Standards </a:t>
            </a:r>
            <a:r>
              <a:rPr lang="en-NZ" sz="2000" dirty="0"/>
              <a:t>may need to be flexible </a:t>
            </a:r>
            <a:r>
              <a:rPr lang="en-NZ" sz="2000" dirty="0" smtClean="0">
                <a:solidFill>
                  <a:srgbClr val="000000"/>
                </a:solidFill>
              </a:rPr>
              <a:t>if the subject </a:t>
            </a:r>
            <a:r>
              <a:rPr lang="en-NZ" sz="2000" dirty="0"/>
              <a:t>matter </a:t>
            </a:r>
            <a:r>
              <a:rPr lang="en-NZ" sz="2000" dirty="0" smtClean="0"/>
              <a:t>is </a:t>
            </a:r>
            <a:r>
              <a:rPr lang="en-NZ" sz="2000" dirty="0"/>
              <a:t>dynamic and the applicable standards need to be </a:t>
            </a:r>
            <a:r>
              <a:rPr lang="en-NZ" sz="2000" dirty="0" smtClean="0"/>
              <a:t>adapted </a:t>
            </a:r>
            <a:r>
              <a:rPr lang="en-NZ" sz="2000" dirty="0"/>
              <a:t>to </a:t>
            </a:r>
            <a:r>
              <a:rPr lang="en-NZ" sz="2000" dirty="0" smtClean="0"/>
              <a:t>changing circumstances</a:t>
            </a:r>
            <a:endParaRPr lang="en-NZ" sz="2000" dirty="0"/>
          </a:p>
          <a:p>
            <a:pPr marL="342900" indent="-342900">
              <a:buFont typeface="+mj-lt"/>
              <a:buAutoNum type="arabicPeriod"/>
            </a:pPr>
            <a:r>
              <a:rPr lang="en-NZ" sz="2000" dirty="0" smtClean="0"/>
              <a:t>The </a:t>
            </a:r>
            <a:r>
              <a:rPr lang="en-NZ" sz="2000" dirty="0"/>
              <a:t>signatories’ level of knowledge on a particular issue may not be sufficiently well-developed for them to be confident that they know which standard or principle they wish to adopt as the binding standard or </a:t>
            </a:r>
            <a:r>
              <a:rPr lang="en-NZ" sz="2000" dirty="0" smtClean="0"/>
              <a:t>principle and there might be disparities on signatories capacities for implementation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NZ" sz="2000" dirty="0" smtClean="0"/>
              <a:t>The effectiveness of the instrument may be increased by the involvement of non-state actors</a:t>
            </a:r>
          </a:p>
          <a:p>
            <a:pPr marL="342900" indent="-342900">
              <a:buFont typeface="+mj-lt"/>
              <a:buAutoNum type="arabicPeriod"/>
            </a:pPr>
            <a:endParaRPr lang="en-NZ" sz="2000" dirty="0"/>
          </a:p>
          <a:p>
            <a:r>
              <a:rPr lang="en-NZ" sz="2000" dirty="0" smtClean="0"/>
              <a:t>Examples of soft </a:t>
            </a:r>
            <a:r>
              <a:rPr lang="en-NZ" sz="2000" dirty="0"/>
              <a:t>law instruments: the Kimberly process for </a:t>
            </a:r>
            <a:r>
              <a:rPr lang="en-NZ" sz="2000" dirty="0" smtClean="0"/>
              <a:t>dealing</a:t>
            </a:r>
            <a:br>
              <a:rPr lang="en-NZ" sz="2000" dirty="0" smtClean="0"/>
            </a:br>
            <a:r>
              <a:rPr lang="en-NZ" sz="2000" dirty="0" smtClean="0"/>
              <a:t> </a:t>
            </a:r>
            <a:r>
              <a:rPr lang="en-NZ" sz="2000" dirty="0"/>
              <a:t>with conflict </a:t>
            </a:r>
            <a:r>
              <a:rPr lang="en-NZ" sz="2000" dirty="0" smtClean="0"/>
              <a:t>diamonds, the </a:t>
            </a:r>
            <a:r>
              <a:rPr lang="en-NZ" sz="2000" dirty="0"/>
              <a:t>outputs of the International Organization of Standards (ISO</a:t>
            </a:r>
            <a:r>
              <a:rPr lang="en-NZ" sz="2000" dirty="0" smtClean="0"/>
              <a:t>), </a:t>
            </a:r>
            <a:r>
              <a:rPr lang="en-NZ" sz="2000" dirty="0"/>
              <a:t>the </a:t>
            </a:r>
            <a:r>
              <a:rPr lang="en-NZ" sz="2000" dirty="0" smtClean="0"/>
              <a:t>Extractive Industries Transparency 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1600" dirty="0"/>
          </a:p>
          <a:p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12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1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Three 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models for an international instrument </a:t>
            </a:r>
            <a:endParaRPr lang="en-NZ" sz="20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Three </a:t>
            </a:r>
            <a:r>
              <a:rPr lang="en-NZ" sz="2000" dirty="0"/>
              <a:t>options for the structure of </a:t>
            </a:r>
            <a:r>
              <a:rPr lang="en-NZ" sz="2000" dirty="0" smtClean="0"/>
              <a:t>a new international instrument on FTPA:</a:t>
            </a:r>
            <a:br>
              <a:rPr lang="en-NZ" sz="2000" dirty="0" smtClean="0"/>
            </a:br>
            <a:endParaRPr lang="en-NZ" sz="2000" dirty="0" smtClean="0"/>
          </a:p>
          <a:p>
            <a:pPr lvl="1"/>
            <a:r>
              <a:rPr lang="it-IT" sz="2000" i="1" dirty="0" smtClean="0"/>
              <a:t>Model </a:t>
            </a:r>
            <a:r>
              <a:rPr lang="it-IT" sz="2000" i="1" dirty="0"/>
              <a:t>1: A Comprehensive Treaty </a:t>
            </a: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dirty="0" smtClean="0"/>
              <a:t>e.g. ICCPR, UNCAC, </a:t>
            </a:r>
            <a:r>
              <a:rPr lang="it-IT" sz="2000" dirty="0" err="1" smtClean="0"/>
              <a:t>Aarhus</a:t>
            </a:r>
            <a:r>
              <a:rPr lang="it-IT" sz="2000" dirty="0" smtClean="0"/>
              <a:t> Convention.</a:t>
            </a:r>
          </a:p>
          <a:p>
            <a:pPr lvl="1"/>
            <a:endParaRPr lang="it-IT" sz="2000" dirty="0" smtClean="0"/>
          </a:p>
          <a:p>
            <a:pPr lvl="1"/>
            <a:r>
              <a:rPr lang="it-IT" sz="2000" i="1" dirty="0" smtClean="0"/>
              <a:t>Model 2: </a:t>
            </a:r>
            <a:r>
              <a:rPr lang="en-NZ" sz="2000" i="1" dirty="0" smtClean="0"/>
              <a:t>Framework </a:t>
            </a:r>
            <a:r>
              <a:rPr lang="en-NZ" sz="2000" i="1" dirty="0"/>
              <a:t>Agreement with Protocol </a:t>
            </a:r>
            <a:r>
              <a:rPr lang="en-NZ" sz="2000" i="1" dirty="0" smtClean="0"/>
              <a:t/>
            </a:r>
            <a:br>
              <a:rPr lang="en-NZ" sz="2000" i="1" dirty="0" smtClean="0"/>
            </a:br>
            <a:r>
              <a:rPr lang="en-NZ" sz="2000" dirty="0" smtClean="0"/>
              <a:t>e.g</a:t>
            </a:r>
            <a:r>
              <a:rPr lang="en-NZ" sz="2000" dirty="0"/>
              <a:t>. Vienna Convention on </a:t>
            </a:r>
            <a:r>
              <a:rPr lang="en-NZ" sz="2000" dirty="0" smtClean="0"/>
              <a:t>Ozone </a:t>
            </a:r>
            <a:r>
              <a:rPr lang="en-NZ" sz="2000" dirty="0"/>
              <a:t>Layer and the Montreal </a:t>
            </a:r>
            <a:r>
              <a:rPr lang="en-NZ" sz="2000" dirty="0" smtClean="0"/>
              <a:t>Protocol.</a:t>
            </a:r>
          </a:p>
          <a:p>
            <a:pPr lvl="1"/>
            <a:endParaRPr lang="en-NZ" sz="2000" dirty="0" smtClean="0"/>
          </a:p>
          <a:p>
            <a:pPr lvl="1"/>
            <a:r>
              <a:rPr lang="en-NZ" sz="2000" i="1" dirty="0"/>
              <a:t>Model 3: </a:t>
            </a:r>
            <a:r>
              <a:rPr lang="en-NZ" sz="2000" i="1" dirty="0" smtClean="0"/>
              <a:t>Soft </a:t>
            </a:r>
            <a:r>
              <a:rPr lang="en-NZ" sz="2000" i="1" dirty="0"/>
              <a:t>Law Option Involving Multiple </a:t>
            </a:r>
            <a:r>
              <a:rPr lang="en-NZ" sz="2000" i="1" dirty="0" smtClean="0"/>
              <a:t>Stakeholders</a:t>
            </a:r>
            <a:br>
              <a:rPr lang="en-NZ" sz="2000" i="1" dirty="0" smtClean="0"/>
            </a:br>
            <a:r>
              <a:rPr lang="en-NZ" sz="2000" i="1" dirty="0" smtClean="0"/>
              <a:t>e.g. EITI, the Kimberly Process</a:t>
            </a:r>
            <a:endParaRPr lang="en-NZ" sz="2000" i="1" dirty="0"/>
          </a:p>
          <a:p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13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49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Model 1: Features of a comprehensive treaty</a:t>
            </a:r>
          </a:p>
          <a:p>
            <a:endParaRPr lang="fr-FR" sz="20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The instrument spells </a:t>
            </a:r>
            <a:r>
              <a:rPr lang="en-NZ" sz="2000" dirty="0"/>
              <a:t>out in </a:t>
            </a:r>
            <a:r>
              <a:rPr lang="en-NZ" sz="2000" dirty="0" smtClean="0"/>
              <a:t>detail </a:t>
            </a:r>
            <a:r>
              <a:rPr lang="en-NZ" sz="2000" dirty="0"/>
              <a:t>the principles that the parties agree, </a:t>
            </a:r>
            <a:r>
              <a:rPr lang="en-NZ" sz="2000" dirty="0" smtClean="0"/>
              <a:t>any </a:t>
            </a:r>
            <a:r>
              <a:rPr lang="en-NZ" sz="2000" dirty="0"/>
              <a:t>timetable </a:t>
            </a:r>
            <a:r>
              <a:rPr lang="en-NZ" sz="2000" dirty="0" smtClean="0"/>
              <a:t>for implementation, and </a:t>
            </a:r>
            <a:r>
              <a:rPr lang="en-NZ" sz="2000" dirty="0"/>
              <a:t>the review </a:t>
            </a:r>
            <a:r>
              <a:rPr lang="en-NZ" sz="2000" dirty="0" smtClean="0"/>
              <a:t>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Two benefits: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A treaty offers </a:t>
            </a:r>
            <a:r>
              <a:rPr lang="en-NZ" sz="2000" dirty="0"/>
              <a:t>the signatories </a:t>
            </a:r>
            <a:r>
              <a:rPr lang="en-NZ" sz="2000" dirty="0" smtClean="0"/>
              <a:t>predictability </a:t>
            </a:r>
            <a:r>
              <a:rPr lang="en-NZ" sz="2000" dirty="0"/>
              <a:t>and stability </a:t>
            </a:r>
            <a:r>
              <a:rPr lang="en-NZ" sz="2000" dirty="0" smtClean="0"/>
              <a:t>over their commitments</a:t>
            </a:r>
            <a:endParaRPr lang="en-NZ" sz="2000" dirty="0"/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The </a:t>
            </a:r>
            <a:r>
              <a:rPr lang="en-NZ" sz="2000" dirty="0"/>
              <a:t>review process is clearly spelled out in binding language and so engagement with the review process is an </a:t>
            </a:r>
            <a:r>
              <a:rPr lang="en-NZ" sz="2000" dirty="0" smtClean="0"/>
              <a:t>obligation</a:t>
            </a:r>
            <a:endParaRPr lang="en-Z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/>
              <a:t>T</a:t>
            </a:r>
            <a:r>
              <a:rPr lang="en-NZ" sz="2000" dirty="0" smtClean="0"/>
              <a:t>hree </a:t>
            </a:r>
            <a:r>
              <a:rPr lang="en-NZ" sz="2000" dirty="0"/>
              <a:t>costs associated with </a:t>
            </a:r>
            <a:r>
              <a:rPr lang="en-NZ" sz="2000" dirty="0" smtClean="0"/>
              <a:t>a Treaty: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Cannot </a:t>
            </a:r>
            <a:r>
              <a:rPr lang="en-NZ" sz="2000" dirty="0"/>
              <a:t>provide for the participation of </a:t>
            </a:r>
            <a:r>
              <a:rPr lang="en-NZ" sz="2000" dirty="0" smtClean="0"/>
              <a:t>non-state actors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Must </a:t>
            </a:r>
            <a:r>
              <a:rPr lang="en-NZ" sz="2000" dirty="0"/>
              <a:t>be ratified by a stipulated number of </a:t>
            </a:r>
            <a:r>
              <a:rPr lang="en-NZ" sz="2000" dirty="0" smtClean="0"/>
              <a:t>signatories;  slow </a:t>
            </a:r>
            <a:r>
              <a:rPr lang="en-NZ" sz="2000" dirty="0"/>
              <a:t>and </a:t>
            </a:r>
            <a:r>
              <a:rPr lang="en-NZ" sz="2000" dirty="0" smtClean="0"/>
              <a:t>unpredictable process</a:t>
            </a:r>
            <a:endParaRPr lang="en-NZ" sz="2000" dirty="0"/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Difficult </a:t>
            </a:r>
            <a:r>
              <a:rPr lang="en-NZ" sz="2000" dirty="0"/>
              <a:t>to </a:t>
            </a:r>
            <a:r>
              <a:rPr lang="en-NZ" sz="2000" dirty="0" smtClean="0"/>
              <a:t>amend, so a </a:t>
            </a:r>
            <a:r>
              <a:rPr lang="en-NZ" sz="2000" dirty="0"/>
              <a:t>certain rigidity imposed on the </a:t>
            </a:r>
            <a:r>
              <a:rPr lang="en-NZ" sz="2000" dirty="0" smtClean="0"/>
              <a:t/>
            </a:r>
            <a:br>
              <a:rPr lang="en-NZ" sz="2000" dirty="0" smtClean="0"/>
            </a:br>
            <a:r>
              <a:rPr lang="en-NZ" sz="2000" dirty="0" smtClean="0"/>
              <a:t>principles</a:t>
            </a:r>
            <a:endParaRPr lang="en-ZA" sz="20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14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647" y="3724929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7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Model 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2: Framework Agreement with Protocol </a:t>
            </a:r>
            <a:endParaRPr lang="en-NZ" sz="20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States set </a:t>
            </a:r>
            <a:r>
              <a:rPr lang="en-NZ" sz="2000" dirty="0"/>
              <a:t>out </a:t>
            </a:r>
            <a:r>
              <a:rPr lang="en-NZ" sz="2000" dirty="0" smtClean="0"/>
              <a:t>general framework and principles. </a:t>
            </a:r>
            <a:r>
              <a:rPr lang="en-NZ" sz="2000" dirty="0"/>
              <a:t>S</a:t>
            </a:r>
            <a:r>
              <a:rPr lang="en-NZ" sz="2000" dirty="0" smtClean="0"/>
              <a:t>eparate </a:t>
            </a:r>
            <a:r>
              <a:rPr lang="en-NZ" sz="2000" dirty="0"/>
              <a:t>protocol </a:t>
            </a:r>
            <a:r>
              <a:rPr lang="en-NZ" sz="2000" dirty="0" smtClean="0"/>
              <a:t>negotiated </a:t>
            </a:r>
            <a:r>
              <a:rPr lang="en-NZ" sz="2000" dirty="0"/>
              <a:t>by technical </a:t>
            </a:r>
            <a:r>
              <a:rPr lang="en-NZ" sz="2000" dirty="0" smtClean="0"/>
              <a:t>experts from </a:t>
            </a:r>
            <a:r>
              <a:rPr lang="en-NZ" sz="2000" dirty="0"/>
              <a:t>signatory states </a:t>
            </a:r>
            <a:r>
              <a:rPr lang="en-NZ" sz="2000" dirty="0" smtClean="0"/>
              <a:t>sets </a:t>
            </a:r>
            <a:r>
              <a:rPr lang="en-NZ" sz="2000" dirty="0"/>
              <a:t>out in more precise detail the commitments of the </a:t>
            </a:r>
            <a:r>
              <a:rPr lang="en-NZ" sz="2000" dirty="0" smtClean="0"/>
              <a:t>parties and the review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Two benefits: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Efficient </a:t>
            </a:r>
            <a:r>
              <a:rPr lang="en-NZ" sz="2000" dirty="0"/>
              <a:t>approach to dealing with complex technical </a:t>
            </a:r>
            <a:r>
              <a:rPr lang="en-NZ" sz="2000" dirty="0" smtClean="0"/>
              <a:t>problems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Useful </a:t>
            </a:r>
            <a:r>
              <a:rPr lang="en-NZ" sz="2000" dirty="0"/>
              <a:t>combination of relatively fixed general principles and </a:t>
            </a:r>
            <a:r>
              <a:rPr lang="en-NZ" sz="2000" dirty="0" smtClean="0"/>
              <a:t>flexible </a:t>
            </a:r>
            <a:r>
              <a:rPr lang="en-NZ" sz="2000" dirty="0"/>
              <a:t>technical standards. P</a:t>
            </a:r>
            <a:r>
              <a:rPr lang="en-NZ" sz="2000" dirty="0" smtClean="0"/>
              <a:t>rotocol </a:t>
            </a:r>
            <a:r>
              <a:rPr lang="en-NZ" sz="2000" dirty="0"/>
              <a:t>can be </a:t>
            </a:r>
            <a:r>
              <a:rPr lang="en-NZ" sz="2000" dirty="0" smtClean="0"/>
              <a:t>amended without re-negotiating Treaty</a:t>
            </a:r>
            <a:endParaRPr lang="en-Z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/>
              <a:t>T</a:t>
            </a:r>
            <a:r>
              <a:rPr lang="en-NZ" sz="2000" dirty="0" smtClean="0"/>
              <a:t>hree </a:t>
            </a:r>
            <a:r>
              <a:rPr lang="en-NZ" sz="2000" dirty="0"/>
              <a:t>costs associated with </a:t>
            </a:r>
            <a:r>
              <a:rPr lang="en-NZ" sz="2000" dirty="0" smtClean="0"/>
              <a:t>Model 2: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Risk </a:t>
            </a:r>
            <a:r>
              <a:rPr lang="en-NZ" sz="2000" dirty="0"/>
              <a:t>a</a:t>
            </a:r>
            <a:r>
              <a:rPr lang="en-NZ" sz="2000" dirty="0" smtClean="0"/>
              <a:t>greement reached on </a:t>
            </a:r>
            <a:r>
              <a:rPr lang="en-NZ" sz="2000" dirty="0"/>
              <a:t>framework convention but </a:t>
            </a:r>
            <a:r>
              <a:rPr lang="en-NZ" sz="2000" dirty="0" smtClean="0"/>
              <a:t>then</a:t>
            </a:r>
            <a:br>
              <a:rPr lang="en-NZ" sz="2000" dirty="0" smtClean="0"/>
            </a:br>
            <a:r>
              <a:rPr lang="en-NZ" sz="2000" dirty="0" smtClean="0"/>
              <a:t>unable </a:t>
            </a:r>
            <a:r>
              <a:rPr lang="en-NZ" sz="2000" dirty="0"/>
              <a:t>to </a:t>
            </a:r>
            <a:r>
              <a:rPr lang="en-NZ" sz="2000" dirty="0" smtClean="0"/>
              <a:t>agree </a:t>
            </a:r>
            <a:r>
              <a:rPr lang="en-NZ" sz="2000" dirty="0"/>
              <a:t>on </a:t>
            </a:r>
            <a:r>
              <a:rPr lang="en-NZ" sz="2000" dirty="0" smtClean="0"/>
              <a:t>technical protocol, or few ratify it (UN </a:t>
            </a:r>
            <a:r>
              <a:rPr lang="en-NZ" sz="2000" dirty="0"/>
              <a:t>Convention on Climate Change </a:t>
            </a:r>
            <a:r>
              <a:rPr lang="en-NZ" sz="2000" dirty="0" smtClean="0"/>
              <a:t>&amp; Kyoto Protocol)</a:t>
            </a:r>
            <a:endParaRPr lang="en-NZ" sz="2000" dirty="0"/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Risk of domination by </a:t>
            </a:r>
            <a:r>
              <a:rPr lang="en-NZ" sz="2000" dirty="0"/>
              <a:t>small group of technical </a:t>
            </a:r>
            <a:r>
              <a:rPr lang="en-NZ" sz="2000" dirty="0" smtClean="0"/>
              <a:t>experts, Protocol and review process may not allow sufficiently for diversity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Difficult </a:t>
            </a:r>
            <a:r>
              <a:rPr lang="en-NZ" sz="2000" dirty="0"/>
              <a:t>to </a:t>
            </a:r>
            <a:r>
              <a:rPr lang="en-NZ" sz="2000" dirty="0" smtClean="0"/>
              <a:t>amend </a:t>
            </a:r>
            <a:r>
              <a:rPr lang="en-NZ" sz="2000" dirty="0"/>
              <a:t>the </a:t>
            </a:r>
            <a:r>
              <a:rPr lang="en-NZ" sz="2000" dirty="0" smtClean="0"/>
              <a:t>principles</a:t>
            </a:r>
            <a:endParaRPr lang="en-ZA" sz="20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15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647" y="3724929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6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Model 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3: Soft Law Option Involving Multiple Stakeholders </a:t>
            </a:r>
            <a:endParaRPr lang="en-NZ" sz="20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An </a:t>
            </a:r>
            <a:r>
              <a:rPr lang="en-NZ" sz="2000" dirty="0"/>
              <a:t>international instrument to which all stakeholders concerned with a particular issue are party. </a:t>
            </a:r>
            <a:r>
              <a:rPr lang="en-NZ" sz="2000" dirty="0" smtClean="0"/>
              <a:t>It </a:t>
            </a:r>
            <a:r>
              <a:rPr lang="en-NZ" sz="2000" dirty="0"/>
              <a:t>is not a </a:t>
            </a:r>
            <a:r>
              <a:rPr lang="en-NZ" sz="2000" dirty="0" smtClean="0"/>
              <a:t>treaty; non-binding e.g. </a:t>
            </a:r>
            <a:r>
              <a:rPr lang="en-NZ" sz="2000" dirty="0"/>
              <a:t>the Kimberley Process dealing with conflict diamonds, </a:t>
            </a:r>
            <a:r>
              <a:rPr lang="en-NZ" sz="2000" dirty="0" smtClean="0"/>
              <a:t>parties are governments</a:t>
            </a:r>
            <a:r>
              <a:rPr lang="en-NZ" sz="2000" dirty="0"/>
              <a:t>, diamond mining companies and </a:t>
            </a:r>
            <a:r>
              <a:rPr lang="en-NZ" sz="2000" dirty="0" smtClean="0"/>
              <a:t>NGOs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Two significant benefits: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Relatively </a:t>
            </a:r>
            <a:r>
              <a:rPr lang="en-NZ" sz="2000" dirty="0"/>
              <a:t>easily </a:t>
            </a:r>
            <a:r>
              <a:rPr lang="en-NZ" sz="2000" dirty="0" smtClean="0"/>
              <a:t>amended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Allows </a:t>
            </a:r>
            <a:r>
              <a:rPr lang="en-NZ" sz="2000" dirty="0"/>
              <a:t>all relevant stakeholders to </a:t>
            </a:r>
            <a:r>
              <a:rPr lang="en-NZ" sz="2000" dirty="0" smtClean="0"/>
              <a:t>be </a:t>
            </a:r>
            <a:r>
              <a:rPr lang="en-NZ" sz="2000" dirty="0"/>
              <a:t>direct </a:t>
            </a:r>
            <a:r>
              <a:rPr lang="en-NZ" sz="2000" dirty="0" smtClean="0"/>
              <a:t>parties in </a:t>
            </a:r>
            <a:r>
              <a:rPr lang="en-NZ" sz="2000" dirty="0"/>
              <a:t>negotiation of the </a:t>
            </a:r>
            <a:r>
              <a:rPr lang="en-NZ" sz="2000" dirty="0" smtClean="0"/>
              <a:t>instrument </a:t>
            </a:r>
            <a:r>
              <a:rPr lang="en-NZ" sz="2000" dirty="0"/>
              <a:t>and in the review </a:t>
            </a:r>
            <a:r>
              <a:rPr lang="en-NZ" sz="2000" dirty="0" smtClean="0"/>
              <a:t>process</a:t>
            </a:r>
            <a:endParaRPr lang="en-Z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Two </a:t>
            </a:r>
            <a:r>
              <a:rPr lang="en-NZ" sz="2000" dirty="0"/>
              <a:t>costs associated with </a:t>
            </a:r>
            <a:r>
              <a:rPr lang="en-NZ" sz="2000" dirty="0" smtClean="0"/>
              <a:t>Model 3: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Risk </a:t>
            </a:r>
            <a:r>
              <a:rPr lang="en-NZ" sz="2000" dirty="0"/>
              <a:t>that states may take their commitments less seriously </a:t>
            </a:r>
            <a:r>
              <a:rPr lang="en-NZ" sz="2000" dirty="0" smtClean="0"/>
              <a:t/>
            </a:r>
            <a:br>
              <a:rPr lang="en-NZ" sz="2000" dirty="0" smtClean="0"/>
            </a:br>
            <a:r>
              <a:rPr lang="en-NZ" sz="2000" dirty="0" smtClean="0"/>
              <a:t>because it is non-binding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NZ" sz="2000" dirty="0" smtClean="0"/>
              <a:t>Flexibility </a:t>
            </a:r>
            <a:r>
              <a:rPr lang="en-NZ" sz="2000" dirty="0"/>
              <a:t>means </a:t>
            </a:r>
            <a:r>
              <a:rPr lang="en-NZ" sz="2000" dirty="0" smtClean="0"/>
              <a:t>powerful </a:t>
            </a:r>
            <a:r>
              <a:rPr lang="en-NZ" sz="2000" dirty="0"/>
              <a:t>signatories </a:t>
            </a:r>
            <a:r>
              <a:rPr lang="en-NZ" sz="2000" dirty="0" smtClean="0"/>
              <a:t>may try to </a:t>
            </a:r>
            <a:r>
              <a:rPr lang="en-NZ" sz="2000" dirty="0"/>
              <a:t>weaken it if they see </a:t>
            </a:r>
            <a:r>
              <a:rPr lang="en-NZ" sz="2000" dirty="0" smtClean="0"/>
              <a:t>the </a:t>
            </a:r>
            <a:r>
              <a:rPr lang="en-NZ" sz="2000" dirty="0"/>
              <a:t>instrument is constraining </a:t>
            </a:r>
            <a:r>
              <a:rPr lang="en-NZ" sz="2000" dirty="0" smtClean="0"/>
              <a:t>their actions</a:t>
            </a:r>
          </a:p>
          <a:p>
            <a:pPr lvl="1"/>
            <a:r>
              <a:rPr lang="en-NZ" sz="2000" dirty="0" smtClean="0"/>
              <a:t> </a:t>
            </a:r>
            <a:endParaRPr lang="en-ZA" sz="20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16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Four 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models for </a:t>
            </a:r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a 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review </a:t>
            </a:r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process</a:t>
            </a: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Model </a:t>
            </a:r>
            <a:r>
              <a:rPr lang="it-IT" sz="2000" b="1" dirty="0" smtClean="0"/>
              <a:t>1: Peer review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 smtClean="0"/>
              <a:t>The </a:t>
            </a:r>
            <a:r>
              <a:rPr lang="en-US" sz="2000" dirty="0" smtClean="0"/>
              <a:t>signatories appoint </a:t>
            </a:r>
            <a:r>
              <a:rPr lang="en-US" sz="2000" dirty="0"/>
              <a:t>a review panel </a:t>
            </a:r>
            <a:r>
              <a:rPr lang="en-US" sz="2000" dirty="0" smtClean="0"/>
              <a:t>of government representatives e.g. the </a:t>
            </a:r>
            <a:r>
              <a:rPr lang="en-US" sz="2000" dirty="0"/>
              <a:t>Convention on Biological and Toxin </a:t>
            </a:r>
            <a:r>
              <a:rPr lang="en-US" sz="2000" dirty="0" smtClean="0"/>
              <a:t>Weapons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Peer </a:t>
            </a:r>
            <a:r>
              <a:rPr lang="en-US" sz="2000" dirty="0"/>
              <a:t>review process can take any form </a:t>
            </a:r>
            <a:r>
              <a:rPr lang="en-US" sz="2000" dirty="0" smtClean="0"/>
              <a:t>the signatories </a:t>
            </a:r>
            <a:r>
              <a:rPr lang="en-US" sz="2000" dirty="0"/>
              <a:t>deem </a:t>
            </a:r>
            <a:r>
              <a:rPr lang="en-US" sz="2000" dirty="0" smtClean="0"/>
              <a:t>appropriate e.g. panel can be permanent or </a:t>
            </a:r>
            <a:r>
              <a:rPr lang="en-US" sz="2000" dirty="0"/>
              <a:t>ad </a:t>
            </a:r>
            <a:r>
              <a:rPr lang="en-US" sz="2000" dirty="0" smtClean="0"/>
              <a:t>hoc; the </a:t>
            </a:r>
            <a:r>
              <a:rPr lang="en-US" sz="2000" dirty="0"/>
              <a:t>process </a:t>
            </a:r>
            <a:r>
              <a:rPr lang="en-US" sz="2000" dirty="0" smtClean="0"/>
              <a:t>can </a:t>
            </a:r>
            <a:r>
              <a:rPr lang="en-US" sz="2000" dirty="0"/>
              <a:t>be confidential or open and </a:t>
            </a:r>
            <a:r>
              <a:rPr lang="en-US" sz="2000" dirty="0" smtClean="0"/>
              <a:t>transparent; the panel </a:t>
            </a:r>
            <a:r>
              <a:rPr lang="en-US" sz="2000" dirty="0"/>
              <a:t>can be limited to information gathering, </a:t>
            </a:r>
            <a:r>
              <a:rPr lang="en-US" sz="2000" dirty="0" smtClean="0"/>
              <a:t>or make </a:t>
            </a:r>
            <a:r>
              <a:rPr lang="en-US" sz="2000" dirty="0"/>
              <a:t>findings of fact, or </a:t>
            </a:r>
            <a:r>
              <a:rPr lang="en-US" sz="2000" dirty="0" smtClean="0"/>
              <a:t>assess  </a:t>
            </a:r>
            <a:r>
              <a:rPr lang="en-US" sz="2000" dirty="0"/>
              <a:t>compliance with the </a:t>
            </a:r>
            <a:r>
              <a:rPr lang="en-US" sz="2000" dirty="0" smtClean="0"/>
              <a:t>instrument and make</a:t>
            </a:r>
            <a:br>
              <a:rPr lang="en-US" sz="2000" dirty="0" smtClean="0"/>
            </a:br>
            <a:r>
              <a:rPr lang="en-US" sz="2000" dirty="0" smtClean="0"/>
              <a:t>recommendations to improve compliance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These features of the review process are variables </a:t>
            </a:r>
            <a:br>
              <a:rPr lang="en-US" sz="2000" dirty="0" smtClean="0"/>
            </a:br>
            <a:r>
              <a:rPr lang="en-US" sz="2000" dirty="0" smtClean="0"/>
              <a:t>under all the review models</a:t>
            </a:r>
            <a:endParaRPr lang="en-N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1600" dirty="0"/>
          </a:p>
          <a:p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17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5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Benefits and costs of peer review (model 1)</a:t>
            </a: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Benefits: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it-IT" sz="2000" b="1" dirty="0" smtClean="0"/>
              <a:t> </a:t>
            </a:r>
            <a:r>
              <a:rPr lang="it-IT" sz="2000" dirty="0"/>
              <a:t>Provides</a:t>
            </a:r>
            <a:r>
              <a:rPr lang="en-US" sz="2000" dirty="0"/>
              <a:t> signatories confidence that reviewers will understand the challenges and </a:t>
            </a:r>
            <a:r>
              <a:rPr lang="en-US" sz="2000" dirty="0" smtClean="0"/>
              <a:t>practicalities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Expertise </a:t>
            </a:r>
            <a:r>
              <a:rPr lang="en-US" sz="2000" dirty="0"/>
              <a:t>of reviewers provides credibility and ‘compliance </a:t>
            </a:r>
            <a:r>
              <a:rPr lang="en-US" sz="2000" dirty="0" smtClean="0"/>
              <a:t>pull’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ZA" sz="2000" dirty="0" smtClean="0"/>
              <a:t>Signatories </a:t>
            </a:r>
            <a:r>
              <a:rPr lang="en-ZA" sz="2000" dirty="0"/>
              <a:t>will learn from providing reviewers, and from receiving and considering the </a:t>
            </a:r>
            <a:r>
              <a:rPr lang="en-ZA" sz="2000" dirty="0" smtClean="0"/>
              <a:t>reports</a:t>
            </a:r>
            <a:endParaRPr lang="en-ZA" sz="2000" dirty="0"/>
          </a:p>
          <a:p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Costs: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Reviewers may have incentive </a:t>
            </a:r>
            <a:r>
              <a:rPr lang="en-US" sz="2000" dirty="0"/>
              <a:t>to be accommodating to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reviewed government, could undermine confidence in </a:t>
            </a:r>
            <a:br>
              <a:rPr lang="en-US" sz="2000" dirty="0" smtClean="0"/>
            </a:br>
            <a:r>
              <a:rPr lang="en-US" sz="2000" dirty="0" smtClean="0"/>
              <a:t>review process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Difficulty of releasing officials to conduct reviews, lack of </a:t>
            </a:r>
            <a:br>
              <a:rPr lang="en-US" sz="2000" dirty="0" smtClean="0"/>
            </a:br>
            <a:r>
              <a:rPr lang="en-US" sz="2000" dirty="0" smtClean="0"/>
              <a:t>continuity and build up of expertise unless a </a:t>
            </a:r>
            <a:br>
              <a:rPr lang="en-US" sz="2000" dirty="0" smtClean="0"/>
            </a:br>
            <a:r>
              <a:rPr lang="en-US" sz="2000" dirty="0" smtClean="0"/>
              <a:t>Secretariat to support process (at a cost)</a:t>
            </a:r>
            <a:endParaRPr lang="it-IT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it-IT" sz="2000" b="1" dirty="0" smtClean="0"/>
          </a:p>
          <a:p>
            <a:pPr lvl="1"/>
            <a:endParaRPr lang="en-ZA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ZA" sz="20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18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1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Review Model 2: Review by individual experts</a:t>
            </a: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Features: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 smtClean="0"/>
              <a:t> </a:t>
            </a:r>
            <a:r>
              <a:rPr lang="en-US" sz="2000" dirty="0" smtClean="0"/>
              <a:t>Reviews </a:t>
            </a:r>
            <a:r>
              <a:rPr lang="en-US" sz="2000" dirty="0"/>
              <a:t>by </a:t>
            </a:r>
            <a:r>
              <a:rPr lang="en-US" sz="2000" dirty="0" smtClean="0"/>
              <a:t>committee </a:t>
            </a:r>
            <a:r>
              <a:rPr lang="en-US" sz="2000" dirty="0"/>
              <a:t>of </a:t>
            </a:r>
            <a:r>
              <a:rPr lang="en-US" sz="2000" dirty="0" smtClean="0"/>
              <a:t> (individual) experts</a:t>
            </a:r>
            <a:r>
              <a:rPr lang="en-US" sz="2000" dirty="0"/>
              <a:t>, </a:t>
            </a:r>
            <a:r>
              <a:rPr lang="en-US" sz="2000" dirty="0" smtClean="0"/>
              <a:t>usually part-time, with support of Secretariat e.g. the </a:t>
            </a:r>
            <a:r>
              <a:rPr lang="en-US" sz="2000" dirty="0"/>
              <a:t>committees appointed under human rights </a:t>
            </a:r>
            <a:r>
              <a:rPr lang="en-US" sz="2000" dirty="0" smtClean="0"/>
              <a:t>treaties, like </a:t>
            </a:r>
            <a:r>
              <a:rPr lang="en-US" sz="2000" dirty="0"/>
              <a:t>the </a:t>
            </a:r>
            <a:r>
              <a:rPr lang="en-US" sz="2000" dirty="0" smtClean="0"/>
              <a:t>Convention </a:t>
            </a:r>
            <a:r>
              <a:rPr lang="en-US" sz="2000" dirty="0"/>
              <a:t>on </a:t>
            </a:r>
            <a:r>
              <a:rPr lang="en-US" sz="2000" dirty="0" smtClean="0"/>
              <a:t>Rights </a:t>
            </a:r>
            <a:r>
              <a:rPr lang="en-US" sz="2000" dirty="0"/>
              <a:t>of the </a:t>
            </a:r>
            <a:r>
              <a:rPr lang="en-US" sz="2000" dirty="0" smtClean="0"/>
              <a:t>Child </a:t>
            </a:r>
            <a:endParaRPr lang="en-ZA" sz="2000" dirty="0"/>
          </a:p>
          <a:p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Benefit: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Review more </a:t>
            </a:r>
            <a:r>
              <a:rPr lang="en-US" sz="2000" dirty="0"/>
              <a:t>independent </a:t>
            </a:r>
            <a:r>
              <a:rPr lang="en-US" sz="2000" dirty="0" smtClean="0"/>
              <a:t>and objective </a:t>
            </a: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Cost: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Reviewers may be less sensitive to political sensitivities </a:t>
            </a:r>
            <a:br>
              <a:rPr lang="en-US" sz="2000" dirty="0" smtClean="0"/>
            </a:br>
            <a:r>
              <a:rPr lang="en-US" sz="2000" dirty="0" smtClean="0"/>
              <a:t>and practicalities, and their reports therefore may have</a:t>
            </a:r>
            <a:br>
              <a:rPr lang="en-US" sz="2000" dirty="0" smtClean="0"/>
            </a:br>
            <a:r>
              <a:rPr lang="en-US" sz="2000" dirty="0" smtClean="0"/>
              <a:t>less influence – although there are ways to reduce </a:t>
            </a:r>
            <a:br>
              <a:rPr lang="en-US" sz="2000" dirty="0" smtClean="0"/>
            </a:br>
            <a:r>
              <a:rPr lang="en-US" sz="2000" dirty="0" smtClean="0"/>
              <a:t>this risk </a:t>
            </a:r>
            <a:br>
              <a:rPr lang="en-US" sz="2000" dirty="0" smtClean="0"/>
            </a:br>
            <a:endParaRPr lang="it-IT" sz="2000" b="1" dirty="0" smtClean="0"/>
          </a:p>
          <a:p>
            <a:pPr lvl="1"/>
            <a:endParaRPr lang="en-ZA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ZA" sz="20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19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6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216" y="2120180"/>
            <a:ext cx="842193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B5308"/>
                </a:solidFill>
                <a:latin typeface="Arial"/>
                <a:cs typeface="Arial"/>
              </a:rPr>
              <a:t>Outline of the Presentation </a:t>
            </a:r>
            <a:endParaRPr lang="en-US" sz="2000" b="1" i="1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en-US" sz="2000" b="1" i="1" dirty="0">
              <a:solidFill>
                <a:srgbClr val="3C4648"/>
              </a:solidFill>
              <a:latin typeface="Arial"/>
              <a:cs typeface="Arial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NZ" sz="2400" b="1" dirty="0" smtClean="0">
                <a:solidFill>
                  <a:srgbClr val="000000"/>
                </a:solidFill>
                <a:latin typeface="Arial"/>
                <a:cs typeface="Arial"/>
              </a:rPr>
              <a:t>Why is this discussion relevant for GIFT?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NZ" sz="2400" b="1" dirty="0" smtClean="0">
                <a:solidFill>
                  <a:srgbClr val="000000"/>
                </a:solidFill>
                <a:latin typeface="Arial"/>
                <a:cs typeface="Arial"/>
              </a:rPr>
              <a:t>GIFT High Level Principles: Achievements &amp; Challenges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NZ" sz="2400" b="1" dirty="0" smtClean="0">
                <a:solidFill>
                  <a:srgbClr val="000000"/>
                </a:solidFill>
                <a:latin typeface="Arial"/>
                <a:cs typeface="Arial"/>
              </a:rPr>
              <a:t>Summary of the Report </a:t>
            </a:r>
            <a:r>
              <a:rPr lang="en-NZ" sz="2400" b="1" dirty="0">
                <a:solidFill>
                  <a:srgbClr val="000000"/>
                </a:solidFill>
                <a:latin typeface="Arial"/>
                <a:cs typeface="Arial"/>
              </a:rPr>
              <a:t>on options for an </a:t>
            </a:r>
            <a:r>
              <a:rPr lang="en-NZ" sz="2400" b="1" dirty="0" smtClean="0">
                <a:solidFill>
                  <a:srgbClr val="000000"/>
                </a:solidFill>
                <a:latin typeface="Arial"/>
                <a:cs typeface="Arial"/>
              </a:rPr>
              <a:t>International Instrument on Fiscal Transparency, Participation and Accountability </a:t>
            </a:r>
            <a:r>
              <a:rPr lang="en-NZ" sz="2400" b="1" dirty="0" smtClean="0">
                <a:solidFill>
                  <a:srgbClr val="F93707"/>
                </a:solidFill>
                <a:latin typeface="Arial"/>
                <a:cs typeface="Arial"/>
              </a:rPr>
              <a:t>(FTPA)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NZ" sz="2400" b="1" dirty="0" smtClean="0">
                <a:solidFill>
                  <a:srgbClr val="000000"/>
                </a:solidFill>
                <a:latin typeface="Arial"/>
                <a:cs typeface="Arial"/>
              </a:rPr>
              <a:t>Recommended Approach for an International Initiative on FTPA </a:t>
            </a:r>
            <a:endParaRPr lang="en-NZ" sz="24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en-NZ" sz="24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NZ" sz="240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NZ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en-NZ" sz="2000" dirty="0">
                <a:solidFill>
                  <a:srgbClr val="3C4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NZ" sz="2000" dirty="0">
                <a:solidFill>
                  <a:srgbClr val="3C464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0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16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16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6" name="Marcador de número de diapositiva 2"/>
          <p:cNvSpPr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12217" y="6407474"/>
            <a:ext cx="292345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26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680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Review Model 3: </a:t>
            </a:r>
            <a:r>
              <a:rPr lang="en-US" sz="2000" b="1" dirty="0">
                <a:solidFill>
                  <a:srgbClr val="FB5308"/>
                </a:solidFill>
                <a:latin typeface="Arial"/>
                <a:cs typeface="Arial"/>
              </a:rPr>
              <a:t>Self-Assessment and Review by Plenary Body of Signatories</a:t>
            </a:r>
            <a:endParaRPr lang="en-NZ" sz="20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Features: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 smtClean="0"/>
              <a:t> State being reviewed provides self-assessment, </a:t>
            </a:r>
            <a:r>
              <a:rPr lang="en-US" sz="2000" dirty="0" smtClean="0"/>
              <a:t>plenary body  comments on it, may also produce </a:t>
            </a:r>
            <a:r>
              <a:rPr lang="en-US" sz="2000" dirty="0"/>
              <a:t>an annual report </a:t>
            </a:r>
            <a:r>
              <a:rPr lang="en-US" sz="2000" dirty="0" smtClean="0"/>
              <a:t>on conclusions </a:t>
            </a:r>
            <a:r>
              <a:rPr lang="en-US" sz="2000" dirty="0"/>
              <a:t>from all </a:t>
            </a:r>
            <a:r>
              <a:rPr lang="en-US" sz="2000" dirty="0" smtClean="0"/>
              <a:t>signatory reports e.g. the UN Convention </a:t>
            </a:r>
            <a:r>
              <a:rPr lang="en-US" sz="2000" dirty="0"/>
              <a:t>against Corruption, </a:t>
            </a:r>
            <a:r>
              <a:rPr lang="en-US" sz="2000" dirty="0" smtClean="0"/>
              <a:t>and </a:t>
            </a:r>
            <a:r>
              <a:rPr lang="en-US" sz="2000" dirty="0"/>
              <a:t>the Kimberley </a:t>
            </a:r>
            <a:r>
              <a:rPr lang="en-US" sz="2000" dirty="0" smtClean="0"/>
              <a:t>Process</a:t>
            </a:r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Benefits: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Signatory </a:t>
            </a:r>
            <a:r>
              <a:rPr lang="en-US" sz="2000" dirty="0"/>
              <a:t>ownership of </a:t>
            </a:r>
            <a:r>
              <a:rPr lang="en-US" sz="2000" dirty="0" smtClean="0"/>
              <a:t>review process, better compliance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Non-state actors can participate in review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Low-cost</a:t>
            </a: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Cost:s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Self-assessment may be narrow or shallow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Involvement of non-state actors may inhibit openness</a:t>
            </a:r>
            <a:br>
              <a:rPr lang="en-US" sz="2000" dirty="0" smtClean="0"/>
            </a:br>
            <a:r>
              <a:rPr lang="en-US" sz="2000" dirty="0" smtClean="0"/>
              <a:t>of governments</a:t>
            </a:r>
            <a:endParaRPr lang="it-IT" sz="2000" b="1" dirty="0" smtClean="0"/>
          </a:p>
          <a:p>
            <a:pPr lvl="1"/>
            <a:endParaRPr lang="en-ZA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ZA" sz="20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20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4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570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Review Model 4: </a:t>
            </a:r>
            <a:r>
              <a:rPr lang="en-US" sz="2000" b="1" dirty="0" smtClean="0">
                <a:solidFill>
                  <a:srgbClr val="FB5308"/>
                </a:solidFill>
                <a:latin typeface="Arial"/>
                <a:cs typeface="Arial"/>
              </a:rPr>
              <a:t>Secretariat </a:t>
            </a:r>
            <a:r>
              <a:rPr lang="en-US" sz="2000" b="1" dirty="0">
                <a:solidFill>
                  <a:srgbClr val="FB5308"/>
                </a:solidFill>
                <a:latin typeface="Arial"/>
                <a:cs typeface="Arial"/>
              </a:rPr>
              <a:t>Conducts Review Process</a:t>
            </a:r>
            <a:endParaRPr lang="en-NZ" sz="20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Features: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 smtClean="0"/>
              <a:t> The instrument could</a:t>
            </a:r>
            <a:r>
              <a:rPr lang="en-US" sz="2000" dirty="0" smtClean="0"/>
              <a:t> establish </a:t>
            </a:r>
            <a:r>
              <a:rPr lang="en-US" sz="2000" dirty="0"/>
              <a:t>a permanent </a:t>
            </a:r>
            <a:r>
              <a:rPr lang="en-US" sz="2000" dirty="0" smtClean="0"/>
              <a:t>secretariat (or delegate </a:t>
            </a:r>
            <a:r>
              <a:rPr lang="en-US" sz="2000" dirty="0"/>
              <a:t>to an existing </a:t>
            </a:r>
            <a:r>
              <a:rPr lang="en-US" sz="2000" dirty="0" smtClean="0"/>
              <a:t>secretariat e.g. IMF Article IV reviews</a:t>
            </a:r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Benefits: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Technical expertise, independent yet sensitive to practicalities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Secretariat develops expertise and institutional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Costs: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Expensive.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Secretariat may over time develop its own interests; </a:t>
            </a:r>
            <a:br>
              <a:rPr lang="en-US" sz="2000" dirty="0" smtClean="0"/>
            </a:br>
            <a:r>
              <a:rPr lang="en-US" sz="2000" dirty="0" smtClean="0"/>
              <a:t>become overly bureaucratic</a:t>
            </a:r>
            <a:endParaRPr lang="it-IT" sz="2000" b="1" dirty="0" smtClean="0"/>
          </a:p>
          <a:p>
            <a:pPr lvl="1"/>
            <a:endParaRPr lang="en-ZA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ZA" sz="20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21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7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680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Recommended approach for an International Initiative on FTPA</a:t>
            </a: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Key considerations: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it-IT" sz="2000" dirty="0" smtClean="0"/>
              <a:t>GIFT a multi-stakeholder initiative, non-</a:t>
            </a:r>
            <a:r>
              <a:rPr lang="en-US" sz="2000" dirty="0" smtClean="0"/>
              <a:t>state actors will want to play a role in designing and implementing the instrument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GIFT High Level Principles are new, may evolve in light of experience, so instrument needs to be flexible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Instrument needs to recognize d</a:t>
            </a:r>
            <a:r>
              <a:rPr lang="en-ZA" sz="2000" dirty="0" smtClean="0"/>
              <a:t>ifferent levels of state capacity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Instrument should </a:t>
            </a:r>
            <a:r>
              <a:rPr lang="en-US" sz="2000" dirty="0"/>
              <a:t>clarify the </a:t>
            </a:r>
            <a:r>
              <a:rPr lang="en-US" sz="2000" dirty="0" smtClean="0"/>
              <a:t>review process </a:t>
            </a:r>
            <a:r>
              <a:rPr lang="en-US" sz="2000" dirty="0"/>
              <a:t>in </a:t>
            </a:r>
            <a:r>
              <a:rPr lang="en-US" sz="2000" dirty="0" smtClean="0"/>
              <a:t>sufficient </a:t>
            </a:r>
            <a:br>
              <a:rPr lang="en-US" sz="2000" dirty="0" smtClean="0"/>
            </a:br>
            <a:r>
              <a:rPr lang="en-US" sz="2000" dirty="0" smtClean="0"/>
              <a:t>detail </a:t>
            </a:r>
            <a:r>
              <a:rPr lang="en-US" sz="2000" dirty="0"/>
              <a:t>that </a:t>
            </a:r>
            <a:r>
              <a:rPr lang="en-US" sz="2000" dirty="0" smtClean="0"/>
              <a:t>states know </a:t>
            </a:r>
            <a:r>
              <a:rPr lang="en-US" sz="2000" dirty="0"/>
              <a:t>the </a:t>
            </a:r>
            <a:r>
              <a:rPr lang="en-US" sz="2000" dirty="0" smtClean="0"/>
              <a:t>nature of their commitments, </a:t>
            </a:r>
            <a:br>
              <a:rPr lang="en-US" sz="2000" dirty="0" smtClean="0"/>
            </a:br>
            <a:r>
              <a:rPr lang="en-US" sz="2000" dirty="0" smtClean="0"/>
              <a:t>and other actors know how they will participate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Review process must be conducted by experts but </a:t>
            </a:r>
            <a:br>
              <a:rPr lang="en-US" sz="2000" dirty="0" smtClean="0"/>
            </a:br>
            <a:r>
              <a:rPr lang="en-US" sz="2000" dirty="0" smtClean="0"/>
              <a:t>recognize practicalities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Need low-cost mechanism, at least initially </a:t>
            </a:r>
            <a:br>
              <a:rPr lang="en-US" sz="2000" dirty="0" smtClean="0"/>
            </a:br>
            <a:r>
              <a:rPr lang="en-US" sz="2000" dirty="0" smtClean="0"/>
              <a:t>(no Secretariat)</a:t>
            </a:r>
            <a:endParaRPr lang="it-IT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it-IT" sz="2000" b="1" dirty="0" smtClean="0"/>
          </a:p>
          <a:p>
            <a:pPr lvl="1"/>
            <a:endParaRPr lang="en-ZA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ZA" sz="20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22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70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878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Recommended form of instrument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: </a:t>
            </a:r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the International 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Initiative on </a:t>
            </a:r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FTPA </a:t>
            </a:r>
            <a:r>
              <a:rPr lang="en-NZ" sz="2000" b="1" dirty="0">
                <a:solidFill>
                  <a:srgbClr val="FB5308"/>
                </a:solidFill>
                <a:latin typeface="Arial"/>
                <a:cs typeface="Arial"/>
              </a:rPr>
              <a:t>(IIFTPA)</a:t>
            </a:r>
            <a:endParaRPr lang="en-NZ" sz="20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Instrument </a:t>
            </a:r>
            <a:r>
              <a:rPr lang="en-US" sz="2000" dirty="0"/>
              <a:t>will be non-binding because it is open for signature to all GIFT </a:t>
            </a:r>
            <a:r>
              <a:rPr lang="en-US" sz="2000" dirty="0" smtClean="0"/>
              <a:t>stakeholders (version of option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State </a:t>
            </a:r>
            <a:r>
              <a:rPr lang="en-US" sz="2000" dirty="0"/>
              <a:t>signatories promise to incorporate the </a:t>
            </a:r>
            <a:r>
              <a:rPr lang="en-US" sz="2000" dirty="0" smtClean="0"/>
              <a:t>GIFT High Level Principles </a:t>
            </a:r>
            <a:r>
              <a:rPr lang="en-US" sz="2000" dirty="0"/>
              <a:t>into their fiscal policies and practices and to participate in the IIFTPA review process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Signatories </a:t>
            </a:r>
            <a:r>
              <a:rPr lang="en-US" sz="2000" dirty="0"/>
              <a:t>that are international organizations promise </a:t>
            </a:r>
            <a:r>
              <a:rPr lang="en-US" sz="2000" dirty="0" smtClean="0"/>
              <a:t>to</a:t>
            </a:r>
            <a:br>
              <a:rPr lang="en-US" sz="2000" dirty="0" smtClean="0"/>
            </a:br>
            <a:r>
              <a:rPr lang="en-US" sz="2000" dirty="0" smtClean="0"/>
              <a:t>incorporate </a:t>
            </a:r>
            <a:r>
              <a:rPr lang="en-US" sz="2000" dirty="0"/>
              <a:t>the Principles, as appropriate, into their operational policies and practices and to participate in the IIFTPA review </a:t>
            </a:r>
            <a:r>
              <a:rPr lang="en-US" sz="2000" dirty="0" smtClean="0"/>
              <a:t>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Civil </a:t>
            </a:r>
            <a:r>
              <a:rPr lang="en-US" sz="2000" dirty="0"/>
              <a:t>society signatories promise to work with all other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signatories </a:t>
            </a:r>
            <a:r>
              <a:rPr lang="en-US" sz="2000" dirty="0"/>
              <a:t>in promoting and implementing the Principles and to participate in the IIFTPA review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23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11" y="3405705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6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FB5308"/>
                </a:solidFill>
                <a:latin typeface="Arial"/>
                <a:cs typeface="Arial"/>
              </a:rPr>
              <a:t>Recommended form of the review process is a version of model 2 (expert review)</a:t>
            </a: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compliance </a:t>
            </a:r>
            <a:r>
              <a:rPr lang="en-US" sz="2000" dirty="0"/>
              <a:t>of each </a:t>
            </a:r>
            <a:r>
              <a:rPr lang="en-US" sz="2000" dirty="0" smtClean="0"/>
              <a:t>signatory </a:t>
            </a:r>
            <a:r>
              <a:rPr lang="en-US" sz="2000" dirty="0"/>
              <a:t>state with the </a:t>
            </a:r>
            <a:r>
              <a:rPr lang="en-US" sz="2000" dirty="0" smtClean="0"/>
              <a:t>High Level Principles </a:t>
            </a:r>
            <a:r>
              <a:rPr lang="en-US" sz="2000" dirty="0"/>
              <a:t>will be reviewed </a:t>
            </a:r>
            <a:r>
              <a:rPr lang="en-US" sz="2000" dirty="0" smtClean="0"/>
              <a:t>regularly (at </a:t>
            </a:r>
            <a:r>
              <a:rPr lang="en-US" sz="2000" dirty="0"/>
              <a:t>least once </a:t>
            </a:r>
            <a:r>
              <a:rPr lang="en-US" sz="2000" dirty="0" smtClean="0"/>
              <a:t>every </a:t>
            </a:r>
            <a:r>
              <a:rPr lang="en-US" sz="2000" dirty="0"/>
              <a:t>5 </a:t>
            </a:r>
            <a:r>
              <a:rPr lang="en-US" sz="2000" dirty="0" smtClean="0"/>
              <a:t>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 details of review process will need to be covered (appointment and qualifications of panel, description of review process </a:t>
            </a:r>
            <a:r>
              <a:rPr lang="en-US" sz="2000" dirty="0" err="1" smtClean="0"/>
              <a:t>etc</a:t>
            </a:r>
            <a:r>
              <a:rPr lang="en-US" sz="2000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review will be conducted </a:t>
            </a:r>
            <a:r>
              <a:rPr lang="en-US" sz="2000" dirty="0" smtClean="0"/>
              <a:t>either by: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Country assessments of FTPA </a:t>
            </a:r>
            <a:r>
              <a:rPr lang="en-US" sz="2000" dirty="0"/>
              <a:t>prepared by international organizations or </a:t>
            </a:r>
            <a:r>
              <a:rPr lang="en-US" sz="2000" dirty="0" smtClean="0"/>
              <a:t>NGOs </a:t>
            </a:r>
            <a:r>
              <a:rPr lang="en-US" sz="2000" dirty="0"/>
              <a:t>that are signatories to the IIFTPA, that have been deemed by the signatories </a:t>
            </a:r>
            <a:r>
              <a:rPr lang="en-US" sz="2000" dirty="0" smtClean="0"/>
              <a:t>to </a:t>
            </a:r>
            <a:r>
              <a:rPr lang="en-US" sz="2000" dirty="0"/>
              <a:t>fulfil the </a:t>
            </a:r>
            <a:r>
              <a:rPr lang="en-US" sz="2000" dirty="0" smtClean="0"/>
              <a:t>requirements </a:t>
            </a:r>
            <a:r>
              <a:rPr lang="en-US" sz="2000" dirty="0"/>
              <a:t>of the </a:t>
            </a:r>
            <a:r>
              <a:rPr lang="en-US" sz="2000" dirty="0" smtClean="0"/>
              <a:t>review process e.g. IMF Fiscal Transparency Evaluations, Open </a:t>
            </a:r>
            <a:r>
              <a:rPr lang="en-US" sz="2000" dirty="0" smtClean="0">
                <a:solidFill>
                  <a:srgbClr val="000000"/>
                </a:solidFill>
              </a:rPr>
              <a:t>Budget Survey; or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>
                <a:solidFill>
                  <a:srgbClr val="000000"/>
                </a:solidFill>
              </a:rPr>
              <a:t>A new panel </a:t>
            </a:r>
            <a:r>
              <a:rPr lang="en-US" sz="2000" dirty="0">
                <a:solidFill>
                  <a:srgbClr val="000000"/>
                </a:solidFill>
              </a:rPr>
              <a:t>of experts based on the submission of a report by the reviewee state, </a:t>
            </a:r>
            <a:r>
              <a:rPr lang="en-US" sz="2000" dirty="0" smtClean="0">
                <a:solidFill>
                  <a:srgbClr val="000000"/>
                </a:solidFill>
              </a:rPr>
              <a:t>and any </a:t>
            </a:r>
            <a:r>
              <a:rPr lang="en-US" sz="2000" dirty="0">
                <a:solidFill>
                  <a:srgbClr val="000000"/>
                </a:solidFill>
              </a:rPr>
              <a:t>submissions that other interested </a:t>
            </a: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parties </a:t>
            </a:r>
            <a:r>
              <a:rPr lang="en-US" sz="2000" dirty="0">
                <a:solidFill>
                  <a:srgbClr val="000000"/>
                </a:solidFill>
              </a:rPr>
              <a:t>wish to </a:t>
            </a:r>
            <a:r>
              <a:rPr lang="en-US" sz="2000" dirty="0" smtClean="0">
                <a:solidFill>
                  <a:srgbClr val="000000"/>
                </a:solidFill>
              </a:rPr>
              <a:t>submit (</a:t>
            </a:r>
            <a:r>
              <a:rPr lang="en-US" sz="2000" dirty="0" err="1" smtClean="0">
                <a:solidFill>
                  <a:srgbClr val="000000"/>
                </a:solidFill>
              </a:rPr>
              <a:t>Bradlow’s</a:t>
            </a:r>
            <a:r>
              <a:rPr lang="en-US" sz="2000" dirty="0" smtClean="0">
                <a:solidFill>
                  <a:srgbClr val="000000"/>
                </a:solidFill>
              </a:rPr>
              <a:t> recommended approach)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24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71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217" y="2120180"/>
            <a:ext cx="808073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B5308"/>
                </a:solidFill>
                <a:latin typeface="Arial"/>
                <a:cs typeface="Arial"/>
              </a:rPr>
              <a:t>I</a:t>
            </a:r>
            <a:r>
              <a:rPr lang="en-US" sz="2000" b="1" dirty="0" smtClean="0">
                <a:solidFill>
                  <a:srgbClr val="FB5308"/>
                </a:solidFill>
                <a:latin typeface="Arial"/>
                <a:cs typeface="Arial"/>
              </a:rPr>
              <a:t>ssues for Discussion</a:t>
            </a:r>
            <a:endParaRPr lang="en-US" sz="2000" b="1" i="1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en-US" sz="2000" b="1" i="1" dirty="0">
              <a:solidFill>
                <a:srgbClr val="3C4648"/>
              </a:solidFill>
              <a:latin typeface="Arial"/>
              <a:cs typeface="Arial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might a further international instrument on fiscal transparency be worth pursuing? Why not? What are alternative courses of action?</a:t>
            </a:r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agree with the recommended approach to an IIFTPA?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Law rather than Treaty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 commit to implement GIFT High Level Principles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review process rather than self-assessment or assessment by Secretariat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review periodically, either by existing </a:t>
            </a:r>
            <a:b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recognized assessment instruments, </a:t>
            </a:r>
            <a:b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by IIFTPA expert panel.</a:t>
            </a:r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000" dirty="0">
                <a:solidFill>
                  <a:srgbClr val="3C4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NZ" sz="2000" dirty="0">
                <a:solidFill>
                  <a:srgbClr val="3C464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0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16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16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6" name="Marcador de número de diapositiva 2"/>
          <p:cNvSpPr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25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12217" y="6407474"/>
            <a:ext cx="292345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88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3718" y="3392709"/>
            <a:ext cx="2076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@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cs typeface="Arial"/>
              </a:rPr>
              <a:t>FiscalTrans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43" y="3486880"/>
            <a:ext cx="406828" cy="329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3718" y="2721775"/>
            <a:ext cx="1643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Engage with us:</a:t>
            </a:r>
          </a:p>
          <a:p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3718" y="2977071"/>
            <a:ext cx="2165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>
                <a:solidFill>
                  <a:schemeClr val="bg1"/>
                </a:solidFill>
                <a:latin typeface="Arial"/>
                <a:cs typeface="Arial"/>
              </a:rPr>
              <a:t>fiscaltransparency.net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6256" y="4043994"/>
            <a:ext cx="382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/>
                <a:cs typeface="Arial"/>
              </a:rPr>
              <a:t>guerrero@fiscaltransparency.net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err="1">
                <a:solidFill>
                  <a:schemeClr val="bg1"/>
                </a:solidFill>
                <a:latin typeface="Arial"/>
                <a:cs typeface="Arial"/>
              </a:rPr>
              <a:t>petrie@fiscaltransparency.net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33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464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WHY</a:t>
            </a:r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a further international </a:t>
            </a:r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instrument on FTPA?</a:t>
            </a:r>
            <a:endParaRPr lang="en-US" b="1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To further incorporate and strengthen the GIFT HLPs in the international normative architecture – thereby strengthening incentives for FTPA</a:t>
            </a:r>
          </a:p>
          <a:p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More specifically: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ZA" sz="1600" dirty="0" smtClean="0"/>
              <a:t>To </a:t>
            </a:r>
            <a:r>
              <a:rPr lang="en-ZA" sz="1600" dirty="0"/>
              <a:t>incorporate the </a:t>
            </a:r>
            <a:r>
              <a:rPr lang="en-ZA" sz="1600" dirty="0" smtClean="0"/>
              <a:t>GIFT High Level Principles on FTPA into </a:t>
            </a:r>
            <a:r>
              <a:rPr lang="en-ZA" sz="1600" dirty="0"/>
              <a:t>an international instrument that </a:t>
            </a:r>
            <a:r>
              <a:rPr lang="en-ZA" sz="1600" dirty="0" smtClean="0"/>
              <a:t>establishes obligations for governments</a:t>
            </a:r>
          </a:p>
          <a:p>
            <a:pPr marL="1314450" lvl="2" indent="-400050">
              <a:buFont typeface="Wingdings" panose="05000000000000000000" pitchFamily="2" charset="2"/>
              <a:buChar char="Ø"/>
            </a:pPr>
            <a:r>
              <a:rPr lang="en-ZA" sz="1600" dirty="0" smtClean="0"/>
              <a:t>At the moment the HLPs are </a:t>
            </a:r>
            <a:r>
              <a:rPr lang="en-ZA" sz="1600" dirty="0" smtClean="0">
                <a:solidFill>
                  <a:srgbClr val="000000"/>
                </a:solidFill>
              </a:rPr>
              <a:t>only endorsed in a one-off UNGA resolution that encourages implementation but </a:t>
            </a:r>
            <a:r>
              <a:rPr lang="en-ZA" sz="1600" dirty="0">
                <a:solidFill>
                  <a:srgbClr val="000000"/>
                </a:solidFill>
              </a:rPr>
              <a:t>with no follow up </a:t>
            </a:r>
            <a:endParaRPr lang="en-ZA" sz="1600" dirty="0" smtClean="0">
              <a:solidFill>
                <a:srgbClr val="000000"/>
              </a:solidFill>
            </a:endParaRPr>
          </a:p>
          <a:p>
            <a:pPr marL="1314450" lvl="2" indent="-400050">
              <a:buFont typeface="Wingdings" panose="05000000000000000000" pitchFamily="2" charset="2"/>
              <a:buChar char="Ø"/>
            </a:pPr>
            <a:r>
              <a:rPr lang="en-ZA" sz="1600" dirty="0" smtClean="0">
                <a:solidFill>
                  <a:srgbClr val="000000"/>
                </a:solidFill>
              </a:rPr>
              <a:t>FT is covered in some UN treaties but to a limited extent</a:t>
            </a:r>
          </a:p>
          <a:p>
            <a:pPr marL="1314450" lvl="2" indent="-400050">
              <a:buFont typeface="Wingdings" panose="05000000000000000000" pitchFamily="2" charset="2"/>
              <a:buChar char="Ø"/>
            </a:pPr>
            <a:r>
              <a:rPr lang="en-ZA" sz="1600" dirty="0" smtClean="0"/>
              <a:t>Other instruments are voluntary or do not involve states</a:t>
            </a:r>
          </a:p>
          <a:p>
            <a:pPr lvl="1"/>
            <a:endParaRPr lang="en-ZA" sz="1600" dirty="0" smtClean="0"/>
          </a:p>
          <a:p>
            <a:pPr marL="857250" lvl="1" indent="-400050">
              <a:buFont typeface="+mj-lt"/>
              <a:buAutoNum type="romanLcPeriod" startAt="2"/>
            </a:pPr>
            <a:r>
              <a:rPr lang="en-ZA" sz="1600" dirty="0" smtClean="0"/>
              <a:t>To establish a </a:t>
            </a:r>
            <a:r>
              <a:rPr lang="en-ZA" sz="1600" dirty="0" smtClean="0">
                <a:solidFill>
                  <a:srgbClr val="000000"/>
                </a:solidFill>
              </a:rPr>
              <a:t>process or mechanism for reviewing how the signatories are implementing the GIFT HLPs </a:t>
            </a: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647" y="3710449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7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970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The GIFT High Level Principles: </a:t>
            </a:r>
            <a:r>
              <a:rPr lang="en-US" b="1" dirty="0">
                <a:solidFill>
                  <a:srgbClr val="FB5308"/>
                </a:solidFill>
                <a:latin typeface="Arial"/>
                <a:cs typeface="Arial"/>
              </a:rPr>
              <a:t>Access to Fiscal Information (Principles 1-4)</a:t>
            </a:r>
          </a:p>
          <a:p>
            <a:endParaRPr lang="en-US" b="1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en-US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r>
              <a:rPr lang="en-ZA" b="1" dirty="0" smtClean="0"/>
              <a:t>Principle 1: </a:t>
            </a:r>
            <a:r>
              <a:rPr lang="en-US" dirty="0"/>
              <a:t>Everyone has the right to seek, receive and impart </a:t>
            </a:r>
            <a:r>
              <a:rPr lang="en-US" dirty="0" smtClean="0"/>
              <a:t>information </a:t>
            </a:r>
            <a:r>
              <a:rPr lang="en-US" dirty="0"/>
              <a:t>on fiscal </a:t>
            </a:r>
            <a:r>
              <a:rPr lang="en-US" dirty="0" smtClean="0"/>
              <a:t>policies.</a:t>
            </a:r>
          </a:p>
          <a:p>
            <a:r>
              <a:rPr lang="en-US" b="1" dirty="0"/>
              <a:t>Principle 2:  </a:t>
            </a:r>
            <a:r>
              <a:rPr lang="en-US" dirty="0"/>
              <a:t>Governments should publish clear and measureable objectives for aggregate fiscal policy, regularly report progress, and explain deviations. </a:t>
            </a:r>
          </a:p>
          <a:p>
            <a:r>
              <a:rPr lang="en-US" b="1" dirty="0"/>
              <a:t>Principle 3: </a:t>
            </a:r>
            <a:r>
              <a:rPr lang="en-US" dirty="0"/>
              <a:t>Presentation of high quality financial and non-financial information on past, present, and forecast fiscal activities, performance, fiscal risks, assets and liabilities.</a:t>
            </a:r>
          </a:p>
          <a:p>
            <a:r>
              <a:rPr lang="en-US" b="1" dirty="0" smtClean="0"/>
              <a:t>Principle 4</a:t>
            </a:r>
            <a:r>
              <a:rPr lang="en-US" b="1" dirty="0"/>
              <a:t>: </a:t>
            </a:r>
            <a:r>
              <a:rPr lang="en-US" dirty="0"/>
              <a:t>Governments should communicate objectives and outputs, and </a:t>
            </a:r>
            <a:r>
              <a:rPr lang="en-US" dirty="0" err="1"/>
              <a:t>endeavour</a:t>
            </a:r>
            <a:r>
              <a:rPr lang="en-US" dirty="0"/>
              <a:t> to assess and disclose the anticipated and actual social, economic and environmental outcomes.</a:t>
            </a:r>
          </a:p>
          <a:p>
            <a:endParaRPr lang="en-US" sz="1600" dirty="0"/>
          </a:p>
          <a:p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4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</a:t>
            </a:r>
            <a:r>
              <a:rPr lang="en-US" sz="900" dirty="0" err="1" smtClean="0">
                <a:solidFill>
                  <a:srgbClr val="7F7F7F"/>
                </a:solidFill>
                <a:latin typeface="Arial"/>
                <a:cs typeface="Arial"/>
              </a:rPr>
              <a:t>GIFTPrinciples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647" y="3885521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97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The GIFT High Level Principles: The </a:t>
            </a:r>
            <a:r>
              <a:rPr lang="en-US" b="1" dirty="0">
                <a:solidFill>
                  <a:srgbClr val="FB5308"/>
                </a:solidFill>
                <a:latin typeface="Arial"/>
                <a:cs typeface="Arial"/>
              </a:rPr>
              <a:t>Governance of Fiscal Policy (Principles 5</a:t>
            </a:r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-</a:t>
            </a:r>
            <a:r>
              <a:rPr lang="en-US" b="1" dirty="0">
                <a:solidFill>
                  <a:srgbClr val="FB5308"/>
                </a:solidFill>
                <a:latin typeface="Arial"/>
                <a:cs typeface="Arial"/>
              </a:rPr>
              <a:t>9</a:t>
            </a:r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)</a:t>
            </a:r>
            <a:endParaRPr lang="en-US" b="1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en-US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r>
              <a:rPr lang="en-ZA" sz="2000" b="1" dirty="0" smtClean="0"/>
              <a:t>Principle 5: </a:t>
            </a:r>
            <a:r>
              <a:rPr lang="en-US" sz="2000" dirty="0"/>
              <a:t>All public </a:t>
            </a:r>
            <a:r>
              <a:rPr lang="en-US" sz="2000" dirty="0" smtClean="0"/>
              <a:t>financial </a:t>
            </a:r>
            <a:r>
              <a:rPr lang="en-US" sz="2000" dirty="0"/>
              <a:t>transactions should have their basis in law</a:t>
            </a:r>
            <a:r>
              <a:rPr lang="en-US" sz="2000" dirty="0" smtClean="0"/>
              <a:t>.</a:t>
            </a:r>
          </a:p>
          <a:p>
            <a:r>
              <a:rPr lang="en-US" sz="2000" b="1" dirty="0"/>
              <a:t>Principle </a:t>
            </a:r>
            <a:r>
              <a:rPr lang="en-US" sz="2000" b="1" dirty="0" smtClean="0"/>
              <a:t>6</a:t>
            </a:r>
            <a:r>
              <a:rPr lang="en-US" sz="2000" b="1" dirty="0"/>
              <a:t>:  </a:t>
            </a:r>
            <a:r>
              <a:rPr lang="en-US" sz="2000" dirty="0"/>
              <a:t>Government sector clearly defined, and financial relationships with private sector disclosed, open, and follow clear rules and </a:t>
            </a:r>
            <a:r>
              <a:rPr lang="en-US" sz="2000" dirty="0" smtClean="0"/>
              <a:t>procedures. </a:t>
            </a:r>
            <a:endParaRPr lang="en-US" sz="2000" dirty="0"/>
          </a:p>
          <a:p>
            <a:r>
              <a:rPr lang="en-US" sz="2000" b="1" dirty="0"/>
              <a:t>Principle </a:t>
            </a:r>
            <a:r>
              <a:rPr lang="en-US" sz="2000" b="1" dirty="0" smtClean="0"/>
              <a:t>7: </a:t>
            </a:r>
            <a:r>
              <a:rPr lang="en-US" sz="2000" dirty="0" smtClean="0"/>
              <a:t>Roles </a:t>
            </a:r>
            <a:r>
              <a:rPr lang="en-US" sz="2000" dirty="0"/>
              <a:t>and responsibilities clear between the three branches of government, between levels of government, and within the public sector. </a:t>
            </a:r>
            <a:endParaRPr lang="en-US" sz="2000" dirty="0" smtClean="0"/>
          </a:p>
          <a:p>
            <a:r>
              <a:rPr lang="en-US" sz="2000" b="1" dirty="0"/>
              <a:t>Principle </a:t>
            </a:r>
            <a:r>
              <a:rPr lang="en-US" sz="2000" b="1" dirty="0" smtClean="0"/>
              <a:t>8: </a:t>
            </a:r>
            <a:r>
              <a:rPr lang="en-US" sz="2000" dirty="0" smtClean="0"/>
              <a:t>No taxation or expenditure without approval </a:t>
            </a:r>
            <a:r>
              <a:rPr lang="en-US" sz="2000" dirty="0"/>
              <a:t>of the legislature…it should have the authority, resources, and </a:t>
            </a:r>
            <a:r>
              <a:rPr lang="en-US" sz="2000" dirty="0" smtClean="0"/>
              <a:t>information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to hold the executive to account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b="1" dirty="0"/>
              <a:t>Principle 9</a:t>
            </a:r>
            <a:r>
              <a:rPr lang="en-US" sz="2000" dirty="0"/>
              <a:t>: The </a:t>
            </a:r>
            <a:r>
              <a:rPr lang="en-US" sz="2000" dirty="0" smtClean="0"/>
              <a:t>SAI: statutory independence, </a:t>
            </a:r>
            <a:r>
              <a:rPr lang="en-US" sz="2000" dirty="0"/>
              <a:t>mandate, access to information, and resources to audit and report publicly on public </a:t>
            </a:r>
            <a:r>
              <a:rPr lang="en-US" sz="2000" dirty="0" smtClean="0"/>
              <a:t>finances.</a:t>
            </a:r>
          </a:p>
          <a:p>
            <a:endParaRPr lang="en-US" sz="1600" dirty="0"/>
          </a:p>
          <a:p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5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</a:t>
            </a:r>
            <a:r>
              <a:rPr lang="en-US" sz="900" dirty="0" err="1" smtClean="0">
                <a:solidFill>
                  <a:srgbClr val="7F7F7F"/>
                </a:solidFill>
                <a:latin typeface="Arial"/>
                <a:cs typeface="Arial"/>
              </a:rPr>
              <a:t>GIFTPrinciples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0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The GIFT High Level Principles: The Civil Right to Public Participation on Fiscal </a:t>
            </a:r>
            <a:r>
              <a:rPr lang="en-US" b="1" dirty="0">
                <a:solidFill>
                  <a:srgbClr val="FB5308"/>
                </a:solidFill>
                <a:latin typeface="Arial"/>
                <a:cs typeface="Arial"/>
              </a:rPr>
              <a:t>Policy (</a:t>
            </a:r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Principle 10</a:t>
            </a:r>
            <a:r>
              <a:rPr lang="en-US" b="1" dirty="0">
                <a:solidFill>
                  <a:srgbClr val="FB5308"/>
                </a:solidFill>
                <a:latin typeface="Arial"/>
                <a:cs typeface="Arial"/>
              </a:rPr>
              <a:t>)</a:t>
            </a:r>
          </a:p>
          <a:p>
            <a:endParaRPr lang="en-US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endParaRPr lang="fr-FR" sz="1600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endParaRPr lang="en-US" sz="2000" dirty="0" smtClean="0"/>
          </a:p>
          <a:p>
            <a:r>
              <a:rPr lang="en-US" sz="2000" b="1" dirty="0" smtClean="0"/>
              <a:t>Principle </a:t>
            </a:r>
            <a:r>
              <a:rPr lang="en-US" sz="2000" b="1" dirty="0"/>
              <a:t>10</a:t>
            </a:r>
            <a:r>
              <a:rPr lang="en-US" sz="2000" dirty="0"/>
              <a:t>: Citizens and non-state actors should have the right and effective opportunities to participate directly in public debate </a:t>
            </a:r>
            <a:r>
              <a:rPr lang="en-US" sz="2000" dirty="0" smtClean="0"/>
              <a:t>over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the design and implementation of fiscal policies.</a:t>
            </a:r>
          </a:p>
          <a:p>
            <a:endParaRPr lang="en-US" sz="1600" dirty="0"/>
          </a:p>
          <a:p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6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</a:t>
            </a:r>
            <a:r>
              <a:rPr lang="en-US" sz="900" dirty="0" err="1" smtClean="0">
                <a:solidFill>
                  <a:srgbClr val="7F7F7F"/>
                </a:solidFill>
                <a:latin typeface="Arial"/>
                <a:cs typeface="Arial"/>
              </a:rPr>
              <a:t>GIFTPrinciples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50" y="4248543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8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Where are we? </a:t>
            </a:r>
          </a:p>
          <a:p>
            <a:endParaRPr lang="fr-FR" sz="16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dirty="0" smtClean="0"/>
              <a:t>GIFT </a:t>
            </a:r>
            <a:r>
              <a:rPr lang="en-NZ" sz="1600" dirty="0"/>
              <a:t>High Level </a:t>
            </a:r>
            <a:r>
              <a:rPr lang="en-NZ" sz="1600" dirty="0" smtClean="0"/>
              <a:t>Principles: 1) to improve </a:t>
            </a:r>
            <a:r>
              <a:rPr lang="en-NZ" sz="1600" dirty="0"/>
              <a:t>coherence across the existing set of standards and norms; </a:t>
            </a:r>
            <a:r>
              <a:rPr lang="en-NZ" sz="1600" dirty="0" smtClean="0"/>
              <a:t>2) standard</a:t>
            </a:r>
            <a:r>
              <a:rPr lang="en-NZ" sz="1600" dirty="0"/>
              <a:t>-setters to address and close gaps in those standards and norms; </a:t>
            </a:r>
            <a:r>
              <a:rPr lang="en-NZ" sz="1600" dirty="0" smtClean="0"/>
              <a:t>3) more </a:t>
            </a:r>
            <a:r>
              <a:rPr lang="en-NZ" sz="1600" dirty="0"/>
              <a:t>comprehensive assessments of </a:t>
            </a:r>
            <a:r>
              <a:rPr lang="en-NZ" sz="1600" dirty="0" smtClean="0"/>
              <a:t>practices; 4) strengthening </a:t>
            </a:r>
            <a:r>
              <a:rPr lang="en-NZ" sz="1600" dirty="0"/>
              <a:t>incentives for </a:t>
            </a:r>
            <a:r>
              <a:rPr lang="en-NZ" sz="1600" dirty="0" smtClean="0"/>
              <a:t>FTPA</a:t>
            </a:r>
          </a:p>
          <a:p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Two activities for GIFT: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NZ" sz="1600" dirty="0" smtClean="0"/>
              <a:t>Assessing </a:t>
            </a:r>
            <a:r>
              <a:rPr lang="en-NZ" sz="1600" dirty="0"/>
              <a:t>existing </a:t>
            </a:r>
            <a:r>
              <a:rPr lang="en-NZ" sz="1600" dirty="0" smtClean="0"/>
              <a:t>&amp; proposed </a:t>
            </a:r>
            <a:r>
              <a:rPr lang="en-NZ" sz="1600" dirty="0"/>
              <a:t>new standards and norms against the GIFT HLPs and against each other, and promoting increased alignment with the HLPs and increased coherence across </a:t>
            </a:r>
            <a:r>
              <a:rPr lang="en-NZ" sz="1600" dirty="0" smtClean="0"/>
              <a:t>standards (OECD </a:t>
            </a:r>
            <a:r>
              <a:rPr lang="en-NZ" sz="1600" dirty="0"/>
              <a:t>Principles of Budgetary </a:t>
            </a:r>
            <a:r>
              <a:rPr lang="en-NZ" sz="1600" dirty="0" smtClean="0"/>
              <a:t>Governance; revised </a:t>
            </a:r>
            <a:r>
              <a:rPr lang="en-NZ" sz="1600" dirty="0"/>
              <a:t>PEFA </a:t>
            </a:r>
            <a:r>
              <a:rPr lang="en-NZ" sz="1600" dirty="0" smtClean="0"/>
              <a:t>framework; Pillars </a:t>
            </a:r>
            <a:r>
              <a:rPr lang="en-NZ" sz="1600" dirty="0"/>
              <a:t>I-III of the 2014 IMF Fiscal Transparency </a:t>
            </a:r>
            <a:r>
              <a:rPr lang="en-NZ" sz="1600" dirty="0" smtClean="0"/>
              <a:t>Code + new Pillar </a:t>
            </a:r>
            <a:r>
              <a:rPr lang="en-NZ" sz="1600" dirty="0"/>
              <a:t>IV -</a:t>
            </a:r>
            <a:r>
              <a:rPr lang="en-NZ" sz="1600" dirty="0" smtClean="0"/>
              <a:t>resource </a:t>
            </a:r>
            <a:r>
              <a:rPr lang="en-NZ" sz="1600" dirty="0"/>
              <a:t>revenue </a:t>
            </a:r>
            <a:r>
              <a:rPr lang="en-NZ" sz="1600" dirty="0" smtClean="0"/>
              <a:t>transparency-; IBP Open Budget Survey)</a:t>
            </a:r>
            <a:endParaRPr lang="en-US" sz="1600" dirty="0"/>
          </a:p>
          <a:p>
            <a:pPr marL="857250" lvl="1" indent="-400050">
              <a:buFont typeface="+mj-lt"/>
              <a:buAutoNum type="romanLcPeriod"/>
            </a:pPr>
            <a:endParaRPr lang="en-ZA" sz="1600" dirty="0" smtClean="0"/>
          </a:p>
          <a:p>
            <a:pPr marL="857250" lvl="1" indent="-400050">
              <a:buFont typeface="+mj-lt"/>
              <a:buAutoNum type="romanLcPeriod" startAt="2"/>
            </a:pPr>
            <a:r>
              <a:rPr lang="en-NZ" sz="1600" dirty="0"/>
              <a:t>Undertaking developmental work on public participation to address the clear </a:t>
            </a:r>
            <a:r>
              <a:rPr lang="en-NZ" sz="1600" dirty="0" smtClean="0"/>
              <a:t/>
            </a:r>
            <a:br>
              <a:rPr lang="en-NZ" sz="1600" dirty="0" smtClean="0"/>
            </a:br>
            <a:r>
              <a:rPr lang="en-NZ" sz="1600" dirty="0" smtClean="0"/>
              <a:t>gap </a:t>
            </a:r>
            <a:r>
              <a:rPr lang="en-NZ" sz="1600" dirty="0"/>
              <a:t>both in norms and practical guidance in this area with respect </a:t>
            </a:r>
            <a:r>
              <a:rPr lang="en-NZ" sz="1600" dirty="0" smtClean="0"/>
              <a:t>to HL-Principle 10</a:t>
            </a:r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93707"/>
                </a:solidFill>
                <a:cs typeface="Arial"/>
              </a:rPr>
              <a:t>Is strengthening the normative impact of the HL-Principles the next step?</a:t>
            </a:r>
          </a:p>
          <a:p>
            <a:r>
              <a:rPr lang="en-US" sz="1600" dirty="0" smtClean="0">
                <a:cs typeface="Arial"/>
              </a:rPr>
              <a:t>   </a:t>
            </a:r>
            <a:endParaRPr lang="en-US" sz="1600" dirty="0"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7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669" y="3885521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1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59926"/>
            <a:ext cx="813575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B5308"/>
                </a:solidFill>
                <a:latin typeface="Arial"/>
                <a:cs typeface="Arial"/>
              </a:rPr>
              <a:t>Key questions for the GIFT Stewards to address</a:t>
            </a:r>
            <a:endParaRPr lang="en-US" sz="2000" b="1" i="1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en-US" sz="2000" b="1" i="1" dirty="0">
              <a:solidFill>
                <a:srgbClr val="3C4648"/>
              </a:solidFill>
              <a:latin typeface="Arial"/>
              <a:cs typeface="Arial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an international instrument the right way to advance FTPA at this point?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If so, should it be a treaty or a soft law instrument at the initital stage?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enforcement mechanisms, what type of review process is advisable, given </a:t>
            </a:r>
            <a:r>
              <a:rPr lang="en-N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nature of the stakeholders involved </a:t>
            </a:r>
            <a:r>
              <a:rPr lang="en-NZ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NZ" dirty="0" smtClean="0">
                <a:solidFill>
                  <a:srgbClr val="000000"/>
                </a:solidFill>
              </a:rPr>
              <a:t>a new </a:t>
            </a:r>
            <a:r>
              <a:rPr lang="en-NZ" dirty="0"/>
              <a:t>expert </a:t>
            </a:r>
            <a:r>
              <a:rPr lang="en-NZ" dirty="0" smtClean="0"/>
              <a:t>panel or an </a:t>
            </a:r>
            <a:r>
              <a:rPr lang="en-NZ" dirty="0"/>
              <a:t>acceptable alternative, such as an IMF Fiscal Transparency Evaluation, publication of an Open Budget Survey, or another specified instrument</a:t>
            </a: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make this initiative fit with numerous on-going processes –OGP, OBS, etc-?</a:t>
            </a:r>
          </a:p>
          <a:p>
            <a:pPr lvl="0"/>
            <a:r>
              <a:rPr lang="en-NZ" sz="2000" dirty="0">
                <a:solidFill>
                  <a:srgbClr val="3C4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NZ" sz="2000" dirty="0">
                <a:solidFill>
                  <a:srgbClr val="3C464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0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000" dirty="0">
                <a:solidFill>
                  <a:srgbClr val="3C4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NZ" sz="2000" dirty="0">
                <a:solidFill>
                  <a:srgbClr val="3C464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NZ" sz="20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16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1600" dirty="0">
              <a:solidFill>
                <a:srgbClr val="3C4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GIFT 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6" name="Marcador de número de diapositiva 2"/>
          <p:cNvSpPr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8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12217" y="6407474"/>
            <a:ext cx="292345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6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090931"/>
            <a:ext cx="7929498" cy="5170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B5308"/>
                </a:solidFill>
                <a:latin typeface="Arial"/>
                <a:cs typeface="Arial"/>
              </a:rPr>
              <a:t>Research on international treaties </a:t>
            </a:r>
          </a:p>
          <a:p>
            <a:endParaRPr lang="fr-FR" dirty="0" smtClean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This presentation summarizes a report on options for an international instrument by Daniel Bradlow, SARCHI </a:t>
            </a:r>
            <a:r>
              <a:rPr lang="en-NZ" dirty="0"/>
              <a:t>Professor of International Development Law and African Economic  </a:t>
            </a:r>
            <a:r>
              <a:rPr lang="en-NZ" dirty="0" smtClean="0"/>
              <a:t>Relations, Centre for Human Rights, Faculty of Law, University of Pretoria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Based </a:t>
            </a:r>
            <a:r>
              <a:rPr lang="en-NZ" dirty="0"/>
              <a:t>on </a:t>
            </a:r>
            <a:r>
              <a:rPr lang="en-NZ" dirty="0" smtClean="0"/>
              <a:t>analysis of seven </a:t>
            </a:r>
            <a:r>
              <a:rPr lang="en-NZ" dirty="0"/>
              <a:t>treaties and three non-binding international instruments, supplemented by the author’s general international legal </a:t>
            </a:r>
            <a:r>
              <a:rPr lang="en-NZ" dirty="0" smtClean="0"/>
              <a:t>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The </a:t>
            </a:r>
            <a:r>
              <a:rPr lang="en-NZ" dirty="0"/>
              <a:t>substantive issues addressed in </a:t>
            </a:r>
            <a:r>
              <a:rPr lang="en-NZ" dirty="0" smtClean="0"/>
              <a:t>the </a:t>
            </a:r>
            <a:r>
              <a:rPr lang="en-NZ" dirty="0"/>
              <a:t>instruments </a:t>
            </a:r>
            <a:r>
              <a:rPr lang="en-NZ" dirty="0" smtClean="0"/>
              <a:t>reviewed are </a:t>
            </a:r>
            <a:br>
              <a:rPr lang="en-NZ" dirty="0" smtClean="0"/>
            </a:br>
            <a:r>
              <a:rPr lang="en-NZ" dirty="0" smtClean="0"/>
              <a:t>human </a:t>
            </a:r>
            <a:r>
              <a:rPr lang="en-NZ" dirty="0"/>
              <a:t>rights, environment, public health, </a:t>
            </a:r>
            <a:r>
              <a:rPr lang="en-NZ" dirty="0" smtClean="0"/>
              <a:t>economics, </a:t>
            </a:r>
            <a:r>
              <a:rPr lang="en-NZ" dirty="0"/>
              <a:t>and financial </a:t>
            </a:r>
            <a:r>
              <a:rPr lang="en-NZ" dirty="0" smtClean="0"/>
              <a:t>regulation</a:t>
            </a: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endParaRPr lang="en-ZA" sz="1600" dirty="0" smtClean="0"/>
          </a:p>
          <a:p>
            <a:pPr lvl="1"/>
            <a:endParaRPr lang="en-ZA" sz="1600" dirty="0" smtClean="0"/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9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IN FISCAL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POLICY:</a:t>
            </a:r>
          </a:p>
          <a:p>
            <a:pPr algn="r"/>
            <a:r>
              <a:rPr lang="en-US" sz="900" dirty="0" smtClean="0">
                <a:solidFill>
                  <a:srgbClr val="7F7F7F"/>
                </a:solidFill>
                <a:latin typeface="Arial"/>
                <a:cs typeface="Arial"/>
              </a:rPr>
              <a:t>Draft </a:t>
            </a:r>
            <a:r>
              <a:rPr lang="en-US" sz="900" dirty="0" err="1" smtClean="0">
                <a:solidFill>
                  <a:srgbClr val="7F7F7F"/>
                </a:solidFill>
                <a:latin typeface="Arial"/>
                <a:cs typeface="Arial"/>
              </a:rPr>
              <a:t>GIFTPrinciples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U.N.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647" y="3522499"/>
            <a:ext cx="726044" cy="7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09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if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4229</TotalTime>
  <Words>2239</Words>
  <Application>Microsoft Macintosh PowerPoint</Application>
  <PresentationFormat>On-screen Show (4:3)</PresentationFormat>
  <Paragraphs>390</Paragraphs>
  <Slides>26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gift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Juan Pablo Guerrero Amparan</cp:lastModifiedBy>
  <cp:revision>215</cp:revision>
  <cp:lastPrinted>2015-10-22T04:32:15Z</cp:lastPrinted>
  <dcterms:created xsi:type="dcterms:W3CDTF">2015-03-01T23:52:29Z</dcterms:created>
  <dcterms:modified xsi:type="dcterms:W3CDTF">2015-11-30T22:44:18Z</dcterms:modified>
</cp:coreProperties>
</file>