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5" r:id="rId3"/>
    <p:sldId id="276" r:id="rId4"/>
    <p:sldId id="277" r:id="rId5"/>
    <p:sldId id="278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C1B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705" autoAdjust="0"/>
  </p:normalViewPr>
  <p:slideViewPr>
    <p:cSldViewPr snapToGrid="0" snapToObjects="1">
      <p:cViewPr>
        <p:scale>
          <a:sx n="76" d="100"/>
          <a:sy n="76" d="100"/>
        </p:scale>
        <p:origin x="-1666" y="-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2B97B05-75A3-429C-931A-A44777D9F6CC}" type="datetimeFigureOut">
              <a:rPr lang="en-US" altLang="sl-SI"/>
              <a:pPr/>
              <a:t>10/12/2018</a:t>
            </a:fld>
            <a:endParaRPr lang="en-US" alt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0A0576A-7E1B-4F88-973B-A0994123F60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90847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64922-E00D-491E-8683-5CDAECA74E35}" type="datetimeFigureOut">
              <a:rPr lang="sl-SI" smtClean="0"/>
              <a:t>12.10.2018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60890-C709-4C6B-8F6A-55A688B3E9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012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SRS-ppt-template-naslovna-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999" y="1620000"/>
            <a:ext cx="7200000" cy="1899070"/>
          </a:xfrm>
        </p:spPr>
        <p:txBody>
          <a:bodyPr>
            <a:noAutofit/>
          </a:bodyPr>
          <a:lstStyle>
            <a:lvl1pPr algn="l"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260000" y="3960000"/>
            <a:ext cx="7200900" cy="90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260000" y="5652000"/>
            <a:ext cx="7200900" cy="540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4747920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4626C-3C48-4104-9260-A03F9B33B6B9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www.rs-rs.si</a:t>
            </a:r>
          </a:p>
        </p:txBody>
      </p:sp>
    </p:spTree>
    <p:extLst>
      <p:ext uri="{BB962C8B-B14F-4D97-AF65-F5344CB8AC3E}">
        <p14:creationId xmlns:p14="http://schemas.microsoft.com/office/powerpoint/2010/main" val="98765064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800000" y="1800000"/>
            <a:ext cx="6660000" cy="41400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3EA3BE11-3AB0-4CA9-A160-D605B5B8FA42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www.rs-rs.si</a:t>
            </a:r>
          </a:p>
        </p:txBody>
      </p:sp>
    </p:spTree>
    <p:extLst>
      <p:ext uri="{BB962C8B-B14F-4D97-AF65-F5344CB8AC3E}">
        <p14:creationId xmlns:p14="http://schemas.microsoft.com/office/powerpoint/2010/main" val="281406914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800000" y="1800000"/>
            <a:ext cx="3150000" cy="41400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310000" y="1800000"/>
            <a:ext cx="3150000" cy="41400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0DA3B7C-62B5-4138-B18B-A904BA8B297A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www.rs-rs.si</a:t>
            </a:r>
          </a:p>
        </p:txBody>
      </p:sp>
    </p:spTree>
    <p:extLst>
      <p:ext uri="{BB962C8B-B14F-4D97-AF65-F5344CB8AC3E}">
        <p14:creationId xmlns:p14="http://schemas.microsoft.com/office/powerpoint/2010/main" val="141706420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00000" y="1800000"/>
            <a:ext cx="6660000" cy="4140000"/>
          </a:xfrm>
        </p:spPr>
        <p:txBody>
          <a:bodyPr rtlCol="0">
            <a:normAutofit/>
          </a:bodyPr>
          <a:lstStyle/>
          <a:p>
            <a:pPr lvl="0"/>
            <a:r>
              <a:rPr lang="sl-SI" noProof="0" smtClean="0"/>
              <a:t>Kliknite ikono, če želite dodati sliko</a:t>
            </a:r>
            <a:endParaRPr lang="en-US" noProof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4A2BC487-A57B-430E-8BAF-5FB137678A46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www.rs-rs.si</a:t>
            </a:r>
          </a:p>
        </p:txBody>
      </p:sp>
    </p:spTree>
    <p:extLst>
      <p:ext uri="{BB962C8B-B14F-4D97-AF65-F5344CB8AC3E}">
        <p14:creationId xmlns:p14="http://schemas.microsoft.com/office/powerpoint/2010/main" val="415004541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310000" y="1800000"/>
            <a:ext cx="3150000" cy="4140000"/>
          </a:xfrm>
        </p:spPr>
        <p:txBody>
          <a:bodyPr rtlCol="0">
            <a:normAutofit/>
          </a:bodyPr>
          <a:lstStyle/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800000" y="1800000"/>
            <a:ext cx="3150000" cy="4140000"/>
          </a:xfrm>
        </p:spPr>
        <p:txBody>
          <a:bodyPr rtlCol="0">
            <a:normAutofit/>
          </a:bodyPr>
          <a:lstStyle/>
          <a:p>
            <a:pPr lvl="0"/>
            <a:r>
              <a:rPr lang="sl-SI" noProof="0" smtClean="0"/>
              <a:t>Kliknite ikono, če želite dodati sliko</a:t>
            </a:r>
            <a:endParaRPr lang="en-US" noProof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33F35BF-A680-4F23-9A54-B5871A3D0FFD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www.rs-rs.si</a:t>
            </a:r>
          </a:p>
        </p:txBody>
      </p:sp>
    </p:spTree>
    <p:extLst>
      <p:ext uri="{BB962C8B-B14F-4D97-AF65-F5344CB8AC3E}">
        <p14:creationId xmlns:p14="http://schemas.microsoft.com/office/powerpoint/2010/main" val="23855701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310000" y="1800000"/>
            <a:ext cx="3150000" cy="1890000"/>
          </a:xfrm>
        </p:spPr>
        <p:txBody>
          <a:bodyPr rtlCol="0">
            <a:normAutofit/>
          </a:bodyPr>
          <a:lstStyle/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800000" y="1800000"/>
            <a:ext cx="3150000" cy="4140000"/>
          </a:xfrm>
        </p:spPr>
        <p:txBody>
          <a:bodyPr rtlCol="0">
            <a:normAutofit/>
          </a:bodyPr>
          <a:lstStyle/>
          <a:p>
            <a:pPr lvl="0"/>
            <a:r>
              <a:rPr lang="sl-SI" noProof="0" smtClean="0"/>
              <a:t>Kliknite ikono, če želite dodati sliko</a:t>
            </a:r>
            <a:endParaRPr lang="en-US" noProof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310000" y="4050000"/>
            <a:ext cx="3150000" cy="1890000"/>
          </a:xfrm>
        </p:spPr>
        <p:txBody>
          <a:bodyPr rtlCol="0">
            <a:normAutofit/>
          </a:bodyPr>
          <a:lstStyle/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9A4660F-0A17-453F-90D5-3F29F6D4180A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www.rs-rs.si</a:t>
            </a:r>
          </a:p>
        </p:txBody>
      </p:sp>
    </p:spTree>
    <p:extLst>
      <p:ext uri="{BB962C8B-B14F-4D97-AF65-F5344CB8AC3E}">
        <p14:creationId xmlns:p14="http://schemas.microsoft.com/office/powerpoint/2010/main" val="101470517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sl-SI" noProof="0" smtClean="0"/>
              <a:t>Kliknite ikono, če želite dodati sliko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FAD69A06-54B4-44CB-9899-9D04DCD5BE04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www.rs-rs.si</a:t>
            </a:r>
          </a:p>
        </p:txBody>
      </p:sp>
    </p:spTree>
    <p:extLst>
      <p:ext uri="{BB962C8B-B14F-4D97-AF65-F5344CB8AC3E}">
        <p14:creationId xmlns:p14="http://schemas.microsoft.com/office/powerpoint/2010/main" val="385319549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2"/>
          </p:nvPr>
        </p:nvSpPr>
        <p:spPr>
          <a:xfrm>
            <a:off x="1800000" y="1800000"/>
            <a:ext cx="6660000" cy="4140000"/>
          </a:xfrm>
        </p:spPr>
        <p:txBody>
          <a:bodyPr rtlCol="0">
            <a:normAutofit/>
          </a:bodyPr>
          <a:lstStyle/>
          <a:p>
            <a:pPr lvl="0"/>
            <a:r>
              <a:rPr lang="sl-SI" noProof="0" smtClean="0"/>
              <a:t>Kliknite ikono, če želite dodati sliko SmartArt</a:t>
            </a:r>
            <a:endParaRPr lang="en-US" noProof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439C0996-032C-4E4D-8B49-443313DD4768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www.rs-rs.si</a:t>
            </a:r>
          </a:p>
        </p:txBody>
      </p:sp>
    </p:spTree>
    <p:extLst>
      <p:ext uri="{BB962C8B-B14F-4D97-AF65-F5344CB8AC3E}">
        <p14:creationId xmlns:p14="http://schemas.microsoft.com/office/powerpoint/2010/main" val="197659174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00225" y="720725"/>
            <a:ext cx="66595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  <a:endParaRPr lang="en-US" alt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00225" y="1800225"/>
            <a:ext cx="6659563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  <a:endParaRPr lang="en-US" altLang="sl-SI" smtClean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6529388" y="6276975"/>
            <a:ext cx="19304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D7656FE-F213-4E84-B928-FE99593173D5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800225" y="6276975"/>
            <a:ext cx="2149475" cy="3651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 dirty="0" err="1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www.rs-rs.si</a:t>
            </a:r>
          </a:p>
        </p:txBody>
      </p:sp>
      <p:pic>
        <p:nvPicPr>
          <p:cNvPr id="1030" name="Picture 5" descr="RSRS-ppt-template-nadaljevalna-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3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5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Arial" pitchFamily="34" charset="0"/>
          <a:ea typeface="ＭＳ Ｐゴシック" pitchFamily="34" charset="-128"/>
        </a:defRPr>
      </a:lvl9pPr>
    </p:titleStyle>
    <p:bodyStyle>
      <a:lvl1pPr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668338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rs-rs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rs-rs.s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rs-rs.s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rs-rs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31322" y="5691207"/>
            <a:ext cx="4436421" cy="977900"/>
          </a:xfrm>
        </p:spPr>
        <p:txBody>
          <a:bodyPr>
            <a:normAutofit/>
          </a:bodyPr>
          <a:lstStyle/>
          <a:p>
            <a:pPr algn="ctr"/>
            <a:r>
              <a:rPr lang="en-US" altLang="sl-SI" sz="1600" b="1" dirty="0" smtClean="0"/>
              <a:t>Jorg K. Petrovič, </a:t>
            </a:r>
            <a:r>
              <a:rPr lang="sl-SI" altLang="sl-SI" sz="1600" b="1" dirty="0" smtClean="0"/>
              <a:t>MBA, Vice </a:t>
            </a:r>
            <a:r>
              <a:rPr lang="sl-SI" altLang="sl-SI" sz="1600" b="1" dirty="0" err="1" smtClean="0"/>
              <a:t>President</a:t>
            </a:r>
            <a:endParaRPr lang="sl-SI" altLang="sl-SI" sz="1600" b="1" dirty="0" smtClean="0"/>
          </a:p>
          <a:p>
            <a:pPr algn="ctr"/>
            <a:r>
              <a:rPr lang="sl-SI" altLang="sl-SI" sz="1200" b="1" dirty="0" err="1" smtClean="0"/>
              <a:t>The</a:t>
            </a:r>
            <a:r>
              <a:rPr lang="sl-SI" altLang="sl-SI" sz="1600" b="1" dirty="0" smtClean="0"/>
              <a:t> </a:t>
            </a:r>
            <a:r>
              <a:rPr lang="sl-SI" altLang="sl-SI" sz="1600" b="1" dirty="0" err="1" smtClean="0"/>
              <a:t>Court</a:t>
            </a:r>
            <a:r>
              <a:rPr lang="sl-SI" altLang="sl-SI" sz="1600" b="1" dirty="0" smtClean="0"/>
              <a:t> </a:t>
            </a:r>
            <a:r>
              <a:rPr lang="sl-SI" altLang="sl-SI" sz="1600" b="1" dirty="0" err="1" smtClean="0"/>
              <a:t>of</a:t>
            </a:r>
            <a:r>
              <a:rPr lang="sl-SI" altLang="sl-SI" sz="1600" b="1" dirty="0" smtClean="0"/>
              <a:t> </a:t>
            </a:r>
            <a:r>
              <a:rPr lang="sl-SI" altLang="sl-SI" sz="1600" b="1" dirty="0" err="1" smtClean="0"/>
              <a:t>Audit</a:t>
            </a:r>
            <a:r>
              <a:rPr lang="sl-SI" altLang="sl-SI" sz="1600" b="1" dirty="0" smtClean="0"/>
              <a:t> </a:t>
            </a:r>
            <a:r>
              <a:rPr lang="sl-SI" altLang="sl-SI" sz="1200" b="1" dirty="0" err="1" smtClean="0"/>
              <a:t>of</a:t>
            </a:r>
            <a:r>
              <a:rPr lang="sl-SI" altLang="sl-SI" sz="1200" b="1" dirty="0" smtClean="0"/>
              <a:t> </a:t>
            </a:r>
            <a:r>
              <a:rPr lang="sl-SI" altLang="sl-SI" sz="1200" b="1" dirty="0" err="1" smtClean="0"/>
              <a:t>the</a:t>
            </a:r>
            <a:r>
              <a:rPr lang="sl-SI" altLang="sl-SI" sz="1200" b="1" dirty="0" smtClean="0"/>
              <a:t>  </a:t>
            </a:r>
            <a:r>
              <a:rPr lang="sl-SI" altLang="sl-SI" sz="1600" b="1" dirty="0" err="1" smtClean="0"/>
              <a:t>Republic</a:t>
            </a:r>
            <a:r>
              <a:rPr lang="sl-SI" altLang="sl-SI" sz="1600" b="1" dirty="0" smtClean="0"/>
              <a:t> </a:t>
            </a:r>
            <a:r>
              <a:rPr lang="sl-SI" altLang="sl-SI" sz="1600" b="1" dirty="0" err="1" smtClean="0"/>
              <a:t>of</a:t>
            </a:r>
            <a:r>
              <a:rPr lang="sl-SI" altLang="sl-SI" sz="1600" b="1" dirty="0" smtClean="0"/>
              <a:t> </a:t>
            </a:r>
            <a:r>
              <a:rPr lang="sl-SI" altLang="sl-SI" sz="1600" b="1" dirty="0" err="1" smtClean="0"/>
              <a:t>Slovenia</a:t>
            </a:r>
            <a:endParaRPr lang="en-US" altLang="sl-SI" sz="16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55374" y="3093767"/>
            <a:ext cx="7916353" cy="50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33CC"/>
                </a:solidFill>
              </a:rPr>
              <a:t>Co</a:t>
            </a:r>
            <a:r>
              <a:rPr lang="sl-SI" sz="2800" b="1" dirty="0" err="1" smtClean="0">
                <a:solidFill>
                  <a:srgbClr val="0033CC"/>
                </a:solidFill>
              </a:rPr>
              <a:t>operation</a:t>
            </a:r>
            <a:r>
              <a:rPr lang="sl-SI" sz="2800" b="1" dirty="0" smtClean="0">
                <a:solidFill>
                  <a:srgbClr val="0033CC"/>
                </a:solidFill>
              </a:rPr>
              <a:t> </a:t>
            </a:r>
            <a:r>
              <a:rPr lang="sl-SI" sz="2800" b="1" dirty="0" err="1" smtClean="0">
                <a:solidFill>
                  <a:srgbClr val="0033CC"/>
                </a:solidFill>
              </a:rPr>
              <a:t>with</a:t>
            </a:r>
            <a:r>
              <a:rPr lang="sl-SI" sz="2800" b="1" dirty="0" smtClean="0">
                <a:solidFill>
                  <a:srgbClr val="0033CC"/>
                </a:solidFill>
              </a:rPr>
              <a:t> </a:t>
            </a:r>
            <a:r>
              <a:rPr lang="sl-SI" sz="2800" b="1" dirty="0" smtClean="0">
                <a:solidFill>
                  <a:srgbClr val="FFC000"/>
                </a:solidFill>
              </a:rPr>
              <a:t>GIFT</a:t>
            </a:r>
            <a:endParaRPr lang="en-US" altLang="sl-SI" sz="2800" dirty="0" smtClean="0">
              <a:solidFill>
                <a:srgbClr val="FFC000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9284" y="1115891"/>
            <a:ext cx="2033191" cy="567241"/>
          </a:xfrm>
        </p:spPr>
        <p:txBody>
          <a:bodyPr>
            <a:normAutofit/>
          </a:bodyPr>
          <a:lstStyle/>
          <a:p>
            <a:pPr algn="just"/>
            <a:r>
              <a:rPr lang="sl-SI" altLang="sl-SI" b="1" dirty="0" err="1" smtClean="0"/>
              <a:t>Republic</a:t>
            </a:r>
            <a:r>
              <a:rPr lang="sl-SI" altLang="sl-SI" b="1" dirty="0" smtClean="0"/>
              <a:t> </a:t>
            </a:r>
            <a:r>
              <a:rPr lang="sl-SI" altLang="sl-SI" b="1" dirty="0" err="1" smtClean="0"/>
              <a:t>of</a:t>
            </a:r>
            <a:r>
              <a:rPr lang="sl-SI" altLang="sl-SI" b="1" dirty="0" smtClean="0"/>
              <a:t> </a:t>
            </a:r>
            <a:r>
              <a:rPr lang="sl-SI" altLang="sl-SI" b="1" dirty="0" err="1" smtClean="0"/>
              <a:t>Slovenia</a:t>
            </a:r>
            <a:endParaRPr lang="sl-SI" altLang="sl-SI" b="1" dirty="0" smtClean="0"/>
          </a:p>
          <a:p>
            <a:pPr algn="just"/>
            <a:r>
              <a:rPr lang="sl-SI" altLang="sl-SI" sz="1600" b="1" dirty="0" err="1" smtClean="0"/>
              <a:t>The</a:t>
            </a:r>
            <a:r>
              <a:rPr lang="sl-SI" altLang="sl-SI" sz="1600" b="1" dirty="0" smtClean="0"/>
              <a:t> </a:t>
            </a:r>
            <a:r>
              <a:rPr lang="sl-SI" altLang="sl-SI" sz="1600" b="1" dirty="0" err="1" smtClean="0"/>
              <a:t>Court</a:t>
            </a:r>
            <a:r>
              <a:rPr lang="sl-SI" altLang="sl-SI" sz="1600" b="1" dirty="0" smtClean="0"/>
              <a:t> </a:t>
            </a:r>
            <a:r>
              <a:rPr lang="sl-SI" altLang="sl-SI" sz="1600" b="1" dirty="0" err="1"/>
              <a:t>of</a:t>
            </a:r>
            <a:r>
              <a:rPr lang="sl-SI" altLang="sl-SI" sz="1600" b="1" dirty="0"/>
              <a:t> </a:t>
            </a:r>
            <a:r>
              <a:rPr lang="sl-SI" altLang="sl-SI" sz="1600" b="1" dirty="0" err="1"/>
              <a:t>Audit</a:t>
            </a:r>
            <a:r>
              <a:rPr lang="sl-SI" altLang="sl-SI" sz="1600" b="1" dirty="0"/>
              <a:t> </a:t>
            </a:r>
            <a:endParaRPr lang="en-US" altLang="sl-SI" sz="16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1714028" y="122847"/>
            <a:ext cx="7355392" cy="558172"/>
          </a:xfrm>
        </p:spPr>
        <p:txBody>
          <a:bodyPr/>
          <a:lstStyle/>
          <a:p>
            <a:pPr algn="ctr"/>
            <a:r>
              <a:rPr lang="sl-SI" sz="2800" b="1" dirty="0" err="1">
                <a:solidFill>
                  <a:srgbClr val="FD8C1B"/>
                </a:solidFill>
              </a:rPr>
              <a:t>My</a:t>
            </a:r>
            <a:r>
              <a:rPr lang="sl-SI" sz="2800" b="1" dirty="0">
                <a:solidFill>
                  <a:srgbClr val="FD8C1B"/>
                </a:solidFill>
              </a:rPr>
              <a:t> </a:t>
            </a:r>
            <a:r>
              <a:rPr lang="sl-SI" sz="2800" b="1" dirty="0" err="1">
                <a:solidFill>
                  <a:srgbClr val="FD8C1B"/>
                </a:solidFill>
              </a:rPr>
              <a:t>organization</a:t>
            </a:r>
            <a:r>
              <a:rPr lang="sl-SI" sz="2800" b="1" dirty="0">
                <a:solidFill>
                  <a:srgbClr val="FD8C1B"/>
                </a:solidFill>
              </a:rPr>
              <a:t> </a:t>
            </a:r>
            <a:r>
              <a:rPr lang="sl-SI" sz="2800" b="1" dirty="0" err="1">
                <a:solidFill>
                  <a:srgbClr val="FD8C1B"/>
                </a:solidFill>
              </a:rPr>
              <a:t>and</a:t>
            </a:r>
            <a:r>
              <a:rPr lang="sl-SI" sz="2800" b="1" dirty="0">
                <a:solidFill>
                  <a:srgbClr val="FD8C1B"/>
                </a:solidFill>
              </a:rPr>
              <a:t> </a:t>
            </a:r>
            <a:r>
              <a:rPr lang="sl-SI" sz="2800" b="1" dirty="0" smtClean="0">
                <a:solidFill>
                  <a:srgbClr val="FD8C1B"/>
                </a:solidFill>
              </a:rPr>
              <a:t>GIFT</a:t>
            </a:r>
            <a:endParaRPr lang="sl-SI" altLang="sl-SI" sz="2800" b="1" dirty="0">
              <a:solidFill>
                <a:srgbClr val="FD8C1B"/>
              </a:solidFill>
            </a:endParaRPr>
          </a:p>
        </p:txBody>
      </p:sp>
      <p:sp>
        <p:nvSpPr>
          <p:cNvPr id="409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CFFA9B-65B3-4A66-89A8-CB483901EA6D}" type="slidenum">
              <a:rPr lang="en-US" altLang="sl-SI"/>
              <a:pPr/>
              <a:t>2</a:t>
            </a:fld>
            <a:endParaRPr lang="en-US" altLang="sl-SI" dirty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714028" y="6290722"/>
            <a:ext cx="2149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l-SI" dirty="0" smtClean="0">
                <a:hlinkClick r:id="rId2"/>
              </a:rPr>
              <a:t>www.rs-rs.si</a:t>
            </a:r>
            <a:endParaRPr lang="sl-SI" altLang="sl-SI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57978" y="691068"/>
            <a:ext cx="7411441" cy="419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accent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altLang="sl-SI" sz="1800" dirty="0" err="1" smtClean="0">
                <a:solidFill>
                  <a:srgbClr val="0070C0"/>
                </a:solidFill>
              </a:rPr>
              <a:t>Our</a:t>
            </a:r>
            <a:r>
              <a:rPr lang="sl-SI" altLang="sl-SI" sz="1800" dirty="0" smtClean="0">
                <a:solidFill>
                  <a:srgbClr val="0070C0"/>
                </a:solidFill>
              </a:rPr>
              <a:t> </a:t>
            </a:r>
            <a:r>
              <a:rPr lang="sl-SI" altLang="sl-SI" sz="1800" dirty="0" err="1" smtClean="0">
                <a:solidFill>
                  <a:srgbClr val="0070C0"/>
                </a:solidFill>
              </a:rPr>
              <a:t>cooperation</a:t>
            </a:r>
            <a:r>
              <a:rPr lang="sl-SI" altLang="sl-SI" sz="1800" dirty="0" smtClean="0">
                <a:solidFill>
                  <a:srgbClr val="0070C0"/>
                </a:solidFill>
              </a:rPr>
              <a:t> is not </a:t>
            </a:r>
            <a:r>
              <a:rPr lang="sl-SI" altLang="sl-SI" sz="1800" dirty="0" err="1" smtClean="0">
                <a:solidFill>
                  <a:srgbClr val="0070C0"/>
                </a:solidFill>
              </a:rPr>
              <a:t>formalized</a:t>
            </a:r>
            <a:r>
              <a:rPr lang="sl-SI" altLang="sl-SI" sz="1800" dirty="0" smtClean="0">
                <a:solidFill>
                  <a:srgbClr val="0070C0"/>
                </a:solidFill>
              </a:rPr>
              <a:t>. But </a:t>
            </a:r>
            <a:r>
              <a:rPr lang="sl-SI" altLang="sl-SI" sz="1800" dirty="0" err="1" smtClean="0">
                <a:solidFill>
                  <a:srgbClr val="0070C0"/>
                </a:solidFill>
              </a:rPr>
              <a:t>this</a:t>
            </a:r>
            <a:r>
              <a:rPr lang="sl-SI" altLang="sl-SI" sz="1800" dirty="0" smtClean="0">
                <a:solidFill>
                  <a:srgbClr val="0070C0"/>
                </a:solidFill>
              </a:rPr>
              <a:t> </a:t>
            </a:r>
            <a:r>
              <a:rPr lang="sl-SI" altLang="sl-SI" sz="1800" dirty="0" err="1" smtClean="0">
                <a:solidFill>
                  <a:srgbClr val="0070C0"/>
                </a:solidFill>
              </a:rPr>
              <a:t>does</a:t>
            </a:r>
            <a:r>
              <a:rPr lang="sl-SI" altLang="sl-SI" sz="1800" dirty="0" smtClean="0">
                <a:solidFill>
                  <a:srgbClr val="0070C0"/>
                </a:solidFill>
              </a:rPr>
              <a:t> not  </a:t>
            </a:r>
            <a:r>
              <a:rPr lang="sl-SI" altLang="sl-SI" sz="1800" dirty="0" err="1" smtClean="0">
                <a:solidFill>
                  <a:srgbClr val="0070C0"/>
                </a:solidFill>
              </a:rPr>
              <a:t>mean</a:t>
            </a:r>
            <a:r>
              <a:rPr lang="sl-SI" altLang="sl-SI" sz="1800" dirty="0" smtClean="0">
                <a:solidFill>
                  <a:srgbClr val="0070C0"/>
                </a:solidFill>
              </a:rPr>
              <a:t> </a:t>
            </a:r>
            <a:r>
              <a:rPr lang="sl-SI" altLang="sl-SI" sz="1800" dirty="0" err="1" smtClean="0">
                <a:solidFill>
                  <a:srgbClr val="0070C0"/>
                </a:solidFill>
              </a:rPr>
              <a:t>that</a:t>
            </a:r>
            <a:r>
              <a:rPr lang="sl-SI" altLang="sl-SI" sz="1800" dirty="0" smtClean="0">
                <a:solidFill>
                  <a:srgbClr val="0070C0"/>
                </a:solidFill>
              </a:rPr>
              <a:t> </a:t>
            </a:r>
            <a:r>
              <a:rPr lang="sl-SI" altLang="sl-SI" sz="1800" dirty="0" err="1" smtClean="0">
                <a:solidFill>
                  <a:srgbClr val="0070C0"/>
                </a:solidFill>
              </a:rPr>
              <a:t>there</a:t>
            </a:r>
            <a:r>
              <a:rPr lang="sl-SI" altLang="sl-SI" sz="1800" dirty="0" smtClean="0">
                <a:solidFill>
                  <a:srgbClr val="0070C0"/>
                </a:solidFill>
              </a:rPr>
              <a:t> is </a:t>
            </a:r>
            <a:r>
              <a:rPr lang="sl-SI" altLang="sl-SI" sz="1800" dirty="0" err="1" smtClean="0">
                <a:solidFill>
                  <a:srgbClr val="0070C0"/>
                </a:solidFill>
              </a:rPr>
              <a:t>none</a:t>
            </a:r>
            <a:r>
              <a:rPr lang="sl-SI" altLang="sl-SI" sz="1800" dirty="0" smtClean="0">
                <a:solidFill>
                  <a:srgbClr val="0070C0"/>
                </a:solidFill>
              </a:rPr>
              <a:t>. On </a:t>
            </a:r>
            <a:r>
              <a:rPr lang="sl-SI" altLang="sl-SI" sz="1800" dirty="0" err="1" smtClean="0">
                <a:solidFill>
                  <a:srgbClr val="0070C0"/>
                </a:solidFill>
              </a:rPr>
              <a:t>the</a:t>
            </a:r>
            <a:r>
              <a:rPr lang="sl-SI" altLang="sl-SI" sz="1800" dirty="0" smtClean="0">
                <a:solidFill>
                  <a:srgbClr val="0070C0"/>
                </a:solidFill>
              </a:rPr>
              <a:t> </a:t>
            </a:r>
            <a:r>
              <a:rPr lang="sl-SI" altLang="sl-SI" sz="1800" dirty="0" err="1" smtClean="0">
                <a:solidFill>
                  <a:srgbClr val="0070C0"/>
                </a:solidFill>
              </a:rPr>
              <a:t>contrary</a:t>
            </a:r>
            <a:r>
              <a:rPr lang="sl-SI" altLang="sl-SI" sz="1800" dirty="0" smtClean="0">
                <a:solidFill>
                  <a:srgbClr val="0070C0"/>
                </a:solidFill>
              </a:rPr>
              <a:t>:</a:t>
            </a:r>
          </a:p>
          <a:p>
            <a:endParaRPr lang="sl-SI" altLang="sl-SI" sz="1800" dirty="0" smtClean="0">
              <a:solidFill>
                <a:srgbClr val="0070C0"/>
              </a:solidFill>
            </a:endParaRPr>
          </a:p>
          <a:p>
            <a:r>
              <a:rPr lang="en-US" altLang="sl-SI" sz="1800" dirty="0">
                <a:solidFill>
                  <a:srgbClr val="0070C0"/>
                </a:solidFill>
              </a:rPr>
              <a:t>We work together for the past 3 years. Our experts have been invited as speakers to the events where GIFT was organizer or co-organizer of the event</a:t>
            </a:r>
            <a:r>
              <a:rPr lang="en-US" altLang="sl-SI" sz="1800" dirty="0" smtClean="0">
                <a:solidFill>
                  <a:srgbClr val="0070C0"/>
                </a:solidFill>
              </a:rPr>
              <a:t>.</a:t>
            </a:r>
            <a:endParaRPr lang="sl-SI" altLang="sl-SI" sz="1800" dirty="0" smtClean="0">
              <a:solidFill>
                <a:srgbClr val="0070C0"/>
              </a:solidFill>
            </a:endParaRPr>
          </a:p>
          <a:p>
            <a:endParaRPr lang="sl-SI" altLang="sl-SI" sz="1800" dirty="0" smtClean="0">
              <a:solidFill>
                <a:srgbClr val="0070C0"/>
              </a:solidFill>
            </a:endParaRPr>
          </a:p>
          <a:p>
            <a:r>
              <a:rPr lang="en-US" altLang="sl-SI" sz="1800" dirty="0">
                <a:solidFill>
                  <a:srgbClr val="0070C0"/>
                </a:solidFill>
              </a:rPr>
              <a:t>We have co-organized a regional conference for SW Europe about participatory budgeting in Ljubljana in May 2017</a:t>
            </a:r>
            <a:r>
              <a:rPr lang="en-US" altLang="sl-SI" sz="1800" dirty="0" smtClean="0">
                <a:solidFill>
                  <a:srgbClr val="0070C0"/>
                </a:solidFill>
              </a:rPr>
              <a:t>.</a:t>
            </a:r>
            <a:endParaRPr lang="sl-SI" altLang="sl-SI" sz="1800" dirty="0" smtClean="0">
              <a:solidFill>
                <a:srgbClr val="0070C0"/>
              </a:solidFill>
            </a:endParaRPr>
          </a:p>
          <a:p>
            <a:endParaRPr lang="sl-SI" altLang="sl-SI" sz="1800" dirty="0" smtClean="0">
              <a:solidFill>
                <a:srgbClr val="0070C0"/>
              </a:solidFill>
            </a:endParaRPr>
          </a:p>
          <a:p>
            <a:r>
              <a:rPr lang="en-US" altLang="sl-SI" sz="1800" dirty="0">
                <a:solidFill>
                  <a:srgbClr val="0070C0"/>
                </a:solidFill>
              </a:rPr>
              <a:t>We use GIFT principles of transparency as a fundamental </a:t>
            </a:r>
            <a:r>
              <a:rPr lang="en-US" altLang="sl-SI" sz="1800" dirty="0" err="1">
                <a:solidFill>
                  <a:srgbClr val="0070C0"/>
                </a:solidFill>
              </a:rPr>
              <a:t>rawmodel</a:t>
            </a:r>
            <a:r>
              <a:rPr lang="en-US" altLang="sl-SI" sz="1800" dirty="0">
                <a:solidFill>
                  <a:srgbClr val="0070C0"/>
                </a:solidFill>
              </a:rPr>
              <a:t> for the promotion of the long term goal of our state budget transparency</a:t>
            </a:r>
            <a:r>
              <a:rPr lang="en-US" altLang="sl-SI" sz="1800" dirty="0" smtClean="0">
                <a:solidFill>
                  <a:srgbClr val="0070C0"/>
                </a:solidFill>
              </a:rPr>
              <a:t>.</a:t>
            </a:r>
            <a:endParaRPr lang="sl-SI" altLang="sl-SI" sz="1800" dirty="0" smtClean="0">
              <a:solidFill>
                <a:srgbClr val="0070C0"/>
              </a:solidFill>
            </a:endParaRPr>
          </a:p>
          <a:p>
            <a:endParaRPr lang="sl-SI" altLang="sl-SI" sz="1800" dirty="0" smtClean="0">
              <a:solidFill>
                <a:srgbClr val="0070C0"/>
              </a:solidFill>
            </a:endParaRPr>
          </a:p>
          <a:p>
            <a:r>
              <a:rPr lang="en-US" altLang="sl-SI" sz="1800" dirty="0">
                <a:solidFill>
                  <a:srgbClr val="0070C0"/>
                </a:solidFill>
              </a:rPr>
              <a:t>We are using GIFT‘s principles on participatory budgeting as information for promotion of a good practice in local communities budgetary process.</a:t>
            </a:r>
            <a:endParaRPr lang="sl-SI" altLang="sl-SI" sz="2800" dirty="0" smtClean="0">
              <a:solidFill>
                <a:srgbClr val="0070C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14" y="4963884"/>
            <a:ext cx="2391508" cy="179363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40" y="4977039"/>
            <a:ext cx="3165294" cy="178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07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2381458" y="142945"/>
            <a:ext cx="6631911" cy="558172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FD8C1B"/>
                </a:solidFill>
              </a:rPr>
              <a:t>Reaching out to the public with </a:t>
            </a:r>
            <a:r>
              <a:rPr lang="en-US" sz="2800" b="1" dirty="0" smtClean="0">
                <a:solidFill>
                  <a:srgbClr val="FD8C1B"/>
                </a:solidFill>
              </a:rPr>
              <a:t>technology</a:t>
            </a:r>
            <a:endParaRPr lang="sl-SI" altLang="sl-SI" sz="2800" b="1" dirty="0">
              <a:solidFill>
                <a:srgbClr val="FD8C1B"/>
              </a:solidFill>
            </a:endParaRPr>
          </a:p>
        </p:txBody>
      </p:sp>
      <p:sp>
        <p:nvSpPr>
          <p:cNvPr id="409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CFFA9B-65B3-4A66-89A8-CB483901EA6D}" type="slidenum">
              <a:rPr lang="en-US" altLang="sl-SI"/>
              <a:pPr/>
              <a:t>3</a:t>
            </a:fld>
            <a:endParaRPr lang="en-US" altLang="sl-SI" dirty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2381459" y="6276975"/>
            <a:ext cx="944546" cy="2159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l-SI" dirty="0" smtClean="0">
                <a:hlinkClick r:id="rId2"/>
              </a:rPr>
              <a:t>www.rs-rs.si</a:t>
            </a:r>
            <a:endParaRPr lang="sl-SI" altLang="sl-SI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72379" y="1316335"/>
            <a:ext cx="6300316" cy="428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accent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sl-SI" sz="1800" dirty="0">
                <a:solidFill>
                  <a:srgbClr val="0070C0"/>
                </a:solidFill>
              </a:rPr>
              <a:t>State budget has reached a certain level of openness of the information on public spending – but there's still a lot of room for improvement</a:t>
            </a:r>
            <a:r>
              <a:rPr lang="en-US" altLang="sl-SI" sz="1800" dirty="0" smtClean="0">
                <a:solidFill>
                  <a:srgbClr val="0070C0"/>
                </a:solidFill>
              </a:rPr>
              <a:t>.</a:t>
            </a:r>
            <a:endParaRPr lang="sl-SI" altLang="sl-SI" sz="1800" dirty="0" smtClean="0">
              <a:solidFill>
                <a:srgbClr val="0070C0"/>
              </a:solidFill>
            </a:endParaRPr>
          </a:p>
          <a:p>
            <a:endParaRPr lang="sl-SI" altLang="sl-SI" sz="1800" dirty="0">
              <a:solidFill>
                <a:srgbClr val="0070C0"/>
              </a:solidFill>
            </a:endParaRPr>
          </a:p>
          <a:p>
            <a:r>
              <a:rPr lang="en-US" altLang="sl-SI" sz="1800" dirty="0">
                <a:solidFill>
                  <a:srgbClr val="0070C0"/>
                </a:solidFill>
              </a:rPr>
              <a:t>Citizens budget is currently a static document but treasury is working on a projector make it more dynamic</a:t>
            </a:r>
            <a:r>
              <a:rPr lang="en-US" altLang="sl-SI" sz="1800" dirty="0" smtClean="0">
                <a:solidFill>
                  <a:srgbClr val="0070C0"/>
                </a:solidFill>
              </a:rPr>
              <a:t>.</a:t>
            </a:r>
            <a:endParaRPr lang="sl-SI" altLang="sl-SI" sz="1800" dirty="0" smtClean="0">
              <a:solidFill>
                <a:srgbClr val="0070C0"/>
              </a:solidFill>
            </a:endParaRPr>
          </a:p>
          <a:p>
            <a:endParaRPr lang="sl-SI" altLang="sl-SI" sz="1800" dirty="0">
              <a:solidFill>
                <a:srgbClr val="0070C0"/>
              </a:solidFill>
            </a:endParaRPr>
          </a:p>
          <a:p>
            <a:r>
              <a:rPr lang="en-US" altLang="sl-SI" sz="1800" dirty="0">
                <a:solidFill>
                  <a:srgbClr val="0070C0"/>
                </a:solidFill>
              </a:rPr>
              <a:t>Local communities are more and more interested in participatory budgeting. Especially because we have local elections in November 2018 and candidates are looking for the new ideas</a:t>
            </a:r>
            <a:r>
              <a:rPr lang="en-US" altLang="sl-SI" sz="1800" dirty="0" smtClean="0">
                <a:solidFill>
                  <a:srgbClr val="0070C0"/>
                </a:solidFill>
              </a:rPr>
              <a:t>.</a:t>
            </a:r>
            <a:endParaRPr lang="sl-SI" altLang="sl-SI" sz="1800" dirty="0" smtClean="0">
              <a:solidFill>
                <a:srgbClr val="0070C0"/>
              </a:solidFill>
            </a:endParaRPr>
          </a:p>
          <a:p>
            <a:endParaRPr lang="sl-SI" altLang="sl-SI" sz="1800" dirty="0">
              <a:solidFill>
                <a:srgbClr val="0070C0"/>
              </a:solidFill>
            </a:endParaRPr>
          </a:p>
          <a:p>
            <a:r>
              <a:rPr lang="en-US" altLang="sl-SI" sz="1800" dirty="0">
                <a:solidFill>
                  <a:srgbClr val="0070C0"/>
                </a:solidFill>
              </a:rPr>
              <a:t>Local communities that are in participatory budgeting for a longer period are starting to introduce </a:t>
            </a:r>
            <a:r>
              <a:rPr lang="en-US" altLang="sl-SI" sz="1800" dirty="0" err="1">
                <a:solidFill>
                  <a:srgbClr val="0070C0"/>
                </a:solidFill>
              </a:rPr>
              <a:t>informatization</a:t>
            </a:r>
            <a:r>
              <a:rPr lang="en-US" altLang="sl-SI" sz="1800" dirty="0">
                <a:solidFill>
                  <a:srgbClr val="0070C0"/>
                </a:solidFill>
              </a:rPr>
              <a:t> in the process</a:t>
            </a:r>
            <a:r>
              <a:rPr lang="en-US" altLang="sl-SI" sz="1800" dirty="0" smtClean="0">
                <a:solidFill>
                  <a:srgbClr val="0070C0"/>
                </a:solidFill>
              </a:rPr>
              <a:t>.</a:t>
            </a:r>
            <a:endParaRPr lang="sl-SI" altLang="sl-SI" sz="1800" dirty="0" smtClean="0">
              <a:solidFill>
                <a:srgbClr val="0070C0"/>
              </a:solidFill>
            </a:endParaRPr>
          </a:p>
          <a:p>
            <a:endParaRPr lang="sl-SI" altLang="sl-SI" sz="2400" dirty="0">
              <a:solidFill>
                <a:srgbClr val="0070C0"/>
              </a:solidFill>
            </a:endParaRPr>
          </a:p>
          <a:p>
            <a:pPr algn="just"/>
            <a:r>
              <a:rPr lang="sl-SI" altLang="sl-SI" sz="1000" dirty="0">
                <a:solidFill>
                  <a:srgbClr val="0070C0"/>
                </a:solidFill>
              </a:rPr>
              <a:t>http://www.mf.gov.si/fileadmin/mf.gov.si/pageuploads/slike/prora%C4%8Dun/Infografika_PRORACUN_2018.pdf</a:t>
            </a:r>
            <a:endParaRPr lang="sl-SI" altLang="sl-SI" sz="1000" dirty="0" smtClean="0">
              <a:solidFill>
                <a:srgbClr val="0070C0"/>
              </a:solidFill>
            </a:endParaRPr>
          </a:p>
          <a:p>
            <a:endParaRPr lang="sl-SI" altLang="sl-SI" sz="2800" dirty="0">
              <a:solidFill>
                <a:srgbClr val="0070C0"/>
              </a:solidFill>
            </a:endParaRPr>
          </a:p>
          <a:p>
            <a:endParaRPr lang="sl-SI" altLang="sl-SI" sz="2800" dirty="0" smtClean="0">
              <a:solidFill>
                <a:srgbClr val="0070C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6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91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1537398" y="303718"/>
            <a:ext cx="7475972" cy="558172"/>
          </a:xfrm>
        </p:spPr>
        <p:txBody>
          <a:bodyPr/>
          <a:lstStyle/>
          <a:p>
            <a:pPr algn="ctr"/>
            <a:r>
              <a:rPr lang="sl-SI" sz="2800" b="1" dirty="0" err="1">
                <a:solidFill>
                  <a:srgbClr val="FD8C1B"/>
                </a:solidFill>
              </a:rPr>
              <a:t>Motivating</a:t>
            </a:r>
            <a:r>
              <a:rPr lang="sl-SI" sz="2800" b="1" dirty="0">
                <a:solidFill>
                  <a:srgbClr val="FD8C1B"/>
                </a:solidFill>
              </a:rPr>
              <a:t> </a:t>
            </a:r>
            <a:r>
              <a:rPr lang="sl-SI" sz="2800" b="1" dirty="0" err="1">
                <a:solidFill>
                  <a:srgbClr val="FD8C1B"/>
                </a:solidFill>
              </a:rPr>
              <a:t>citizens</a:t>
            </a:r>
            <a:r>
              <a:rPr lang="sl-SI" sz="2800" b="1" dirty="0">
                <a:solidFill>
                  <a:srgbClr val="FD8C1B"/>
                </a:solidFill>
              </a:rPr>
              <a:t> on </a:t>
            </a:r>
            <a:r>
              <a:rPr lang="sl-SI" sz="2800" b="1" dirty="0" err="1">
                <a:solidFill>
                  <a:srgbClr val="FD8C1B"/>
                </a:solidFill>
              </a:rPr>
              <a:t>budgets</a:t>
            </a:r>
            <a:endParaRPr lang="sl-SI" altLang="sl-SI" sz="2800" b="1" dirty="0">
              <a:solidFill>
                <a:srgbClr val="FD8C1B"/>
              </a:solidFill>
            </a:endParaRPr>
          </a:p>
        </p:txBody>
      </p:sp>
      <p:sp>
        <p:nvSpPr>
          <p:cNvPr id="409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CFFA9B-65B3-4A66-89A8-CB483901EA6D}" type="slidenum">
              <a:rPr lang="en-US" altLang="sl-SI"/>
              <a:pPr/>
              <a:t>4</a:t>
            </a:fld>
            <a:endParaRPr lang="en-US" altLang="sl-SI" dirty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l-SI" dirty="0" smtClean="0">
                <a:hlinkClick r:id="rId2"/>
              </a:rPr>
              <a:t>www.rs-rs.si</a:t>
            </a:r>
            <a:endParaRPr lang="sl-SI" altLang="sl-SI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00225" y="1406769"/>
            <a:ext cx="7002131" cy="473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accent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/>
            <a:endParaRPr lang="sl-SI" altLang="sl-SI" sz="2400" dirty="0">
              <a:solidFill>
                <a:srgbClr val="0070C0"/>
              </a:solidFill>
            </a:endParaRPr>
          </a:p>
          <a:p>
            <a:pPr algn="just"/>
            <a:endParaRPr lang="sl-SI" altLang="sl-SI" sz="2400" dirty="0" smtClean="0">
              <a:solidFill>
                <a:srgbClr val="0070C0"/>
              </a:solidFill>
            </a:endParaRPr>
          </a:p>
          <a:p>
            <a:endParaRPr lang="sl-SI" altLang="sl-SI" sz="2800" dirty="0">
              <a:solidFill>
                <a:srgbClr val="0070C0"/>
              </a:solidFill>
            </a:endParaRPr>
          </a:p>
          <a:p>
            <a:endParaRPr lang="sl-SI" altLang="sl-SI" sz="2800" dirty="0" smtClean="0">
              <a:solidFill>
                <a:srgbClr val="0070C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98" y="1439396"/>
            <a:ext cx="7475972" cy="44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49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1537398" y="303718"/>
            <a:ext cx="7475972" cy="558172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FD8C1B"/>
                </a:solidFill>
              </a:rPr>
              <a:t>Your organization´s gift to GIFT</a:t>
            </a:r>
            <a:endParaRPr lang="sl-SI" altLang="sl-SI" sz="2800" b="1" dirty="0">
              <a:solidFill>
                <a:srgbClr val="FD8C1B"/>
              </a:solidFill>
            </a:endParaRPr>
          </a:p>
        </p:txBody>
      </p:sp>
      <p:sp>
        <p:nvSpPr>
          <p:cNvPr id="409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CFFA9B-65B3-4A66-89A8-CB483901EA6D}" type="slidenum">
              <a:rPr lang="en-US" altLang="sl-SI"/>
              <a:pPr/>
              <a:t>5</a:t>
            </a:fld>
            <a:endParaRPr lang="en-US" altLang="sl-SI" dirty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l-SI" dirty="0" smtClean="0">
                <a:hlinkClick r:id="rId2"/>
              </a:rPr>
              <a:t>www.rs-rs.si</a:t>
            </a:r>
            <a:endParaRPr lang="sl-SI" altLang="sl-SI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00224" y="964641"/>
            <a:ext cx="7002131" cy="261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accent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sl-SI" sz="1800" dirty="0">
                <a:solidFill>
                  <a:srgbClr val="0070C0"/>
                </a:solidFill>
              </a:rPr>
              <a:t>Auditing budget procedures at local level and promote participation as an example of a good practice</a:t>
            </a:r>
            <a:r>
              <a:rPr lang="en-US" altLang="sl-SI" sz="1800" dirty="0" smtClean="0">
                <a:solidFill>
                  <a:srgbClr val="0070C0"/>
                </a:solidFill>
              </a:rPr>
              <a:t>.</a:t>
            </a:r>
            <a:endParaRPr lang="sl-SI" altLang="sl-SI" sz="1800" dirty="0" smtClean="0">
              <a:solidFill>
                <a:srgbClr val="0070C0"/>
              </a:solidFill>
            </a:endParaRPr>
          </a:p>
          <a:p>
            <a:endParaRPr lang="sl-SI" altLang="sl-SI" sz="1800" dirty="0">
              <a:solidFill>
                <a:srgbClr val="0070C0"/>
              </a:solidFill>
            </a:endParaRPr>
          </a:p>
          <a:p>
            <a:r>
              <a:rPr lang="en-US" altLang="sl-SI" sz="1800" dirty="0">
                <a:solidFill>
                  <a:srgbClr val="0070C0"/>
                </a:solidFill>
              </a:rPr>
              <a:t>Perform a study on impact of participation on turn out at local elections and active citizens public involvement</a:t>
            </a:r>
            <a:r>
              <a:rPr lang="en-US" altLang="sl-SI" sz="1800" dirty="0" smtClean="0">
                <a:solidFill>
                  <a:srgbClr val="0070C0"/>
                </a:solidFill>
              </a:rPr>
              <a:t>.</a:t>
            </a:r>
            <a:endParaRPr lang="sl-SI" altLang="sl-SI" sz="1800" dirty="0" smtClean="0">
              <a:solidFill>
                <a:srgbClr val="0070C0"/>
              </a:solidFill>
            </a:endParaRPr>
          </a:p>
          <a:p>
            <a:endParaRPr lang="sl-SI" altLang="sl-SI" sz="1800" dirty="0">
              <a:solidFill>
                <a:srgbClr val="0070C0"/>
              </a:solidFill>
            </a:endParaRPr>
          </a:p>
          <a:p>
            <a:r>
              <a:rPr lang="en-US" altLang="sl-SI" sz="1800" dirty="0">
                <a:solidFill>
                  <a:srgbClr val="0070C0"/>
                </a:solidFill>
              </a:rPr>
              <a:t>Constant promotion within the civil society (NGOs, LCOs, etc</a:t>
            </a:r>
            <a:r>
              <a:rPr lang="en-US" altLang="sl-SI" sz="1800" dirty="0" smtClean="0">
                <a:solidFill>
                  <a:srgbClr val="0070C0"/>
                </a:solidFill>
              </a:rPr>
              <a:t>.)</a:t>
            </a:r>
            <a:endParaRPr lang="sl-SI" altLang="sl-SI" sz="1800" dirty="0" smtClean="0">
              <a:solidFill>
                <a:srgbClr val="0070C0"/>
              </a:solidFill>
            </a:endParaRPr>
          </a:p>
          <a:p>
            <a:endParaRPr lang="sl-SI" altLang="sl-SI" sz="1800" dirty="0">
              <a:solidFill>
                <a:srgbClr val="0070C0"/>
              </a:solidFill>
            </a:endParaRPr>
          </a:p>
          <a:p>
            <a:r>
              <a:rPr lang="sl-SI" altLang="sl-SI" sz="1800" dirty="0" err="1" smtClean="0">
                <a:solidFill>
                  <a:srgbClr val="0070C0"/>
                </a:solidFill>
              </a:rPr>
              <a:t>Folowing</a:t>
            </a:r>
            <a:r>
              <a:rPr lang="sl-SI" altLang="sl-SI" sz="1800" dirty="0" smtClean="0">
                <a:solidFill>
                  <a:srgbClr val="0070C0"/>
                </a:solidFill>
              </a:rPr>
              <a:t> </a:t>
            </a:r>
            <a:r>
              <a:rPr lang="sl-SI" altLang="sl-SI" sz="1800" dirty="0" err="1" smtClean="0">
                <a:solidFill>
                  <a:srgbClr val="0070C0"/>
                </a:solidFill>
              </a:rPr>
              <a:t>the</a:t>
            </a:r>
            <a:r>
              <a:rPr lang="sl-SI" altLang="sl-SI" sz="1800" dirty="0" smtClean="0">
                <a:solidFill>
                  <a:srgbClr val="0070C0"/>
                </a:solidFill>
              </a:rPr>
              <a:t> IBP‘s OBS </a:t>
            </a:r>
            <a:r>
              <a:rPr lang="sl-SI" altLang="sl-SI" sz="1800" dirty="0" err="1" smtClean="0">
                <a:solidFill>
                  <a:srgbClr val="0070C0"/>
                </a:solidFill>
              </a:rPr>
              <a:t>results</a:t>
            </a:r>
            <a:r>
              <a:rPr lang="sl-SI" altLang="sl-SI" sz="1800" dirty="0" smtClean="0">
                <a:solidFill>
                  <a:srgbClr val="0070C0"/>
                </a:solidFill>
              </a:rPr>
              <a:t> </a:t>
            </a:r>
            <a:r>
              <a:rPr lang="sl-SI" altLang="sl-SI" sz="1800" dirty="0" err="1" smtClean="0">
                <a:solidFill>
                  <a:srgbClr val="0070C0"/>
                </a:solidFill>
              </a:rPr>
              <a:t>and</a:t>
            </a:r>
            <a:r>
              <a:rPr lang="sl-SI" altLang="sl-SI" sz="1800" dirty="0" smtClean="0">
                <a:solidFill>
                  <a:srgbClr val="0070C0"/>
                </a:solidFill>
              </a:rPr>
              <a:t> </a:t>
            </a:r>
            <a:r>
              <a:rPr lang="sl-SI" altLang="sl-SI" sz="1800" dirty="0" err="1" smtClean="0">
                <a:solidFill>
                  <a:srgbClr val="0070C0"/>
                </a:solidFill>
              </a:rPr>
              <a:t>promoting</a:t>
            </a:r>
            <a:r>
              <a:rPr lang="sl-SI" altLang="sl-SI" sz="1800" dirty="0" smtClean="0">
                <a:solidFill>
                  <a:srgbClr val="0070C0"/>
                </a:solidFill>
              </a:rPr>
              <a:t> </a:t>
            </a:r>
            <a:r>
              <a:rPr lang="sl-SI" altLang="sl-SI" sz="1800" dirty="0" err="1" smtClean="0">
                <a:solidFill>
                  <a:srgbClr val="0070C0"/>
                </a:solidFill>
              </a:rPr>
              <a:t>participation</a:t>
            </a:r>
            <a:r>
              <a:rPr lang="sl-SI" altLang="sl-SI" sz="1800" dirty="0" smtClean="0">
                <a:solidFill>
                  <a:srgbClr val="0070C0"/>
                </a:solidFill>
              </a:rPr>
              <a:t>.</a:t>
            </a:r>
            <a:endParaRPr lang="sl-SI" altLang="sl-SI" sz="2400" dirty="0" smtClean="0">
              <a:solidFill>
                <a:srgbClr val="0070C0"/>
              </a:solidFill>
            </a:endParaRPr>
          </a:p>
          <a:p>
            <a:endParaRPr lang="sl-SI" altLang="sl-SI" sz="2800" dirty="0">
              <a:solidFill>
                <a:srgbClr val="0070C0"/>
              </a:solidFill>
            </a:endParaRPr>
          </a:p>
          <a:p>
            <a:endParaRPr lang="sl-SI" altLang="sl-SI" sz="2800" dirty="0" smtClean="0">
              <a:solidFill>
                <a:srgbClr val="0070C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77" y="3758431"/>
            <a:ext cx="3479933" cy="234677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69" y="3758430"/>
            <a:ext cx="3520169" cy="234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3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RS-PPT-Template">
  <a:themeElements>
    <a:clrScheme name="RSRS">
      <a:dk1>
        <a:sysClr val="windowText" lastClr="000000"/>
      </a:dk1>
      <a:lt1>
        <a:sysClr val="window" lastClr="FFFFFF"/>
      </a:lt1>
      <a:dk2>
        <a:srgbClr val="3C3C3B"/>
      </a:dk2>
      <a:lt2>
        <a:srgbClr val="A5A6A5"/>
      </a:lt2>
      <a:accent1>
        <a:srgbClr val="458198"/>
      </a:accent1>
      <a:accent2>
        <a:srgbClr val="315E70"/>
      </a:accent2>
      <a:accent3>
        <a:srgbClr val="284F5E"/>
      </a:accent3>
      <a:accent4>
        <a:srgbClr val="22404B"/>
      </a:accent4>
      <a:accent5>
        <a:srgbClr val="1B2F38"/>
      </a:accent5>
      <a:accent6>
        <a:srgbClr val="355E54"/>
      </a:accent6>
      <a:hlink>
        <a:srgbClr val="1B2F2A"/>
      </a:hlink>
      <a:folHlink>
        <a:srgbClr val="FFFFF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RSRS-PPT-Template</Template>
  <TotalTime>1781</TotalTime>
  <Words>325</Words>
  <Application>Microsoft Office PowerPoint</Application>
  <PresentationFormat>Diaprojekcija na zaslonu (4:3)</PresentationFormat>
  <Paragraphs>44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RSRS-PPT-Template</vt:lpstr>
      <vt:lpstr>PowerPointova predstavitev</vt:lpstr>
      <vt:lpstr>My organization and GIFT</vt:lpstr>
      <vt:lpstr>Reaching out to the public with technology</vt:lpstr>
      <vt:lpstr>Motivating citizens on budgets</vt:lpstr>
      <vt:lpstr>Your organization´s gift to GIFT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Strategija 2014/20</dc:title>
  <dc:creator>Jorg Kristijan Petrovič</dc:creator>
  <cp:lastModifiedBy>A</cp:lastModifiedBy>
  <cp:revision>92</cp:revision>
  <dcterms:created xsi:type="dcterms:W3CDTF">2013-12-08T10:40:03Z</dcterms:created>
  <dcterms:modified xsi:type="dcterms:W3CDTF">2018-10-12T20:48:40Z</dcterms:modified>
</cp:coreProperties>
</file>