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
  </p:notesMasterIdLst>
  <p:sldIdLst>
    <p:sldId id="317" r:id="rId5"/>
    <p:sldId id="329" r:id="rId6"/>
    <p:sldId id="330" r:id="rId7"/>
    <p:sldId id="334" r:id="rId8"/>
    <p:sldId id="335" r:id="rId9"/>
    <p:sldId id="32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le Serebro" initials="DS" lastIdx="1" clrIdx="0">
    <p:extLst>
      <p:ext uri="{19B8F6BF-5375-455C-9EA6-DF929625EA0E}">
        <p15:presenceInfo xmlns:p15="http://schemas.microsoft.com/office/powerpoint/2012/main" userId="S::danielle.serebro@cabri-sbo.org::3b46c3e4-ff2a-4a55-8b0a-5614bdb907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597" autoAdjust="0"/>
  </p:normalViewPr>
  <p:slideViewPr>
    <p:cSldViewPr snapToGrid="0">
      <p:cViewPr>
        <p:scale>
          <a:sx n="65" d="100"/>
          <a:sy n="65" d="100"/>
        </p:scale>
        <p:origin x="88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568A36-C3E4-4CA6-B209-C9D5024545B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ZA"/>
        </a:p>
      </dgm:t>
    </dgm:pt>
    <dgm:pt modelId="{4FF58ED4-6D98-47BD-993F-D02D4AE00494}">
      <dgm:prSet phldrT="[Text]" custT="1"/>
      <dgm:spPr/>
      <dgm:t>
        <a:bodyPr/>
        <a:lstStyle/>
        <a:p>
          <a:r>
            <a:rPr lang="en-US" sz="1600" dirty="0"/>
            <a:t>Phasing rollout incrementally and allowing for adaptation</a:t>
          </a:r>
          <a:endParaRPr lang="en-ZA" sz="1600" dirty="0"/>
        </a:p>
      </dgm:t>
    </dgm:pt>
    <dgm:pt modelId="{9E547715-A7E6-41F4-9741-39574601A22A}" type="parTrans" cxnId="{A585B576-BFB7-4088-8C86-C00357A75D02}">
      <dgm:prSet/>
      <dgm:spPr/>
      <dgm:t>
        <a:bodyPr/>
        <a:lstStyle/>
        <a:p>
          <a:endParaRPr lang="en-ZA" sz="1600"/>
        </a:p>
      </dgm:t>
    </dgm:pt>
    <dgm:pt modelId="{8F0A1A1A-1D1F-4618-9307-9200D7A174D7}" type="sibTrans" cxnId="{A585B576-BFB7-4088-8C86-C00357A75D02}">
      <dgm:prSet custT="1"/>
      <dgm:spPr/>
      <dgm:t>
        <a:bodyPr/>
        <a:lstStyle/>
        <a:p>
          <a:endParaRPr lang="en-US"/>
        </a:p>
      </dgm:t>
    </dgm:pt>
    <dgm:pt modelId="{51BBDC29-E78A-47B3-81C1-08A90F67B9C0}">
      <dgm:prSet phldrT="[Text]" custT="1"/>
      <dgm:spPr>
        <a:solidFill>
          <a:schemeClr val="accent2"/>
        </a:solidFill>
      </dgm:spPr>
      <dgm:t>
        <a:bodyPr/>
        <a:lstStyle/>
        <a:p>
          <a:pPr>
            <a:buFont typeface="Arial" panose="020B0604020202020204" pitchFamily="34" charset="0"/>
            <a:buChar char="•"/>
          </a:pPr>
          <a:r>
            <a:rPr lang="en-US" sz="1600" dirty="0"/>
            <a:t>Many stakeholders in the expenditure chain lack budget and accounting expertise, requiring targeted training </a:t>
          </a:r>
          <a:endParaRPr lang="en-ZA" sz="1600" dirty="0"/>
        </a:p>
      </dgm:t>
    </dgm:pt>
    <dgm:pt modelId="{882399CC-B18F-4E71-AE9B-10E14CE01EC5}" type="parTrans" cxnId="{8A8EA57E-EAAE-4276-A2B6-5199098D7C92}">
      <dgm:prSet/>
      <dgm:spPr/>
      <dgm:t>
        <a:bodyPr/>
        <a:lstStyle/>
        <a:p>
          <a:endParaRPr lang="en-ZA" sz="1600"/>
        </a:p>
      </dgm:t>
    </dgm:pt>
    <dgm:pt modelId="{D60AF0A6-7EE7-432C-959D-E7BC4D993E3B}" type="sibTrans" cxnId="{8A8EA57E-EAAE-4276-A2B6-5199098D7C92}">
      <dgm:prSet custT="1"/>
      <dgm:spPr>
        <a:solidFill>
          <a:schemeClr val="bg1"/>
        </a:solidFill>
      </dgm:spPr>
      <dgm:t>
        <a:bodyPr/>
        <a:lstStyle/>
        <a:p>
          <a:endParaRPr lang="en-ZA" sz="1600"/>
        </a:p>
      </dgm:t>
    </dgm:pt>
    <dgm:pt modelId="{4BF16782-0A35-4E38-AFF3-CE723E51DF6B}">
      <dgm:prSet custT="1"/>
      <dgm:spPr>
        <a:solidFill>
          <a:srgbClr val="FF9F3F"/>
        </a:solidFill>
      </dgm:spPr>
      <dgm:t>
        <a:bodyPr/>
        <a:lstStyle/>
        <a:p>
          <a:pPr>
            <a:buFont typeface="Arial" panose="020B0604020202020204" pitchFamily="34" charset="0"/>
            <a:buChar char="•"/>
          </a:pPr>
          <a:r>
            <a:rPr lang="en-US" sz="1600" dirty="0"/>
            <a:t>Entities with internally generated funds have little incentive to use </a:t>
          </a:r>
          <a:r>
            <a:rPr lang="en-US" sz="1600" dirty="0" err="1"/>
            <a:t>FMIS</a:t>
          </a:r>
          <a:endParaRPr lang="en-US" sz="1600" dirty="0"/>
        </a:p>
      </dgm:t>
    </dgm:pt>
    <dgm:pt modelId="{1D050A06-671B-45AB-B06A-94223BEFD881}" type="parTrans" cxnId="{685DE864-4ECA-4F7C-ABF2-D71AB88FA63E}">
      <dgm:prSet/>
      <dgm:spPr/>
      <dgm:t>
        <a:bodyPr/>
        <a:lstStyle/>
        <a:p>
          <a:endParaRPr lang="en-ZA" sz="1600"/>
        </a:p>
      </dgm:t>
    </dgm:pt>
    <dgm:pt modelId="{54FE060B-8652-4F98-8A89-0912D4EDD34B}" type="sibTrans" cxnId="{685DE864-4ECA-4F7C-ABF2-D71AB88FA63E}">
      <dgm:prSet custT="1"/>
      <dgm:spPr>
        <a:solidFill>
          <a:schemeClr val="bg1"/>
        </a:solidFill>
      </dgm:spPr>
      <dgm:t>
        <a:bodyPr/>
        <a:lstStyle/>
        <a:p>
          <a:endParaRPr lang="en-ZA" sz="1600"/>
        </a:p>
      </dgm:t>
    </dgm:pt>
    <dgm:pt modelId="{377CCD69-BB0A-42D5-A8EB-71BE5E5C21DD}">
      <dgm:prSet custT="1"/>
      <dgm:spPr>
        <a:solidFill>
          <a:schemeClr val="accent2">
            <a:lumMod val="60000"/>
            <a:lumOff val="40000"/>
          </a:schemeClr>
        </a:solidFill>
      </dgm:spPr>
      <dgm:t>
        <a:bodyPr/>
        <a:lstStyle/>
        <a:p>
          <a:pPr>
            <a:buFont typeface="Arial" panose="020B0604020202020204" pitchFamily="34" charset="0"/>
            <a:buChar char="•"/>
          </a:pPr>
          <a:r>
            <a:rPr lang="en-US" sz="1600" dirty="0"/>
            <a:t>Performance audit is necessary to ensure the platform is robust, secure and fully operational at a reasonable speed</a:t>
          </a:r>
        </a:p>
      </dgm:t>
    </dgm:pt>
    <dgm:pt modelId="{FCE0A1E9-F543-4F74-BAAE-4583D5353307}" type="parTrans" cxnId="{44B2EB8E-AD1E-4D62-9A8C-FDF0777D81E0}">
      <dgm:prSet/>
      <dgm:spPr/>
      <dgm:t>
        <a:bodyPr/>
        <a:lstStyle/>
        <a:p>
          <a:endParaRPr lang="en-ZA" sz="1600"/>
        </a:p>
      </dgm:t>
    </dgm:pt>
    <dgm:pt modelId="{46DD2846-E795-476C-B808-D372F3464FEC}" type="sibTrans" cxnId="{44B2EB8E-AD1E-4D62-9A8C-FDF0777D81E0}">
      <dgm:prSet custT="1"/>
      <dgm:spPr>
        <a:solidFill>
          <a:schemeClr val="bg1"/>
        </a:solidFill>
      </dgm:spPr>
      <dgm:t>
        <a:bodyPr/>
        <a:lstStyle/>
        <a:p>
          <a:endParaRPr lang="en-ZA" sz="1600" dirty="0"/>
        </a:p>
      </dgm:t>
    </dgm:pt>
    <dgm:pt modelId="{A50E4B57-61E0-4E87-8550-087864B21EEF}">
      <dgm:prSet custT="1"/>
      <dgm:spPr>
        <a:solidFill>
          <a:schemeClr val="accent4"/>
        </a:solidFill>
      </dgm:spPr>
      <dgm:t>
        <a:bodyPr/>
        <a:lstStyle/>
        <a:p>
          <a:pPr>
            <a:buFont typeface="Arial" panose="020B0604020202020204" pitchFamily="34" charset="0"/>
            <a:buChar char="•"/>
          </a:pPr>
          <a:r>
            <a:rPr lang="en-ZA" sz="1600" dirty="0"/>
            <a:t>Wider institutional coverage of an </a:t>
          </a:r>
          <a:r>
            <a:rPr lang="en-ZA" sz="1600" dirty="0" err="1"/>
            <a:t>FMIS</a:t>
          </a:r>
          <a:r>
            <a:rPr lang="en-ZA" sz="1600" dirty="0"/>
            <a:t> allows for rapid and accountable responses in a crisis</a:t>
          </a:r>
        </a:p>
      </dgm:t>
    </dgm:pt>
    <dgm:pt modelId="{4C485E8D-9F54-44A9-91E0-3973239BB4D2}" type="parTrans" cxnId="{6255ADA9-F1B4-42C2-9186-799491647756}">
      <dgm:prSet/>
      <dgm:spPr/>
      <dgm:t>
        <a:bodyPr/>
        <a:lstStyle/>
        <a:p>
          <a:endParaRPr lang="en-ZA" sz="1600"/>
        </a:p>
      </dgm:t>
    </dgm:pt>
    <dgm:pt modelId="{CCB5C15F-44EE-48CC-9176-F95AB70232EC}" type="sibTrans" cxnId="{6255ADA9-F1B4-42C2-9186-799491647756}">
      <dgm:prSet custT="1"/>
      <dgm:spPr>
        <a:solidFill>
          <a:schemeClr val="bg1"/>
        </a:solidFill>
      </dgm:spPr>
      <dgm:t>
        <a:bodyPr/>
        <a:lstStyle/>
        <a:p>
          <a:endParaRPr lang="en-ZA" sz="1600"/>
        </a:p>
      </dgm:t>
    </dgm:pt>
    <dgm:pt modelId="{EACE1B25-51E9-4BBE-98AC-D1E8C615BB31}" type="pres">
      <dgm:prSet presAssocID="{32568A36-C3E4-4CA6-B209-C9D5024545BE}" presName="linearFlow" presStyleCnt="0">
        <dgm:presLayoutVars>
          <dgm:dir/>
          <dgm:resizeHandles val="exact"/>
        </dgm:presLayoutVars>
      </dgm:prSet>
      <dgm:spPr/>
    </dgm:pt>
    <dgm:pt modelId="{70F81312-18A6-4BFF-9BA6-37307A631A3B}" type="pres">
      <dgm:prSet presAssocID="{4FF58ED4-6D98-47BD-993F-D02D4AE00494}" presName="composite" presStyleCnt="0"/>
      <dgm:spPr/>
    </dgm:pt>
    <dgm:pt modelId="{B65D7BDE-61DC-4BA0-97F4-9F858B0759ED}" type="pres">
      <dgm:prSet presAssocID="{4FF58ED4-6D98-47BD-993F-D02D4AE00494}"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ootprints"/>
        </a:ext>
      </dgm:extLst>
    </dgm:pt>
    <dgm:pt modelId="{40764161-E7F6-44DE-BC78-553AEEB1B787}" type="pres">
      <dgm:prSet presAssocID="{4FF58ED4-6D98-47BD-993F-D02D4AE00494}" presName="txShp" presStyleLbl="node1" presStyleIdx="0" presStyleCnt="5" custLinFactNeighborX="-112" custLinFactNeighborY="-2459">
        <dgm:presLayoutVars>
          <dgm:bulletEnabled val="1"/>
        </dgm:presLayoutVars>
      </dgm:prSet>
      <dgm:spPr/>
    </dgm:pt>
    <dgm:pt modelId="{B3FF84B0-407A-46A9-8142-4D65CAA38D39}" type="pres">
      <dgm:prSet presAssocID="{8F0A1A1A-1D1F-4618-9307-9200D7A174D7}" presName="spacing" presStyleCnt="0"/>
      <dgm:spPr/>
    </dgm:pt>
    <dgm:pt modelId="{CCDF14A5-3A68-4208-9141-5E5E789E5234}" type="pres">
      <dgm:prSet presAssocID="{51BBDC29-E78A-47B3-81C1-08A90F67B9C0}" presName="composite" presStyleCnt="0"/>
      <dgm:spPr/>
    </dgm:pt>
    <dgm:pt modelId="{37DCDE1A-C0DA-46D6-9CA7-F46EC2ABF4C2}" type="pres">
      <dgm:prSet presAssocID="{51BBDC29-E78A-47B3-81C1-08A90F67B9C0}" presName="imgShp" presStyleLbl="fgImgPlac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alculator"/>
        </a:ext>
      </dgm:extLst>
    </dgm:pt>
    <dgm:pt modelId="{6B41DA40-C522-4234-8DD0-7DB3BDD95D8F}" type="pres">
      <dgm:prSet presAssocID="{51BBDC29-E78A-47B3-81C1-08A90F67B9C0}" presName="txShp" presStyleLbl="node1" presStyleIdx="1" presStyleCnt="5">
        <dgm:presLayoutVars>
          <dgm:bulletEnabled val="1"/>
        </dgm:presLayoutVars>
      </dgm:prSet>
      <dgm:spPr/>
    </dgm:pt>
    <dgm:pt modelId="{7509D7BF-67CA-48EC-B134-2E823E8331D2}" type="pres">
      <dgm:prSet presAssocID="{D60AF0A6-7EE7-432C-959D-E7BC4D993E3B}" presName="spacing" presStyleCnt="0"/>
      <dgm:spPr/>
    </dgm:pt>
    <dgm:pt modelId="{0FA82B9F-23AC-4B71-A391-5AD566D756D8}" type="pres">
      <dgm:prSet presAssocID="{A50E4B57-61E0-4E87-8550-087864B21EEF}" presName="composite" presStyleCnt="0"/>
      <dgm:spPr/>
    </dgm:pt>
    <dgm:pt modelId="{BA655038-87BC-4614-BCB3-48ED8E2D8C10}" type="pres">
      <dgm:prSet presAssocID="{A50E4B57-61E0-4E87-8550-087864B21EEF}" presName="imgShp"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ospital"/>
        </a:ext>
      </dgm:extLst>
    </dgm:pt>
    <dgm:pt modelId="{4348B414-F5BC-490F-9607-B2CB794DD2FB}" type="pres">
      <dgm:prSet presAssocID="{A50E4B57-61E0-4E87-8550-087864B21EEF}" presName="txShp" presStyleLbl="node1" presStyleIdx="2" presStyleCnt="5">
        <dgm:presLayoutVars>
          <dgm:bulletEnabled val="1"/>
        </dgm:presLayoutVars>
      </dgm:prSet>
      <dgm:spPr/>
    </dgm:pt>
    <dgm:pt modelId="{AF4F8F7D-408C-4496-8B53-04644B7B6FCB}" type="pres">
      <dgm:prSet presAssocID="{CCB5C15F-44EE-48CC-9176-F95AB70232EC}" presName="spacing" presStyleCnt="0"/>
      <dgm:spPr/>
    </dgm:pt>
    <dgm:pt modelId="{7EC9E5E6-27A4-4CF3-AE65-FFF0EE5A5697}" type="pres">
      <dgm:prSet presAssocID="{377CCD69-BB0A-42D5-A8EB-71BE5E5C21DD}" presName="composite" presStyleCnt="0"/>
      <dgm:spPr/>
    </dgm:pt>
    <dgm:pt modelId="{98C4F076-B6A2-43AC-A458-0E9B4EEFDD41}" type="pres">
      <dgm:prSet presAssocID="{377CCD69-BB0A-42D5-A8EB-71BE5E5C21DD}" presName="imgShp" presStyleLbl="fgImgPlac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eckmark"/>
        </a:ext>
      </dgm:extLst>
    </dgm:pt>
    <dgm:pt modelId="{081A441C-9658-4FBA-A194-3E4DE1BDC89C}" type="pres">
      <dgm:prSet presAssocID="{377CCD69-BB0A-42D5-A8EB-71BE5E5C21DD}" presName="txShp" presStyleLbl="node1" presStyleIdx="3" presStyleCnt="5">
        <dgm:presLayoutVars>
          <dgm:bulletEnabled val="1"/>
        </dgm:presLayoutVars>
      </dgm:prSet>
      <dgm:spPr/>
    </dgm:pt>
    <dgm:pt modelId="{FE34AC42-A91D-4035-8893-0EA7BEEE8924}" type="pres">
      <dgm:prSet presAssocID="{46DD2846-E795-476C-B808-D372F3464FEC}" presName="spacing" presStyleCnt="0"/>
      <dgm:spPr/>
    </dgm:pt>
    <dgm:pt modelId="{455CFA91-0071-471E-9345-8FA292434738}" type="pres">
      <dgm:prSet presAssocID="{4BF16782-0A35-4E38-AFF3-CE723E51DF6B}" presName="composite" presStyleCnt="0"/>
      <dgm:spPr/>
    </dgm:pt>
    <dgm:pt modelId="{B013216F-7926-4BFC-B64F-BB47BBF0DB0C}" type="pres">
      <dgm:prSet presAssocID="{4BF16782-0A35-4E38-AFF3-CE723E51DF6B}" presName="imgShp" presStyleLbl="fgImgPlac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Hierarchy"/>
        </a:ext>
      </dgm:extLst>
    </dgm:pt>
    <dgm:pt modelId="{3AD3FC44-1FE5-4F18-BBFF-D46D3DF1914B}" type="pres">
      <dgm:prSet presAssocID="{4BF16782-0A35-4E38-AFF3-CE723E51DF6B}" presName="txShp" presStyleLbl="node1" presStyleIdx="4" presStyleCnt="5">
        <dgm:presLayoutVars>
          <dgm:bulletEnabled val="1"/>
        </dgm:presLayoutVars>
      </dgm:prSet>
      <dgm:spPr/>
    </dgm:pt>
  </dgm:ptLst>
  <dgm:cxnLst>
    <dgm:cxn modelId="{AAE2AB05-6489-416B-BA80-AA070E4623AA}" type="presOf" srcId="{A50E4B57-61E0-4E87-8550-087864B21EEF}" destId="{4348B414-F5BC-490F-9607-B2CB794DD2FB}" srcOrd="0" destOrd="0" presId="urn:microsoft.com/office/officeart/2005/8/layout/vList3"/>
    <dgm:cxn modelId="{28F4C206-4F0A-45C1-9DCB-35794698FD3D}" type="presOf" srcId="{377CCD69-BB0A-42D5-A8EB-71BE5E5C21DD}" destId="{081A441C-9658-4FBA-A194-3E4DE1BDC89C}" srcOrd="0" destOrd="0" presId="urn:microsoft.com/office/officeart/2005/8/layout/vList3"/>
    <dgm:cxn modelId="{8BB53F5E-730D-4698-8E0B-6456FB4987DB}" type="presOf" srcId="{4BF16782-0A35-4E38-AFF3-CE723E51DF6B}" destId="{3AD3FC44-1FE5-4F18-BBFF-D46D3DF1914B}" srcOrd="0" destOrd="0" presId="urn:microsoft.com/office/officeart/2005/8/layout/vList3"/>
    <dgm:cxn modelId="{685DE864-4ECA-4F7C-ABF2-D71AB88FA63E}" srcId="{32568A36-C3E4-4CA6-B209-C9D5024545BE}" destId="{4BF16782-0A35-4E38-AFF3-CE723E51DF6B}" srcOrd="4" destOrd="0" parTransId="{1D050A06-671B-45AB-B06A-94223BEFD881}" sibTransId="{54FE060B-8652-4F98-8A89-0912D4EDD34B}"/>
    <dgm:cxn modelId="{A585B576-BFB7-4088-8C86-C00357A75D02}" srcId="{32568A36-C3E4-4CA6-B209-C9D5024545BE}" destId="{4FF58ED4-6D98-47BD-993F-D02D4AE00494}" srcOrd="0" destOrd="0" parTransId="{9E547715-A7E6-41F4-9741-39574601A22A}" sibTransId="{8F0A1A1A-1D1F-4618-9307-9200D7A174D7}"/>
    <dgm:cxn modelId="{8A8EA57E-EAAE-4276-A2B6-5199098D7C92}" srcId="{32568A36-C3E4-4CA6-B209-C9D5024545BE}" destId="{51BBDC29-E78A-47B3-81C1-08A90F67B9C0}" srcOrd="1" destOrd="0" parTransId="{882399CC-B18F-4E71-AE9B-10E14CE01EC5}" sibTransId="{D60AF0A6-7EE7-432C-959D-E7BC4D993E3B}"/>
    <dgm:cxn modelId="{3B0A3980-1A42-4064-B571-FDA9558A5964}" type="presOf" srcId="{51BBDC29-E78A-47B3-81C1-08A90F67B9C0}" destId="{6B41DA40-C522-4234-8DD0-7DB3BDD95D8F}" srcOrd="0" destOrd="0" presId="urn:microsoft.com/office/officeart/2005/8/layout/vList3"/>
    <dgm:cxn modelId="{44B2EB8E-AD1E-4D62-9A8C-FDF0777D81E0}" srcId="{32568A36-C3E4-4CA6-B209-C9D5024545BE}" destId="{377CCD69-BB0A-42D5-A8EB-71BE5E5C21DD}" srcOrd="3" destOrd="0" parTransId="{FCE0A1E9-F543-4F74-BAAE-4583D5353307}" sibTransId="{46DD2846-E795-476C-B808-D372F3464FEC}"/>
    <dgm:cxn modelId="{562F5A95-A1BC-4C96-80E5-73C63412C336}" type="presOf" srcId="{4FF58ED4-6D98-47BD-993F-D02D4AE00494}" destId="{40764161-E7F6-44DE-BC78-553AEEB1B787}" srcOrd="0" destOrd="0" presId="urn:microsoft.com/office/officeart/2005/8/layout/vList3"/>
    <dgm:cxn modelId="{6255ADA9-F1B4-42C2-9186-799491647756}" srcId="{32568A36-C3E4-4CA6-B209-C9D5024545BE}" destId="{A50E4B57-61E0-4E87-8550-087864B21EEF}" srcOrd="2" destOrd="0" parTransId="{4C485E8D-9F54-44A9-91E0-3973239BB4D2}" sibTransId="{CCB5C15F-44EE-48CC-9176-F95AB70232EC}"/>
    <dgm:cxn modelId="{D4D3DAB3-DD6E-41D1-BAC3-4D5FE2B638C3}" type="presOf" srcId="{32568A36-C3E4-4CA6-B209-C9D5024545BE}" destId="{EACE1B25-51E9-4BBE-98AC-D1E8C615BB31}" srcOrd="0" destOrd="0" presId="urn:microsoft.com/office/officeart/2005/8/layout/vList3"/>
    <dgm:cxn modelId="{784E8760-A4DA-4677-9506-EE5DFC7F8CCF}" type="presParOf" srcId="{EACE1B25-51E9-4BBE-98AC-D1E8C615BB31}" destId="{70F81312-18A6-4BFF-9BA6-37307A631A3B}" srcOrd="0" destOrd="0" presId="urn:microsoft.com/office/officeart/2005/8/layout/vList3"/>
    <dgm:cxn modelId="{FEC25C25-9EC4-4648-B14D-0CF7007C772F}" type="presParOf" srcId="{70F81312-18A6-4BFF-9BA6-37307A631A3B}" destId="{B65D7BDE-61DC-4BA0-97F4-9F858B0759ED}" srcOrd="0" destOrd="0" presId="urn:microsoft.com/office/officeart/2005/8/layout/vList3"/>
    <dgm:cxn modelId="{52E97C26-647A-49E0-806E-8AF95423C602}" type="presParOf" srcId="{70F81312-18A6-4BFF-9BA6-37307A631A3B}" destId="{40764161-E7F6-44DE-BC78-553AEEB1B787}" srcOrd="1" destOrd="0" presId="urn:microsoft.com/office/officeart/2005/8/layout/vList3"/>
    <dgm:cxn modelId="{3DBC3E3E-7A87-49B2-82E6-DD7C760D336E}" type="presParOf" srcId="{EACE1B25-51E9-4BBE-98AC-D1E8C615BB31}" destId="{B3FF84B0-407A-46A9-8142-4D65CAA38D39}" srcOrd="1" destOrd="0" presId="urn:microsoft.com/office/officeart/2005/8/layout/vList3"/>
    <dgm:cxn modelId="{5F9FF62D-8391-4762-A52F-5C553474EEC8}" type="presParOf" srcId="{EACE1B25-51E9-4BBE-98AC-D1E8C615BB31}" destId="{CCDF14A5-3A68-4208-9141-5E5E789E5234}" srcOrd="2" destOrd="0" presId="urn:microsoft.com/office/officeart/2005/8/layout/vList3"/>
    <dgm:cxn modelId="{202EF5CF-BB93-4491-A141-63D42909737C}" type="presParOf" srcId="{CCDF14A5-3A68-4208-9141-5E5E789E5234}" destId="{37DCDE1A-C0DA-46D6-9CA7-F46EC2ABF4C2}" srcOrd="0" destOrd="0" presId="urn:microsoft.com/office/officeart/2005/8/layout/vList3"/>
    <dgm:cxn modelId="{AEB5F927-9C65-4ADD-AE91-89FB7306A94E}" type="presParOf" srcId="{CCDF14A5-3A68-4208-9141-5E5E789E5234}" destId="{6B41DA40-C522-4234-8DD0-7DB3BDD95D8F}" srcOrd="1" destOrd="0" presId="urn:microsoft.com/office/officeart/2005/8/layout/vList3"/>
    <dgm:cxn modelId="{82D20D9C-7033-4366-8B47-4273324A8398}" type="presParOf" srcId="{EACE1B25-51E9-4BBE-98AC-D1E8C615BB31}" destId="{7509D7BF-67CA-48EC-B134-2E823E8331D2}" srcOrd="3" destOrd="0" presId="urn:microsoft.com/office/officeart/2005/8/layout/vList3"/>
    <dgm:cxn modelId="{6DDBD37E-0ADC-4D79-9053-F849344C4EFE}" type="presParOf" srcId="{EACE1B25-51E9-4BBE-98AC-D1E8C615BB31}" destId="{0FA82B9F-23AC-4B71-A391-5AD566D756D8}" srcOrd="4" destOrd="0" presId="urn:microsoft.com/office/officeart/2005/8/layout/vList3"/>
    <dgm:cxn modelId="{7AF617F4-0A44-4715-AD29-33F198A00DE1}" type="presParOf" srcId="{0FA82B9F-23AC-4B71-A391-5AD566D756D8}" destId="{BA655038-87BC-4614-BCB3-48ED8E2D8C10}" srcOrd="0" destOrd="0" presId="urn:microsoft.com/office/officeart/2005/8/layout/vList3"/>
    <dgm:cxn modelId="{A26D7B9C-4E8C-497E-8632-E0A9361178E1}" type="presParOf" srcId="{0FA82B9F-23AC-4B71-A391-5AD566D756D8}" destId="{4348B414-F5BC-490F-9607-B2CB794DD2FB}" srcOrd="1" destOrd="0" presId="urn:microsoft.com/office/officeart/2005/8/layout/vList3"/>
    <dgm:cxn modelId="{77BFE8D9-0ECD-4957-9EC7-0E33157DE5FF}" type="presParOf" srcId="{EACE1B25-51E9-4BBE-98AC-D1E8C615BB31}" destId="{AF4F8F7D-408C-4496-8B53-04644B7B6FCB}" srcOrd="5" destOrd="0" presId="urn:microsoft.com/office/officeart/2005/8/layout/vList3"/>
    <dgm:cxn modelId="{E25615AE-909D-49EA-BA60-55F893F86E77}" type="presParOf" srcId="{EACE1B25-51E9-4BBE-98AC-D1E8C615BB31}" destId="{7EC9E5E6-27A4-4CF3-AE65-FFF0EE5A5697}" srcOrd="6" destOrd="0" presId="urn:microsoft.com/office/officeart/2005/8/layout/vList3"/>
    <dgm:cxn modelId="{484417C5-6132-4104-B012-DFCD79DF1671}" type="presParOf" srcId="{7EC9E5E6-27A4-4CF3-AE65-FFF0EE5A5697}" destId="{98C4F076-B6A2-43AC-A458-0E9B4EEFDD41}" srcOrd="0" destOrd="0" presId="urn:microsoft.com/office/officeart/2005/8/layout/vList3"/>
    <dgm:cxn modelId="{96CFF30C-016B-495E-AF91-7706FF299620}" type="presParOf" srcId="{7EC9E5E6-27A4-4CF3-AE65-FFF0EE5A5697}" destId="{081A441C-9658-4FBA-A194-3E4DE1BDC89C}" srcOrd="1" destOrd="0" presId="urn:microsoft.com/office/officeart/2005/8/layout/vList3"/>
    <dgm:cxn modelId="{77080A20-74E6-4F61-ADE9-8BE91373A317}" type="presParOf" srcId="{EACE1B25-51E9-4BBE-98AC-D1E8C615BB31}" destId="{FE34AC42-A91D-4035-8893-0EA7BEEE8924}" srcOrd="7" destOrd="0" presId="urn:microsoft.com/office/officeart/2005/8/layout/vList3"/>
    <dgm:cxn modelId="{FD6704FF-6B54-407B-8830-C8ADAC3CF1ED}" type="presParOf" srcId="{EACE1B25-51E9-4BBE-98AC-D1E8C615BB31}" destId="{455CFA91-0071-471E-9345-8FA292434738}" srcOrd="8" destOrd="0" presId="urn:microsoft.com/office/officeart/2005/8/layout/vList3"/>
    <dgm:cxn modelId="{12624173-17E5-4D08-8BEA-9563F57F5FBA}" type="presParOf" srcId="{455CFA91-0071-471E-9345-8FA292434738}" destId="{B013216F-7926-4BFC-B64F-BB47BBF0DB0C}" srcOrd="0" destOrd="0" presId="urn:microsoft.com/office/officeart/2005/8/layout/vList3"/>
    <dgm:cxn modelId="{4E3DF7DA-18FF-405E-92E2-42089592C8F8}" type="presParOf" srcId="{455CFA91-0071-471E-9345-8FA292434738}" destId="{3AD3FC44-1FE5-4F18-BBFF-D46D3DF1914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64161-E7F6-44DE-BC78-553AEEB1B787}">
      <dsp:nvSpPr>
        <dsp:cNvPr id="0" name=""/>
        <dsp:cNvSpPr/>
      </dsp:nvSpPr>
      <dsp:spPr>
        <a:xfrm rot="10800000">
          <a:off x="2037618" y="0"/>
          <a:ext cx="7371917" cy="75615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3443"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Phasing rollout incrementally and allowing for adaptation</a:t>
          </a:r>
          <a:endParaRPr lang="en-ZA" sz="1600" kern="1200" dirty="0"/>
        </a:p>
      </dsp:txBody>
      <dsp:txXfrm rot="10800000">
        <a:off x="2226656" y="0"/>
        <a:ext cx="7182879" cy="756153"/>
      </dsp:txXfrm>
    </dsp:sp>
    <dsp:sp modelId="{B65D7BDE-61DC-4BA0-97F4-9F858B0759ED}">
      <dsp:nvSpPr>
        <dsp:cNvPr id="0" name=""/>
        <dsp:cNvSpPr/>
      </dsp:nvSpPr>
      <dsp:spPr>
        <a:xfrm>
          <a:off x="1667798" y="2359"/>
          <a:ext cx="756153" cy="75615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41DA40-C522-4234-8DD0-7DB3BDD95D8F}">
      <dsp:nvSpPr>
        <dsp:cNvPr id="0" name=""/>
        <dsp:cNvSpPr/>
      </dsp:nvSpPr>
      <dsp:spPr>
        <a:xfrm rot="10800000">
          <a:off x="2045874" y="984229"/>
          <a:ext cx="7371917" cy="756153"/>
        </a:xfrm>
        <a:prstGeom prst="homePlat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3443" tIns="60960" rIns="113792"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dirty="0"/>
            <a:t>Many stakeholders in the expenditure chain lack budget and accounting expertise, requiring targeted training </a:t>
          </a:r>
          <a:endParaRPr lang="en-ZA" sz="1600" kern="1200" dirty="0"/>
        </a:p>
      </dsp:txBody>
      <dsp:txXfrm rot="10800000">
        <a:off x="2234912" y="984229"/>
        <a:ext cx="7182879" cy="756153"/>
      </dsp:txXfrm>
    </dsp:sp>
    <dsp:sp modelId="{37DCDE1A-C0DA-46D6-9CA7-F46EC2ABF4C2}">
      <dsp:nvSpPr>
        <dsp:cNvPr id="0" name=""/>
        <dsp:cNvSpPr/>
      </dsp:nvSpPr>
      <dsp:spPr>
        <a:xfrm>
          <a:off x="1667798" y="984229"/>
          <a:ext cx="756153" cy="756153"/>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48B414-F5BC-490F-9607-B2CB794DD2FB}">
      <dsp:nvSpPr>
        <dsp:cNvPr id="0" name=""/>
        <dsp:cNvSpPr/>
      </dsp:nvSpPr>
      <dsp:spPr>
        <a:xfrm rot="10800000">
          <a:off x="2045874" y="1966099"/>
          <a:ext cx="7371917" cy="756153"/>
        </a:xfrm>
        <a:prstGeom prst="homePlat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3443" tIns="60960" rIns="113792"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ZA" sz="1600" kern="1200" dirty="0"/>
            <a:t>Wider institutional coverage of an </a:t>
          </a:r>
          <a:r>
            <a:rPr lang="en-ZA" sz="1600" kern="1200" dirty="0" err="1"/>
            <a:t>FMIS</a:t>
          </a:r>
          <a:r>
            <a:rPr lang="en-ZA" sz="1600" kern="1200" dirty="0"/>
            <a:t> allows for rapid and accountable responses in a crisis</a:t>
          </a:r>
        </a:p>
      </dsp:txBody>
      <dsp:txXfrm rot="10800000">
        <a:off x="2234912" y="1966099"/>
        <a:ext cx="7182879" cy="756153"/>
      </dsp:txXfrm>
    </dsp:sp>
    <dsp:sp modelId="{BA655038-87BC-4614-BCB3-48ED8E2D8C10}">
      <dsp:nvSpPr>
        <dsp:cNvPr id="0" name=""/>
        <dsp:cNvSpPr/>
      </dsp:nvSpPr>
      <dsp:spPr>
        <a:xfrm>
          <a:off x="1667798" y="1966099"/>
          <a:ext cx="756153" cy="756153"/>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1A441C-9658-4FBA-A194-3E4DE1BDC89C}">
      <dsp:nvSpPr>
        <dsp:cNvPr id="0" name=""/>
        <dsp:cNvSpPr/>
      </dsp:nvSpPr>
      <dsp:spPr>
        <a:xfrm rot="10800000">
          <a:off x="2045874" y="2947970"/>
          <a:ext cx="7371917" cy="756153"/>
        </a:xfrm>
        <a:prstGeom prst="homePlat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3443" tIns="60960" rIns="113792"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dirty="0"/>
            <a:t>Performance audit is necessary to ensure the platform is robust, secure and fully operational at a reasonable speed</a:t>
          </a:r>
        </a:p>
      </dsp:txBody>
      <dsp:txXfrm rot="10800000">
        <a:off x="2234912" y="2947970"/>
        <a:ext cx="7182879" cy="756153"/>
      </dsp:txXfrm>
    </dsp:sp>
    <dsp:sp modelId="{98C4F076-B6A2-43AC-A458-0E9B4EEFDD41}">
      <dsp:nvSpPr>
        <dsp:cNvPr id="0" name=""/>
        <dsp:cNvSpPr/>
      </dsp:nvSpPr>
      <dsp:spPr>
        <a:xfrm>
          <a:off x="1667798" y="2947970"/>
          <a:ext cx="756153" cy="756153"/>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D3FC44-1FE5-4F18-BBFF-D46D3DF1914B}">
      <dsp:nvSpPr>
        <dsp:cNvPr id="0" name=""/>
        <dsp:cNvSpPr/>
      </dsp:nvSpPr>
      <dsp:spPr>
        <a:xfrm rot="10800000">
          <a:off x="2045874" y="3929840"/>
          <a:ext cx="7371917" cy="756153"/>
        </a:xfrm>
        <a:prstGeom prst="homePlate">
          <a:avLst/>
        </a:prstGeom>
        <a:solidFill>
          <a:srgbClr val="FF9F3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3443" tIns="60960" rIns="113792"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dirty="0"/>
            <a:t>Entities with internally generated funds have little incentive to use </a:t>
          </a:r>
          <a:r>
            <a:rPr lang="en-US" sz="1600" kern="1200" dirty="0" err="1"/>
            <a:t>FMIS</a:t>
          </a:r>
          <a:endParaRPr lang="en-US" sz="1600" kern="1200" dirty="0"/>
        </a:p>
      </dsp:txBody>
      <dsp:txXfrm rot="10800000">
        <a:off x="2234912" y="3929840"/>
        <a:ext cx="7182879" cy="756153"/>
      </dsp:txXfrm>
    </dsp:sp>
    <dsp:sp modelId="{B013216F-7926-4BFC-B64F-BB47BBF0DB0C}">
      <dsp:nvSpPr>
        <dsp:cNvPr id="0" name=""/>
        <dsp:cNvSpPr/>
      </dsp:nvSpPr>
      <dsp:spPr>
        <a:xfrm>
          <a:off x="1667798" y="3929840"/>
          <a:ext cx="756153" cy="756153"/>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7C459-68CF-4C42-ADD6-48C5D1EC4823}" type="datetimeFigureOut">
              <a:rPr lang="en-US" smtClean="0"/>
              <a:t>8/28/2020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BECEBF-2938-41A3-8401-88EFEB328CFE}" type="slidenum">
              <a:rPr lang="en-US" smtClean="0"/>
              <a:t>‹#›</a:t>
            </a:fld>
            <a:endParaRPr lang="en-US"/>
          </a:p>
        </p:txBody>
      </p:sp>
    </p:spTree>
    <p:extLst>
      <p:ext uri="{BB962C8B-B14F-4D97-AF65-F5344CB8AC3E}">
        <p14:creationId xmlns:p14="http://schemas.microsoft.com/office/powerpoint/2010/main" val="294824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600"/>
              </a:spcBef>
              <a:spcAft>
                <a:spcPts val="1200"/>
              </a:spcAft>
              <a:buFont typeface="Arial" panose="020B0604020202020204" pitchFamily="34" charset="0"/>
              <a:buNone/>
            </a:pPr>
            <a:r>
              <a:rPr lang="en-ZA" sz="1200" dirty="0"/>
              <a:t>Functional PFM systems depend on accurate and timely information sharing and an efficient accounting system. Both have been revolutionised by financial management information systems (</a:t>
            </a:r>
            <a:r>
              <a:rPr lang="en-ZA" sz="1200" dirty="0" err="1"/>
              <a:t>FMIS</a:t>
            </a:r>
            <a:r>
              <a:rPr lang="en-ZA" sz="1200" dirty="0"/>
              <a:t>): “automated solutions that enable governments to plan, execute and monitor the budget, by assisting in the prioritization, execution and reporting of expenditures… and revenues” (World Bank 2011). </a:t>
            </a: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13258-3018-4DE1-A427-A11F76B517E1}"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393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200000"/>
              </a:lnSpc>
              <a:spcBef>
                <a:spcPts val="600"/>
              </a:spcBef>
              <a:buFont typeface="Arial" panose="020B0604020202020204" pitchFamily="34" charset="0"/>
              <a:buChar char="•"/>
            </a:pPr>
            <a:r>
              <a:rPr lang="en-US" b="1" dirty="0"/>
              <a:t>However, despite these noble objectives and over 8 billion… </a:t>
            </a:r>
            <a:r>
              <a:rPr lang="en-ZA" dirty="0">
                <a:latin typeface="Calibri" panose="020F0502020204030204" pitchFamily="34" charset="0"/>
                <a:ea typeface="Calibri" panose="020F0502020204030204" pitchFamily="34" charset="0"/>
                <a:cs typeface="Calibri" panose="020F0502020204030204" pitchFamily="34" charset="0"/>
              </a:rPr>
              <a:t>Dependence on simultaneous PFM reforms</a:t>
            </a:r>
          </a:p>
          <a:p>
            <a:pPr marL="742950" lvl="1" indent="-285750">
              <a:lnSpc>
                <a:spcPct val="200000"/>
              </a:lnSpc>
              <a:buFont typeface="Arial" panose="020B0604020202020204" pitchFamily="34" charset="0"/>
              <a:buChar char="•"/>
            </a:pPr>
            <a:r>
              <a:rPr lang="en-ZA" dirty="0">
                <a:latin typeface="Calibri" panose="020F0502020204030204" pitchFamily="34" charset="0"/>
                <a:ea typeface="Calibri" panose="020F0502020204030204" pitchFamily="34" charset="0"/>
                <a:cs typeface="Calibri" panose="020F0502020204030204" pitchFamily="34" charset="0"/>
              </a:rPr>
              <a:t>Mismatch between system design &amp; local context</a:t>
            </a:r>
          </a:p>
          <a:p>
            <a:pPr marL="742950" lvl="1" indent="-285750">
              <a:lnSpc>
                <a:spcPct val="200000"/>
              </a:lnSpc>
              <a:buFont typeface="Arial" panose="020B0604020202020204" pitchFamily="34" charset="0"/>
              <a:buChar char="•"/>
            </a:pPr>
            <a:r>
              <a:rPr lang="en-ZA" dirty="0">
                <a:latin typeface="Calibri" panose="020F0502020204030204" pitchFamily="34" charset="0"/>
                <a:ea typeface="Calibri" panose="020F0502020204030204" pitchFamily="34" charset="0"/>
                <a:cs typeface="Calibri" panose="020F0502020204030204" pitchFamily="34" charset="0"/>
              </a:rPr>
              <a:t>Integration has presented its own challenges</a:t>
            </a:r>
          </a:p>
          <a:p>
            <a:pPr marL="742950" lvl="1" indent="-285750">
              <a:lnSpc>
                <a:spcPct val="200000"/>
              </a:lnSpc>
              <a:buFont typeface="Arial" panose="020B0604020202020204" pitchFamily="34" charset="0"/>
              <a:buChar char="•"/>
            </a:pPr>
            <a:r>
              <a:rPr lang="en-GB" dirty="0"/>
              <a:t>Data capability gaps</a:t>
            </a:r>
          </a:p>
          <a:p>
            <a:pPr marL="742950" lvl="1" indent="-285750">
              <a:lnSpc>
                <a:spcPct val="200000"/>
              </a:lnSpc>
              <a:buFont typeface="Arial" panose="020B0604020202020204" pitchFamily="34" charset="0"/>
              <a:buChar char="•"/>
            </a:pPr>
            <a:r>
              <a:rPr lang="en-GB" dirty="0"/>
              <a:t>Institutional coverage limited</a:t>
            </a:r>
          </a:p>
          <a:p>
            <a:pPr marL="742950" lvl="1" indent="-285750">
              <a:lnSpc>
                <a:spcPct val="200000"/>
              </a:lnSpc>
              <a:buFont typeface="Arial" panose="020B0604020202020204" pitchFamily="34" charset="0"/>
              <a:buChar char="•"/>
            </a:pPr>
            <a:r>
              <a:rPr lang="en-GB" dirty="0"/>
              <a:t>Often do not produce accurate and timely reports</a:t>
            </a:r>
          </a:p>
          <a:p>
            <a:pPr marL="742950" lvl="1" indent="-285750">
              <a:lnSpc>
                <a:spcPct val="200000"/>
              </a:lnSpc>
              <a:buFont typeface="Arial" panose="020B0604020202020204" pitchFamily="34" charset="0"/>
              <a:buChar char="•"/>
            </a:pPr>
            <a:r>
              <a:rPr lang="en-GB" dirty="0"/>
              <a:t>Donor funds remain outside the system</a:t>
            </a:r>
          </a:p>
          <a:p>
            <a:endParaRPr lang="en-US" b="1" dirty="0"/>
          </a:p>
          <a:p>
            <a:r>
              <a:rPr lang="en-US" b="1" dirty="0"/>
              <a:t>Dependence on reforms:</a:t>
            </a:r>
            <a:r>
              <a:rPr lang="en-US" dirty="0"/>
              <a:t> Success depends on simultaneously introducing other complex PFM reforms including introducing SCOA and TSA. </a:t>
            </a:r>
            <a:endParaRPr lang="en-US" sz="1200" b="0" i="0" u="none" strike="noStrike" kern="1200" baseline="0" dirty="0">
              <a:solidFill>
                <a:schemeClr val="tx1"/>
              </a:solidFill>
              <a:latin typeface="+mn-lt"/>
              <a:ea typeface="+mn-ea"/>
              <a:cs typeface="+mn-cs"/>
            </a:endParaRPr>
          </a:p>
          <a:p>
            <a:r>
              <a:rPr lang="en-US" b="1" dirty="0"/>
              <a:t>Mismatch: </a:t>
            </a:r>
            <a:r>
              <a:rPr lang="en-US" dirty="0"/>
              <a:t>systems mostly off-the-shelf, implying they are not designed to suit the local context, and requires existing manual process to fit in with predetermined design (and rely on external IT support)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Integration: </a:t>
            </a:r>
            <a:r>
              <a:rPr lang="en-GB" sz="1200" b="0" i="0" u="none" strike="noStrike" kern="1200" baseline="0" dirty="0">
                <a:solidFill>
                  <a:schemeClr val="tx1"/>
                </a:solidFill>
                <a:latin typeface="+mn-lt"/>
                <a:ea typeface="+mn-ea"/>
                <a:cs typeface="+mn-cs"/>
              </a:rPr>
              <a:t>many countries have tried to go integrate core budget functions with </a:t>
            </a:r>
            <a:r>
              <a:rPr lang="en-GB" sz="1200" b="0" kern="1200" dirty="0">
                <a:solidFill>
                  <a:schemeClr val="tx1"/>
                </a:solidFill>
                <a:effectLst/>
                <a:latin typeface="+mn-lt"/>
                <a:ea typeface="+mn-ea"/>
                <a:cs typeface="+mn-cs"/>
              </a:rPr>
              <a:t>payroll</a:t>
            </a:r>
            <a:r>
              <a:rPr lang="en-GB" sz="1200" kern="1200" dirty="0">
                <a:solidFill>
                  <a:schemeClr val="tx1"/>
                </a:solidFill>
                <a:effectLst/>
                <a:latin typeface="+mn-lt"/>
                <a:ea typeface="+mn-ea"/>
                <a:cs typeface="+mn-cs"/>
              </a:rPr>
              <a:t>, public investment </a:t>
            </a:r>
            <a:r>
              <a:rPr lang="en-GB" sz="1200" kern="1200" dirty="0" err="1">
                <a:solidFill>
                  <a:schemeClr val="tx1"/>
                </a:solidFill>
                <a:effectLst/>
                <a:latin typeface="+mn-lt"/>
                <a:ea typeface="+mn-ea"/>
                <a:cs typeface="+mn-cs"/>
              </a:rPr>
              <a:t>management,procurement</a:t>
            </a:r>
            <a:r>
              <a:rPr lang="en-GB" sz="1200" kern="1200" dirty="0">
                <a:solidFill>
                  <a:schemeClr val="tx1"/>
                </a:solidFill>
                <a:effectLst/>
                <a:latin typeface="+mn-lt"/>
                <a:ea typeface="+mn-ea"/>
                <a:cs typeface="+mn-cs"/>
              </a:rPr>
              <a:t>, debt </a:t>
            </a:r>
            <a:r>
              <a:rPr lang="en-GB" sz="1200" kern="1200" dirty="0" err="1">
                <a:solidFill>
                  <a:schemeClr val="tx1"/>
                </a:solidFill>
                <a:effectLst/>
                <a:latin typeface="+mn-lt"/>
                <a:ea typeface="+mn-ea"/>
                <a:cs typeface="+mn-cs"/>
              </a:rPr>
              <a:t>mgmt</a:t>
            </a:r>
            <a:r>
              <a:rPr lang="en-GB" sz="1200" kern="1200" dirty="0">
                <a:solidFill>
                  <a:schemeClr val="tx1"/>
                </a:solidFill>
                <a:effectLst/>
                <a:latin typeface="+mn-lt"/>
                <a:ea typeface="+mn-ea"/>
                <a:cs typeface="+mn-cs"/>
              </a:rPr>
              <a:t>) by introducing one central </a:t>
            </a:r>
            <a:r>
              <a:rPr lang="en-GB" sz="1200" kern="1200" dirty="0" err="1">
                <a:solidFill>
                  <a:schemeClr val="tx1"/>
                </a:solidFill>
                <a:effectLst/>
                <a:latin typeface="+mn-lt"/>
                <a:ea typeface="+mn-ea"/>
                <a:cs typeface="+mn-cs"/>
              </a:rPr>
              <a:t>database.However</a:t>
            </a:r>
            <a:r>
              <a:rPr lang="en-GB" sz="1200" kern="1200" dirty="0">
                <a:solidFill>
                  <a:schemeClr val="tx1"/>
                </a:solidFill>
                <a:effectLst/>
                <a:latin typeface="+mn-lt"/>
                <a:ea typeface="+mn-ea"/>
                <a:cs typeface="+mn-cs"/>
              </a:rPr>
              <a:t> this expensive and complex approach has met with little success given l</a:t>
            </a:r>
            <a:r>
              <a:rPr lang="en-US" sz="1200" kern="1200" dirty="0" err="1">
                <a:solidFill>
                  <a:schemeClr val="tx1"/>
                </a:solidFill>
                <a:effectLst/>
                <a:latin typeface="+mn-lt"/>
                <a:ea typeface="+mn-ea"/>
                <a:cs typeface="+mn-cs"/>
              </a:rPr>
              <a:t>ittle</a:t>
            </a:r>
            <a:r>
              <a:rPr lang="en-US" sz="1200" kern="1200" dirty="0">
                <a:solidFill>
                  <a:schemeClr val="tx1"/>
                </a:solidFill>
                <a:effectLst/>
                <a:latin typeface="+mn-lt"/>
                <a:ea typeface="+mn-ea"/>
                <a:cs typeface="+mn-cs"/>
              </a:rPr>
              <a:t> flexibility to intro new technology; whole system out when one module out; restricted to IT solutions from single vendor</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Data capability gaps: </a:t>
            </a:r>
            <a:r>
              <a:rPr lang="en-GB" dirty="0"/>
              <a:t>limited understanding of accounting standards and budget practices, inability to migrate and convert data for decision making.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Inst cover: </a:t>
            </a:r>
            <a:r>
              <a:rPr lang="en-GB" b="0" dirty="0"/>
              <a:t>Many countries have tried to introduce </a:t>
            </a:r>
            <a:r>
              <a:rPr lang="en-GB" b="0" dirty="0" err="1"/>
              <a:t>fmis</a:t>
            </a:r>
            <a:r>
              <a:rPr lang="en-GB" b="0" dirty="0"/>
              <a:t> to general </a:t>
            </a:r>
            <a:r>
              <a:rPr lang="en-GB" b="0" dirty="0" err="1"/>
              <a:t>govt,Given</a:t>
            </a:r>
            <a:r>
              <a:rPr lang="en-GB" b="0" dirty="0"/>
              <a:t> </a:t>
            </a:r>
            <a:r>
              <a:rPr lang="en-GB" dirty="0"/>
              <a:t>problems at central level, unsurprising that this presents challenges, including: lack of user buy-in, connectivity issues, HR capacity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Donor funds: </a:t>
            </a:r>
            <a:r>
              <a:rPr lang="en-GB" sz="1200" kern="1200" dirty="0">
                <a:solidFill>
                  <a:schemeClr val="tx1"/>
                </a:solidFill>
                <a:effectLst/>
                <a:latin typeface="+mn-lt"/>
                <a:ea typeface="+mn-ea"/>
                <a:cs typeface="+mn-cs"/>
              </a:rPr>
              <a:t>Progress in incorporating donor funds slow in most countries, limiting the comprehensiveness of the FMIS for heavily donor-dependent countries</a:t>
            </a:r>
            <a:endParaRPr lang="en-US" dirty="0"/>
          </a:p>
        </p:txBody>
      </p:sp>
      <p:sp>
        <p:nvSpPr>
          <p:cNvPr id="4" name="Slide Number Placeholder 3"/>
          <p:cNvSpPr>
            <a:spLocks noGrp="1"/>
          </p:cNvSpPr>
          <p:nvPr>
            <p:ph type="sldNum" sz="quarter" idx="5"/>
          </p:nvPr>
        </p:nvSpPr>
        <p:spPr/>
        <p:txBody>
          <a:bodyPr/>
          <a:lstStyle/>
          <a:p>
            <a:fld id="{45BECEBF-2938-41A3-8401-88EFEB328CFE}" type="slidenum">
              <a:rPr lang="en-US" smtClean="0"/>
              <a:t>2</a:t>
            </a:fld>
            <a:endParaRPr lang="en-US"/>
          </a:p>
        </p:txBody>
      </p:sp>
    </p:spTree>
    <p:extLst>
      <p:ext uri="{BB962C8B-B14F-4D97-AF65-F5344CB8AC3E}">
        <p14:creationId xmlns:p14="http://schemas.microsoft.com/office/powerpoint/2010/main" val="83030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mn-lt"/>
                <a:ea typeface="+mn-ea"/>
                <a:cs typeface="+mn-cs"/>
              </a:rPr>
              <a:t>Given the persistence of these challenges and the need for practitioners to exchange firsthand accounts of </a:t>
            </a:r>
            <a:r>
              <a:rPr lang="en-US" sz="900" b="0" i="0" u="none" strike="noStrike" kern="1200" baseline="0" dirty="0">
                <a:solidFill>
                  <a:schemeClr val="tx1"/>
                </a:solidFill>
                <a:latin typeface="+mn-lt"/>
                <a:ea typeface="+mn-ea"/>
                <a:cs typeface="+mn-cs"/>
              </a:rPr>
              <a:t>practical and operational issues just discussed, we will hold a PD, which </a:t>
            </a:r>
            <a:r>
              <a:rPr lang="en-US" sz="900" b="0" i="0" kern="1200" dirty="0">
                <a:solidFill>
                  <a:schemeClr val="tx1"/>
                </a:solidFill>
                <a:effectLst/>
                <a:latin typeface="+mn-lt"/>
                <a:ea typeface="+mn-ea"/>
                <a:cs typeface="+mn-cs"/>
              </a:rPr>
              <a:t>provides platform for practitioners to learn from the experiences of their peers, and where appropriate, apply lessons.</a:t>
            </a:r>
            <a:r>
              <a:rPr lang="en-US" sz="900" b="0" i="0" u="none" strike="noStrike" kern="1200" baseline="0" dirty="0">
                <a:solidFill>
                  <a:schemeClr val="tx1"/>
                </a:solidFill>
                <a:latin typeface="+mn-lt"/>
                <a:ea typeface="+mn-ea"/>
                <a:cs typeface="+mn-cs"/>
              </a:rPr>
              <a:t> Our PDs comprise….</a:t>
            </a:r>
          </a:p>
          <a:p>
            <a:r>
              <a:rPr lang="en-US" sz="900" b="0" i="0" kern="1200" dirty="0">
                <a:solidFill>
                  <a:schemeClr val="tx1"/>
                </a:solidFill>
                <a:effectLst/>
                <a:latin typeface="+mn-lt"/>
                <a:ea typeface="+mn-ea"/>
                <a:cs typeface="+mn-cs"/>
              </a:rPr>
              <a:t>During this PD, we will look addressing some of the </a:t>
            </a:r>
            <a:r>
              <a:rPr lang="en-US" sz="1200" b="0" i="0" u="none" strike="noStrike" kern="1200" baseline="0" dirty="0">
                <a:solidFill>
                  <a:schemeClr val="tx1"/>
                </a:solidFill>
                <a:latin typeface="+mn-lt"/>
                <a:ea typeface="+mn-ea"/>
                <a:cs typeface="+mn-cs"/>
              </a:rPr>
              <a:t>discussed including:</a:t>
            </a:r>
            <a:endParaRPr lang="en-US" sz="900" b="0" i="0" kern="1200" dirty="0">
              <a:solidFill>
                <a:schemeClr val="tx1"/>
              </a:solidFill>
              <a:effectLst/>
              <a:latin typeface="+mn-lt"/>
              <a:ea typeface="+mn-ea"/>
              <a:cs typeface="+mn-cs"/>
            </a:endParaRPr>
          </a:p>
          <a:p>
            <a:r>
              <a:rPr lang="en-US" sz="900" b="1" i="0" kern="1200" dirty="0">
                <a:solidFill>
                  <a:schemeClr val="tx1"/>
                </a:solidFill>
                <a:effectLst/>
                <a:latin typeface="+mn-lt"/>
                <a:ea typeface="+mn-ea"/>
                <a:cs typeface="+mn-cs"/>
              </a:rPr>
              <a:t>Alt approach: </a:t>
            </a:r>
            <a:r>
              <a:rPr lang="en-GB" sz="1200" kern="1200" dirty="0">
                <a:solidFill>
                  <a:schemeClr val="tx1"/>
                </a:solidFill>
                <a:effectLst/>
                <a:latin typeface="+mn-lt"/>
                <a:ea typeface="+mn-ea"/>
                <a:cs typeface="+mn-cs"/>
              </a:rPr>
              <a:t>Given </a:t>
            </a:r>
            <a:r>
              <a:rPr lang="en-GB" sz="1200" kern="1200" dirty="0" err="1">
                <a:solidFill>
                  <a:schemeClr val="tx1"/>
                </a:solidFill>
                <a:effectLst/>
                <a:latin typeface="+mn-lt"/>
                <a:ea typeface="+mn-ea"/>
                <a:cs typeface="+mn-cs"/>
              </a:rPr>
              <a:t>difficulties&amp;cost</a:t>
            </a:r>
            <a:r>
              <a:rPr lang="en-GB" sz="1200" kern="1200" dirty="0">
                <a:solidFill>
                  <a:schemeClr val="tx1"/>
                </a:solidFill>
                <a:effectLst/>
                <a:latin typeface="+mn-lt"/>
                <a:ea typeface="+mn-ea"/>
                <a:cs typeface="+mn-cs"/>
              </a:rPr>
              <a:t> associated with </a:t>
            </a:r>
            <a:r>
              <a:rPr lang="en-GB" sz="1200" kern="1200" dirty="0" err="1">
                <a:solidFill>
                  <a:schemeClr val="tx1"/>
                </a:solidFill>
                <a:effectLst/>
                <a:latin typeface="+mn-lt"/>
                <a:ea typeface="+mn-ea"/>
                <a:cs typeface="+mn-cs"/>
              </a:rPr>
              <a:t>integration,worth</a:t>
            </a:r>
            <a:r>
              <a:rPr lang="en-GB" sz="1200" kern="1200" dirty="0">
                <a:solidFill>
                  <a:schemeClr val="tx1"/>
                </a:solidFill>
                <a:effectLst/>
                <a:latin typeface="+mn-lt"/>
                <a:ea typeface="+mn-ea"/>
                <a:cs typeface="+mn-cs"/>
              </a:rPr>
              <a:t> seriously considering alternatives, such as the IMF’s modular approach, pragmatically recommends developing country FMISs limited to core functions. and SA’s transversal system. Unbeknownst to most, South Africa has never had an IFMIS and has instead operated transversal systems, which although now outdated, served the country well. </a:t>
            </a:r>
          </a:p>
          <a:p>
            <a:r>
              <a:rPr lang="en-US" sz="900" b="1" i="0" kern="1200" dirty="0" err="1">
                <a:solidFill>
                  <a:schemeClr val="tx1"/>
                </a:solidFill>
                <a:effectLst/>
                <a:latin typeface="+mn-lt"/>
                <a:ea typeface="+mn-ea"/>
                <a:cs typeface="+mn-cs"/>
              </a:rPr>
              <a:t>Digitalisation&amp;big</a:t>
            </a:r>
            <a:r>
              <a:rPr lang="en-US" sz="900" b="1" i="0" kern="1200" dirty="0">
                <a:solidFill>
                  <a:schemeClr val="tx1"/>
                </a:solidFill>
                <a:effectLst/>
                <a:latin typeface="+mn-lt"/>
                <a:ea typeface="+mn-ea"/>
                <a:cs typeface="+mn-cs"/>
              </a:rPr>
              <a:t> data: </a:t>
            </a:r>
            <a:r>
              <a:rPr lang="en-US" sz="900" b="0" i="0" kern="1200" dirty="0">
                <a:solidFill>
                  <a:schemeClr val="tx1"/>
                </a:solidFill>
                <a:effectLst/>
                <a:latin typeface="+mn-lt"/>
                <a:ea typeface="+mn-ea"/>
                <a:cs typeface="+mn-cs"/>
              </a:rPr>
              <a:t>use this as opportunity for practitioners to discuss what digital revolution and e-govt means for PFM</a:t>
            </a:r>
          </a:p>
          <a:p>
            <a:r>
              <a:rPr lang="en-US" sz="900" b="1" i="0" kern="1200" dirty="0">
                <a:solidFill>
                  <a:schemeClr val="tx1"/>
                </a:solidFill>
                <a:effectLst/>
                <a:latin typeface="+mn-lt"/>
                <a:ea typeface="+mn-ea"/>
                <a:cs typeface="+mn-cs"/>
              </a:rPr>
              <a:t>Times of crisis: And finally, what we will begin discussing today: how can FMIS </a:t>
            </a:r>
            <a:r>
              <a:rPr lang="en-ZA" sz="1200" kern="1200" dirty="0">
                <a:solidFill>
                  <a:schemeClr val="tx1"/>
                </a:solidFill>
                <a:effectLst/>
                <a:latin typeface="+mn-lt"/>
                <a:ea typeface="+mn-ea"/>
                <a:cs typeface="+mn-cs"/>
              </a:rPr>
              <a:t>increase efficiency, effectiveness, and equity in governments’ responses to COVID-19.I’ll leave it to the panellists, who will share challenges and lessons learnt using information systems to track and monitor revenue and expenditure, make data-driven decisions during and ensure accountability following crises.</a:t>
            </a:r>
            <a:endParaRPr lang="en-US" sz="9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5BECEBF-2938-41A3-8401-88EFEB328CFE}" type="slidenum">
              <a:rPr lang="en-US" smtClean="0"/>
              <a:t>3</a:t>
            </a:fld>
            <a:endParaRPr lang="en-US"/>
          </a:p>
        </p:txBody>
      </p:sp>
    </p:spTree>
    <p:extLst>
      <p:ext uri="{BB962C8B-B14F-4D97-AF65-F5344CB8AC3E}">
        <p14:creationId xmlns:p14="http://schemas.microsoft.com/office/powerpoint/2010/main" val="4732416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9" name="Picture 8" descr="Cabri style sheet-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40000" cy="6885000"/>
          </a:xfrm>
          <a:prstGeom prst="rect">
            <a:avLst/>
          </a:prstGeom>
        </p:spPr>
      </p:pic>
      <p:pic>
        <p:nvPicPr>
          <p:cNvPr id="8" name="Picture 7" descr="Cabri style shee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3712552" y="2750824"/>
            <a:ext cx="7565048" cy="456977"/>
          </a:xfrm>
        </p:spPr>
        <p:txBody>
          <a:bodyPr>
            <a:noAutofit/>
          </a:bodyPr>
          <a:lstStyle>
            <a:lvl1pPr algn="l">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712552" y="3640800"/>
            <a:ext cx="6650648" cy="430340"/>
          </a:xfrm>
        </p:spPr>
        <p:txBody>
          <a:bodyPr>
            <a:normAutofit/>
          </a:bodyPr>
          <a:lstStyle>
            <a:lvl1pPr marL="0" indent="0" algn="l">
              <a:buNone/>
              <a:defRPr sz="220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13C76FC-7DA1-BE49-9DA8-1401EE593554}" type="slidenum">
              <a:rPr lang="en-US" smtClean="0"/>
              <a:pPr/>
              <a:t>‹#›</a:t>
            </a:fld>
            <a:endParaRPr lang="en-US"/>
          </a:p>
        </p:txBody>
      </p:sp>
    </p:spTree>
    <p:extLst>
      <p:ext uri="{BB962C8B-B14F-4D97-AF65-F5344CB8AC3E}">
        <p14:creationId xmlns:p14="http://schemas.microsoft.com/office/powerpoint/2010/main" val="1483445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pic>
        <p:nvPicPr>
          <p:cNvPr id="6" name="Picture 5" descr="Cabri Style Sheet-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3C76FC-7DA1-BE49-9DA8-1401EE593554}" type="slidenum">
              <a:rPr lang="en-US" smtClean="0"/>
              <a:pPr/>
              <a:t>‹#›</a:t>
            </a:fld>
            <a:endParaRPr lang="en-US"/>
          </a:p>
        </p:txBody>
      </p:sp>
      <p:sp>
        <p:nvSpPr>
          <p:cNvPr id="9" name="Title 70"/>
          <p:cNvSpPr>
            <a:spLocks noGrp="1"/>
          </p:cNvSpPr>
          <p:nvPr>
            <p:ph type="title"/>
          </p:nvPr>
        </p:nvSpPr>
        <p:spPr>
          <a:xfrm>
            <a:off x="997889" y="376700"/>
            <a:ext cx="10629020" cy="1143000"/>
          </a:xfrm>
        </p:spPr>
        <p:txBody>
          <a:bodyPr>
            <a:normAutofit/>
          </a:bodyPr>
          <a:lstStyle>
            <a:lvl1pPr algn="l">
              <a:defRPr sz="3200">
                <a:solidFill>
                  <a:srgbClr val="006383"/>
                </a:solidFill>
              </a:defRPr>
            </a:lvl1pPr>
          </a:lstStyle>
          <a:p>
            <a:r>
              <a:rPr lang="en-US" dirty="0"/>
              <a:t>Click to edit Master title style</a:t>
            </a:r>
          </a:p>
        </p:txBody>
      </p:sp>
    </p:spTree>
    <p:extLst>
      <p:ext uri="{BB962C8B-B14F-4D97-AF65-F5344CB8AC3E}">
        <p14:creationId xmlns:p14="http://schemas.microsoft.com/office/powerpoint/2010/main" val="163771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3C76FC-7DA1-BE49-9DA8-1401EE593554}" type="slidenum">
              <a:rPr lang="en-US" smtClean="0"/>
              <a:pPr/>
              <a:t>‹#›</a:t>
            </a:fld>
            <a:endParaRPr lang="en-US"/>
          </a:p>
        </p:txBody>
      </p:sp>
    </p:spTree>
    <p:extLst>
      <p:ext uri="{BB962C8B-B14F-4D97-AF65-F5344CB8AC3E}">
        <p14:creationId xmlns:p14="http://schemas.microsoft.com/office/powerpoint/2010/main" val="1773683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untry's ">
    <p:spTree>
      <p:nvGrpSpPr>
        <p:cNvPr id="1" name=""/>
        <p:cNvGrpSpPr/>
        <p:nvPr/>
      </p:nvGrpSpPr>
      <p:grpSpPr>
        <a:xfrm>
          <a:off x="0" y="0"/>
          <a:ext cx="0" cy="0"/>
          <a:chOff x="0" y="0"/>
          <a:chExt cx="0" cy="0"/>
        </a:xfrm>
      </p:grpSpPr>
      <p:sp>
        <p:nvSpPr>
          <p:cNvPr id="117" name="Text Placeholder 12"/>
          <p:cNvSpPr>
            <a:spLocks noGrp="1"/>
          </p:cNvSpPr>
          <p:nvPr>
            <p:ph type="body" sz="half" idx="35"/>
          </p:nvPr>
        </p:nvSpPr>
        <p:spPr>
          <a:xfrm>
            <a:off x="1006014" y="3060246"/>
            <a:ext cx="2861333" cy="570134"/>
          </a:xfrm>
        </p:spPr>
        <p:txBody>
          <a:bodyPr>
            <a:noAutofit/>
          </a:bodyPr>
          <a:lstStyle>
            <a:lvl1pPr marL="0" indent="0">
              <a:buNone/>
              <a:defRPr sz="1800" b="1">
                <a:solidFill>
                  <a:srgbClr val="006383"/>
                </a:solidFill>
              </a:defRPr>
            </a:lvl1pPr>
          </a:lstStyle>
          <a:p>
            <a:r>
              <a:rPr lang="en-US" dirty="0"/>
              <a:t>Name of country</a:t>
            </a:r>
          </a:p>
        </p:txBody>
      </p:sp>
      <p:sp>
        <p:nvSpPr>
          <p:cNvPr id="118" name="Picture Placeholder 19"/>
          <p:cNvSpPr>
            <a:spLocks noGrp="1"/>
          </p:cNvSpPr>
          <p:nvPr>
            <p:ph type="pic" idx="36"/>
          </p:nvPr>
        </p:nvSpPr>
        <p:spPr>
          <a:xfrm>
            <a:off x="985730" y="1774070"/>
            <a:ext cx="2878372" cy="1205634"/>
          </a:xfrm>
        </p:spPr>
      </p:sp>
      <p:sp>
        <p:nvSpPr>
          <p:cNvPr id="140" name="Title 70"/>
          <p:cNvSpPr>
            <a:spLocks noGrp="1"/>
          </p:cNvSpPr>
          <p:nvPr>
            <p:ph type="title"/>
          </p:nvPr>
        </p:nvSpPr>
        <p:spPr>
          <a:xfrm>
            <a:off x="997889" y="376700"/>
            <a:ext cx="10629020" cy="1143000"/>
          </a:xfrm>
        </p:spPr>
        <p:txBody>
          <a:bodyPr>
            <a:normAutofit/>
          </a:bodyPr>
          <a:lstStyle>
            <a:lvl1pPr algn="l">
              <a:defRPr sz="3200">
                <a:solidFill>
                  <a:srgbClr val="006383"/>
                </a:solidFill>
              </a:defRPr>
            </a:lvl1pPr>
          </a:lstStyle>
          <a:p>
            <a:r>
              <a:rPr lang="en-US" dirty="0"/>
              <a:t>Click to edit Master title style</a:t>
            </a:r>
          </a:p>
        </p:txBody>
      </p:sp>
      <p:sp>
        <p:nvSpPr>
          <p:cNvPr id="43" name="Text Placeholder 2"/>
          <p:cNvSpPr>
            <a:spLocks noGrp="1"/>
          </p:cNvSpPr>
          <p:nvPr>
            <p:ph type="body" sz="half" idx="43"/>
          </p:nvPr>
        </p:nvSpPr>
        <p:spPr>
          <a:xfrm>
            <a:off x="1006014" y="3711151"/>
            <a:ext cx="2861333" cy="266413"/>
          </a:xfrm>
        </p:spPr>
        <p:txBody>
          <a:bodyPr>
            <a:noAutofit/>
          </a:bodyPr>
          <a:lstStyle>
            <a:lvl1pPr marL="0" indent="0">
              <a:buNone/>
              <a:defRPr sz="1800"/>
            </a:lvl1pPr>
          </a:lstStyle>
          <a:p>
            <a:r>
              <a:rPr lang="en-US" dirty="0"/>
              <a:t>25/July/2016</a:t>
            </a:r>
          </a:p>
        </p:txBody>
      </p:sp>
      <p:sp>
        <p:nvSpPr>
          <p:cNvPr id="53" name="Text Placeholder 12"/>
          <p:cNvSpPr>
            <a:spLocks noGrp="1"/>
          </p:cNvSpPr>
          <p:nvPr>
            <p:ph type="body" sz="half" idx="53"/>
          </p:nvPr>
        </p:nvSpPr>
        <p:spPr>
          <a:xfrm>
            <a:off x="8762330" y="3060246"/>
            <a:ext cx="2861333" cy="570134"/>
          </a:xfrm>
        </p:spPr>
        <p:txBody>
          <a:bodyPr>
            <a:noAutofit/>
          </a:bodyPr>
          <a:lstStyle>
            <a:lvl1pPr marL="0" indent="0">
              <a:buNone/>
              <a:defRPr sz="1800" b="1">
                <a:solidFill>
                  <a:srgbClr val="006383"/>
                </a:solidFill>
              </a:defRPr>
            </a:lvl1pPr>
          </a:lstStyle>
          <a:p>
            <a:r>
              <a:rPr lang="en-US" dirty="0"/>
              <a:t>Name of country</a:t>
            </a:r>
          </a:p>
        </p:txBody>
      </p:sp>
      <p:sp>
        <p:nvSpPr>
          <p:cNvPr id="54" name="Picture Placeholder 19"/>
          <p:cNvSpPr>
            <a:spLocks noGrp="1"/>
          </p:cNvSpPr>
          <p:nvPr>
            <p:ph type="pic" idx="54"/>
          </p:nvPr>
        </p:nvSpPr>
        <p:spPr>
          <a:xfrm>
            <a:off x="8742046" y="1774070"/>
            <a:ext cx="2878372" cy="1205634"/>
          </a:xfrm>
        </p:spPr>
      </p:sp>
      <p:sp>
        <p:nvSpPr>
          <p:cNvPr id="55" name="Text Placeholder 2"/>
          <p:cNvSpPr>
            <a:spLocks noGrp="1"/>
          </p:cNvSpPr>
          <p:nvPr>
            <p:ph type="body" sz="half" idx="55"/>
          </p:nvPr>
        </p:nvSpPr>
        <p:spPr>
          <a:xfrm>
            <a:off x="8762330" y="3711151"/>
            <a:ext cx="2861333" cy="266413"/>
          </a:xfrm>
        </p:spPr>
        <p:txBody>
          <a:bodyPr>
            <a:noAutofit/>
          </a:bodyPr>
          <a:lstStyle>
            <a:lvl1pPr marL="0" indent="0">
              <a:buNone/>
              <a:defRPr sz="1800"/>
            </a:lvl1pPr>
          </a:lstStyle>
          <a:p>
            <a:r>
              <a:rPr lang="en-US" dirty="0"/>
              <a:t>25/July/2016</a:t>
            </a:r>
          </a:p>
        </p:txBody>
      </p:sp>
      <p:sp>
        <p:nvSpPr>
          <p:cNvPr id="56" name="Text Placeholder 12"/>
          <p:cNvSpPr>
            <a:spLocks noGrp="1"/>
          </p:cNvSpPr>
          <p:nvPr>
            <p:ph type="body" sz="half" idx="56"/>
          </p:nvPr>
        </p:nvSpPr>
        <p:spPr>
          <a:xfrm>
            <a:off x="5021084" y="3060246"/>
            <a:ext cx="2861333" cy="570134"/>
          </a:xfrm>
        </p:spPr>
        <p:txBody>
          <a:bodyPr>
            <a:noAutofit/>
          </a:bodyPr>
          <a:lstStyle>
            <a:lvl1pPr marL="0" indent="0">
              <a:buNone/>
              <a:defRPr sz="1800" b="1">
                <a:solidFill>
                  <a:srgbClr val="006383"/>
                </a:solidFill>
              </a:defRPr>
            </a:lvl1pPr>
          </a:lstStyle>
          <a:p>
            <a:r>
              <a:rPr lang="en-US" dirty="0"/>
              <a:t>Name of country</a:t>
            </a:r>
          </a:p>
        </p:txBody>
      </p:sp>
      <p:sp>
        <p:nvSpPr>
          <p:cNvPr id="57" name="Picture Placeholder 19"/>
          <p:cNvSpPr>
            <a:spLocks noGrp="1"/>
          </p:cNvSpPr>
          <p:nvPr>
            <p:ph type="pic" idx="57"/>
          </p:nvPr>
        </p:nvSpPr>
        <p:spPr>
          <a:xfrm>
            <a:off x="5000801" y="1774070"/>
            <a:ext cx="2878372" cy="1205634"/>
          </a:xfrm>
        </p:spPr>
      </p:sp>
      <p:sp>
        <p:nvSpPr>
          <p:cNvPr id="58" name="Text Placeholder 2"/>
          <p:cNvSpPr>
            <a:spLocks noGrp="1"/>
          </p:cNvSpPr>
          <p:nvPr>
            <p:ph type="body" sz="half" idx="58"/>
          </p:nvPr>
        </p:nvSpPr>
        <p:spPr>
          <a:xfrm>
            <a:off x="5021084" y="3711151"/>
            <a:ext cx="2861333" cy="266413"/>
          </a:xfrm>
        </p:spPr>
        <p:txBody>
          <a:bodyPr>
            <a:noAutofit/>
          </a:bodyPr>
          <a:lstStyle>
            <a:lvl1pPr marL="0" indent="0">
              <a:buNone/>
              <a:defRPr sz="1800"/>
            </a:lvl1pPr>
          </a:lstStyle>
          <a:p>
            <a:r>
              <a:rPr lang="en-US" dirty="0"/>
              <a:t>25/July/2016</a:t>
            </a:r>
          </a:p>
        </p:txBody>
      </p:sp>
    </p:spTree>
    <p:extLst>
      <p:ext uri="{BB962C8B-B14F-4D97-AF65-F5344CB8AC3E}">
        <p14:creationId xmlns:p14="http://schemas.microsoft.com/office/powerpoint/2010/main" val="1545845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 New Employees 4">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47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with logo">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40000" cy="6885000"/>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13C76FC-7DA1-BE49-9DA8-1401EE593554}" type="slidenum">
              <a:rPr lang="en-US" smtClean="0"/>
              <a:pPr/>
              <a:t>‹#›</a:t>
            </a:fld>
            <a:endParaRPr lang="en-US"/>
          </a:p>
        </p:txBody>
      </p:sp>
      <p:sp>
        <p:nvSpPr>
          <p:cNvPr id="12" name="Title 1"/>
          <p:cNvSpPr>
            <a:spLocks noGrp="1"/>
          </p:cNvSpPr>
          <p:nvPr>
            <p:ph type="ctrTitle"/>
          </p:nvPr>
        </p:nvSpPr>
        <p:spPr>
          <a:xfrm>
            <a:off x="3712552" y="2979589"/>
            <a:ext cx="7565048" cy="456977"/>
          </a:xfrm>
        </p:spPr>
        <p:txBody>
          <a:bodyPr>
            <a:noAutofit/>
          </a:bodyPr>
          <a:lstStyle>
            <a:lvl1pPr algn="l">
              <a:defRPr sz="3200">
                <a:solidFill>
                  <a:srgbClr val="006383"/>
                </a:solidFill>
              </a:defRPr>
            </a:lvl1pPr>
          </a:lstStyle>
          <a:p>
            <a:r>
              <a:rPr lang="en-US" dirty="0"/>
              <a:t>Click to edit Master title style</a:t>
            </a:r>
          </a:p>
        </p:txBody>
      </p:sp>
    </p:spTree>
    <p:extLst>
      <p:ext uri="{BB962C8B-B14F-4D97-AF65-F5344CB8AC3E}">
        <p14:creationId xmlns:p14="http://schemas.microsoft.com/office/powerpoint/2010/main" val="3409273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without logo">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 y="0"/>
            <a:ext cx="12234584" cy="6885000"/>
          </a:xfrm>
          <a:prstGeom prst="rect">
            <a:avLst/>
          </a:prstGeom>
        </p:spPr>
      </p:pic>
      <p:sp>
        <p:nvSpPr>
          <p:cNvPr id="4" name="Date Placeholder 3"/>
          <p:cNvSpPr>
            <a:spLocks noGrp="1"/>
          </p:cNvSpPr>
          <p:nvPr>
            <p:ph type="dt" sz="half" idx="10"/>
          </p:nvPr>
        </p:nvSpPr>
        <p:spPr/>
        <p:txBody>
          <a:bodyPr/>
          <a:lstStyle>
            <a:lvl1pPr>
              <a:defRPr>
                <a:solidFill>
                  <a:srgbClr val="444444"/>
                </a:solidFill>
              </a:defRPr>
            </a:lvl1pPr>
          </a:lstStyle>
          <a:p>
            <a:endParaRPr lang="en-US" dirty="0"/>
          </a:p>
        </p:txBody>
      </p:sp>
      <p:sp>
        <p:nvSpPr>
          <p:cNvPr id="5" name="Footer Placeholder 4"/>
          <p:cNvSpPr>
            <a:spLocks noGrp="1"/>
          </p:cNvSpPr>
          <p:nvPr>
            <p:ph type="ftr" sz="quarter" idx="11"/>
          </p:nvPr>
        </p:nvSpPr>
        <p:spPr/>
        <p:txBody>
          <a:bodyPr/>
          <a:lstStyle>
            <a:lvl1pPr>
              <a:defRPr>
                <a:solidFill>
                  <a:srgbClr val="444444"/>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444444"/>
                </a:solidFill>
              </a:defRPr>
            </a:lvl1pPr>
          </a:lstStyle>
          <a:p>
            <a:fld id="{F13C76FC-7DA1-BE49-9DA8-1401EE593554}" type="slidenum">
              <a:rPr lang="en-US" smtClean="0"/>
              <a:pPr/>
              <a:t>‹#›</a:t>
            </a:fld>
            <a:endParaRPr lang="en-US"/>
          </a:p>
        </p:txBody>
      </p:sp>
      <p:sp>
        <p:nvSpPr>
          <p:cNvPr id="12" name="Title 1"/>
          <p:cNvSpPr>
            <a:spLocks noGrp="1"/>
          </p:cNvSpPr>
          <p:nvPr>
            <p:ph type="ctrTitle"/>
          </p:nvPr>
        </p:nvSpPr>
        <p:spPr>
          <a:xfrm>
            <a:off x="3712552" y="2979589"/>
            <a:ext cx="7565048" cy="456977"/>
          </a:xfrm>
        </p:spPr>
        <p:txBody>
          <a:bodyPr>
            <a:noAutofit/>
          </a:bodyPr>
          <a:lstStyle>
            <a:lvl1pPr algn="l">
              <a:defRPr sz="3200">
                <a:solidFill>
                  <a:srgbClr val="006383"/>
                </a:solidFill>
              </a:defRPr>
            </a:lvl1pPr>
          </a:lstStyle>
          <a:p>
            <a:r>
              <a:rPr lang="en-US" dirty="0"/>
              <a:t>Click to edit Master title style</a:t>
            </a:r>
          </a:p>
        </p:txBody>
      </p:sp>
    </p:spTree>
    <p:extLst>
      <p:ext uri="{BB962C8B-B14F-4D97-AF65-F5344CB8AC3E}">
        <p14:creationId xmlns:p14="http://schemas.microsoft.com/office/powerpoint/2010/main" val="3020128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graph with caption ">
    <p:spTree>
      <p:nvGrpSpPr>
        <p:cNvPr id="1" name=""/>
        <p:cNvGrpSpPr/>
        <p:nvPr/>
      </p:nvGrpSpPr>
      <p:grpSpPr>
        <a:xfrm>
          <a:off x="0" y="0"/>
          <a:ext cx="0" cy="0"/>
          <a:chOff x="0" y="0"/>
          <a:chExt cx="0" cy="0"/>
        </a:xfrm>
      </p:grpSpPr>
      <p:pic>
        <p:nvPicPr>
          <p:cNvPr id="9" name="Picture 8" descr="Cabri style shee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82092" y="5598423"/>
            <a:ext cx="6163045" cy="342411"/>
          </a:xfrm>
        </p:spPr>
        <p:txBody>
          <a:bodyPr anchor="b">
            <a:noAutofit/>
          </a:bodyPr>
          <a:lstStyle>
            <a:lvl1pPr algn="l">
              <a:defRPr sz="2200" b="0">
                <a:solidFill>
                  <a:schemeClr val="accent2"/>
                </a:solidFill>
              </a:defRPr>
            </a:lvl1pPr>
          </a:lstStyle>
          <a:p>
            <a:r>
              <a:rPr lang="en-US" dirty="0"/>
              <a:t>Click to edit Master title style</a:t>
            </a:r>
          </a:p>
        </p:txBody>
      </p:sp>
      <p:sp>
        <p:nvSpPr>
          <p:cNvPr id="3" name="Picture Placeholder 2"/>
          <p:cNvSpPr>
            <a:spLocks noGrp="1"/>
          </p:cNvSpPr>
          <p:nvPr>
            <p:ph type="pic" idx="1"/>
          </p:nvPr>
        </p:nvSpPr>
        <p:spPr>
          <a:xfrm>
            <a:off x="882092" y="489082"/>
            <a:ext cx="10578501" cy="5010926"/>
          </a:xfrm>
          <a:ln>
            <a:noFill/>
          </a:ln>
        </p:spPr>
        <p:txBody>
          <a:bodyPr/>
          <a:lstStyle>
            <a:lvl1pPr marL="0" indent="0">
              <a:buNone/>
              <a:defRPr sz="32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82092" y="5940834"/>
            <a:ext cx="6163045" cy="281469"/>
          </a:xfrm>
        </p:spPr>
        <p:txBody>
          <a:bodyPr>
            <a:noAutofit/>
          </a:bodyPr>
          <a:lstStyle>
            <a:lvl1pPr marL="0" indent="0">
              <a:buNone/>
              <a:defRPr sz="18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444444"/>
                </a:solidFill>
              </a:defRPr>
            </a:lvl1pPr>
          </a:lstStyle>
          <a:p>
            <a:endParaRPr lang="en-US" dirty="0"/>
          </a:p>
        </p:txBody>
      </p:sp>
      <p:sp>
        <p:nvSpPr>
          <p:cNvPr id="6" name="Footer Placeholder 5"/>
          <p:cNvSpPr>
            <a:spLocks noGrp="1"/>
          </p:cNvSpPr>
          <p:nvPr>
            <p:ph type="ftr" sz="quarter" idx="11"/>
          </p:nvPr>
        </p:nvSpPr>
        <p:spPr/>
        <p:txBody>
          <a:bodyPr/>
          <a:lstStyle>
            <a:lvl1pPr>
              <a:defRPr>
                <a:solidFill>
                  <a:srgbClr val="444444"/>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444444"/>
                </a:solidFill>
              </a:defRPr>
            </a:lvl1pPr>
          </a:lstStyle>
          <a:p>
            <a:fld id="{F13C76FC-7DA1-BE49-9DA8-1401EE593554}" type="slidenum">
              <a:rPr lang="en-US" smtClean="0"/>
              <a:pPr/>
              <a:t>‹#›</a:t>
            </a:fld>
            <a:endParaRPr lang="en-US"/>
          </a:p>
        </p:txBody>
      </p:sp>
    </p:spTree>
    <p:extLst>
      <p:ext uri="{BB962C8B-B14F-4D97-AF65-F5344CB8AC3E}">
        <p14:creationId xmlns:p14="http://schemas.microsoft.com/office/powerpoint/2010/main" val="1416240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Pictur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icture Placeholder 2"/>
          <p:cNvSpPr>
            <a:spLocks noGrp="1"/>
          </p:cNvSpPr>
          <p:nvPr>
            <p:ph type="pic" idx="1"/>
          </p:nvPr>
        </p:nvSpPr>
        <p:spPr>
          <a:xfrm>
            <a:off x="997889" y="1690102"/>
            <a:ext cx="10629020" cy="4728464"/>
          </a:xfrm>
          <a:ln>
            <a:noFill/>
          </a:ln>
        </p:spPr>
        <p:txBody>
          <a:bodyPr>
            <a:normAutofit/>
          </a:bodyPr>
          <a:lstStyle>
            <a:lvl1pPr marL="0" indent="0">
              <a:buNone/>
              <a:defRPr sz="18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0" name="Title 70"/>
          <p:cNvSpPr>
            <a:spLocks noGrp="1"/>
          </p:cNvSpPr>
          <p:nvPr>
            <p:ph type="title"/>
          </p:nvPr>
        </p:nvSpPr>
        <p:spPr>
          <a:xfrm>
            <a:off x="997889" y="376700"/>
            <a:ext cx="10629020" cy="1143000"/>
          </a:xfrm>
        </p:spPr>
        <p:txBody>
          <a:bodyPr>
            <a:normAutofit/>
          </a:bodyPr>
          <a:lstStyle>
            <a:lvl1pPr algn="l">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116856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ragraph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9"/>
          <p:cNvSpPr>
            <a:spLocks noGrp="1"/>
          </p:cNvSpPr>
          <p:nvPr>
            <p:ph sz="quarter" idx="13"/>
          </p:nvPr>
        </p:nvSpPr>
        <p:spPr>
          <a:xfrm>
            <a:off x="997889" y="1782764"/>
            <a:ext cx="10584512" cy="3952122"/>
          </a:xfrm>
        </p:spPr>
        <p:txBody>
          <a:bodyPr>
            <a:normAutofit/>
          </a:bodyPr>
          <a:lstStyle>
            <a:lvl1pPr marL="0" indent="0">
              <a:buFont typeface="Arial"/>
              <a:buNone/>
              <a:defRPr sz="1800">
                <a:solidFill>
                  <a:srgbClr val="444444"/>
                </a:solidFill>
              </a:defRPr>
            </a:lvl1pPr>
            <a:lvl2pPr marL="457200" indent="0">
              <a:buFont typeface="Arial"/>
              <a:buNone/>
              <a:defRPr sz="1800"/>
            </a:lvl2pPr>
            <a:lvl3pPr marL="914400" indent="0">
              <a:buFont typeface="Arial"/>
              <a:buNone/>
              <a:defRPr sz="1800"/>
            </a:lvl3pPr>
            <a:lvl4pPr marL="1371600" indent="0">
              <a:buFont typeface="Arial"/>
              <a:buNone/>
              <a:defRPr sz="1800"/>
            </a:lvl4pPr>
            <a:lvl5pPr marL="1828800" indent="0">
              <a:buFont typeface="Arial"/>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70"/>
          <p:cNvSpPr>
            <a:spLocks noGrp="1"/>
          </p:cNvSpPr>
          <p:nvPr>
            <p:ph type="title"/>
          </p:nvPr>
        </p:nvSpPr>
        <p:spPr>
          <a:xfrm>
            <a:off x="997889" y="376700"/>
            <a:ext cx="10629020" cy="1143000"/>
          </a:xfrm>
        </p:spPr>
        <p:txBody>
          <a:bodyPr>
            <a:normAutofit/>
          </a:bodyPr>
          <a:lstStyle>
            <a:lvl1pPr algn="l">
              <a:defRPr sz="3200">
                <a:solidFill>
                  <a:srgbClr val="006383"/>
                </a:solidFill>
              </a:defRPr>
            </a:lvl1pPr>
          </a:lstStyle>
          <a:p>
            <a:r>
              <a:rPr lang="en-US" dirty="0"/>
              <a:t>Click to edit Master title style</a:t>
            </a:r>
          </a:p>
        </p:txBody>
      </p:sp>
    </p:spTree>
    <p:extLst>
      <p:ext uri="{BB962C8B-B14F-4D97-AF65-F5344CB8AC3E}">
        <p14:creationId xmlns:p14="http://schemas.microsoft.com/office/powerpoint/2010/main" val="825336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ragraph/Sub heading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9"/>
          <p:cNvSpPr>
            <a:spLocks noGrp="1"/>
          </p:cNvSpPr>
          <p:nvPr>
            <p:ph sz="quarter" idx="13"/>
          </p:nvPr>
        </p:nvSpPr>
        <p:spPr>
          <a:xfrm>
            <a:off x="997889" y="1787510"/>
            <a:ext cx="10584512" cy="3821936"/>
          </a:xfrm>
        </p:spPr>
        <p:txBody>
          <a:bodyPr>
            <a:normAutofit/>
          </a:bodyPr>
          <a:lstStyle>
            <a:lvl1pPr marL="0" indent="0">
              <a:buFont typeface="Arial"/>
              <a:buNone/>
              <a:defRPr sz="1800">
                <a:solidFill>
                  <a:srgbClr val="444444"/>
                </a:solidFill>
              </a:defRPr>
            </a:lvl1pPr>
            <a:lvl2pPr marL="457200" indent="0">
              <a:buFont typeface="Arial"/>
              <a:buNone/>
              <a:defRPr sz="1800"/>
            </a:lvl2pPr>
            <a:lvl3pPr marL="914400" indent="0">
              <a:buFont typeface="Arial"/>
              <a:buNone/>
              <a:defRPr sz="1800"/>
            </a:lvl3pPr>
            <a:lvl4pPr marL="1371600" indent="0">
              <a:buFont typeface="Arial"/>
              <a:buNone/>
              <a:defRPr sz="1800"/>
            </a:lvl4pPr>
            <a:lvl5pPr marL="1828800" indent="0">
              <a:buFont typeface="Arial"/>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70"/>
          <p:cNvSpPr>
            <a:spLocks noGrp="1"/>
          </p:cNvSpPr>
          <p:nvPr>
            <p:ph type="title"/>
          </p:nvPr>
        </p:nvSpPr>
        <p:spPr>
          <a:xfrm>
            <a:off x="997889" y="376700"/>
            <a:ext cx="10629020" cy="1143000"/>
          </a:xfrm>
        </p:spPr>
        <p:txBody>
          <a:bodyPr>
            <a:normAutofit/>
          </a:bodyPr>
          <a:lstStyle>
            <a:lvl1pPr algn="l">
              <a:defRPr sz="3200">
                <a:solidFill>
                  <a:srgbClr val="006383"/>
                </a:solidFill>
              </a:defRPr>
            </a:lvl1pPr>
          </a:lstStyle>
          <a:p>
            <a:r>
              <a:rPr lang="en-US" dirty="0"/>
              <a:t>Click to edit Master title style</a:t>
            </a:r>
          </a:p>
        </p:txBody>
      </p:sp>
      <p:sp>
        <p:nvSpPr>
          <p:cNvPr id="10" name="Subtitle 2"/>
          <p:cNvSpPr>
            <a:spLocks noGrp="1"/>
          </p:cNvSpPr>
          <p:nvPr>
            <p:ph type="subTitle" idx="1"/>
          </p:nvPr>
        </p:nvSpPr>
        <p:spPr>
          <a:xfrm>
            <a:off x="997889" y="1235038"/>
            <a:ext cx="6650648" cy="544632"/>
          </a:xfrm>
        </p:spPr>
        <p:txBody>
          <a:bodyPr>
            <a:normAutofit/>
          </a:bodyPr>
          <a:lstStyle>
            <a:lvl1pPr marL="0" indent="0" algn="l">
              <a:buNone/>
              <a:defRPr sz="22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8224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 and bullet lis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9"/>
          <p:cNvSpPr>
            <a:spLocks noGrp="1"/>
          </p:cNvSpPr>
          <p:nvPr>
            <p:ph sz="quarter" idx="13"/>
          </p:nvPr>
        </p:nvSpPr>
        <p:spPr>
          <a:xfrm>
            <a:off x="6013237" y="1782764"/>
            <a:ext cx="5569164" cy="3952122"/>
          </a:xfrm>
        </p:spPr>
        <p:txBody>
          <a:bodyPr>
            <a:normAutofit/>
          </a:bodyPr>
          <a:lstStyle>
            <a:lvl1pPr marL="285750" indent="-285750">
              <a:buFont typeface="Arial"/>
              <a:buChar char="•"/>
              <a:defRPr sz="1600">
                <a:solidFill>
                  <a:srgbClr val="444444"/>
                </a:solidFill>
              </a:defRPr>
            </a:lvl1pPr>
            <a:lvl2pPr marL="742950" indent="-285750">
              <a:buFont typeface="Arial"/>
              <a:buChar char="•"/>
              <a:defRPr sz="1600"/>
            </a:lvl2pPr>
            <a:lvl3pPr marL="1200150" indent="-285750">
              <a:buFont typeface="Arial"/>
              <a:buChar char="•"/>
              <a:defRPr sz="1600"/>
            </a:lvl3pPr>
            <a:lvl4pPr marL="1657350" indent="-285750">
              <a:buFont typeface="Arial"/>
              <a:buChar char="•"/>
              <a:defRPr sz="1600"/>
            </a:lvl4pPr>
            <a:lvl5pPr marL="2114550" indent="-285750">
              <a:buFont typeface="Arial"/>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70"/>
          <p:cNvSpPr>
            <a:spLocks noGrp="1"/>
          </p:cNvSpPr>
          <p:nvPr>
            <p:ph type="title"/>
          </p:nvPr>
        </p:nvSpPr>
        <p:spPr>
          <a:xfrm>
            <a:off x="997889" y="376700"/>
            <a:ext cx="10629020" cy="1143000"/>
          </a:xfrm>
        </p:spPr>
        <p:txBody>
          <a:bodyPr>
            <a:normAutofit/>
          </a:bodyPr>
          <a:lstStyle>
            <a:lvl1pPr algn="l">
              <a:defRPr sz="3200">
                <a:solidFill>
                  <a:srgbClr val="006383"/>
                </a:solidFill>
              </a:defRPr>
            </a:lvl1pPr>
          </a:lstStyle>
          <a:p>
            <a:r>
              <a:rPr lang="en-US" dirty="0"/>
              <a:t>Click to edit Master title style</a:t>
            </a:r>
          </a:p>
        </p:txBody>
      </p:sp>
      <p:sp>
        <p:nvSpPr>
          <p:cNvPr id="5" name="Picture Placeholder 4"/>
          <p:cNvSpPr>
            <a:spLocks noGrp="1"/>
          </p:cNvSpPr>
          <p:nvPr>
            <p:ph type="pic" sz="quarter" idx="14"/>
          </p:nvPr>
        </p:nvSpPr>
        <p:spPr>
          <a:xfrm>
            <a:off x="996951" y="1782764"/>
            <a:ext cx="4516967" cy="3952874"/>
          </a:xfrm>
        </p:spPr>
        <p:txBody>
          <a:bodyPr/>
          <a:lstStyle/>
          <a:p>
            <a:endParaRPr lang="en-US"/>
          </a:p>
        </p:txBody>
      </p:sp>
    </p:spTree>
    <p:extLst>
      <p:ext uri="{BB962C8B-B14F-4D97-AF65-F5344CB8AC3E}">
        <p14:creationId xmlns:p14="http://schemas.microsoft.com/office/powerpoint/2010/main" val="1330571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pic>
        <p:nvPicPr>
          <p:cNvPr id="6" name="Picture 5" descr="Cabri Style Sheet-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3C76FC-7DA1-BE49-9DA8-1401EE593554}" type="slidenum">
              <a:rPr lang="en-US" smtClean="0"/>
              <a:pPr/>
              <a:t>‹#›</a:t>
            </a:fld>
            <a:endParaRPr lang="en-US"/>
          </a:p>
        </p:txBody>
      </p:sp>
      <p:sp>
        <p:nvSpPr>
          <p:cNvPr id="14" name="Content Placeholder 9"/>
          <p:cNvSpPr>
            <a:spLocks noGrp="1"/>
          </p:cNvSpPr>
          <p:nvPr>
            <p:ph sz="quarter" idx="13"/>
          </p:nvPr>
        </p:nvSpPr>
        <p:spPr>
          <a:xfrm>
            <a:off x="997889" y="1782764"/>
            <a:ext cx="10584512" cy="3952122"/>
          </a:xfrm>
        </p:spPr>
        <p:txBody>
          <a:bodyPr>
            <a:normAutofit/>
          </a:bodyPr>
          <a:lstStyle>
            <a:lvl1pPr>
              <a:buFont typeface="Arial"/>
              <a:buChar char="•"/>
              <a:defRPr sz="1800"/>
            </a:lvl1pPr>
            <a:lvl2pPr>
              <a:buFont typeface="Arial"/>
              <a:buChar char="•"/>
              <a:defRPr sz="1800"/>
            </a:lvl2pPr>
            <a:lvl3pPr>
              <a:buFont typeface="Arial"/>
              <a:buChar char="•"/>
              <a:defRPr sz="1800"/>
            </a:lvl3pPr>
            <a:lvl4pPr>
              <a:buFont typeface="Arial"/>
              <a:buChar char="•"/>
              <a:defRPr sz="1800"/>
            </a:lvl4pPr>
            <a:lvl5pPr>
              <a:buFont typeface="Arial"/>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70"/>
          <p:cNvSpPr>
            <a:spLocks noGrp="1"/>
          </p:cNvSpPr>
          <p:nvPr>
            <p:ph type="title"/>
          </p:nvPr>
        </p:nvSpPr>
        <p:spPr>
          <a:xfrm>
            <a:off x="997889" y="376700"/>
            <a:ext cx="10629020" cy="1143000"/>
          </a:xfrm>
        </p:spPr>
        <p:txBody>
          <a:bodyPr>
            <a:normAutofit/>
          </a:bodyPr>
          <a:lstStyle>
            <a:lvl1pPr algn="l">
              <a:defRPr sz="3200">
                <a:solidFill>
                  <a:srgbClr val="006383"/>
                </a:solidFill>
              </a:defRPr>
            </a:lvl1pPr>
          </a:lstStyle>
          <a:p>
            <a:r>
              <a:rPr lang="en-US" dirty="0"/>
              <a:t>Click to edit Master title style</a:t>
            </a:r>
          </a:p>
        </p:txBody>
      </p:sp>
    </p:spTree>
    <p:extLst>
      <p:ext uri="{BB962C8B-B14F-4D97-AF65-F5344CB8AC3E}">
        <p14:creationId xmlns:p14="http://schemas.microsoft.com/office/powerpoint/2010/main" val="2615606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C76FC-7DA1-BE49-9DA8-1401EE593554}" type="slidenum">
              <a:rPr lang="en-US" smtClean="0"/>
              <a:pPr/>
              <a:t>‹#›</a:t>
            </a:fld>
            <a:endParaRPr lang="en-US"/>
          </a:p>
        </p:txBody>
      </p:sp>
    </p:spTree>
    <p:extLst>
      <p:ext uri="{BB962C8B-B14F-4D97-AF65-F5344CB8AC3E}">
        <p14:creationId xmlns:p14="http://schemas.microsoft.com/office/powerpoint/2010/main" val="29499967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457200" rtl="0" eaLnBrk="1" latinLnBrk="0" hangingPunct="1">
        <a:spcBef>
          <a:spcPct val="0"/>
        </a:spcBef>
        <a:buNone/>
        <a:defRPr sz="3200" kern="1200">
          <a:solidFill>
            <a:srgbClr val="006383"/>
          </a:solidFill>
          <a:latin typeface="+mj-lt"/>
          <a:ea typeface="+mj-ea"/>
          <a:cs typeface="+mj-cs"/>
        </a:defRPr>
      </a:lvl1pPr>
    </p:titleStyle>
    <p:bodyStyle>
      <a:lvl1pPr marL="285750" indent="-28575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200150" indent="-28575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57350" indent="-28575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114550" indent="-28575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41302" y="2321673"/>
            <a:ext cx="5673786" cy="1319127"/>
          </a:xfrm>
        </p:spPr>
        <p:txBody>
          <a:bodyPr/>
          <a:lstStyle/>
          <a:p>
            <a:r>
              <a:rPr lang="en-GB" i="1" dirty="0"/>
              <a:t>Information systems in PFM</a:t>
            </a:r>
            <a:endParaRPr lang="en-GB" dirty="0"/>
          </a:p>
        </p:txBody>
      </p:sp>
      <p:sp>
        <p:nvSpPr>
          <p:cNvPr id="3" name="Subtitle 2"/>
          <p:cNvSpPr>
            <a:spLocks noGrp="1"/>
          </p:cNvSpPr>
          <p:nvPr>
            <p:ph type="subTitle" idx="1"/>
          </p:nvPr>
        </p:nvSpPr>
        <p:spPr>
          <a:xfrm>
            <a:off x="4241303" y="3741467"/>
            <a:ext cx="5914969" cy="1319128"/>
          </a:xfrm>
        </p:spPr>
        <p:txBody>
          <a:bodyPr>
            <a:normAutofit/>
          </a:bodyPr>
          <a:lstStyle/>
          <a:p>
            <a:r>
              <a:rPr lang="en-US" sz="2400" dirty="0"/>
              <a:t>28 August 2020 </a:t>
            </a:r>
          </a:p>
          <a:p>
            <a:r>
              <a:rPr lang="en-US" sz="2400" dirty="0"/>
              <a:t>GIFT Stewards Meeting </a:t>
            </a:r>
          </a:p>
        </p:txBody>
      </p:sp>
    </p:spTree>
    <p:extLst>
      <p:ext uri="{BB962C8B-B14F-4D97-AF65-F5344CB8AC3E}">
        <p14:creationId xmlns:p14="http://schemas.microsoft.com/office/powerpoint/2010/main" val="3407432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76C7DD-C079-4BEE-87A1-5D3DC0DED551}"/>
              </a:ext>
            </a:extLst>
          </p:cNvPr>
          <p:cNvSpPr>
            <a:spLocks noGrp="1"/>
          </p:cNvSpPr>
          <p:nvPr>
            <p:ph type="sldNum" sz="quarter" idx="12"/>
          </p:nvPr>
        </p:nvSpPr>
        <p:spPr/>
        <p:txBody>
          <a:bodyPr/>
          <a:lstStyle/>
          <a:p>
            <a:fld id="{F13C76FC-7DA1-BE49-9DA8-1401EE593554}" type="slidenum">
              <a:rPr lang="en-US" smtClean="0"/>
              <a:pPr/>
              <a:t>2</a:t>
            </a:fld>
            <a:endParaRPr lang="en-US"/>
          </a:p>
        </p:txBody>
      </p:sp>
      <p:sp>
        <p:nvSpPr>
          <p:cNvPr id="3" name="Title 2">
            <a:extLst>
              <a:ext uri="{FF2B5EF4-FFF2-40B4-BE49-F238E27FC236}">
                <a16:creationId xmlns:a16="http://schemas.microsoft.com/office/drawing/2014/main" id="{0ECCF3D5-BE57-4A4C-9DA7-6FD7E7AEFF48}"/>
              </a:ext>
            </a:extLst>
          </p:cNvPr>
          <p:cNvSpPr>
            <a:spLocks noGrp="1"/>
          </p:cNvSpPr>
          <p:nvPr>
            <p:ph type="title"/>
          </p:nvPr>
        </p:nvSpPr>
        <p:spPr>
          <a:xfrm>
            <a:off x="702921" y="412956"/>
            <a:ext cx="3055333" cy="1143000"/>
          </a:xfrm>
        </p:spPr>
        <p:txBody>
          <a:bodyPr/>
          <a:lstStyle/>
          <a:p>
            <a:r>
              <a:rPr lang="en-US" b="1" dirty="0"/>
              <a:t>FMIS challenges</a:t>
            </a:r>
          </a:p>
        </p:txBody>
      </p:sp>
      <p:sp>
        <p:nvSpPr>
          <p:cNvPr id="4" name="Rectangle 3">
            <a:extLst>
              <a:ext uri="{FF2B5EF4-FFF2-40B4-BE49-F238E27FC236}">
                <a16:creationId xmlns:a16="http://schemas.microsoft.com/office/drawing/2014/main" id="{082F5E54-F247-4E4A-ACD7-232FDCF9EF6D}"/>
              </a:ext>
            </a:extLst>
          </p:cNvPr>
          <p:cNvSpPr/>
          <p:nvPr/>
        </p:nvSpPr>
        <p:spPr>
          <a:xfrm>
            <a:off x="412955" y="1632813"/>
            <a:ext cx="3461219" cy="3046988"/>
          </a:xfrm>
          <a:prstGeom prst="rect">
            <a:avLst/>
          </a:prstGeom>
        </p:spPr>
        <p:txBody>
          <a:bodyPr wrap="square" lIns="0">
            <a:spAutoFit/>
          </a:bodyPr>
          <a:lstStyle/>
          <a:p>
            <a:pPr lvl="1"/>
            <a:r>
              <a:rPr lang="en-ZA" sz="2400" dirty="0"/>
              <a:t>$8 billion spent on FMIS projects and FMIS-related ICT solutions; r</a:t>
            </a:r>
            <a:r>
              <a:rPr lang="en-ZA" sz="2400" dirty="0">
                <a:ea typeface="Calibri" panose="020F0502020204030204" pitchFamily="34" charset="0"/>
                <a:cs typeface="Calibri" panose="020F0502020204030204" pitchFamily="34" charset="0"/>
              </a:rPr>
              <a:t>ecording, reporting, information sharing, and data analysis remain suboptimal</a:t>
            </a:r>
          </a:p>
        </p:txBody>
      </p:sp>
      <p:pic>
        <p:nvPicPr>
          <p:cNvPr id="5" name="Picture 4">
            <a:extLst>
              <a:ext uri="{FF2B5EF4-FFF2-40B4-BE49-F238E27FC236}">
                <a16:creationId xmlns:a16="http://schemas.microsoft.com/office/drawing/2014/main" id="{2C90B6DB-C49E-4AD8-BD1F-279003780217}"/>
              </a:ext>
            </a:extLst>
          </p:cNvPr>
          <p:cNvPicPr/>
          <p:nvPr/>
        </p:nvPicPr>
        <p:blipFill rotWithShape="1">
          <a:blip r:embed="rId3"/>
          <a:srcRect l="1499" r="8070" b="18556"/>
          <a:stretch/>
        </p:blipFill>
        <p:spPr bwMode="auto">
          <a:xfrm>
            <a:off x="4008713" y="1632813"/>
            <a:ext cx="7573687" cy="4346253"/>
          </a:xfrm>
          <a:prstGeom prst="rect">
            <a:avLst/>
          </a:prstGeom>
          <a:ln>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style>
          <a:lnRef idx="1">
            <a:schemeClr val="accent6"/>
          </a:lnRef>
          <a:fillRef idx="3">
            <a:schemeClr val="accent6"/>
          </a:fillRef>
          <a:effectRef idx="2">
            <a:schemeClr val="accent6"/>
          </a:effectRef>
          <a:fontRef idx="minor">
            <a:schemeClr val="lt1"/>
          </a:fontRef>
        </p:style>
      </p:pic>
    </p:spTree>
    <p:extLst>
      <p:ext uri="{BB962C8B-B14F-4D97-AF65-F5344CB8AC3E}">
        <p14:creationId xmlns:p14="http://schemas.microsoft.com/office/powerpoint/2010/main" val="278525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49D327-B04D-4480-A27F-6B9F04F8706E}"/>
              </a:ext>
            </a:extLst>
          </p:cNvPr>
          <p:cNvSpPr>
            <a:spLocks noGrp="1"/>
          </p:cNvSpPr>
          <p:nvPr>
            <p:ph type="sldNum" sz="quarter" idx="12"/>
          </p:nvPr>
        </p:nvSpPr>
        <p:spPr/>
        <p:txBody>
          <a:bodyPr/>
          <a:lstStyle/>
          <a:p>
            <a:fld id="{F13C76FC-7DA1-BE49-9DA8-1401EE593554}" type="slidenum">
              <a:rPr lang="en-US" smtClean="0"/>
              <a:pPr/>
              <a:t>3</a:t>
            </a:fld>
            <a:endParaRPr lang="en-US"/>
          </a:p>
        </p:txBody>
      </p:sp>
      <p:sp>
        <p:nvSpPr>
          <p:cNvPr id="3" name="Title 2">
            <a:extLst>
              <a:ext uri="{FF2B5EF4-FFF2-40B4-BE49-F238E27FC236}">
                <a16:creationId xmlns:a16="http://schemas.microsoft.com/office/drawing/2014/main" id="{48441071-52EE-41D5-9675-ACE0485BEC95}"/>
              </a:ext>
            </a:extLst>
          </p:cNvPr>
          <p:cNvSpPr>
            <a:spLocks noGrp="1"/>
          </p:cNvSpPr>
          <p:nvPr>
            <p:ph type="title"/>
          </p:nvPr>
        </p:nvSpPr>
        <p:spPr>
          <a:xfrm>
            <a:off x="1094729" y="248783"/>
            <a:ext cx="10629020" cy="1143000"/>
          </a:xfrm>
        </p:spPr>
        <p:txBody>
          <a:bodyPr/>
          <a:lstStyle/>
          <a:p>
            <a:r>
              <a:rPr lang="en-US" b="1" dirty="0"/>
              <a:t>CABRI’s Response: policy dialogue on information systems </a:t>
            </a:r>
          </a:p>
        </p:txBody>
      </p:sp>
      <p:sp>
        <p:nvSpPr>
          <p:cNvPr id="4" name="TextBox 3">
            <a:extLst>
              <a:ext uri="{FF2B5EF4-FFF2-40B4-BE49-F238E27FC236}">
                <a16:creationId xmlns:a16="http://schemas.microsoft.com/office/drawing/2014/main" id="{4FFB2818-AA51-4ED4-9640-E0A5BF41C486}"/>
              </a:ext>
            </a:extLst>
          </p:cNvPr>
          <p:cNvSpPr txBox="1"/>
          <p:nvPr/>
        </p:nvSpPr>
        <p:spPr>
          <a:xfrm>
            <a:off x="221226" y="1460091"/>
            <a:ext cx="5161935" cy="4924425"/>
          </a:xfrm>
          <a:prstGeom prst="rect">
            <a:avLst/>
          </a:prstGeom>
          <a:noFill/>
        </p:spPr>
        <p:txBody>
          <a:bodyPr wrap="square" numCol="1" rtlCol="0">
            <a:spAutoFit/>
          </a:bodyPr>
          <a:lstStyle/>
          <a:p>
            <a:pPr marL="742950" lvl="1" indent="-285750">
              <a:spcBef>
                <a:spcPts val="600"/>
              </a:spcBef>
              <a:spcAft>
                <a:spcPts val="600"/>
              </a:spcAft>
              <a:buFont typeface="Arial" panose="020B0604020202020204" pitchFamily="34" charset="0"/>
              <a:buChar char="•"/>
            </a:pPr>
            <a:r>
              <a:rPr lang="en-GB" sz="2200" b="1" dirty="0"/>
              <a:t>Data skills </a:t>
            </a:r>
            <a:r>
              <a:rPr lang="en-GB" sz="2200" dirty="0"/>
              <a:t>for effective utilisation of FMIS</a:t>
            </a:r>
          </a:p>
          <a:p>
            <a:pPr marL="742950" lvl="1" indent="-285750">
              <a:spcBef>
                <a:spcPts val="600"/>
              </a:spcBef>
              <a:spcAft>
                <a:spcPts val="600"/>
              </a:spcAft>
              <a:buFont typeface="Arial" panose="020B0604020202020204" pitchFamily="34" charset="0"/>
              <a:buChar char="•"/>
            </a:pPr>
            <a:r>
              <a:rPr lang="en-GB" sz="2200" dirty="0"/>
              <a:t>Challenges and successes in </a:t>
            </a:r>
            <a:r>
              <a:rPr lang="en-GB" sz="2200" b="1" dirty="0"/>
              <a:t>integration</a:t>
            </a:r>
          </a:p>
          <a:p>
            <a:pPr marL="742950" lvl="1" indent="-285750">
              <a:spcBef>
                <a:spcPts val="600"/>
              </a:spcBef>
              <a:spcAft>
                <a:spcPts val="600"/>
              </a:spcAft>
              <a:buFont typeface="Arial" panose="020B0604020202020204" pitchFamily="34" charset="0"/>
              <a:buChar char="•"/>
            </a:pPr>
            <a:r>
              <a:rPr lang="en-GB" sz="2200" dirty="0"/>
              <a:t>Considering </a:t>
            </a:r>
            <a:r>
              <a:rPr lang="en-GB" sz="2200" b="1" dirty="0"/>
              <a:t>alternatives</a:t>
            </a:r>
            <a:r>
              <a:rPr lang="en-GB" sz="2200" dirty="0"/>
              <a:t>: the modular approach and transversal systems </a:t>
            </a:r>
            <a:endParaRPr lang="en-US" sz="2200" dirty="0"/>
          </a:p>
          <a:p>
            <a:pPr marL="742950" lvl="1" indent="-285750">
              <a:spcBef>
                <a:spcPts val="600"/>
              </a:spcBef>
              <a:spcAft>
                <a:spcPts val="600"/>
              </a:spcAft>
              <a:buFont typeface="Arial" panose="020B0604020202020204" pitchFamily="34" charset="0"/>
              <a:buChar char="•"/>
            </a:pPr>
            <a:r>
              <a:rPr lang="en-GB" sz="2200" dirty="0"/>
              <a:t>PFM in the age of </a:t>
            </a:r>
            <a:r>
              <a:rPr lang="en-GB" sz="2200" b="1" dirty="0"/>
              <a:t>digitalisation and big data </a:t>
            </a:r>
            <a:endParaRPr lang="en-US" sz="2200" b="1" dirty="0"/>
          </a:p>
          <a:p>
            <a:pPr marL="742950" lvl="1" indent="-285750">
              <a:spcBef>
                <a:spcPts val="600"/>
              </a:spcBef>
              <a:spcAft>
                <a:spcPts val="600"/>
              </a:spcAft>
              <a:buFont typeface="Arial" panose="020B0604020202020204" pitchFamily="34" charset="0"/>
              <a:buChar char="•"/>
            </a:pPr>
            <a:r>
              <a:rPr lang="en-GB" sz="2200" dirty="0"/>
              <a:t>Extending the </a:t>
            </a:r>
            <a:r>
              <a:rPr lang="en-GB" sz="2200" b="1" dirty="0"/>
              <a:t>institutional coverage</a:t>
            </a:r>
          </a:p>
          <a:p>
            <a:pPr marL="742950" lvl="1" indent="-285750">
              <a:spcBef>
                <a:spcPts val="600"/>
              </a:spcBef>
              <a:spcAft>
                <a:spcPts val="600"/>
              </a:spcAft>
              <a:buFont typeface="Arial" panose="020B0604020202020204" pitchFamily="34" charset="0"/>
              <a:buChar char="•"/>
            </a:pPr>
            <a:r>
              <a:rPr lang="en-GB" sz="2200" b="1" dirty="0"/>
              <a:t>FMIS in times of crisis</a:t>
            </a:r>
            <a:r>
              <a:rPr lang="en-GB" sz="2200" dirty="0"/>
              <a:t>: balancing flexibility and accountability</a:t>
            </a:r>
          </a:p>
        </p:txBody>
      </p:sp>
      <p:pic>
        <p:nvPicPr>
          <p:cNvPr id="7" name="Picture 6">
            <a:extLst>
              <a:ext uri="{FF2B5EF4-FFF2-40B4-BE49-F238E27FC236}">
                <a16:creationId xmlns:a16="http://schemas.microsoft.com/office/drawing/2014/main" id="{3AED9C39-60F0-4B4E-9A1B-EF3659839C7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1336" t="18862" r="7363" b="11869"/>
          <a:stretch/>
        </p:blipFill>
        <p:spPr>
          <a:xfrm>
            <a:off x="5703590" y="1406532"/>
            <a:ext cx="6068019" cy="3446637"/>
          </a:xfrm>
          <a:prstGeom prst="rect">
            <a:avLst/>
          </a:prstGeom>
          <a:effectLst>
            <a:glow rad="63500">
              <a:schemeClr val="bg1">
                <a:lumMod val="95000"/>
                <a:alpha val="40000"/>
              </a:schemeClr>
            </a:glow>
            <a:outerShdw blurRad="50800" dist="38100" algn="l" rotWithShape="0">
              <a:prstClr val="black">
                <a:alpha val="40000"/>
              </a:prstClr>
            </a:outerShdw>
          </a:effectLst>
        </p:spPr>
      </p:pic>
    </p:spTree>
    <p:extLst>
      <p:ext uri="{BB962C8B-B14F-4D97-AF65-F5344CB8AC3E}">
        <p14:creationId xmlns:p14="http://schemas.microsoft.com/office/powerpoint/2010/main" val="405421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001438-C653-45C4-8340-E5971D0BE360}"/>
              </a:ext>
            </a:extLst>
          </p:cNvPr>
          <p:cNvSpPr>
            <a:spLocks noGrp="1"/>
          </p:cNvSpPr>
          <p:nvPr>
            <p:ph type="sldNum" sz="quarter" idx="12"/>
          </p:nvPr>
        </p:nvSpPr>
        <p:spPr/>
        <p:txBody>
          <a:bodyPr/>
          <a:lstStyle/>
          <a:p>
            <a:fld id="{F13C76FC-7DA1-BE49-9DA8-1401EE593554}" type="slidenum">
              <a:rPr lang="en-US" smtClean="0"/>
              <a:pPr/>
              <a:t>4</a:t>
            </a:fld>
            <a:endParaRPr lang="en-US"/>
          </a:p>
        </p:txBody>
      </p:sp>
      <p:sp>
        <p:nvSpPr>
          <p:cNvPr id="3" name="Title 2">
            <a:extLst>
              <a:ext uri="{FF2B5EF4-FFF2-40B4-BE49-F238E27FC236}">
                <a16:creationId xmlns:a16="http://schemas.microsoft.com/office/drawing/2014/main" id="{5A471C2A-F056-4A51-A201-052762A9C625}"/>
              </a:ext>
            </a:extLst>
          </p:cNvPr>
          <p:cNvSpPr>
            <a:spLocks noGrp="1"/>
          </p:cNvSpPr>
          <p:nvPr>
            <p:ph type="title"/>
          </p:nvPr>
        </p:nvSpPr>
        <p:spPr>
          <a:xfrm>
            <a:off x="833284" y="59522"/>
            <a:ext cx="11085590" cy="1143000"/>
          </a:xfrm>
        </p:spPr>
        <p:txBody>
          <a:bodyPr/>
          <a:lstStyle/>
          <a:p>
            <a:r>
              <a:rPr lang="en-US" b="1" dirty="0"/>
              <a:t>Extending FMIS’ institutional coverage</a:t>
            </a:r>
            <a:endParaRPr lang="en-ZA" b="1" dirty="0"/>
          </a:p>
        </p:txBody>
      </p:sp>
      <p:graphicFrame>
        <p:nvGraphicFramePr>
          <p:cNvPr id="5" name="Diagram 4">
            <a:extLst>
              <a:ext uri="{FF2B5EF4-FFF2-40B4-BE49-F238E27FC236}">
                <a16:creationId xmlns:a16="http://schemas.microsoft.com/office/drawing/2014/main" id="{4DF43BB5-8555-428A-9A1E-2F62EAA625B7}"/>
              </a:ext>
            </a:extLst>
          </p:cNvPr>
          <p:cNvGraphicFramePr/>
          <p:nvPr>
            <p:extLst>
              <p:ext uri="{D42A27DB-BD31-4B8C-83A1-F6EECF244321}">
                <p14:modId xmlns:p14="http://schemas.microsoft.com/office/powerpoint/2010/main" val="2453111081"/>
              </p:ext>
            </p:extLst>
          </p:nvPr>
        </p:nvGraphicFramePr>
        <p:xfrm>
          <a:off x="169607" y="1784555"/>
          <a:ext cx="11085590" cy="4688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7E115E3E-AB4E-4CFF-B71F-86070C89F945}"/>
              </a:ext>
            </a:extLst>
          </p:cNvPr>
          <p:cNvSpPr/>
          <p:nvPr/>
        </p:nvSpPr>
        <p:spPr>
          <a:xfrm>
            <a:off x="833284" y="1065196"/>
            <a:ext cx="5921477" cy="523220"/>
          </a:xfrm>
          <a:prstGeom prst="rect">
            <a:avLst/>
          </a:prstGeom>
        </p:spPr>
        <p:txBody>
          <a:bodyPr wrap="square">
            <a:spAutoFit/>
          </a:bodyPr>
          <a:lstStyle/>
          <a:p>
            <a:r>
              <a:rPr lang="en-US" sz="2800" b="1" dirty="0"/>
              <a:t>Guinea, CAR, Ethiopia and Ghana</a:t>
            </a:r>
            <a:endParaRPr lang="en-US" sz="2800" dirty="0"/>
          </a:p>
        </p:txBody>
      </p:sp>
    </p:spTree>
    <p:extLst>
      <p:ext uri="{BB962C8B-B14F-4D97-AF65-F5344CB8AC3E}">
        <p14:creationId xmlns:p14="http://schemas.microsoft.com/office/powerpoint/2010/main" val="3823142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8E44C6-EA5C-4372-AE53-EC53B740183D}"/>
              </a:ext>
            </a:extLst>
          </p:cNvPr>
          <p:cNvSpPr>
            <a:spLocks noGrp="1"/>
          </p:cNvSpPr>
          <p:nvPr>
            <p:ph type="sldNum" sz="quarter" idx="12"/>
          </p:nvPr>
        </p:nvSpPr>
        <p:spPr/>
        <p:txBody>
          <a:bodyPr/>
          <a:lstStyle/>
          <a:p>
            <a:fld id="{F13C76FC-7DA1-BE49-9DA8-1401EE593554}" type="slidenum">
              <a:rPr lang="en-US" smtClean="0"/>
              <a:pPr/>
              <a:t>5</a:t>
            </a:fld>
            <a:endParaRPr lang="en-US"/>
          </a:p>
        </p:txBody>
      </p:sp>
      <p:sp>
        <p:nvSpPr>
          <p:cNvPr id="3" name="Title 2">
            <a:extLst>
              <a:ext uri="{FF2B5EF4-FFF2-40B4-BE49-F238E27FC236}">
                <a16:creationId xmlns:a16="http://schemas.microsoft.com/office/drawing/2014/main" id="{98CF003C-2095-42D7-89B0-E17D40D7589F}"/>
              </a:ext>
            </a:extLst>
          </p:cNvPr>
          <p:cNvSpPr>
            <a:spLocks noGrp="1"/>
          </p:cNvSpPr>
          <p:nvPr>
            <p:ph type="title"/>
          </p:nvPr>
        </p:nvSpPr>
        <p:spPr>
          <a:xfrm>
            <a:off x="1047135" y="228372"/>
            <a:ext cx="11058238" cy="1143000"/>
          </a:xfrm>
        </p:spPr>
        <p:txBody>
          <a:bodyPr/>
          <a:lstStyle/>
          <a:p>
            <a:r>
              <a:rPr lang="en-US" b="1" dirty="0"/>
              <a:t>Data capability gaps in FMIS design and use</a:t>
            </a:r>
            <a:endParaRPr lang="en-ZA" b="1" dirty="0"/>
          </a:p>
        </p:txBody>
      </p:sp>
      <p:sp>
        <p:nvSpPr>
          <p:cNvPr id="4" name="Rectangle 3">
            <a:extLst>
              <a:ext uri="{FF2B5EF4-FFF2-40B4-BE49-F238E27FC236}">
                <a16:creationId xmlns:a16="http://schemas.microsoft.com/office/drawing/2014/main" id="{1C61848D-938C-435B-9280-F8C5F4E72AE0}"/>
              </a:ext>
            </a:extLst>
          </p:cNvPr>
          <p:cNvSpPr/>
          <p:nvPr/>
        </p:nvSpPr>
        <p:spPr>
          <a:xfrm>
            <a:off x="1047135" y="2333806"/>
            <a:ext cx="10336014" cy="3354765"/>
          </a:xfrm>
          <a:prstGeom prst="rect">
            <a:avLst/>
          </a:prstGeom>
        </p:spPr>
        <p:txBody>
          <a:bodyPr wrap="square">
            <a:spAutoFit/>
          </a:bodyPr>
          <a:lstStyle/>
          <a:p>
            <a:pPr marL="342900" lvl="0" indent="-342900" algn="just">
              <a:spcBef>
                <a:spcPts val="600"/>
              </a:spcBef>
              <a:spcAft>
                <a:spcPts val="600"/>
              </a:spcAft>
              <a:buFont typeface="Arial" panose="020B0604020202020204" pitchFamily="34" charset="0"/>
              <a:buChar char="•"/>
            </a:pPr>
            <a:r>
              <a:rPr lang="en-US" sz="2400" dirty="0"/>
              <a:t>Skills transfer is limited due to recourse to foreign IT experts but also opportunities to learn from  older and more experienced staff members for various functions.</a:t>
            </a:r>
            <a:endParaRPr lang="en-ZA" sz="2400" dirty="0"/>
          </a:p>
          <a:p>
            <a:pPr marL="342900" lvl="0" indent="-342900" algn="just">
              <a:spcBef>
                <a:spcPts val="600"/>
              </a:spcBef>
              <a:spcAft>
                <a:spcPts val="600"/>
              </a:spcAft>
              <a:buFont typeface="Arial" panose="020B0604020202020204" pitchFamily="34" charset="0"/>
              <a:buChar char="•"/>
            </a:pPr>
            <a:r>
              <a:rPr lang="en-US" sz="2400" dirty="0"/>
              <a:t>Capacity building is oriented towards data capture at the expense of data analysis. </a:t>
            </a:r>
          </a:p>
          <a:p>
            <a:pPr marL="342900" lvl="0" indent="-342900" algn="just">
              <a:spcBef>
                <a:spcPts val="600"/>
              </a:spcBef>
              <a:spcAft>
                <a:spcPts val="600"/>
              </a:spcAft>
              <a:buFont typeface="Arial" panose="020B0604020202020204" pitchFamily="34" charset="0"/>
              <a:buChar char="•"/>
            </a:pPr>
            <a:r>
              <a:rPr lang="en-US" sz="2400" dirty="0"/>
              <a:t>Data analytics is underused due to the lack of relevant skills and know-how such that trends and correlations are scarcely undertaken, which prevents optimizing decision making</a:t>
            </a:r>
            <a:endParaRPr lang="en-ZA" sz="2400" dirty="0">
              <a:effectLst/>
            </a:endParaRPr>
          </a:p>
        </p:txBody>
      </p:sp>
      <p:sp>
        <p:nvSpPr>
          <p:cNvPr id="6" name="Rectangle 5">
            <a:extLst>
              <a:ext uri="{FF2B5EF4-FFF2-40B4-BE49-F238E27FC236}">
                <a16:creationId xmlns:a16="http://schemas.microsoft.com/office/drawing/2014/main" id="{5D82565C-51C4-47F2-82EA-605345EFD7A8}"/>
              </a:ext>
            </a:extLst>
          </p:cNvPr>
          <p:cNvSpPr/>
          <p:nvPr/>
        </p:nvSpPr>
        <p:spPr>
          <a:xfrm>
            <a:off x="1047135" y="1371372"/>
            <a:ext cx="5127879" cy="523220"/>
          </a:xfrm>
          <a:prstGeom prst="rect">
            <a:avLst/>
          </a:prstGeom>
        </p:spPr>
        <p:txBody>
          <a:bodyPr wrap="none">
            <a:spAutoFit/>
          </a:bodyPr>
          <a:lstStyle/>
          <a:p>
            <a:r>
              <a:rPr lang="en-US" sz="2800" b="1" dirty="0"/>
              <a:t>Guinea, CAR, Ethiopia and Ghana</a:t>
            </a:r>
            <a:endParaRPr lang="en-US" sz="2800" dirty="0"/>
          </a:p>
        </p:txBody>
      </p:sp>
    </p:spTree>
    <p:extLst>
      <p:ext uri="{BB962C8B-B14F-4D97-AF65-F5344CB8AC3E}">
        <p14:creationId xmlns:p14="http://schemas.microsoft.com/office/powerpoint/2010/main" val="3895563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26941" y="2563748"/>
            <a:ext cx="5673786" cy="456977"/>
          </a:xfrm>
        </p:spPr>
        <p:txBody>
          <a:bodyPr>
            <a:noAutofit/>
          </a:bodyPr>
          <a:lstStyle/>
          <a:p>
            <a:pPr algn="ctr"/>
            <a:r>
              <a:rPr lang="en-US" sz="2800" b="1" dirty="0"/>
              <a:t>Thank you</a:t>
            </a:r>
          </a:p>
        </p:txBody>
      </p:sp>
      <p:sp>
        <p:nvSpPr>
          <p:cNvPr id="4" name="Slide Number Placeholder 3">
            <a:extLst>
              <a:ext uri="{FF2B5EF4-FFF2-40B4-BE49-F238E27FC236}">
                <a16:creationId xmlns:a16="http://schemas.microsoft.com/office/drawing/2014/main" id="{FADC70C8-6AFE-44CC-9188-15C6361C2D5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3C76FC-7DA1-BE49-9DA8-1401EE593554}" type="slidenum">
              <a:rPr kumimoji="0" lang="en-US" sz="1200" b="0" i="0" u="none" strike="noStrike" kern="1200" cap="none" spc="0" normalizeH="0" baseline="0" noProof="0">
                <a:ln>
                  <a:noFill/>
                </a:ln>
                <a:solidFill>
                  <a:srgbClr val="444444"/>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444444"/>
              </a:solidFill>
              <a:effectLst/>
              <a:uLnTx/>
              <a:uFillTx/>
              <a:latin typeface="Calibri"/>
              <a:ea typeface="+mn-ea"/>
              <a:cs typeface="+mn-cs"/>
            </a:endParaRPr>
          </a:p>
        </p:txBody>
      </p:sp>
    </p:spTree>
    <p:extLst>
      <p:ext uri="{BB962C8B-B14F-4D97-AF65-F5344CB8AC3E}">
        <p14:creationId xmlns:p14="http://schemas.microsoft.com/office/powerpoint/2010/main" val="2424679496"/>
      </p:ext>
    </p:extLst>
  </p:cSld>
  <p:clrMapOvr>
    <a:masterClrMapping/>
  </p:clrMapOvr>
</p:sld>
</file>

<file path=ppt/theme/theme1.xml><?xml version="1.0" encoding="utf-8"?>
<a:theme xmlns:a="http://schemas.openxmlformats.org/drawingml/2006/main" name="Cabri - English">
  <a:themeElements>
    <a:clrScheme name="Custom 2">
      <a:dk1>
        <a:srgbClr val="444444"/>
      </a:dk1>
      <a:lt1>
        <a:srgbClr val="FFFFFF"/>
      </a:lt1>
      <a:dk2>
        <a:srgbClr val="FFFFFF"/>
      </a:dk2>
      <a:lt2>
        <a:srgbClr val="FFFFFF"/>
      </a:lt2>
      <a:accent1>
        <a:srgbClr val="006383"/>
      </a:accent1>
      <a:accent2>
        <a:srgbClr val="848A3A"/>
      </a:accent2>
      <a:accent3>
        <a:srgbClr val="AFB77C"/>
      </a:accent3>
      <a:accent4>
        <a:srgbClr val="5DADC4"/>
      </a:accent4>
      <a:accent5>
        <a:srgbClr val="CCCCCC"/>
      </a:accent5>
      <a:accent6>
        <a:srgbClr val="444444"/>
      </a:accent6>
      <a:hlink>
        <a:srgbClr val="999933"/>
      </a:hlink>
      <a:folHlink>
        <a:srgbClr val="00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A6AF32261145F409836FCA14A350740" ma:contentTypeVersion="12" ma:contentTypeDescription="Create a new document." ma:contentTypeScope="" ma:versionID="e22ecd31db818cb3feea6b60bf4a1604">
  <xsd:schema xmlns:xsd="http://www.w3.org/2001/XMLSchema" xmlns:xs="http://www.w3.org/2001/XMLSchema" xmlns:p="http://schemas.microsoft.com/office/2006/metadata/properties" xmlns:ns2="1b4d2e45-8e50-4808-be92-179850164968" xmlns:ns3="a4907018-feab-4701-b416-2003e651155e" targetNamespace="http://schemas.microsoft.com/office/2006/metadata/properties" ma:root="true" ma:fieldsID="b0e73f60fe82854bf24afdea208ecaf5" ns2:_="" ns3:_="">
    <xsd:import namespace="1b4d2e45-8e50-4808-be92-179850164968"/>
    <xsd:import namespace="a4907018-feab-4701-b416-2003e651155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4d2e45-8e50-4808-be92-1798501649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907018-feab-4701-b416-2003e651155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40457B-8642-43D1-9C4A-5D894C7BB2CA}">
  <ds:schemaRefs>
    <ds:schemaRef ds:uri="1b4d2e45-8e50-4808-be92-179850164968"/>
    <ds:schemaRef ds:uri="http://schemas.openxmlformats.org/package/2006/metadata/core-properties"/>
    <ds:schemaRef ds:uri="http://purl.org/dc/elements/1.1/"/>
    <ds:schemaRef ds:uri="http://purl.org/dc/terms/"/>
    <ds:schemaRef ds:uri="a4907018-feab-4701-b416-2003e651155e"/>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C8B9413A-AC62-4C2B-955E-2EDBA86A91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4d2e45-8e50-4808-be92-179850164968"/>
    <ds:schemaRef ds:uri="a4907018-feab-4701-b416-2003e65115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300520-D360-4A2A-AC43-85D6599D12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9408</TotalTime>
  <Words>797</Words>
  <Application>Microsoft Office PowerPoint</Application>
  <PresentationFormat>Widescreen</PresentationFormat>
  <Paragraphs>53</Paragraphs>
  <Slides>6</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Cabri - English</vt:lpstr>
      <vt:lpstr>Information systems in PFM</vt:lpstr>
      <vt:lpstr>FMIS challenges</vt:lpstr>
      <vt:lpstr>CABRI’s Response: policy dialogue on information systems </vt:lpstr>
      <vt:lpstr>Extending FMIS’ institutional coverage</vt:lpstr>
      <vt:lpstr>Data capability gaps in FMIS design and use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COVID-19 in Africa: public finance responses</dc:title>
  <dc:creator>Danielle Serebro</dc:creator>
  <cp:lastModifiedBy>Neil Cole</cp:lastModifiedBy>
  <cp:revision>28</cp:revision>
  <dcterms:created xsi:type="dcterms:W3CDTF">2020-06-24T16:03:39Z</dcterms:created>
  <dcterms:modified xsi:type="dcterms:W3CDTF">2020-08-28T07:46:48Z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0x010100BA6AF32261145F409836FCA14A350740</vt:lpwstr>
  </property>
</Properties>
</file>