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902825"/>
  <p:notesSz cx="7010400" cy="9296400"/>
  <p:embeddedFontLst>
    <p:embeddedFont>
      <p:font typeface="Arial Narrow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  <p:embeddedFont>
      <p:font typeface="Source Sans Pro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ArialNarrow-bold.fntdata"/><Relationship Id="rId25" Type="http://schemas.openxmlformats.org/officeDocument/2006/relationships/font" Target="fonts/ArialNarrow-regular.fntdata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regular.fntdata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33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32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schemas.openxmlformats.org/officeDocument/2006/relationships/font" Target="fonts/SourceSansPr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1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970938" y="1"/>
            <a:ext cx="3037840" cy="4664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970938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rIns="92150" wrap="square" tIns="460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5" name="Shape 335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7" name="Shape 347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4" name="Shape 354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1" name="Shape 381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>
            <p:ph idx="2" type="sldImg"/>
          </p:nvPr>
        </p:nvSpPr>
        <p:spPr>
          <a:xfrm>
            <a:off x="1179513" y="1155700"/>
            <a:ext cx="4498975" cy="31162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88" name="Shape 388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rIns="92150" wrap="square" tIns="460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Shape 389"/>
          <p:cNvSpPr txBox="1"/>
          <p:nvPr>
            <p:ph idx="12" type="sldNum"/>
          </p:nvPr>
        </p:nvSpPr>
        <p:spPr>
          <a:xfrm>
            <a:off x="3970938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rIns="92150" wrap="square" tIns="460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/>
          <p:nvPr>
            <p:ph idx="2" type="sldImg"/>
          </p:nvPr>
        </p:nvSpPr>
        <p:spPr>
          <a:xfrm>
            <a:off x="1179513" y="1155700"/>
            <a:ext cx="4498975" cy="31162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0" name="Shape 420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rIns="92150" wrap="square" tIns="460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what the agencies and the public can see in USAspending.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Improvements planned for the future.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 txBox="1"/>
          <p:nvPr>
            <p:ph idx="12" type="sldNum"/>
          </p:nvPr>
        </p:nvSpPr>
        <p:spPr>
          <a:xfrm>
            <a:off x="3970938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rIns="92150" wrap="square" tIns="460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928688" y="692150"/>
            <a:ext cx="5000625" cy="346392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rIns="92150" wrap="square" tIns="460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 txBox="1"/>
          <p:nvPr>
            <p:ph idx="12" type="sldNum"/>
          </p:nvPr>
        </p:nvSpPr>
        <p:spPr>
          <a:xfrm>
            <a:off x="3970938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rIns="92150" wrap="square" tIns="460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1241425" y="1165225"/>
            <a:ext cx="4527550" cy="313531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rIns="92150" wrap="square" tIns="460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3970938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rIns="92150" wrap="square" tIns="460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1179513" y="1155700"/>
            <a:ext cx="4498975" cy="31162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rIns="92150" wrap="square" tIns="460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3970938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rIns="92150" wrap="square" tIns="460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1179513" y="1155700"/>
            <a:ext cx="4498975" cy="3116263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  <a:noFill/>
          <a:ln>
            <a:noFill/>
          </a:ln>
        </p:spPr>
        <p:txBody>
          <a:bodyPr anchorCtr="0" anchor="t" bIns="46075" lIns="92150" rIns="92150" wrap="square" tIns="4607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3970938" y="8829973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b" bIns="46075" lIns="92150" rIns="92150" wrap="square" tIns="4607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Title Slide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8551975" y="6525492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grpSp>
        <p:nvGrpSpPr>
          <p:cNvPr id="16" name="Shape 16"/>
          <p:cNvGrpSpPr/>
          <p:nvPr/>
        </p:nvGrpSpPr>
        <p:grpSpPr>
          <a:xfrm>
            <a:off x="0" y="471887"/>
            <a:ext cx="9902825" cy="1154839"/>
            <a:chOff x="0" y="471887"/>
            <a:chExt cx="9902825" cy="1154839"/>
          </a:xfrm>
        </p:grpSpPr>
        <p:sp>
          <p:nvSpPr>
            <p:cNvPr id="17" name="Shape 17"/>
            <p:cNvSpPr/>
            <p:nvPr/>
          </p:nvSpPr>
          <p:spPr>
            <a:xfrm>
              <a:off x="0" y="641684"/>
              <a:ext cx="9902825" cy="5775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Shape 1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481852" y="471887"/>
              <a:ext cx="3926523" cy="115483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9" name="Shape 19"/>
          <p:cNvCxnSpPr/>
          <p:nvPr/>
        </p:nvCxnSpPr>
        <p:spPr>
          <a:xfrm>
            <a:off x="1306286" y="1626918"/>
            <a:ext cx="1196" cy="1802081"/>
          </a:xfrm>
          <a:prstGeom prst="straightConnector1">
            <a:avLst/>
          </a:prstGeom>
          <a:noFill/>
          <a:ln cap="flat" cmpd="sng" w="101600">
            <a:solidFill>
              <a:srgbClr val="1331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" name="Shape 20"/>
          <p:cNvSpPr txBox="1"/>
          <p:nvPr>
            <p:ph type="title"/>
          </p:nvPr>
        </p:nvSpPr>
        <p:spPr>
          <a:xfrm>
            <a:off x="1498116" y="1938029"/>
            <a:ext cx="6649598" cy="8222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1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498600" y="2801607"/>
            <a:ext cx="6649114" cy="668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812"/>
              </a:spcBef>
              <a:buClr>
                <a:srgbClr val="A49D96"/>
              </a:buClr>
              <a:buFont typeface="Arial"/>
              <a:buChar char="●"/>
              <a:defRPr b="1" i="0" sz="2800" u="none" cap="none" strike="noStrike">
                <a:solidFill>
                  <a:srgbClr val="A49D9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1500"/>
              <a:buFont typeface="Arial"/>
              <a:buChar char="•"/>
              <a:defRPr b="0" i="0" sz="16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1456857" y="1537122"/>
            <a:ext cx="4281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Table of Contents</a:t>
            </a:r>
          </a:p>
        </p:txBody>
      </p:sp>
      <p:cxnSp>
        <p:nvCxnSpPr>
          <p:cNvPr id="84" name="Shape 84"/>
          <p:cNvCxnSpPr/>
          <p:nvPr/>
        </p:nvCxnSpPr>
        <p:spPr>
          <a:xfrm>
            <a:off x="1306286" y="1626918"/>
            <a:ext cx="1196" cy="1802081"/>
          </a:xfrm>
          <a:prstGeom prst="straightConnector1">
            <a:avLst/>
          </a:prstGeom>
          <a:noFill/>
          <a:ln cap="flat" cmpd="sng" w="101600">
            <a:solidFill>
              <a:srgbClr val="1331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" name="Shape 85"/>
          <p:cNvSpPr/>
          <p:nvPr/>
        </p:nvSpPr>
        <p:spPr>
          <a:xfrm>
            <a:off x="8551975" y="6522927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787857" y="2026083"/>
            <a:ext cx="7724634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and Conten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2" name="Shape 92"/>
          <p:cNvSpPr/>
          <p:nvPr/>
        </p:nvSpPr>
        <p:spPr>
          <a:xfrm>
            <a:off x="8551974" y="6525492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Title and Conten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8551974" y="6525492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99" name="Shape 99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Shape 101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wo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8551974" y="6525491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680819" y="365126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Shape 109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ntent White 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31904" y="175077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680820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7" lvl="0" marL="185666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02" lvl="2" marL="928326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Noto Sans Symbols"/>
              <a:buChar char="▪"/>
              <a:defRPr b="0" i="0" sz="1624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/>
          <p:nvPr/>
        </p:nvSpPr>
        <p:spPr>
          <a:xfrm>
            <a:off x="8551975" y="6525492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/>
          <p:nvPr/>
        </p:nvSpPr>
        <p:spPr>
          <a:xfrm>
            <a:off x="8551974" y="6525492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 b="0" l="0" r="76443" t="0"/>
          <a:stretch/>
        </p:blipFill>
        <p:spPr>
          <a:xfrm>
            <a:off x="9375604" y="5975333"/>
            <a:ext cx="526672" cy="850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/>
        </p:nvSpPr>
        <p:spPr>
          <a:xfrm>
            <a:off x="1456857" y="1537122"/>
            <a:ext cx="428102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 Table of Contents</a:t>
            </a:r>
          </a:p>
        </p:txBody>
      </p:sp>
      <p:cxnSp>
        <p:nvCxnSpPr>
          <p:cNvPr id="41" name="Shape 41"/>
          <p:cNvCxnSpPr/>
          <p:nvPr/>
        </p:nvCxnSpPr>
        <p:spPr>
          <a:xfrm>
            <a:off x="1306286" y="1626918"/>
            <a:ext cx="1196" cy="1802081"/>
          </a:xfrm>
          <a:prstGeom prst="straightConnector1">
            <a:avLst/>
          </a:prstGeom>
          <a:noFill/>
          <a:ln cap="flat" cmpd="sng" w="101600">
            <a:solidFill>
              <a:srgbClr val="1331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/>
          <p:nvPr/>
        </p:nvSpPr>
        <p:spPr>
          <a:xfrm>
            <a:off x="8551975" y="6522927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1787857" y="2026083"/>
            <a:ext cx="7724634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Shape 46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Title and Conten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8551974" y="6525492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1_Two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8551974" y="6525491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56" name="Shape 56"/>
          <p:cNvSpPr txBox="1"/>
          <p:nvPr>
            <p:ph type="title"/>
          </p:nvPr>
        </p:nvSpPr>
        <p:spPr>
          <a:xfrm>
            <a:off x="680819" y="365126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rgbClr val="133156"/>
              </a:buClr>
              <a:buSzPct val="98869"/>
              <a:buFont typeface="Arimo"/>
              <a:buChar char=""/>
              <a:defRPr b="0" i="0" sz="227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rgbClr val="133156"/>
              </a:buClr>
              <a:buSzPct val="101500"/>
              <a:buFont typeface="Courier New"/>
              <a:buChar char="o"/>
              <a:defRPr b="0" i="0" sz="1624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/>
          <p:nvPr/>
        </p:nvSpPr>
        <p:spPr>
          <a:xfrm>
            <a:off x="7235477" y="542824"/>
            <a:ext cx="2011680" cy="413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7215802" y="595826"/>
            <a:ext cx="2011680" cy="4717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2">
            <a:alphaModFix/>
          </a:blip>
          <a:srcRect b="10316" l="0" r="0" t="0"/>
          <a:stretch/>
        </p:blipFill>
        <p:spPr>
          <a:xfrm>
            <a:off x="7237652" y="509336"/>
            <a:ext cx="1987158" cy="525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and Content 2 Col Widescree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5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0819" y="1610772"/>
            <a:ext cx="4301540" cy="4599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98869"/>
              <a:buFont typeface="Arial"/>
              <a:buChar char="•"/>
              <a:defRPr b="0" i="0" sz="22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1500"/>
              <a:buFont typeface="Arial"/>
              <a:buChar char="•"/>
              <a:defRPr b="0" i="0" sz="16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5082725" y="1610772"/>
            <a:ext cx="4301540" cy="45995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269" lvl="0" marL="185669" marR="0" rtl="0" algn="l">
              <a:lnSpc>
                <a:spcPct val="90000"/>
              </a:lnSpc>
              <a:spcBef>
                <a:spcPts val="812"/>
              </a:spcBef>
              <a:buClr>
                <a:schemeClr val="dk1"/>
              </a:buClr>
              <a:buSzPct val="98869"/>
              <a:buFont typeface="Arial"/>
              <a:buChar char="•"/>
              <a:defRPr b="0" i="0" sz="227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1500"/>
              <a:buFont typeface="Arial"/>
              <a:buChar char="•"/>
              <a:defRPr b="0" i="0" sz="16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9009418" y="6400800"/>
            <a:ext cx="374847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12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680819" y="6400452"/>
            <a:ext cx="8328599" cy="4575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None/>
              <a:defRPr i="1" sz="569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7" name="Shape 67"/>
          <p:cNvCxnSpPr/>
          <p:nvPr/>
        </p:nvCxnSpPr>
        <p:spPr>
          <a:xfrm>
            <a:off x="680819" y="6400451"/>
            <a:ext cx="870344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68" name="Shape 68"/>
          <p:cNvSpPr/>
          <p:nvPr/>
        </p:nvSpPr>
        <p:spPr>
          <a:xfrm flipH="1">
            <a:off x="8775303" y="6413880"/>
            <a:ext cx="610249" cy="292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3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2_Title Slide"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8551975" y="6525492"/>
            <a:ext cx="4122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grpSp>
        <p:nvGrpSpPr>
          <p:cNvPr id="76" name="Shape 76"/>
          <p:cNvGrpSpPr/>
          <p:nvPr/>
        </p:nvGrpSpPr>
        <p:grpSpPr>
          <a:xfrm>
            <a:off x="0" y="471887"/>
            <a:ext cx="9902825" cy="1154839"/>
            <a:chOff x="0" y="471887"/>
            <a:chExt cx="9902825" cy="1154839"/>
          </a:xfrm>
        </p:grpSpPr>
        <p:sp>
          <p:nvSpPr>
            <p:cNvPr id="77" name="Shape 77"/>
            <p:cNvSpPr/>
            <p:nvPr/>
          </p:nvSpPr>
          <p:spPr>
            <a:xfrm>
              <a:off x="0" y="641684"/>
              <a:ext cx="9902825" cy="5775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78" name="Shape 7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481852" y="471887"/>
              <a:ext cx="3926523" cy="1154839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9" name="Shape 79"/>
          <p:cNvCxnSpPr/>
          <p:nvPr/>
        </p:nvCxnSpPr>
        <p:spPr>
          <a:xfrm>
            <a:off x="1306286" y="1626918"/>
            <a:ext cx="1196" cy="1802081"/>
          </a:xfrm>
          <a:prstGeom prst="straightConnector1">
            <a:avLst/>
          </a:prstGeom>
          <a:noFill/>
          <a:ln cap="flat" cmpd="sng" w="101600">
            <a:solidFill>
              <a:srgbClr val="13315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0" name="Shape 80"/>
          <p:cNvSpPr txBox="1"/>
          <p:nvPr>
            <p:ph type="title"/>
          </p:nvPr>
        </p:nvSpPr>
        <p:spPr>
          <a:xfrm>
            <a:off x="1498116" y="1938029"/>
            <a:ext cx="6649598" cy="82222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Source Sans Pro"/>
              <a:buNone/>
              <a:defRPr b="1" i="0" sz="4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498600" y="2801607"/>
            <a:ext cx="6649114" cy="6683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90000"/>
              </a:lnSpc>
              <a:spcBef>
                <a:spcPts val="812"/>
              </a:spcBef>
              <a:buClr>
                <a:srgbClr val="A49D96"/>
              </a:buClr>
              <a:buFont typeface="Arial"/>
              <a:buChar char="●"/>
              <a:defRPr b="1" i="0" sz="2800" u="none" cap="none" strike="noStrike">
                <a:solidFill>
                  <a:srgbClr val="A49D9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64945" lvl="1" marL="557007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2578"/>
              <a:buFont typeface="Arial"/>
              <a:buChar char="•"/>
              <a:defRPr b="0" i="0" sz="194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620" lvl="2" marL="928345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101500"/>
              <a:buFont typeface="Arial"/>
              <a:buChar char="•"/>
              <a:defRPr b="0" i="0" sz="162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945" lvl="3" marL="129968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4983" lvl="4" marL="1671020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95321" lvl="5" marL="2042358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98359" lvl="6" marL="2413696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397" lvl="7" marL="2785034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35" lvl="8" marL="3156372" marR="0" rtl="0" algn="l">
              <a:lnSpc>
                <a:spcPct val="90000"/>
              </a:lnSpc>
              <a:spcBef>
                <a:spcPts val="406"/>
              </a:spcBef>
              <a:buClr>
                <a:schemeClr val="dk1"/>
              </a:buClr>
              <a:buSzPct val="97466"/>
              <a:buFont typeface="Arial"/>
              <a:buChar char="•"/>
              <a:defRPr b="0" i="0" sz="1462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6588282"/>
            <a:ext cx="9902825" cy="182880"/>
          </a:xfrm>
          <a:prstGeom prst="rect">
            <a:avLst/>
          </a:prstGeom>
          <a:gradFill>
            <a:gsLst>
              <a:gs pos="0">
                <a:srgbClr val="D8D8D8"/>
              </a:gs>
              <a:gs pos="37000">
                <a:srgbClr val="4088D8"/>
              </a:gs>
              <a:gs pos="92000">
                <a:srgbClr val="112E51"/>
              </a:gs>
              <a:gs pos="100000">
                <a:srgbClr val="112E5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-6351" y="763458"/>
            <a:ext cx="9912096" cy="45720"/>
          </a:xfrm>
          <a:prstGeom prst="rect">
            <a:avLst/>
          </a:prstGeom>
          <a:solidFill>
            <a:srgbClr val="4088D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-6351" y="715650"/>
            <a:ext cx="9912096" cy="45720"/>
          </a:xfrm>
          <a:prstGeom prst="rect">
            <a:avLst/>
          </a:prstGeom>
          <a:solidFill>
            <a:srgbClr val="E4E2E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-6351" y="807908"/>
            <a:ext cx="9912096" cy="45720"/>
          </a:xfrm>
          <a:prstGeom prst="rect">
            <a:avLst/>
          </a:prstGeom>
          <a:solidFill>
            <a:srgbClr val="112E5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6588282"/>
            <a:ext cx="9902825" cy="182880"/>
          </a:xfrm>
          <a:prstGeom prst="rect">
            <a:avLst/>
          </a:prstGeom>
          <a:gradFill>
            <a:gsLst>
              <a:gs pos="0">
                <a:srgbClr val="D8D8D8"/>
              </a:gs>
              <a:gs pos="37000">
                <a:srgbClr val="4088D8"/>
              </a:gs>
              <a:gs pos="92000">
                <a:srgbClr val="112E51"/>
              </a:gs>
              <a:gs pos="100000">
                <a:srgbClr val="112E51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-6351" y="763458"/>
            <a:ext cx="9912096" cy="45720"/>
          </a:xfrm>
          <a:prstGeom prst="rect">
            <a:avLst/>
          </a:prstGeom>
          <a:solidFill>
            <a:srgbClr val="4088D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-6351" y="715650"/>
            <a:ext cx="9912096" cy="45720"/>
          </a:xfrm>
          <a:prstGeom prst="rect">
            <a:avLst/>
          </a:prstGeom>
          <a:solidFill>
            <a:srgbClr val="E4E2E0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-6351" y="807908"/>
            <a:ext cx="9912096" cy="45720"/>
          </a:xfrm>
          <a:prstGeom prst="rect">
            <a:avLst/>
          </a:prstGeom>
          <a:solidFill>
            <a:srgbClr val="112E5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Relationship Id="rId4" Type="http://schemas.openxmlformats.org/officeDocument/2006/relationships/image" Target="../media/image34.png"/><Relationship Id="rId5" Type="http://schemas.openxmlformats.org/officeDocument/2006/relationships/image" Target="../media/image3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fedspendingtransparency.github.io/" TargetMode="External"/><Relationship Id="rId4" Type="http://schemas.openxmlformats.org/officeDocument/2006/relationships/hyperlink" Target="https://openbeta.usaspending.gov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Relationship Id="rId7" Type="http://schemas.openxmlformats.org/officeDocument/2006/relationships/image" Target="../media/image24.png"/><Relationship Id="rId8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eta.usaspending.gov/#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Relationship Id="rId4" Type="http://schemas.openxmlformats.org/officeDocument/2006/relationships/hyperlink" Target="http://beta.usaspending.gov" TargetMode="External"/><Relationship Id="rId5" Type="http://schemas.openxmlformats.org/officeDocument/2006/relationships/image" Target="../media/image22.png"/><Relationship Id="rId6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1507640" y="2052329"/>
            <a:ext cx="7710279" cy="1310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1" i="0" lang="en-US" sz="3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Updates on U.S. Spending Transparency Improvements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1583767" y="3593598"/>
            <a:ext cx="5010151" cy="169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9D96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A49D9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Amy B. Edwards</a:t>
            </a:r>
          </a:p>
          <a:p>
            <a:pPr indent="0" lvl="0" marL="0" marR="0" rtl="0" algn="l">
              <a:lnSpc>
                <a:spcPct val="120000"/>
              </a:lnSpc>
              <a:spcBef>
                <a:spcPts val="1477"/>
              </a:spcBef>
              <a:spcAft>
                <a:spcPts val="0"/>
              </a:spcAft>
              <a:buClr>
                <a:srgbClr val="A49D96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rgbClr val="A49D9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Senior Advisor, Financial Transparency, Office of the Fiscal Assistant Secretary</a:t>
            </a: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buClr>
                <a:srgbClr val="A49D96"/>
              </a:buClr>
              <a:buSzPct val="25000"/>
              <a:buFont typeface="Arial"/>
              <a:buNone/>
            </a:pPr>
            <a:r>
              <a:rPr b="1" i="0" lang="en-US" sz="1600" u="none" cap="none" strike="noStrike">
                <a:solidFill>
                  <a:srgbClr val="A49D9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U.S. Department of the Treasury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Spending Explorer: Budget Functions</a:t>
            </a:r>
          </a:p>
        </p:txBody>
      </p:sp>
      <p:pic>
        <p:nvPicPr>
          <p:cNvPr id="338" name="Shape 3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265" y="1426029"/>
            <a:ext cx="9724295" cy="4593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Spending Explorer: Sub-Fuctions</a:t>
            </a:r>
          </a:p>
        </p:txBody>
      </p:sp>
      <p:pic>
        <p:nvPicPr>
          <p:cNvPr id="344" name="Shape 34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77" y="1212170"/>
            <a:ext cx="9834648" cy="4920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Spending Explorer: Federal Account</a:t>
            </a:r>
          </a:p>
        </p:txBody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5669" lvl="0" marL="185669" marR="0" rtl="0" algn="l">
              <a:lnSpc>
                <a:spcPct val="90000"/>
              </a:lnSpc>
              <a:spcBef>
                <a:spcPts val="0"/>
              </a:spcBef>
              <a:buClr>
                <a:srgbClr val="133156"/>
              </a:buClr>
              <a:buSzPct val="98869"/>
              <a:buFont typeface="Arimo"/>
              <a:buNone/>
            </a:pPr>
            <a:r>
              <a:t/>
            </a:r>
            <a:endParaRPr b="0" i="0" sz="2274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51" name="Shape 3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316" y="1036012"/>
            <a:ext cx="9673138" cy="48447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Spending Explorer: Program Activity</a:t>
            </a:r>
          </a:p>
        </p:txBody>
      </p:sp>
      <p:pic>
        <p:nvPicPr>
          <p:cNvPr id="357" name="Shape 3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07" y="1402891"/>
            <a:ext cx="9755501" cy="479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Spending Explorer: Object Class</a:t>
            </a:r>
          </a:p>
        </p:txBody>
      </p:sp>
      <p:sp>
        <p:nvSpPr>
          <p:cNvPr id="363" name="Shape 363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5669" lvl="0" marL="185669" marR="0" rtl="0" algn="l">
              <a:lnSpc>
                <a:spcPct val="90000"/>
              </a:lnSpc>
              <a:spcBef>
                <a:spcPts val="0"/>
              </a:spcBef>
              <a:buClr>
                <a:srgbClr val="133156"/>
              </a:buClr>
              <a:buSzPct val="98869"/>
              <a:buFont typeface="Arimo"/>
              <a:buNone/>
            </a:pPr>
            <a:r>
              <a:t/>
            </a:r>
            <a:endParaRPr b="0" i="0" sz="2274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64" name="Shape 3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544" y="1378915"/>
            <a:ext cx="9777461" cy="5016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Spending Explorer: Recipients</a:t>
            </a:r>
          </a:p>
        </p:txBody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5669" lvl="0" marL="185669" marR="0" rtl="0" algn="l">
              <a:lnSpc>
                <a:spcPct val="90000"/>
              </a:lnSpc>
              <a:spcBef>
                <a:spcPts val="0"/>
              </a:spcBef>
              <a:buClr>
                <a:srgbClr val="133156"/>
              </a:buClr>
              <a:buSzPct val="98869"/>
              <a:buFont typeface="Arimo"/>
              <a:buNone/>
            </a:pPr>
            <a:r>
              <a:t/>
            </a:r>
            <a:endParaRPr b="0" i="0" sz="2274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1" name="Shape 3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772" y="1204885"/>
            <a:ext cx="9243898" cy="498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Recipient Summary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5669" lvl="0" marL="185669" marR="0" rtl="0" algn="l">
              <a:lnSpc>
                <a:spcPct val="90000"/>
              </a:lnSpc>
              <a:spcBef>
                <a:spcPts val="0"/>
              </a:spcBef>
              <a:buClr>
                <a:srgbClr val="133156"/>
              </a:buClr>
              <a:buSzPct val="98869"/>
              <a:buFont typeface="Arimo"/>
              <a:buNone/>
            </a:pPr>
            <a:r>
              <a:t/>
            </a:r>
            <a:endParaRPr b="0" i="0" sz="2274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78" name="Shape 3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29" y="1105318"/>
            <a:ext cx="9802386" cy="4675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/>
          <p:nvPr>
            <p:ph type="title"/>
          </p:nvPr>
        </p:nvSpPr>
        <p:spPr>
          <a:xfrm>
            <a:off x="680819" y="365126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Federal Account Summary Page</a:t>
            </a:r>
          </a:p>
        </p:txBody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0819" y="1637456"/>
            <a:ext cx="8541187" cy="33275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5669" lvl="0" marL="185669" marR="0" rtl="0" algn="l">
              <a:lnSpc>
                <a:spcPct val="90000"/>
              </a:lnSpc>
              <a:spcBef>
                <a:spcPts val="0"/>
              </a:spcBef>
              <a:buClr>
                <a:srgbClr val="133156"/>
              </a:buClr>
              <a:buSzPct val="98869"/>
              <a:buFont typeface="Arimo"/>
              <a:buNone/>
            </a:pPr>
            <a:r>
              <a:t/>
            </a:r>
            <a:endParaRPr b="0" i="0" sz="2274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85" name="Shape 3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37" y="973696"/>
            <a:ext cx="9689619" cy="5103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Shape 391"/>
          <p:cNvGrpSpPr/>
          <p:nvPr/>
        </p:nvGrpSpPr>
        <p:grpSpPr>
          <a:xfrm>
            <a:off x="1088897" y="1700817"/>
            <a:ext cx="915531" cy="618435"/>
            <a:chOff x="689433" y="1481004"/>
            <a:chExt cx="1609719" cy="1043440"/>
          </a:xfrm>
        </p:grpSpPr>
        <p:pic>
          <p:nvPicPr>
            <p:cNvPr descr="http://www.r3its.com/img/icon_remote-monitoring.png" id="392" name="Shape 39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55713" y="1481004"/>
              <a:ext cx="1043439" cy="10434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3" name="Shape 393"/>
            <p:cNvSpPr/>
            <p:nvPr/>
          </p:nvSpPr>
          <p:spPr>
            <a:xfrm>
              <a:off x="689433" y="1573128"/>
              <a:ext cx="617806" cy="7311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2216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1</a:t>
              </a:r>
            </a:p>
          </p:txBody>
        </p:sp>
      </p:grpSp>
      <p:grpSp>
        <p:nvGrpSpPr>
          <p:cNvPr id="394" name="Shape 394"/>
          <p:cNvGrpSpPr/>
          <p:nvPr/>
        </p:nvGrpSpPr>
        <p:grpSpPr>
          <a:xfrm>
            <a:off x="6771462" y="1655760"/>
            <a:ext cx="990594" cy="591672"/>
            <a:chOff x="808200" y="4402177"/>
            <a:chExt cx="1183457" cy="777020"/>
          </a:xfrm>
        </p:grpSpPr>
        <p:pic>
          <p:nvPicPr>
            <p:cNvPr descr="https://cdn0.iconfinder.com/data/icons/seo-smart-pack/128/grey_new_seo2-40-512.png" id="395" name="Shape 39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14870" y="4402177"/>
              <a:ext cx="776787" cy="777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6" name="Shape 396"/>
            <p:cNvSpPr/>
            <p:nvPr/>
          </p:nvSpPr>
          <p:spPr>
            <a:xfrm>
              <a:off x="808200" y="4507275"/>
              <a:ext cx="419789" cy="5690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2216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3</a:t>
              </a:r>
            </a:p>
          </p:txBody>
        </p:sp>
      </p:grpSp>
      <p:sp>
        <p:nvSpPr>
          <p:cNvPr id="397" name="Shape 397"/>
          <p:cNvSpPr/>
          <p:nvPr/>
        </p:nvSpPr>
        <p:spPr>
          <a:xfrm>
            <a:off x="1280118" y="2401164"/>
            <a:ext cx="2597007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Encourage agency accountability and promote the use of data by educating agencies on data quality and assisting them with analytic tools to unlock the value of their information.</a:t>
            </a:r>
          </a:p>
        </p:txBody>
      </p:sp>
      <p:sp>
        <p:nvSpPr>
          <p:cNvPr id="398" name="Shape 398"/>
          <p:cNvSpPr/>
          <p:nvPr/>
        </p:nvSpPr>
        <p:spPr>
          <a:xfrm>
            <a:off x="4097288" y="2401165"/>
            <a:ext cx="2570983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Encourage state-level engagement and the use of data by partnering with states and assisting them with analytic tools to unlock the value of the data  </a:t>
            </a:r>
          </a:p>
        </p:txBody>
      </p:sp>
      <p:sp>
        <p:nvSpPr>
          <p:cNvPr id="399" name="Shape 399"/>
          <p:cNvSpPr/>
          <p:nvPr/>
        </p:nvSpPr>
        <p:spPr>
          <a:xfrm>
            <a:off x="6941137" y="2401167"/>
            <a:ext cx="2336016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 the general public with consumable data by educating them on how to leverage and interpret information</a:t>
            </a:r>
          </a:p>
        </p:txBody>
      </p:sp>
      <p:sp>
        <p:nvSpPr>
          <p:cNvPr id="400" name="Shape 400"/>
          <p:cNvSpPr/>
          <p:nvPr/>
        </p:nvSpPr>
        <p:spPr>
          <a:xfrm>
            <a:off x="3999551" y="4108600"/>
            <a:ext cx="2426621" cy="10926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1406" lvl="0" marL="111406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Source Sans Pro"/>
              <a:buChar char="-"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Connect federal level spending Data with State level data to gain better understanding of the end recipients of funding</a:t>
            </a:r>
          </a:p>
        </p:txBody>
      </p:sp>
      <p:sp>
        <p:nvSpPr>
          <p:cNvPr id="401" name="Shape 401"/>
          <p:cNvSpPr/>
          <p:nvPr/>
        </p:nvSpPr>
        <p:spPr>
          <a:xfrm>
            <a:off x="6855455" y="4108599"/>
            <a:ext cx="2339956" cy="1769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1406" lvl="0" marL="111406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Source Sans Pro"/>
              <a:buChar char="-"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trainings and learning materials around the DATA Act data and make it available on a new analytics website </a:t>
            </a:r>
          </a:p>
          <a:p>
            <a:pPr indent="-111406" lvl="0" marL="111406" marR="0" rtl="0" algn="l">
              <a:spcBef>
                <a:spcPts val="554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Source Sans Pro"/>
              <a:buChar char="-"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Engage the open data community to promote the use the DATA Act data</a:t>
            </a:r>
          </a:p>
        </p:txBody>
      </p:sp>
      <p:sp>
        <p:nvSpPr>
          <p:cNvPr id="402" name="Shape 402"/>
          <p:cNvSpPr/>
          <p:nvPr/>
        </p:nvSpPr>
        <p:spPr>
          <a:xfrm>
            <a:off x="1186915" y="4108599"/>
            <a:ext cx="242662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11406" lvl="0" marL="111406" marR="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Source Sans Pro"/>
              <a:buChar char="-"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Develop and implement a framework for DATA Act data visualizations and reporting</a:t>
            </a:r>
          </a:p>
          <a:p>
            <a:pPr indent="-111406" lvl="0" marL="111406" marR="0" rtl="0" algn="l">
              <a:spcBef>
                <a:spcPts val="554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Source Sans Pro"/>
              <a:buChar char="-"/>
            </a:pPr>
            <a:r>
              <a:rPr lang="en-U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Proactively develop analytics use cases and demos showcasing the power of DATA Act data</a:t>
            </a:r>
          </a:p>
        </p:txBody>
      </p:sp>
      <p:sp>
        <p:nvSpPr>
          <p:cNvPr id="403" name="Shape 403"/>
          <p:cNvSpPr txBox="1"/>
          <p:nvPr/>
        </p:nvSpPr>
        <p:spPr>
          <a:xfrm>
            <a:off x="4863968" y="1836252"/>
            <a:ext cx="1764586" cy="4070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22A35"/>
              </a:buClr>
              <a:buSzPct val="25000"/>
              <a:buFont typeface="Source Sans Pro"/>
              <a:buNone/>
            </a:pPr>
            <a:r>
              <a:rPr b="1" lang="en-US" sz="1400">
                <a:solidFill>
                  <a:srgbClr val="222A3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Partnerships with States</a:t>
            </a:r>
          </a:p>
        </p:txBody>
      </p:sp>
      <p:sp>
        <p:nvSpPr>
          <p:cNvPr id="404" name="Shape 404"/>
          <p:cNvSpPr txBox="1"/>
          <p:nvPr/>
        </p:nvSpPr>
        <p:spPr>
          <a:xfrm rot="-5400000">
            <a:off x="117539" y="2966597"/>
            <a:ext cx="1336697" cy="273982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1"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Strategic Goals</a:t>
            </a:r>
          </a:p>
        </p:txBody>
      </p:sp>
      <p:sp>
        <p:nvSpPr>
          <p:cNvPr id="405" name="Shape 405"/>
          <p:cNvSpPr txBox="1"/>
          <p:nvPr/>
        </p:nvSpPr>
        <p:spPr>
          <a:xfrm rot="-5400000">
            <a:off x="272020" y="4579544"/>
            <a:ext cx="1071963" cy="273982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1" lang="en-US"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Objectives</a:t>
            </a:r>
          </a:p>
        </p:txBody>
      </p:sp>
      <p:sp>
        <p:nvSpPr>
          <p:cNvPr id="406" name="Shape 406"/>
          <p:cNvSpPr/>
          <p:nvPr/>
        </p:nvSpPr>
        <p:spPr>
          <a:xfrm rot="10800000">
            <a:off x="1697349" y="3771937"/>
            <a:ext cx="1539805" cy="176388"/>
          </a:xfrm>
          <a:prstGeom prst="triangle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662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7" name="Shape 407"/>
          <p:cNvSpPr/>
          <p:nvPr/>
        </p:nvSpPr>
        <p:spPr>
          <a:xfrm rot="10800000">
            <a:off x="4598283" y="3771938"/>
            <a:ext cx="1539805" cy="176388"/>
          </a:xfrm>
          <a:prstGeom prst="triangle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662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08" name="Shape 408"/>
          <p:cNvSpPr/>
          <p:nvPr/>
        </p:nvSpPr>
        <p:spPr>
          <a:xfrm rot="10800000">
            <a:off x="7434437" y="3771938"/>
            <a:ext cx="1539805" cy="176388"/>
          </a:xfrm>
          <a:prstGeom prst="triangle">
            <a:avLst>
              <a:gd fmla="val 50000" name="adj"/>
            </a:avLst>
          </a:prstGeom>
          <a:solidFill>
            <a:srgbClr val="595959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662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09" name="Shape 409"/>
          <p:cNvGrpSpPr/>
          <p:nvPr/>
        </p:nvGrpSpPr>
        <p:grpSpPr>
          <a:xfrm>
            <a:off x="4097288" y="1678436"/>
            <a:ext cx="914911" cy="761263"/>
            <a:chOff x="3981256" y="1757865"/>
            <a:chExt cx="965318" cy="761263"/>
          </a:xfrm>
        </p:grpSpPr>
        <p:sp>
          <p:nvSpPr>
            <p:cNvPr id="410" name="Shape 410"/>
            <p:cNvSpPr/>
            <p:nvPr/>
          </p:nvSpPr>
          <p:spPr>
            <a:xfrm>
              <a:off x="3981256" y="1834846"/>
              <a:ext cx="370737" cy="4333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2216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</a:p>
          </p:txBody>
        </p:sp>
        <p:pic>
          <p:nvPicPr>
            <p:cNvPr id="411" name="Shape 4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185311" y="1757865"/>
              <a:ext cx="761263" cy="7612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2" name="Shape 412"/>
          <p:cNvSpPr txBox="1"/>
          <p:nvPr/>
        </p:nvSpPr>
        <p:spPr>
          <a:xfrm>
            <a:off x="1930670" y="1836252"/>
            <a:ext cx="1853667" cy="29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22A35"/>
              </a:buClr>
              <a:buSzPct val="25000"/>
              <a:buFont typeface="Source Sans Pro"/>
              <a:buNone/>
            </a:pPr>
            <a:r>
              <a:rPr b="1" lang="en-US" sz="1400">
                <a:solidFill>
                  <a:srgbClr val="222A3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Partnerships with Agencies</a:t>
            </a:r>
          </a:p>
        </p:txBody>
      </p:sp>
      <p:sp>
        <p:nvSpPr>
          <p:cNvPr id="413" name="Shape 413"/>
          <p:cNvSpPr txBox="1"/>
          <p:nvPr/>
        </p:nvSpPr>
        <p:spPr>
          <a:xfrm>
            <a:off x="7840036" y="1758515"/>
            <a:ext cx="1497448" cy="433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22A35"/>
              </a:buClr>
              <a:buSzPct val="25000"/>
              <a:buFont typeface="Source Sans Pro"/>
              <a:buNone/>
            </a:pPr>
            <a:r>
              <a:rPr b="1" lang="en-US" sz="1400">
                <a:solidFill>
                  <a:srgbClr val="222A3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Resources for the Public</a:t>
            </a:r>
          </a:p>
        </p:txBody>
      </p:sp>
      <p:sp>
        <p:nvSpPr>
          <p:cNvPr id="414" name="Shape 414"/>
          <p:cNvSpPr/>
          <p:nvPr/>
        </p:nvSpPr>
        <p:spPr>
          <a:xfrm>
            <a:off x="1055101" y="1578401"/>
            <a:ext cx="2844977" cy="4444028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5" name="Shape 415"/>
          <p:cNvSpPr txBox="1"/>
          <p:nvPr/>
        </p:nvSpPr>
        <p:spPr>
          <a:xfrm>
            <a:off x="512246" y="1067386"/>
            <a:ext cx="8703444" cy="2186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222A35"/>
              </a:buClr>
              <a:buSzPct val="25000"/>
              <a:buFont typeface="Source Sans Pro"/>
              <a:buNone/>
            </a:pPr>
            <a:r>
              <a:rPr lang="en-US" sz="1600">
                <a:solidFill>
                  <a:srgbClr val="222A3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Treasury’s DATA Act analytics program aims to “get the data moving,” using a three-part strategy.</a:t>
            </a:r>
          </a:p>
        </p:txBody>
      </p:sp>
      <p:sp>
        <p:nvSpPr>
          <p:cNvPr id="416" name="Shape 416"/>
          <p:cNvSpPr/>
          <p:nvPr/>
        </p:nvSpPr>
        <p:spPr>
          <a:xfrm>
            <a:off x="6778379" y="1578401"/>
            <a:ext cx="2605886" cy="444402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7" name="Shape 417"/>
          <p:cNvSpPr txBox="1"/>
          <p:nvPr>
            <p:ph type="title"/>
          </p:nvPr>
        </p:nvSpPr>
        <p:spPr>
          <a:xfrm>
            <a:off x="141204" y="191346"/>
            <a:ext cx="8541187" cy="30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193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Analytics Strategy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/>
        </p:nvSpPr>
        <p:spPr>
          <a:xfrm>
            <a:off x="981905" y="2186955"/>
            <a:ext cx="7939016" cy="1569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https://fedspendingtransparency.github.io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32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32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https://beta.usaspending.gov/</a:t>
            </a:r>
            <a:r>
              <a:rPr lang="en-US" sz="32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</a:p>
        </p:txBody>
      </p:sp>
      <p:sp>
        <p:nvSpPr>
          <p:cNvPr id="424" name="Shape 424"/>
          <p:cNvSpPr txBox="1"/>
          <p:nvPr/>
        </p:nvSpPr>
        <p:spPr>
          <a:xfrm>
            <a:off x="184747" y="250655"/>
            <a:ext cx="8541187" cy="302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lang="en-US" sz="2193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 More Information: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582009" y="1264604"/>
            <a:ext cx="4151393" cy="4494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5666" lvl="0" marL="18566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mo"/>
              <a:buChar char="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Increasing demand for data</a:t>
            </a:r>
          </a:p>
          <a:p>
            <a:pPr indent="-185666" lvl="0" marL="185666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mo"/>
              <a:buChar char="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Barriers to using existing data </a:t>
            </a:r>
          </a:p>
          <a:p>
            <a:pPr indent="-188706" lvl="1" marL="557007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Siloed systems</a:t>
            </a:r>
          </a:p>
          <a:p>
            <a:pPr indent="-188706" lvl="1" marL="557007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Complex data </a:t>
            </a:r>
          </a:p>
          <a:p>
            <a:pPr indent="-188706" lvl="1" marL="557007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consistency </a:t>
            </a:r>
          </a:p>
          <a:p>
            <a:pPr indent="-188706" lvl="1" marL="557007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quality concerns</a:t>
            </a:r>
          </a:p>
          <a:p>
            <a:pPr indent="-185666" lvl="0" marL="185666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mo"/>
              <a:buChar char=""/>
            </a:pPr>
            <a:r>
              <a:rPr b="0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First U.S. open data law: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133156"/>
              </a:buClr>
              <a:buSzPct val="25000"/>
              <a:buFont typeface="Arimo"/>
              <a:buNone/>
            </a:pPr>
            <a:r>
              <a:rPr b="1" i="0" lang="en-US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Accountability and Transparency Act of 2014 (DATA Act)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5700" y="1297861"/>
            <a:ext cx="3646041" cy="4449186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4" name="Shape 124"/>
          <p:cNvSpPr txBox="1"/>
          <p:nvPr>
            <p:ph type="title"/>
          </p:nvPr>
        </p:nvSpPr>
        <p:spPr>
          <a:xfrm>
            <a:off x="331904" y="175077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16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Background of the DATA Act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Shape 129"/>
          <p:cNvGrpSpPr/>
          <p:nvPr/>
        </p:nvGrpSpPr>
        <p:grpSpPr>
          <a:xfrm>
            <a:off x="5448161" y="1349663"/>
            <a:ext cx="4248576" cy="4243418"/>
            <a:chOff x="6184832" y="1671457"/>
            <a:chExt cx="3916477" cy="3911722"/>
          </a:xfrm>
        </p:grpSpPr>
        <p:grpSp>
          <p:nvGrpSpPr>
            <p:cNvPr id="130" name="Shape 130"/>
            <p:cNvGrpSpPr/>
            <p:nvPr/>
          </p:nvGrpSpPr>
          <p:grpSpPr>
            <a:xfrm>
              <a:off x="6184832" y="1671457"/>
              <a:ext cx="3916477" cy="3911722"/>
              <a:chOff x="317432" y="452257"/>
              <a:chExt cx="3916477" cy="3911722"/>
            </a:xfrm>
          </p:grpSpPr>
          <p:sp>
            <p:nvSpPr>
              <p:cNvPr id="131" name="Shape 131"/>
              <p:cNvSpPr/>
              <p:nvPr/>
            </p:nvSpPr>
            <p:spPr>
              <a:xfrm>
                <a:off x="345517" y="458817"/>
                <a:ext cx="3888392" cy="3888392"/>
              </a:xfrm>
              <a:prstGeom prst="pie">
                <a:avLst>
                  <a:gd fmla="val 16200000" name="adj1"/>
                  <a:gd fmla="val 0" name="adj2"/>
                </a:avLst>
              </a:prstGeom>
              <a:solidFill>
                <a:srgbClr val="9CC2E5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Shape 132"/>
              <p:cNvSpPr txBox="1"/>
              <p:nvPr/>
            </p:nvSpPr>
            <p:spPr>
              <a:xfrm>
                <a:off x="2334152" y="1178170"/>
                <a:ext cx="1435002" cy="1157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550" lIns="82550" rIns="82550" wrap="square" tIns="82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65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344456" y="475587"/>
                <a:ext cx="3888392" cy="3888392"/>
              </a:xfrm>
              <a:prstGeom prst="pie">
                <a:avLst>
                  <a:gd fmla="val 0" name="adj1"/>
                  <a:gd fmla="val 5400000" name="adj2"/>
                </a:avLst>
              </a:prstGeom>
              <a:solidFill>
                <a:srgbClr val="2E75B5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4" name="Shape 134"/>
              <p:cNvSpPr txBox="1"/>
              <p:nvPr/>
            </p:nvSpPr>
            <p:spPr>
              <a:xfrm>
                <a:off x="2358088" y="2489219"/>
                <a:ext cx="1435002" cy="1157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550" lIns="82550" rIns="82550" wrap="square" tIns="82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65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317432" y="452257"/>
                <a:ext cx="3888392" cy="3888392"/>
              </a:xfrm>
              <a:prstGeom prst="pie">
                <a:avLst>
                  <a:gd fmla="val 5400000" name="adj1"/>
                  <a:gd fmla="val 10800000" name="adj2"/>
                </a:avLst>
              </a:prstGeom>
              <a:solidFill>
                <a:srgbClr val="1E4E79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6" name="Shape 136"/>
              <p:cNvSpPr txBox="1"/>
              <p:nvPr/>
            </p:nvSpPr>
            <p:spPr>
              <a:xfrm>
                <a:off x="757191" y="2465889"/>
                <a:ext cx="1435002" cy="1157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550" lIns="82550" rIns="82550" wrap="square" tIns="82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65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329719" y="452257"/>
                <a:ext cx="3888392" cy="3888392"/>
              </a:xfrm>
              <a:prstGeom prst="pie">
                <a:avLst>
                  <a:gd fmla="val 10800000" name="adj1"/>
                  <a:gd fmla="val 16200000" name="adj2"/>
                </a:avLst>
              </a:prstGeom>
              <a:solidFill>
                <a:srgbClr val="BBD6EE"/>
              </a:solidFill>
              <a:ln cap="flat" cmpd="sng" w="12700">
                <a:solidFill>
                  <a:schemeClr val="lt1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Shape 138"/>
              <p:cNvSpPr txBox="1"/>
              <p:nvPr/>
            </p:nvSpPr>
            <p:spPr>
              <a:xfrm>
                <a:off x="769478" y="1169758"/>
                <a:ext cx="1435002" cy="11572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82550" lIns="82550" rIns="82550" wrap="square" tIns="8255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en-US" sz="65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</a:p>
            </p:txBody>
          </p:sp>
        </p:grpSp>
        <p:sp>
          <p:nvSpPr>
            <p:cNvPr id="139" name="Shape 139"/>
            <p:cNvSpPr/>
            <p:nvPr/>
          </p:nvSpPr>
          <p:spPr>
            <a:xfrm>
              <a:off x="7853581" y="3812233"/>
              <a:ext cx="1581531" cy="680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Other </a:t>
              </a:r>
            </a:p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Agency Expenditures</a:t>
              </a:r>
            </a:p>
          </p:txBody>
        </p:sp>
        <p:sp>
          <p:nvSpPr>
            <p:cNvPr id="140" name="Shape 140"/>
            <p:cNvSpPr/>
            <p:nvPr/>
          </p:nvSpPr>
          <p:spPr>
            <a:xfrm>
              <a:off x="7923231" y="2412723"/>
              <a:ext cx="1419839" cy="680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Procurements </a:t>
              </a:r>
            </a:p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and</a:t>
              </a:r>
            </a:p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Contracts</a:t>
              </a:r>
            </a:p>
          </p:txBody>
        </p:sp>
        <p:sp>
          <p:nvSpPr>
            <p:cNvPr id="141" name="Shape 141"/>
            <p:cNvSpPr/>
            <p:nvPr/>
          </p:nvSpPr>
          <p:spPr>
            <a:xfrm>
              <a:off x="6422229" y="2515011"/>
              <a:ext cx="1347845" cy="283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Grants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6445600" y="3757075"/>
              <a:ext cx="1285268" cy="6809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Loans and Other Assistance </a:t>
              </a:r>
            </a:p>
          </p:txBody>
        </p:sp>
        <p:sp>
          <p:nvSpPr>
            <p:cNvPr id="143" name="Shape 143"/>
            <p:cNvSpPr/>
            <p:nvPr/>
          </p:nvSpPr>
          <p:spPr>
            <a:xfrm>
              <a:off x="7391400" y="2822788"/>
              <a:ext cx="1252946" cy="1270909"/>
            </a:xfrm>
            <a:prstGeom prst="ellipse">
              <a:avLst/>
            </a:prstGeom>
            <a:solidFill>
              <a:srgbClr val="222A35"/>
            </a:solidFill>
            <a:ln cap="flat" cmpd="sng" w="38100">
              <a:solidFill>
                <a:schemeClr val="lt1"/>
              </a:solidFill>
              <a:prstDash val="solid"/>
              <a:miter lim="800000"/>
              <a:headEnd len="med" w="med" type="none"/>
              <a:tailEnd len="med" w="med" type="none"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44" name="Shape 144"/>
            <p:cNvSpPr/>
            <p:nvPr/>
          </p:nvSpPr>
          <p:spPr>
            <a:xfrm>
              <a:off x="7391400" y="2981188"/>
              <a:ext cx="1188720" cy="8795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$3.8 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Trillion in 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Federal </a:t>
              </a:r>
            </a:p>
            <a:p>
              <a:pPr indent="0" lvl="0" marL="0" marR="0" rtl="0" algn="ct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Spending</a:t>
              </a:r>
            </a:p>
          </p:txBody>
        </p:sp>
      </p:grpSp>
      <p:sp>
        <p:nvSpPr>
          <p:cNvPr id="145" name="Shape 145"/>
          <p:cNvSpPr/>
          <p:nvPr/>
        </p:nvSpPr>
        <p:spPr>
          <a:xfrm>
            <a:off x="617581" y="1264284"/>
            <a:ext cx="4594442" cy="3939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Goal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Track $3.8 trillion dollars in annual spending on a quarterly basis and link data from the budget, accounting, procurement and financial assistance databases into one common format </a:t>
            </a:r>
          </a:p>
          <a:p>
            <a:pPr indent="0" lvl="0" marL="0" marR="0" rtl="0" algn="l">
              <a:spcBef>
                <a:spcPts val="3600"/>
              </a:spcBef>
              <a:spcAft>
                <a:spcPts val="0"/>
              </a:spcAft>
              <a:buSzPct val="25000"/>
              <a:buNone/>
            </a:pPr>
            <a:r>
              <a:rPr b="1"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Challenge</a:t>
            </a:r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Collect, store, and display more than 400 data elements from over 100 federal agencies</a:t>
            </a:r>
          </a:p>
        </p:txBody>
      </p:sp>
      <p:sp>
        <p:nvSpPr>
          <p:cNvPr id="146" name="Shape 146"/>
          <p:cNvSpPr/>
          <p:nvPr/>
        </p:nvSpPr>
        <p:spPr>
          <a:xfrm>
            <a:off x="2384143" y="5716863"/>
            <a:ext cx="49498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Better Data. Better Decisions. Better Government</a:t>
            </a:r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331904" y="175077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16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Accountability and Transparency Act (DATA Act)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6230618" y="1568874"/>
            <a:ext cx="2595680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One-Size Fits All Approach</a:t>
            </a:r>
          </a:p>
        </p:txBody>
      </p:sp>
      <p:sp>
        <p:nvSpPr>
          <p:cNvPr id="153" name="Shape 153"/>
          <p:cNvSpPr/>
          <p:nvPr/>
        </p:nvSpPr>
        <p:spPr>
          <a:xfrm>
            <a:off x="5341774" y="1568905"/>
            <a:ext cx="883545" cy="830520"/>
          </a:xfrm>
          <a:prstGeom prst="ellipse">
            <a:avLst/>
          </a:prstGeom>
          <a:solidFill>
            <a:srgbClr val="3A68BC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5271964" y="2393073"/>
            <a:ext cx="377957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Requirements and solutions must work for 100+ federal agencies</a:t>
            </a:r>
          </a:p>
        </p:txBody>
      </p:sp>
      <p:sp>
        <p:nvSpPr>
          <p:cNvPr id="155" name="Shape 155"/>
          <p:cNvSpPr/>
          <p:nvPr/>
        </p:nvSpPr>
        <p:spPr>
          <a:xfrm>
            <a:off x="2184340" y="1532136"/>
            <a:ext cx="2361423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Large, Intricate Data Sets</a:t>
            </a:r>
          </a:p>
        </p:txBody>
      </p:sp>
      <p:sp>
        <p:nvSpPr>
          <p:cNvPr id="156" name="Shape 156"/>
          <p:cNvSpPr/>
          <p:nvPr/>
        </p:nvSpPr>
        <p:spPr>
          <a:xfrm>
            <a:off x="1180631" y="2371394"/>
            <a:ext cx="367844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Lack of data standards, multiple stakeholders managing different data sets, multiple vendor solutions</a:t>
            </a:r>
          </a:p>
        </p:txBody>
      </p:sp>
      <p:sp>
        <p:nvSpPr>
          <p:cNvPr id="157" name="Shape 157"/>
          <p:cNvSpPr/>
          <p:nvPr/>
        </p:nvSpPr>
        <p:spPr>
          <a:xfrm>
            <a:off x="1267819" y="1507557"/>
            <a:ext cx="883545" cy="830520"/>
          </a:xfrm>
          <a:prstGeom prst="ellipse">
            <a:avLst/>
          </a:prstGeom>
          <a:solidFill>
            <a:srgbClr val="1F3864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5292183" y="4510722"/>
            <a:ext cx="390498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Federal agencies, journalist, oversight bodies, industry, state/local governments, and the public</a:t>
            </a:r>
          </a:p>
        </p:txBody>
      </p:sp>
      <p:sp>
        <p:nvSpPr>
          <p:cNvPr id="159" name="Shape 159"/>
          <p:cNvSpPr/>
          <p:nvPr/>
        </p:nvSpPr>
        <p:spPr>
          <a:xfrm>
            <a:off x="6230618" y="3673817"/>
            <a:ext cx="1807597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Diverse Data Users</a:t>
            </a:r>
          </a:p>
        </p:txBody>
      </p:sp>
      <p:sp>
        <p:nvSpPr>
          <p:cNvPr id="160" name="Shape 160"/>
          <p:cNvSpPr/>
          <p:nvPr/>
        </p:nvSpPr>
        <p:spPr>
          <a:xfrm>
            <a:off x="5347072" y="3671976"/>
            <a:ext cx="883545" cy="830520"/>
          </a:xfrm>
          <a:prstGeom prst="ellipse">
            <a:avLst/>
          </a:prstGeom>
          <a:solidFill>
            <a:srgbClr val="4088D8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2151364" y="3760956"/>
            <a:ext cx="237134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Strict Mandated Timelines</a:t>
            </a:r>
          </a:p>
        </p:txBody>
      </p:sp>
      <p:sp>
        <p:nvSpPr>
          <p:cNvPr id="162" name="Shape 162"/>
          <p:cNvSpPr/>
          <p:nvPr/>
        </p:nvSpPr>
        <p:spPr>
          <a:xfrm>
            <a:off x="1186966" y="4537246"/>
            <a:ext cx="340251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Short, legislatively-mandated timelines outlined in the law</a:t>
            </a:r>
          </a:p>
        </p:txBody>
      </p:sp>
      <p:grpSp>
        <p:nvGrpSpPr>
          <p:cNvPr id="163" name="Shape 163"/>
          <p:cNvGrpSpPr/>
          <p:nvPr/>
        </p:nvGrpSpPr>
        <p:grpSpPr>
          <a:xfrm>
            <a:off x="1229521" y="3711040"/>
            <a:ext cx="883546" cy="830520"/>
            <a:chOff x="2229452" y="4161795"/>
            <a:chExt cx="663277" cy="663277"/>
          </a:xfrm>
        </p:grpSpPr>
        <p:sp>
          <p:nvSpPr>
            <p:cNvPr id="164" name="Shape 164"/>
            <p:cNvSpPr/>
            <p:nvPr/>
          </p:nvSpPr>
          <p:spPr>
            <a:xfrm>
              <a:off x="2229452" y="4161795"/>
              <a:ext cx="663277" cy="663277"/>
            </a:xfrm>
            <a:prstGeom prst="ellipse">
              <a:avLst/>
            </a:prstGeom>
            <a:solidFill>
              <a:srgbClr val="2F5496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descr="Preview" id="165" name="Shape 1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70720" y="4259728"/>
              <a:ext cx="386802" cy="38680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:\Users\ewhite14\Pictures\Icons\noun_629131_FFFFFF.png" id="166" name="Shape 1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4704" y="1677103"/>
            <a:ext cx="495180" cy="495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ewhite14\Pictures\Icons\noun_690078_FFFFFF.png" id="167" name="Shape 1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4631" y="1715251"/>
            <a:ext cx="537696" cy="5376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ewhite14\Pictures\Icons\noun_654900_FFFFFF.png" id="168" name="Shape 1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03998" y="3760956"/>
            <a:ext cx="576978" cy="576978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type="title"/>
          </p:nvPr>
        </p:nvSpPr>
        <p:spPr>
          <a:xfrm>
            <a:off x="331904" y="175077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16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Act Challenges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/>
        </p:nvSpPr>
        <p:spPr>
          <a:xfrm>
            <a:off x="7130399" y="1530053"/>
            <a:ext cx="2241917" cy="189231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62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DAIMS is the </a:t>
            </a:r>
            <a:r>
              <a:rPr lang="en-US" sz="1462" u="sng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only authoritative data standard</a:t>
            </a:r>
            <a:r>
              <a:rPr lang="en-US" sz="1462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for reporting across multiple business functions: budget, accounting, procurement, grants, loans, insurance, and others</a:t>
            </a:r>
          </a:p>
        </p:txBody>
      </p:sp>
      <p:grpSp>
        <p:nvGrpSpPr>
          <p:cNvPr id="175" name="Shape 175"/>
          <p:cNvGrpSpPr/>
          <p:nvPr/>
        </p:nvGrpSpPr>
        <p:grpSpPr>
          <a:xfrm>
            <a:off x="693486" y="1551203"/>
            <a:ext cx="7999859" cy="4299770"/>
            <a:chOff x="1869681" y="1175994"/>
            <a:chExt cx="7999859" cy="4299770"/>
          </a:xfrm>
        </p:grpSpPr>
        <p:grpSp>
          <p:nvGrpSpPr>
            <p:cNvPr id="176" name="Shape 176"/>
            <p:cNvGrpSpPr/>
            <p:nvPr/>
          </p:nvGrpSpPr>
          <p:grpSpPr>
            <a:xfrm>
              <a:off x="1869681" y="1175994"/>
              <a:ext cx="1825251" cy="1672118"/>
              <a:chOff x="1002630" y="1951958"/>
              <a:chExt cx="1936513" cy="1810431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1002630" y="1951958"/>
                <a:ext cx="1936513" cy="1810431"/>
              </a:xfrm>
              <a:prstGeom prst="roundRect">
                <a:avLst>
                  <a:gd fmla="val 7770" name="adj"/>
                </a:avLst>
              </a:prstGeom>
              <a:solidFill>
                <a:srgbClr val="1F3864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78" name="Shape 178"/>
              <p:cNvSpPr txBox="1"/>
              <p:nvPr/>
            </p:nvSpPr>
            <p:spPr>
              <a:xfrm>
                <a:off x="1002630" y="3190674"/>
                <a:ext cx="1936513" cy="369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Budget</a:t>
                </a:r>
              </a:p>
            </p:txBody>
          </p:sp>
        </p:grpSp>
        <p:sp>
          <p:nvSpPr>
            <p:cNvPr id="179" name="Shape 179"/>
            <p:cNvSpPr txBox="1"/>
            <p:nvPr/>
          </p:nvSpPr>
          <p:spPr>
            <a:xfrm>
              <a:off x="2180965" y="3173458"/>
              <a:ext cx="1376624" cy="9882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3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Budgetary resources and status (obligations and outlays) with accounts, object class, and program activities</a:t>
              </a:r>
            </a:p>
          </p:txBody>
        </p:sp>
        <p:sp>
          <p:nvSpPr>
            <p:cNvPr id="180" name="Shape 180"/>
            <p:cNvSpPr txBox="1"/>
            <p:nvPr/>
          </p:nvSpPr>
          <p:spPr>
            <a:xfrm>
              <a:off x="2103932" y="2945597"/>
              <a:ext cx="1530689" cy="4557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05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24 data elements</a:t>
              </a:r>
            </a:p>
          </p:txBody>
        </p:sp>
        <p:cxnSp>
          <p:nvCxnSpPr>
            <p:cNvPr id="181" name="Shape 181"/>
            <p:cNvCxnSpPr/>
            <p:nvPr/>
          </p:nvCxnSpPr>
          <p:spPr>
            <a:xfrm>
              <a:off x="2027292" y="2793880"/>
              <a:ext cx="0" cy="1367872"/>
            </a:xfrm>
            <a:prstGeom prst="straightConnector1">
              <a:avLst/>
            </a:prstGeom>
            <a:noFill/>
            <a:ln cap="flat" cmpd="sng" w="12700">
              <a:solidFill>
                <a:srgbClr val="1F3864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pic>
          <p:nvPicPr>
            <p:cNvPr descr="C:\Users\ewhite14\Pictures\Icons\noun_1050875_FFFFFF.png" id="182" name="Shape 1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23898" y="1449889"/>
              <a:ext cx="775065" cy="7132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3" name="Shape 183"/>
            <p:cNvGrpSpPr/>
            <p:nvPr/>
          </p:nvGrpSpPr>
          <p:grpSpPr>
            <a:xfrm>
              <a:off x="4107260" y="1729199"/>
              <a:ext cx="1825252" cy="1672118"/>
              <a:chOff x="1002630" y="1951958"/>
              <a:chExt cx="1936513" cy="1810431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1002630" y="1951958"/>
                <a:ext cx="1936513" cy="1810431"/>
              </a:xfrm>
              <a:prstGeom prst="roundRect">
                <a:avLst>
                  <a:gd fmla="val 7770" name="adj"/>
                </a:avLst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85" name="Shape 185"/>
              <p:cNvSpPr txBox="1"/>
              <p:nvPr/>
            </p:nvSpPr>
            <p:spPr>
              <a:xfrm>
                <a:off x="1002630" y="3190674"/>
                <a:ext cx="1936513" cy="369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Accounting</a:t>
                </a:r>
              </a:p>
            </p:txBody>
          </p:sp>
        </p:grpSp>
        <p:cxnSp>
          <p:nvCxnSpPr>
            <p:cNvPr id="186" name="Shape 186"/>
            <p:cNvCxnSpPr/>
            <p:nvPr/>
          </p:nvCxnSpPr>
          <p:spPr>
            <a:xfrm>
              <a:off x="4291295" y="3343015"/>
              <a:ext cx="0" cy="1367872"/>
            </a:xfrm>
            <a:prstGeom prst="straightConnector1">
              <a:avLst/>
            </a:prstGeom>
            <a:noFill/>
            <a:ln cap="flat" cmpd="sng" w="12700">
              <a:solidFill>
                <a:srgbClr val="2F5496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87" name="Shape 187"/>
            <p:cNvCxnSpPr>
              <a:endCxn id="184" idx="0"/>
            </p:cNvCxnSpPr>
            <p:nvPr/>
          </p:nvCxnSpPr>
          <p:spPr>
            <a:xfrm>
              <a:off x="3557686" y="1449899"/>
              <a:ext cx="1462200" cy="279300"/>
            </a:xfrm>
            <a:prstGeom prst="bentConnector2">
              <a:avLst/>
            </a:prstGeom>
            <a:noFill/>
            <a:ln cap="flat" cmpd="sng" w="38100">
              <a:solidFill>
                <a:srgbClr val="1F3864"/>
              </a:solidFill>
              <a:prstDash val="dot"/>
              <a:miter lim="800000"/>
              <a:headEnd len="med" w="med" type="none"/>
              <a:tailEnd len="lg" w="lg" type="triangle"/>
            </a:ln>
          </p:spPr>
        </p:cxnSp>
        <p:sp>
          <p:nvSpPr>
            <p:cNvPr id="188" name="Shape 188"/>
            <p:cNvSpPr txBox="1"/>
            <p:nvPr/>
          </p:nvSpPr>
          <p:spPr>
            <a:xfrm>
              <a:off x="4406558" y="3716339"/>
              <a:ext cx="1611470" cy="17594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3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USSGL budgetary balances (obligations, outlays, and payments) with accounts, object class, program activity, and award ID (as appropriate)</a:t>
              </a:r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4391486" y="3481107"/>
              <a:ext cx="1530690" cy="2352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05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48 data elements</a:t>
              </a:r>
            </a:p>
          </p:txBody>
        </p:sp>
        <p:pic>
          <p:nvPicPr>
            <p:cNvPr descr="C:\Users\ewhite14\Pictures\Icons\noun_927144_FFFFFF.png" id="190" name="Shape 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635869" y="2033417"/>
              <a:ext cx="767977" cy="70648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1" name="Shape 191"/>
            <p:cNvGrpSpPr/>
            <p:nvPr/>
          </p:nvGrpSpPr>
          <p:grpSpPr>
            <a:xfrm>
              <a:off x="6334562" y="2380115"/>
              <a:ext cx="1825251" cy="1672118"/>
              <a:chOff x="1002630" y="1951958"/>
              <a:chExt cx="1936513" cy="1810431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1002630" y="1951958"/>
                <a:ext cx="1936513" cy="1810431"/>
              </a:xfrm>
              <a:prstGeom prst="roundRect">
                <a:avLst>
                  <a:gd fmla="val 7770" name="adj"/>
                </a:avLst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  <p:sp>
            <p:nvSpPr>
              <p:cNvPr id="193" name="Shape 193"/>
              <p:cNvSpPr txBox="1"/>
              <p:nvPr/>
            </p:nvSpPr>
            <p:spPr>
              <a:xfrm>
                <a:off x="1002630" y="3190674"/>
                <a:ext cx="1936513" cy="369891"/>
              </a:xfrm>
              <a:prstGeom prst="rect">
                <a:avLst/>
              </a:prstGeom>
              <a:solidFill>
                <a:srgbClr val="8DA9DB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buSzPct val="25000"/>
                  <a:buNone/>
                </a:pPr>
                <a:r>
                  <a:rPr lang="en-US" sz="18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Awards</a:t>
                </a:r>
              </a:p>
            </p:txBody>
          </p:sp>
        </p:grpSp>
        <p:cxnSp>
          <p:nvCxnSpPr>
            <p:cNvPr id="194" name="Shape 194"/>
            <p:cNvCxnSpPr/>
            <p:nvPr/>
          </p:nvCxnSpPr>
          <p:spPr>
            <a:xfrm>
              <a:off x="6479152" y="3931576"/>
              <a:ext cx="0" cy="1320895"/>
            </a:xfrm>
            <a:prstGeom prst="straightConnector1">
              <a:avLst/>
            </a:prstGeom>
            <a:noFill/>
            <a:ln cap="flat" cmpd="sng" w="12700">
              <a:solidFill>
                <a:srgbClr val="8DA9DB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cxnSp>
          <p:nvCxnSpPr>
            <p:cNvPr id="195" name="Shape 195"/>
            <p:cNvCxnSpPr/>
            <p:nvPr/>
          </p:nvCxnSpPr>
          <p:spPr>
            <a:xfrm>
              <a:off x="5720315" y="2080519"/>
              <a:ext cx="1505607" cy="299596"/>
            </a:xfrm>
            <a:prstGeom prst="bentConnector2">
              <a:avLst/>
            </a:prstGeom>
            <a:noFill/>
            <a:ln cap="flat" cmpd="sng" w="38100">
              <a:solidFill>
                <a:srgbClr val="2F5496"/>
              </a:solidFill>
              <a:prstDash val="dot"/>
              <a:miter lim="800000"/>
              <a:headEnd len="med" w="med" type="none"/>
              <a:tailEnd len="lg" w="lg" type="triangle"/>
            </a:ln>
          </p:spPr>
        </p:cxnSp>
        <p:sp>
          <p:nvSpPr>
            <p:cNvPr id="196" name="Shape 196"/>
            <p:cNvSpPr txBox="1"/>
            <p:nvPr/>
          </p:nvSpPr>
          <p:spPr>
            <a:xfrm>
              <a:off x="6617344" y="4659893"/>
              <a:ext cx="2909425" cy="6652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30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Award ID, dates, dollar values, award details, recipient, and sub-award information</a:t>
              </a:r>
            </a:p>
          </p:txBody>
        </p:sp>
        <p:sp>
          <p:nvSpPr>
            <p:cNvPr id="197" name="Shape 197"/>
            <p:cNvSpPr txBox="1"/>
            <p:nvPr/>
          </p:nvSpPr>
          <p:spPr>
            <a:xfrm>
              <a:off x="6602273" y="4142065"/>
              <a:ext cx="3267267" cy="8697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b="1" lang="en-US" sz="105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272 data elements (procurement/sub-award)</a:t>
              </a:r>
            </a:p>
            <a:p>
              <a:pPr indent="0" lvl="0" marL="0" marR="0" rtl="0" algn="l">
                <a:spcBef>
                  <a:spcPts val="600"/>
                </a:spcBef>
                <a:buSzPct val="25000"/>
                <a:buNone/>
              </a:pPr>
              <a:r>
                <a:rPr b="1" lang="en-US" sz="105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62 data elements (grants/other fin. assistance)</a:t>
              </a:r>
            </a:p>
          </p:txBody>
        </p:sp>
        <p:pic>
          <p:nvPicPr>
            <p:cNvPr descr="C:\Users\ewhite14\Pictures\Icons\noun_969253_FFFFFF.png" id="198" name="Shape 19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02801" y="2621095"/>
              <a:ext cx="934052" cy="85895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9" name="Shape 199"/>
          <p:cNvSpPr txBox="1"/>
          <p:nvPr>
            <p:ph type="title"/>
          </p:nvPr>
        </p:nvSpPr>
        <p:spPr>
          <a:xfrm>
            <a:off x="331904" y="175077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16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Act Information Model Schema (DAIMS)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31904" y="175077"/>
            <a:ext cx="8541187" cy="3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Act Information Model Schema (DAIMS)</a:t>
            </a:r>
            <a:br>
              <a:rPr b="0" i="0" lang="en-US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</a:p>
        </p:txBody>
      </p:sp>
      <p:grpSp>
        <p:nvGrpSpPr>
          <p:cNvPr id="205" name="Shape 205"/>
          <p:cNvGrpSpPr/>
          <p:nvPr/>
        </p:nvGrpSpPr>
        <p:grpSpPr>
          <a:xfrm>
            <a:off x="872359" y="1177358"/>
            <a:ext cx="8526818" cy="5207250"/>
            <a:chOff x="957423" y="1177358"/>
            <a:chExt cx="8526818" cy="5207250"/>
          </a:xfrm>
        </p:grpSpPr>
        <p:grpSp>
          <p:nvGrpSpPr>
            <p:cNvPr id="206" name="Shape 206"/>
            <p:cNvGrpSpPr/>
            <p:nvPr/>
          </p:nvGrpSpPr>
          <p:grpSpPr>
            <a:xfrm>
              <a:off x="1781073" y="2033379"/>
              <a:ext cx="6099688" cy="941802"/>
              <a:chOff x="806090" y="2589937"/>
              <a:chExt cx="7685978" cy="1186726"/>
            </a:xfrm>
          </p:grpSpPr>
          <p:cxnSp>
            <p:nvCxnSpPr>
              <p:cNvPr id="207" name="Shape 207"/>
              <p:cNvCxnSpPr/>
              <p:nvPr/>
            </p:nvCxnSpPr>
            <p:spPr>
              <a:xfrm>
                <a:off x="4559300" y="2667000"/>
                <a:ext cx="0" cy="1109663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FFFF"/>
                </a:solidFill>
                <a:prstDash val="dash"/>
                <a:miter lim="800000"/>
                <a:headEnd len="med" w="med" type="none"/>
                <a:tailEnd len="lg" w="lg" type="triangle"/>
              </a:ln>
            </p:spPr>
          </p:cxnSp>
          <p:grpSp>
            <p:nvGrpSpPr>
              <p:cNvPr id="208" name="Shape 208"/>
              <p:cNvGrpSpPr/>
              <p:nvPr/>
            </p:nvGrpSpPr>
            <p:grpSpPr>
              <a:xfrm>
                <a:off x="4807079" y="2589937"/>
                <a:ext cx="3684990" cy="1181059"/>
                <a:chOff x="4807079" y="2589937"/>
                <a:chExt cx="3684990" cy="1181059"/>
              </a:xfrm>
            </p:grpSpPr>
            <p:cxnSp>
              <p:nvCxnSpPr>
                <p:cNvPr id="209" name="Shape 209"/>
                <p:cNvCxnSpPr/>
                <p:nvPr/>
              </p:nvCxnSpPr>
              <p:spPr>
                <a:xfrm>
                  <a:off x="4807079" y="2675524"/>
                  <a:ext cx="1586029" cy="109547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dash"/>
                  <a:miter lim="800000"/>
                  <a:headEnd len="med" w="med" type="none"/>
                  <a:tailEnd len="lg" w="lg" type="triangle"/>
                </a:ln>
              </p:spPr>
            </p:cxnSp>
            <p:cxnSp>
              <p:nvCxnSpPr>
                <p:cNvPr id="210" name="Shape 210"/>
                <p:cNvCxnSpPr/>
                <p:nvPr/>
              </p:nvCxnSpPr>
              <p:spPr>
                <a:xfrm>
                  <a:off x="5157095" y="2589937"/>
                  <a:ext cx="3334974" cy="1181058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dash"/>
                  <a:miter lim="800000"/>
                  <a:headEnd len="med" w="med" type="none"/>
                  <a:tailEnd len="lg" w="lg" type="triangle"/>
                </a:ln>
              </p:spPr>
            </p:cxnSp>
          </p:grpSp>
          <p:grpSp>
            <p:nvGrpSpPr>
              <p:cNvPr id="211" name="Shape 211"/>
              <p:cNvGrpSpPr/>
              <p:nvPr/>
            </p:nvGrpSpPr>
            <p:grpSpPr>
              <a:xfrm flipH="1">
                <a:off x="806090" y="2602596"/>
                <a:ext cx="3603747" cy="1168400"/>
                <a:chOff x="4710352" y="2602596"/>
                <a:chExt cx="3603747" cy="1168400"/>
              </a:xfrm>
            </p:grpSpPr>
            <p:cxnSp>
              <p:nvCxnSpPr>
                <p:cNvPr id="212" name="Shape 212"/>
                <p:cNvCxnSpPr/>
                <p:nvPr/>
              </p:nvCxnSpPr>
              <p:spPr>
                <a:xfrm>
                  <a:off x="4710352" y="2663884"/>
                  <a:ext cx="1723274" cy="1107112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dash"/>
                  <a:miter lim="800000"/>
                  <a:headEnd len="med" w="med" type="none"/>
                  <a:tailEnd len="lg" w="lg" type="triangle"/>
                </a:ln>
              </p:spPr>
            </p:cxnSp>
            <p:cxnSp>
              <p:nvCxnSpPr>
                <p:cNvPr id="213" name="Shape 213"/>
                <p:cNvCxnSpPr/>
                <p:nvPr/>
              </p:nvCxnSpPr>
              <p:spPr>
                <a:xfrm>
                  <a:off x="5189899" y="2602596"/>
                  <a:ext cx="3124200" cy="1168400"/>
                </a:xfrm>
                <a:prstGeom prst="straightConnector1">
                  <a:avLst/>
                </a:prstGeom>
                <a:noFill/>
                <a:ln cap="flat" cmpd="sng" w="19050">
                  <a:solidFill>
                    <a:srgbClr val="FFFFFF"/>
                  </a:solidFill>
                  <a:prstDash val="dash"/>
                  <a:miter lim="800000"/>
                  <a:headEnd len="med" w="med" type="none"/>
                  <a:tailEnd len="lg" w="lg" type="triangle"/>
                </a:ln>
              </p:spPr>
            </p:cxnSp>
          </p:grpSp>
        </p:grpSp>
        <p:grpSp>
          <p:nvGrpSpPr>
            <p:cNvPr id="214" name="Shape 214"/>
            <p:cNvGrpSpPr/>
            <p:nvPr/>
          </p:nvGrpSpPr>
          <p:grpSpPr>
            <a:xfrm>
              <a:off x="4148999" y="1177358"/>
              <a:ext cx="1278204" cy="1278205"/>
              <a:chOff x="3766692" y="1511300"/>
              <a:chExt cx="1610615" cy="1610615"/>
            </a:xfrm>
          </p:grpSpPr>
          <p:sp>
            <p:nvSpPr>
              <p:cNvPr id="215" name="Shape 215"/>
              <p:cNvSpPr/>
              <p:nvPr/>
            </p:nvSpPr>
            <p:spPr>
              <a:xfrm>
                <a:off x="3766692" y="1511300"/>
                <a:ext cx="1610615" cy="1610615"/>
              </a:xfrm>
              <a:prstGeom prst="ellipse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Shape 216"/>
              <p:cNvSpPr txBox="1"/>
              <p:nvPr/>
            </p:nvSpPr>
            <p:spPr>
              <a:xfrm>
                <a:off x="3856000" y="2085775"/>
                <a:ext cx="1431998" cy="504163"/>
              </a:xfrm>
              <a:prstGeom prst="rect">
                <a:avLst/>
              </a:prstGeom>
              <a:solidFill>
                <a:srgbClr val="2F5496"/>
              </a:solidFill>
              <a:ln>
                <a:noFill/>
              </a:ln>
            </p:spPr>
            <p:txBody>
              <a:bodyPr anchorCtr="0" anchor="t" bIns="45700" lIns="91425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buSzPct val="25000"/>
                  <a:buNone/>
                </a:pPr>
                <a:r>
                  <a:rPr b="1" lang="en-US" sz="20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DAIMS</a:t>
                </a:r>
              </a:p>
            </p:txBody>
          </p:sp>
        </p:grpSp>
        <p:sp>
          <p:nvSpPr>
            <p:cNvPr id="217" name="Shape 217"/>
            <p:cNvSpPr/>
            <p:nvPr/>
          </p:nvSpPr>
          <p:spPr>
            <a:xfrm>
              <a:off x="7753166" y="3042683"/>
              <a:ext cx="798644" cy="798644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Shape 218"/>
            <p:cNvSpPr/>
            <p:nvPr/>
          </p:nvSpPr>
          <p:spPr>
            <a:xfrm>
              <a:off x="6127135" y="3042683"/>
              <a:ext cx="798644" cy="798644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Shape 219"/>
            <p:cNvSpPr/>
            <p:nvPr/>
          </p:nvSpPr>
          <p:spPr>
            <a:xfrm>
              <a:off x="4384142" y="3042683"/>
              <a:ext cx="798644" cy="798644"/>
            </a:xfrm>
            <a:prstGeom prst="ellipse">
              <a:avLst/>
            </a:prstGeom>
            <a:solidFill>
              <a:srgbClr val="4088D8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0" name="Shape 220"/>
            <p:cNvGrpSpPr/>
            <p:nvPr/>
          </p:nvGrpSpPr>
          <p:grpSpPr>
            <a:xfrm>
              <a:off x="2662415" y="3042683"/>
              <a:ext cx="798644" cy="798644"/>
              <a:chOff x="2910519" y="3861722"/>
              <a:chExt cx="1006339" cy="1006339"/>
            </a:xfrm>
          </p:grpSpPr>
          <p:sp>
            <p:nvSpPr>
              <p:cNvPr id="221" name="Shape 221"/>
              <p:cNvSpPr/>
              <p:nvPr/>
            </p:nvSpPr>
            <p:spPr>
              <a:xfrm>
                <a:off x="2910519" y="3861722"/>
                <a:ext cx="1006339" cy="1006339"/>
              </a:xfrm>
              <a:prstGeom prst="ellipse">
                <a:avLst/>
              </a:prstGeom>
              <a:solidFill>
                <a:srgbClr val="3A68BC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Shape 222"/>
              <p:cNvSpPr/>
              <p:nvPr/>
            </p:nvSpPr>
            <p:spPr>
              <a:xfrm>
                <a:off x="3002250" y="3893398"/>
                <a:ext cx="822877" cy="725191"/>
              </a:xfrm>
              <a:prstGeom prst="ellipse">
                <a:avLst/>
              </a:prstGeom>
              <a:solidFill>
                <a:srgbClr val="3A68BC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3" name="Shape 223"/>
            <p:cNvGrpSpPr/>
            <p:nvPr/>
          </p:nvGrpSpPr>
          <p:grpSpPr>
            <a:xfrm>
              <a:off x="1069102" y="3042683"/>
              <a:ext cx="798644" cy="798644"/>
              <a:chOff x="597813" y="3858547"/>
              <a:chExt cx="1006339" cy="1006339"/>
            </a:xfrm>
          </p:grpSpPr>
          <p:sp>
            <p:nvSpPr>
              <p:cNvPr id="224" name="Shape 224"/>
              <p:cNvSpPr/>
              <p:nvPr/>
            </p:nvSpPr>
            <p:spPr>
              <a:xfrm>
                <a:off x="597813" y="3858547"/>
                <a:ext cx="1006339" cy="1006339"/>
              </a:xfrm>
              <a:prstGeom prst="ellipse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Shape 225"/>
              <p:cNvSpPr/>
              <p:nvPr/>
            </p:nvSpPr>
            <p:spPr>
              <a:xfrm>
                <a:off x="689544" y="3890223"/>
                <a:ext cx="822877" cy="725191"/>
              </a:xfrm>
              <a:prstGeom prst="ellipse">
                <a:avLst/>
              </a:prstGeom>
              <a:solidFill>
                <a:srgbClr val="1E4E79"/>
              </a:solidFill>
              <a:ln>
                <a:noFill/>
              </a:ln>
            </p:spPr>
            <p:txBody>
              <a:bodyPr anchorCtr="0" anchor="ctr" bIns="45700" lIns="91425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t/>
                </a:r>
                <a:endParaRPr b="0" i="0" sz="135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6" name="Shape 226"/>
            <p:cNvSpPr txBox="1"/>
            <p:nvPr/>
          </p:nvSpPr>
          <p:spPr>
            <a:xfrm>
              <a:off x="957423" y="3922395"/>
              <a:ext cx="1484296" cy="19774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Definition Repository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Establishes a repository of definitions for more than 400 common business terms 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sz="1050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2505518" y="3922395"/>
              <a:ext cx="1714357" cy="18158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Information Sharing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Enables effective sharing of spending information, improving communication and decision-making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sz="1400">
                <a:solidFill>
                  <a:srgbClr val="634C3C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8" name="Shape 228"/>
            <p:cNvSpPr txBox="1"/>
            <p:nvPr/>
          </p:nvSpPr>
          <p:spPr>
            <a:xfrm>
              <a:off x="4297255" y="3922395"/>
              <a:ext cx="1625080" cy="2462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Reduces Manual Processes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Reduces the amount of manual intervention in information processing, which increases productivity and can reduce costs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sz="1400">
                <a:solidFill>
                  <a:srgbClr val="A5B403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6078770" y="3922395"/>
              <a:ext cx="1587314" cy="2031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Definition Publishing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Provides a means for publishing those definitions for the benefit of information exchange partners</a:t>
              </a:r>
            </a:p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b="1" sz="1400">
                <a:solidFill>
                  <a:srgbClr val="D916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7702355" y="3922395"/>
              <a:ext cx="1781886" cy="2031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rgbClr val="1F386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Financial Reporting Foundation</a:t>
              </a:r>
            </a:p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Provides a foundation for linking financial data to other data sets to improve outcomes and identify savings </a:t>
              </a:r>
            </a:p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b="1" sz="1400">
                <a:solidFill>
                  <a:srgbClr val="FC6E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pic>
          <p:nvPicPr>
            <p:cNvPr descr="C:\Users\ewhite14\Pictures\Icons\noun_690078_FFFFFF.png" id="231" name="Shape 2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89317" y="3245264"/>
              <a:ext cx="377429" cy="37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ewhite14\Pictures\Icons\noun_58297_FFFFFF.png" id="232" name="Shape 23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305133" y="3228549"/>
              <a:ext cx="442618" cy="44261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ewhite14\Pictures\Icons\noun_66680_FFFFFF.png" id="233" name="Shape 2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00284" y="3166289"/>
              <a:ext cx="504033" cy="504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ewhite14\Pictures\Icons\noun_437974_FFFFFF.png" id="234" name="Shape 23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flipH="1">
              <a:off x="1173525" y="3131029"/>
              <a:ext cx="579211" cy="579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ewhite14\Pictures\Icons\noun_1022040_FFFFFF.png" id="235" name="Shape 23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745302" y="3117641"/>
              <a:ext cx="632490" cy="6324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03633" y="227426"/>
            <a:ext cx="7886700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Act Reporting Process Flow</a:t>
            </a:r>
          </a:p>
        </p:txBody>
      </p:sp>
      <p:grpSp>
        <p:nvGrpSpPr>
          <p:cNvPr id="242" name="Shape 242"/>
          <p:cNvGrpSpPr/>
          <p:nvPr/>
        </p:nvGrpSpPr>
        <p:grpSpPr>
          <a:xfrm>
            <a:off x="1961285" y="1204719"/>
            <a:ext cx="5568437" cy="3366874"/>
            <a:chOff x="1713146" y="1204719"/>
            <a:chExt cx="6030540" cy="3366874"/>
          </a:xfrm>
        </p:grpSpPr>
        <p:grpSp>
          <p:nvGrpSpPr>
            <p:cNvPr id="243" name="Shape 243"/>
            <p:cNvGrpSpPr/>
            <p:nvPr/>
          </p:nvGrpSpPr>
          <p:grpSpPr>
            <a:xfrm>
              <a:off x="1713146" y="1221631"/>
              <a:ext cx="2134931" cy="3325331"/>
              <a:chOff x="1520640" y="1101314"/>
              <a:chExt cx="2134931" cy="3325331"/>
            </a:xfrm>
          </p:grpSpPr>
          <p:sp>
            <p:nvSpPr>
              <p:cNvPr id="244" name="Shape 244"/>
              <p:cNvSpPr/>
              <p:nvPr/>
            </p:nvSpPr>
            <p:spPr>
              <a:xfrm rot="5400000">
                <a:off x="572088" y="2049867"/>
                <a:ext cx="3325330" cy="1428225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cubicBezTo>
                      <a:pt x="120000" y="0"/>
                      <a:pt x="120000" y="48932"/>
                      <a:pt x="120000" y="61747"/>
                    </a:cubicBezTo>
                    <a:cubicBezTo>
                      <a:pt x="120000" y="94368"/>
                      <a:pt x="93074" y="120000"/>
                      <a:pt x="60166" y="120000"/>
                    </a:cubicBezTo>
                    <a:cubicBezTo>
                      <a:pt x="26925" y="120000"/>
                      <a:pt x="0" y="94368"/>
                      <a:pt x="0" y="61747"/>
                    </a:cubicBezTo>
                    <a:cubicBezTo>
                      <a:pt x="0" y="52427"/>
                      <a:pt x="0" y="0"/>
                      <a:pt x="0" y="0"/>
                    </a:cubicBezTo>
                    <a:cubicBezTo>
                      <a:pt x="0" y="0"/>
                      <a:pt x="36565" y="24466"/>
                      <a:pt x="60166" y="24466"/>
                    </a:cubicBezTo>
                    <a:cubicBezTo>
                      <a:pt x="80443" y="24466"/>
                      <a:pt x="120000" y="0"/>
                      <a:pt x="120000" y="0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Shape 245"/>
              <p:cNvSpPr/>
              <p:nvPr/>
            </p:nvSpPr>
            <p:spPr>
              <a:xfrm rot="5400000">
                <a:off x="1292736" y="2063809"/>
                <a:ext cx="3325330" cy="1400340"/>
              </a:xfrm>
              <a:prstGeom prst="ellipse">
                <a:avLst/>
              </a:prstGeom>
              <a:solidFill>
                <a:srgbClr val="BFC9D7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Shape 246"/>
              <p:cNvSpPr/>
              <p:nvPr/>
            </p:nvSpPr>
            <p:spPr>
              <a:xfrm rot="5400000">
                <a:off x="1925444" y="2541926"/>
                <a:ext cx="1768867" cy="527197"/>
              </a:xfrm>
              <a:prstGeom prst="ellipse">
                <a:avLst/>
              </a:prstGeom>
              <a:solidFill>
                <a:srgbClr val="AAB7CA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7" name="Shape 247"/>
            <p:cNvGrpSpPr/>
            <p:nvPr/>
          </p:nvGrpSpPr>
          <p:grpSpPr>
            <a:xfrm rot="5400000">
              <a:off x="2433341" y="1799919"/>
              <a:ext cx="3325330" cy="2134930"/>
              <a:chOff x="7750176" y="7667625"/>
              <a:chExt cx="9021763" cy="3889376"/>
            </a:xfrm>
          </p:grpSpPr>
          <p:sp>
            <p:nvSpPr>
              <p:cNvPr id="248" name="Shape 248"/>
              <p:cNvSpPr/>
              <p:nvPr/>
            </p:nvSpPr>
            <p:spPr>
              <a:xfrm>
                <a:off x="7750176" y="8955088"/>
                <a:ext cx="9021763" cy="2601913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cubicBezTo>
                      <a:pt x="120000" y="0"/>
                      <a:pt x="120000" y="48932"/>
                      <a:pt x="120000" y="61747"/>
                    </a:cubicBezTo>
                    <a:cubicBezTo>
                      <a:pt x="120000" y="94368"/>
                      <a:pt x="93074" y="120000"/>
                      <a:pt x="60166" y="120000"/>
                    </a:cubicBezTo>
                    <a:cubicBezTo>
                      <a:pt x="26925" y="120000"/>
                      <a:pt x="0" y="94368"/>
                      <a:pt x="0" y="61747"/>
                    </a:cubicBezTo>
                    <a:cubicBezTo>
                      <a:pt x="0" y="52427"/>
                      <a:pt x="0" y="0"/>
                      <a:pt x="0" y="0"/>
                    </a:cubicBezTo>
                    <a:cubicBezTo>
                      <a:pt x="0" y="0"/>
                      <a:pt x="36565" y="24466"/>
                      <a:pt x="60166" y="24466"/>
                    </a:cubicBezTo>
                    <a:cubicBezTo>
                      <a:pt x="80443" y="24466"/>
                      <a:pt x="120000" y="0"/>
                      <a:pt x="120000" y="0"/>
                    </a:cubicBezTo>
                    <a:close/>
                  </a:path>
                </a:pathLst>
              </a:custGeom>
              <a:solidFill>
                <a:srgbClr val="ACB8CA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7750176" y="7667625"/>
                <a:ext cx="9021763" cy="2551113"/>
              </a:xfrm>
              <a:prstGeom prst="ellipse">
                <a:avLst/>
              </a:prstGeom>
              <a:solidFill>
                <a:srgbClr val="99A8BD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9974265" y="8728075"/>
                <a:ext cx="4799013" cy="960438"/>
              </a:xfrm>
              <a:prstGeom prst="ellipse">
                <a:avLst/>
              </a:prstGeom>
              <a:solidFill>
                <a:srgbClr val="8899B2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Shape 251"/>
            <p:cNvGrpSpPr/>
            <p:nvPr/>
          </p:nvGrpSpPr>
          <p:grpSpPr>
            <a:xfrm rot="5400000">
              <a:off x="3739606" y="1799919"/>
              <a:ext cx="3325330" cy="2134930"/>
              <a:chOff x="7750176" y="7667625"/>
              <a:chExt cx="9021763" cy="3889376"/>
            </a:xfrm>
          </p:grpSpPr>
          <p:sp>
            <p:nvSpPr>
              <p:cNvPr id="252" name="Shape 252"/>
              <p:cNvSpPr/>
              <p:nvPr/>
            </p:nvSpPr>
            <p:spPr>
              <a:xfrm>
                <a:off x="7750176" y="8955088"/>
                <a:ext cx="9021763" cy="2601913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cubicBezTo>
                      <a:pt x="120000" y="0"/>
                      <a:pt x="120000" y="48932"/>
                      <a:pt x="120000" y="61747"/>
                    </a:cubicBezTo>
                    <a:cubicBezTo>
                      <a:pt x="120000" y="94368"/>
                      <a:pt x="93074" y="120000"/>
                      <a:pt x="60166" y="120000"/>
                    </a:cubicBezTo>
                    <a:cubicBezTo>
                      <a:pt x="26925" y="120000"/>
                      <a:pt x="0" y="94368"/>
                      <a:pt x="0" y="61747"/>
                    </a:cubicBezTo>
                    <a:cubicBezTo>
                      <a:pt x="0" y="52427"/>
                      <a:pt x="0" y="0"/>
                      <a:pt x="0" y="0"/>
                    </a:cubicBezTo>
                    <a:cubicBezTo>
                      <a:pt x="0" y="0"/>
                      <a:pt x="36565" y="24466"/>
                      <a:pt x="60166" y="24466"/>
                    </a:cubicBezTo>
                    <a:cubicBezTo>
                      <a:pt x="80443" y="24466"/>
                      <a:pt x="120000" y="0"/>
                      <a:pt x="120000" y="0"/>
                    </a:cubicBezTo>
                    <a:close/>
                  </a:path>
                </a:pathLst>
              </a:custGeom>
              <a:solidFill>
                <a:srgbClr val="8296B0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7750176" y="7667625"/>
                <a:ext cx="9021763" cy="2551113"/>
              </a:xfrm>
              <a:prstGeom prst="ellipse">
                <a:avLst/>
              </a:prstGeom>
              <a:solidFill>
                <a:srgbClr val="69809F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9974263" y="8728075"/>
                <a:ext cx="4799013" cy="960438"/>
              </a:xfrm>
              <a:prstGeom prst="ellipse">
                <a:avLst/>
              </a:prstGeom>
              <a:solidFill>
                <a:srgbClr val="536883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Shape 255"/>
            <p:cNvGrpSpPr/>
            <p:nvPr/>
          </p:nvGrpSpPr>
          <p:grpSpPr>
            <a:xfrm rot="5400000">
              <a:off x="5013557" y="1841463"/>
              <a:ext cx="3325330" cy="2134930"/>
              <a:chOff x="7750176" y="7667625"/>
              <a:chExt cx="9021763" cy="3889376"/>
            </a:xfrm>
          </p:grpSpPr>
          <p:sp>
            <p:nvSpPr>
              <p:cNvPr id="256" name="Shape 256"/>
              <p:cNvSpPr/>
              <p:nvPr/>
            </p:nvSpPr>
            <p:spPr>
              <a:xfrm>
                <a:off x="7750176" y="8955088"/>
                <a:ext cx="9021763" cy="2601913"/>
              </a:xfrm>
              <a:custGeom>
                <a:pathLst>
                  <a:path extrusionOk="0" h="120000" w="120000">
                    <a:moveTo>
                      <a:pt x="120000" y="0"/>
                    </a:moveTo>
                    <a:cubicBezTo>
                      <a:pt x="120000" y="0"/>
                      <a:pt x="120000" y="48932"/>
                      <a:pt x="120000" y="61747"/>
                    </a:cubicBezTo>
                    <a:cubicBezTo>
                      <a:pt x="120000" y="94368"/>
                      <a:pt x="93074" y="120000"/>
                      <a:pt x="60166" y="120000"/>
                    </a:cubicBezTo>
                    <a:cubicBezTo>
                      <a:pt x="26925" y="120000"/>
                      <a:pt x="0" y="94368"/>
                      <a:pt x="0" y="61747"/>
                    </a:cubicBezTo>
                    <a:cubicBezTo>
                      <a:pt x="0" y="52427"/>
                      <a:pt x="0" y="0"/>
                      <a:pt x="0" y="0"/>
                    </a:cubicBezTo>
                    <a:cubicBezTo>
                      <a:pt x="0" y="0"/>
                      <a:pt x="36565" y="24466"/>
                      <a:pt x="60166" y="24466"/>
                    </a:cubicBezTo>
                    <a:cubicBezTo>
                      <a:pt x="80443" y="24466"/>
                      <a:pt x="120000" y="0"/>
                      <a:pt x="120000" y="0"/>
                    </a:cubicBezTo>
                    <a:close/>
                  </a:path>
                </a:pathLst>
              </a:custGeom>
              <a:solidFill>
                <a:srgbClr val="323F4F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Shape 257"/>
              <p:cNvSpPr/>
              <p:nvPr/>
            </p:nvSpPr>
            <p:spPr>
              <a:xfrm>
                <a:off x="7750176" y="7667625"/>
                <a:ext cx="9021763" cy="2551113"/>
              </a:xfrm>
              <a:prstGeom prst="ellipse">
                <a:avLst/>
              </a:prstGeom>
              <a:solidFill>
                <a:srgbClr val="2A3442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9974263" y="8728075"/>
                <a:ext cx="4799013" cy="960438"/>
              </a:xfrm>
              <a:prstGeom prst="ellipse">
                <a:avLst/>
              </a:prstGeom>
              <a:solidFill>
                <a:srgbClr val="202630"/>
              </a:solidFill>
              <a:ln>
                <a:noFill/>
              </a:ln>
            </p:spPr>
            <p:txBody>
              <a:bodyPr anchorCtr="0" anchor="t" bIns="17125" lIns="34275" rIns="34275" wrap="square" tIns="17125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buNone/>
                </a:pPr>
                <a:r>
                  <a:t/>
                </a:r>
                <a:endParaRPr sz="135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59" name="Shape 259"/>
          <p:cNvSpPr txBox="1"/>
          <p:nvPr/>
        </p:nvSpPr>
        <p:spPr>
          <a:xfrm>
            <a:off x="1827433" y="2666697"/>
            <a:ext cx="1123480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Data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Standards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3176317" y="2704123"/>
            <a:ext cx="888787" cy="830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DATA Act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Broker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5576477" y="2704123"/>
            <a:ext cx="740100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Data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Store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695810" y="5313402"/>
            <a:ext cx="1984703" cy="1169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rPr>
              <a:t>DATA Act Information Model Schema (DAIMS)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Released in </a:t>
            </a:r>
            <a:r>
              <a:rPr b="1" lang="en-US" sz="1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April 2016.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Contains 400+ data elements </a:t>
            </a:r>
          </a:p>
        </p:txBody>
      </p:sp>
      <p:grpSp>
        <p:nvGrpSpPr>
          <p:cNvPr id="263" name="Shape 263"/>
          <p:cNvGrpSpPr/>
          <p:nvPr/>
        </p:nvGrpSpPr>
        <p:grpSpPr>
          <a:xfrm>
            <a:off x="864666" y="4756612"/>
            <a:ext cx="506599" cy="548640"/>
            <a:chOff x="306952" y="2958124"/>
            <a:chExt cx="589141" cy="563792"/>
          </a:xfrm>
        </p:grpSpPr>
        <p:sp>
          <p:nvSpPr>
            <p:cNvPr id="264" name="Shape 264"/>
            <p:cNvSpPr/>
            <p:nvPr/>
          </p:nvSpPr>
          <p:spPr>
            <a:xfrm>
              <a:off x="306952" y="2958124"/>
              <a:ext cx="589141" cy="563792"/>
            </a:xfrm>
            <a:prstGeom prst="ellipse">
              <a:avLst/>
            </a:prstGeom>
            <a:solidFill>
              <a:srgbClr val="D5DBE5"/>
            </a:solidFill>
            <a:ln>
              <a:noFill/>
            </a:ln>
          </p:spPr>
          <p:txBody>
            <a:bodyPr anchorCtr="0" anchor="t" bIns="22850" lIns="45700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Preview" id="265" name="Shape 26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76632" y="3100138"/>
              <a:ext cx="251163" cy="2415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66" name="Shape 266"/>
          <p:cNvCxnSpPr>
            <a:endCxn id="248" idx="1"/>
          </p:cNvCxnSpPr>
          <p:nvPr/>
        </p:nvCxnSpPr>
        <p:spPr>
          <a:xfrm flipH="1" rot="10800000">
            <a:off x="3204706" y="4530105"/>
            <a:ext cx="611400" cy="282900"/>
          </a:xfrm>
          <a:prstGeom prst="bentConnector3">
            <a:avLst>
              <a:gd fmla="val 0" name="adj1"/>
            </a:avLst>
          </a:prstGeom>
          <a:noFill/>
          <a:ln cap="flat" cmpd="sng" w="19050">
            <a:solidFill>
              <a:srgbClr val="ACB8CA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267" name="Shape 267"/>
          <p:cNvSpPr txBox="1"/>
          <p:nvPr/>
        </p:nvSpPr>
        <p:spPr>
          <a:xfrm>
            <a:off x="2833113" y="5334668"/>
            <a:ext cx="2195264" cy="1169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rPr>
              <a:t>DATA Act Broker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Full Broker released in </a:t>
            </a:r>
            <a:r>
              <a:rPr b="1" lang="en-US" sz="1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September 2016</a:t>
            </a:r>
            <a:r>
              <a:rPr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. Agency files are combined and validated. 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grpSp>
        <p:nvGrpSpPr>
          <p:cNvPr id="268" name="Shape 268"/>
          <p:cNvGrpSpPr/>
          <p:nvPr/>
        </p:nvGrpSpPr>
        <p:grpSpPr>
          <a:xfrm>
            <a:off x="2951406" y="4813003"/>
            <a:ext cx="506599" cy="548640"/>
            <a:chOff x="5202197" y="5480889"/>
            <a:chExt cx="662388" cy="662388"/>
          </a:xfrm>
        </p:grpSpPr>
        <p:sp>
          <p:nvSpPr>
            <p:cNvPr id="269" name="Shape 269"/>
            <p:cNvSpPr/>
            <p:nvPr/>
          </p:nvSpPr>
          <p:spPr>
            <a:xfrm>
              <a:off x="5202197" y="5480889"/>
              <a:ext cx="662388" cy="662388"/>
            </a:xfrm>
            <a:prstGeom prst="ellipse">
              <a:avLst/>
            </a:prstGeom>
            <a:solidFill>
              <a:srgbClr val="ACB8CA"/>
            </a:solidFill>
            <a:ln>
              <a:noFill/>
            </a:ln>
          </p:spPr>
          <p:txBody>
            <a:bodyPr anchorCtr="0" anchor="t" bIns="22850" lIns="45700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 result for data broker icon" id="270" name="Shape 27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43907" y="5636557"/>
              <a:ext cx="361685" cy="337752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1" name="Shape 271"/>
          <p:cNvCxnSpPr>
            <a:endCxn id="264" idx="0"/>
          </p:cNvCxnSpPr>
          <p:nvPr/>
        </p:nvCxnSpPr>
        <p:spPr>
          <a:xfrm flipH="1">
            <a:off x="1117966" y="4530112"/>
            <a:ext cx="1391700" cy="226500"/>
          </a:xfrm>
          <a:prstGeom prst="bentConnector3">
            <a:avLst>
              <a:gd fmla="val -7" name="adj1"/>
            </a:avLst>
          </a:prstGeom>
          <a:noFill/>
          <a:ln cap="flat" cmpd="sng" w="19050">
            <a:solidFill>
              <a:srgbClr val="D5DBE5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272" name="Shape 272"/>
          <p:cNvSpPr txBox="1"/>
          <p:nvPr/>
        </p:nvSpPr>
        <p:spPr>
          <a:xfrm>
            <a:off x="4982449" y="5334668"/>
            <a:ext cx="1970510" cy="954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rPr>
              <a:t>Certification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Senior Accountable Officials (SAO) certify FY17 Q2 data by</a:t>
            </a:r>
            <a:r>
              <a:rPr lang="en-US" sz="1400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en-US" sz="1400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April 30, 2017</a:t>
            </a:r>
            <a:r>
              <a:rPr b="1"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</a:p>
        </p:txBody>
      </p:sp>
      <p:grpSp>
        <p:nvGrpSpPr>
          <p:cNvPr id="273" name="Shape 273"/>
          <p:cNvGrpSpPr/>
          <p:nvPr/>
        </p:nvGrpSpPr>
        <p:grpSpPr>
          <a:xfrm>
            <a:off x="5074231" y="4822116"/>
            <a:ext cx="506599" cy="548640"/>
            <a:chOff x="4987799" y="5437850"/>
            <a:chExt cx="549505" cy="556709"/>
          </a:xfrm>
        </p:grpSpPr>
        <p:sp>
          <p:nvSpPr>
            <p:cNvPr id="274" name="Shape 274"/>
            <p:cNvSpPr/>
            <p:nvPr/>
          </p:nvSpPr>
          <p:spPr>
            <a:xfrm>
              <a:off x="4987799" y="5437850"/>
              <a:ext cx="549505" cy="556709"/>
            </a:xfrm>
            <a:prstGeom prst="ellipse">
              <a:avLst/>
            </a:prstGeom>
            <a:solidFill>
              <a:srgbClr val="8296B0"/>
            </a:solidFill>
            <a:ln>
              <a:noFill/>
            </a:ln>
          </p:spPr>
          <p:txBody>
            <a:bodyPr anchorCtr="0" anchor="t" bIns="22850" lIns="45700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ewhite14\Pictures\Icons\noun_6407_FFFFFF.png" id="275" name="Shape 27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98991" y="5573210"/>
              <a:ext cx="295883" cy="295883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6" name="Shape 276"/>
          <p:cNvCxnSpPr>
            <a:stCxn id="274" idx="0"/>
            <a:endCxn id="252" idx="1"/>
          </p:cNvCxnSpPr>
          <p:nvPr/>
        </p:nvCxnSpPr>
        <p:spPr>
          <a:xfrm flipH="1" rot="5400000">
            <a:off x="5028730" y="4523316"/>
            <a:ext cx="292200" cy="305400"/>
          </a:xfrm>
          <a:prstGeom prst="bentConnector3">
            <a:avLst>
              <a:gd fmla="val 49977" name="adj1"/>
            </a:avLst>
          </a:prstGeom>
          <a:noFill/>
          <a:ln cap="flat" cmpd="sng" w="19050">
            <a:solidFill>
              <a:srgbClr val="8296B0"/>
            </a:solidFill>
            <a:prstDash val="dash"/>
            <a:miter lim="800000"/>
            <a:headEnd len="med" w="med" type="oval"/>
            <a:tailEnd len="med" w="med" type="oval"/>
          </a:ln>
        </p:spPr>
      </p:cxnSp>
      <p:sp>
        <p:nvSpPr>
          <p:cNvPr id="277" name="Shape 277"/>
          <p:cNvSpPr txBox="1"/>
          <p:nvPr/>
        </p:nvSpPr>
        <p:spPr>
          <a:xfrm>
            <a:off x="7102330" y="5334667"/>
            <a:ext cx="1759666" cy="11695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rgbClr val="323F4F"/>
                </a:solidFill>
                <a:latin typeface="Arial Narrow"/>
                <a:ea typeface="Arial Narrow"/>
                <a:cs typeface="Arial Narrow"/>
                <a:sym typeface="Arial Narrow"/>
              </a:rPr>
              <a:t>Data Store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Once certified, agency data is transmitted to the Treasury Data Store.</a:t>
            </a:r>
          </a:p>
        </p:txBody>
      </p:sp>
      <p:grpSp>
        <p:nvGrpSpPr>
          <p:cNvPr id="278" name="Shape 278"/>
          <p:cNvGrpSpPr/>
          <p:nvPr/>
        </p:nvGrpSpPr>
        <p:grpSpPr>
          <a:xfrm>
            <a:off x="7197316" y="4827003"/>
            <a:ext cx="506599" cy="548640"/>
            <a:chOff x="7586342" y="5366985"/>
            <a:chExt cx="662388" cy="662388"/>
          </a:xfrm>
        </p:grpSpPr>
        <p:sp>
          <p:nvSpPr>
            <p:cNvPr id="279" name="Shape 279"/>
            <p:cNvSpPr/>
            <p:nvPr/>
          </p:nvSpPr>
          <p:spPr>
            <a:xfrm>
              <a:off x="7586342" y="5366985"/>
              <a:ext cx="662388" cy="662388"/>
            </a:xfrm>
            <a:prstGeom prst="ellipse">
              <a:avLst/>
            </a:prstGeom>
            <a:solidFill>
              <a:srgbClr val="323F4F"/>
            </a:solidFill>
            <a:ln>
              <a:noFill/>
            </a:ln>
          </p:spPr>
          <p:txBody>
            <a:bodyPr anchorCtr="0" anchor="t" bIns="22850" lIns="45700" rIns="45700" wrap="square" tIns="2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C:\Users\ewhite14\Pictures\Icons\noun_629131_FFFFFF.png" id="280" name="Shape 28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741651" y="5533817"/>
              <a:ext cx="350590" cy="35059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1" name="Shape 281"/>
          <p:cNvSpPr txBox="1"/>
          <p:nvPr/>
        </p:nvSpPr>
        <p:spPr>
          <a:xfrm>
            <a:off x="7585133" y="3333224"/>
            <a:ext cx="1857531" cy="307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May 2017</a:t>
            </a:r>
          </a:p>
        </p:txBody>
      </p:sp>
      <p:cxnSp>
        <p:nvCxnSpPr>
          <p:cNvPr id="282" name="Shape 282"/>
          <p:cNvCxnSpPr>
            <a:stCxn id="279" idx="0"/>
            <a:endCxn id="256" idx="0"/>
          </p:cNvCxnSpPr>
          <p:nvPr/>
        </p:nvCxnSpPr>
        <p:spPr>
          <a:xfrm flipH="1" rot="5400000">
            <a:off x="7036316" y="4412703"/>
            <a:ext cx="255300" cy="573300"/>
          </a:xfrm>
          <a:prstGeom prst="bentConnector3">
            <a:avLst>
              <a:gd fmla="val 50021" name="adj1"/>
            </a:avLst>
          </a:prstGeom>
          <a:noFill/>
          <a:ln cap="flat" cmpd="sng" w="19050">
            <a:solidFill>
              <a:srgbClr val="323F4F"/>
            </a:solidFill>
            <a:prstDash val="dash"/>
            <a:miter lim="800000"/>
            <a:headEnd len="med" w="med" type="oval"/>
            <a:tailEnd len="med" w="med" type="oval"/>
          </a:ln>
        </p:spPr>
      </p:cxnSp>
      <p:grpSp>
        <p:nvGrpSpPr>
          <p:cNvPr id="283" name="Shape 283"/>
          <p:cNvGrpSpPr/>
          <p:nvPr/>
        </p:nvGrpSpPr>
        <p:grpSpPr>
          <a:xfrm>
            <a:off x="2930504" y="2612393"/>
            <a:ext cx="4624969" cy="676502"/>
            <a:chOff x="2551091" y="2612393"/>
            <a:chExt cx="4624969" cy="676502"/>
          </a:xfrm>
        </p:grpSpPr>
        <p:sp>
          <p:nvSpPr>
            <p:cNvPr id="284" name="Shape 284"/>
            <p:cNvSpPr/>
            <p:nvPr/>
          </p:nvSpPr>
          <p:spPr>
            <a:xfrm>
              <a:off x="6147631" y="2612393"/>
              <a:ext cx="1028429" cy="676502"/>
            </a:xfrm>
            <a:prstGeom prst="stripedRightArrow">
              <a:avLst>
                <a:gd fmla="val 50000" name="adj1"/>
                <a:gd fmla="val 50000" name="adj2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2551091" y="2774439"/>
              <a:ext cx="243814" cy="35206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3745663" y="2774439"/>
              <a:ext cx="243814" cy="35206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4942005" y="2798409"/>
              <a:ext cx="243814" cy="352067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8" name="Shape 288"/>
          <p:cNvGrpSpPr/>
          <p:nvPr/>
        </p:nvGrpSpPr>
        <p:grpSpPr>
          <a:xfrm>
            <a:off x="7551334" y="2478338"/>
            <a:ext cx="1854299" cy="839993"/>
            <a:chOff x="7794977" y="2261382"/>
            <a:chExt cx="2008181" cy="839993"/>
          </a:xfrm>
        </p:grpSpPr>
        <p:pic>
          <p:nvPicPr>
            <p:cNvPr descr="C:\Users\ewhite14\Desktop\Archives\Picture1.png" id="289" name="Shape 289"/>
            <p:cNvPicPr preferRelativeResize="0"/>
            <p:nvPr/>
          </p:nvPicPr>
          <p:blipFill rotWithShape="1">
            <a:blip r:embed="rId7">
              <a:alphaModFix/>
            </a:blip>
            <a:srcRect b="0" l="20364" r="0" t="2589"/>
            <a:stretch/>
          </p:blipFill>
          <p:spPr>
            <a:xfrm>
              <a:off x="7794977" y="2854499"/>
              <a:ext cx="2008181" cy="2468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C:\Users\ewhite14\Desktop\Archives\Picture1.png" id="290" name="Shape 290"/>
            <p:cNvPicPr preferRelativeResize="0"/>
            <p:nvPr/>
          </p:nvPicPr>
          <p:blipFill rotWithShape="1">
            <a:blip r:embed="rId7">
              <a:alphaModFix/>
            </a:blip>
            <a:srcRect b="-27552" l="0" r="79440" t="-1"/>
            <a:stretch/>
          </p:blipFill>
          <p:spPr>
            <a:xfrm>
              <a:off x="8324003" y="2261382"/>
              <a:ext cx="1026546" cy="6400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1" name="Shape 291"/>
          <p:cNvSpPr txBox="1"/>
          <p:nvPr/>
        </p:nvSpPr>
        <p:spPr>
          <a:xfrm>
            <a:off x="4265612" y="2690761"/>
            <a:ext cx="1214978" cy="584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Agency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16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rPr>
              <a:t>Certification</a:t>
            </a:r>
          </a:p>
        </p:txBody>
      </p:sp>
      <p:grpSp>
        <p:nvGrpSpPr>
          <p:cNvPr id="292" name="Shape 292"/>
          <p:cNvGrpSpPr/>
          <p:nvPr/>
        </p:nvGrpSpPr>
        <p:grpSpPr>
          <a:xfrm>
            <a:off x="2374279" y="1450326"/>
            <a:ext cx="341436" cy="365589"/>
            <a:chOff x="1810569" y="1887631"/>
            <a:chExt cx="369770" cy="365589"/>
          </a:xfrm>
        </p:grpSpPr>
        <p:pic>
          <p:nvPicPr>
            <p:cNvPr descr="Preview" id="293" name="Shape 29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810569" y="1887631"/>
              <a:ext cx="365589" cy="365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Shape 294"/>
            <p:cNvSpPr txBox="1"/>
            <p:nvPr/>
          </p:nvSpPr>
          <p:spPr>
            <a:xfrm>
              <a:off x="1887023" y="1939968"/>
              <a:ext cx="29331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A</a:t>
              </a:r>
            </a:p>
          </p:txBody>
        </p:sp>
      </p:grpSp>
      <p:grpSp>
        <p:nvGrpSpPr>
          <p:cNvPr id="295" name="Shape 295"/>
          <p:cNvGrpSpPr/>
          <p:nvPr/>
        </p:nvGrpSpPr>
        <p:grpSpPr>
          <a:xfrm>
            <a:off x="2223207" y="1855159"/>
            <a:ext cx="337575" cy="365589"/>
            <a:chOff x="1941146" y="2133444"/>
            <a:chExt cx="365589" cy="365589"/>
          </a:xfrm>
        </p:grpSpPr>
        <p:pic>
          <p:nvPicPr>
            <p:cNvPr descr="Preview" id="296" name="Shape 29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941146" y="2133444"/>
              <a:ext cx="365589" cy="365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7" name="Shape 297"/>
            <p:cNvSpPr txBox="1"/>
            <p:nvPr/>
          </p:nvSpPr>
          <p:spPr>
            <a:xfrm>
              <a:off x="1992561" y="2221554"/>
              <a:ext cx="29331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B</a:t>
              </a:r>
            </a:p>
          </p:txBody>
        </p:sp>
      </p:grpSp>
      <p:grpSp>
        <p:nvGrpSpPr>
          <p:cNvPr id="298" name="Shape 298"/>
          <p:cNvGrpSpPr/>
          <p:nvPr/>
        </p:nvGrpSpPr>
        <p:grpSpPr>
          <a:xfrm>
            <a:off x="2079437" y="2259263"/>
            <a:ext cx="337575" cy="365589"/>
            <a:chOff x="2095534" y="2346724"/>
            <a:chExt cx="365589" cy="365589"/>
          </a:xfrm>
        </p:grpSpPr>
        <p:pic>
          <p:nvPicPr>
            <p:cNvPr descr="Preview" id="299" name="Shape 299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2095534" y="2346724"/>
              <a:ext cx="365589" cy="365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0" name="Shape 300"/>
            <p:cNvSpPr txBox="1"/>
            <p:nvPr/>
          </p:nvSpPr>
          <p:spPr>
            <a:xfrm>
              <a:off x="2144961" y="2422080"/>
              <a:ext cx="29331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C</a:t>
              </a:r>
            </a:p>
          </p:txBody>
        </p:sp>
      </p:grpSp>
      <p:grpSp>
        <p:nvGrpSpPr>
          <p:cNvPr id="301" name="Shape 301"/>
          <p:cNvGrpSpPr/>
          <p:nvPr/>
        </p:nvGrpSpPr>
        <p:grpSpPr>
          <a:xfrm>
            <a:off x="2139846" y="3284727"/>
            <a:ext cx="337575" cy="365589"/>
            <a:chOff x="2129153" y="3173413"/>
            <a:chExt cx="365589" cy="365589"/>
          </a:xfrm>
        </p:grpSpPr>
        <p:pic>
          <p:nvPicPr>
            <p:cNvPr descr="Preview" id="302" name="Shape 302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129153" y="3173413"/>
              <a:ext cx="365589" cy="365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3" name="Shape 303"/>
            <p:cNvSpPr txBox="1"/>
            <p:nvPr/>
          </p:nvSpPr>
          <p:spPr>
            <a:xfrm>
              <a:off x="2184333" y="3240232"/>
              <a:ext cx="29331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D</a:t>
              </a:r>
            </a:p>
          </p:txBody>
        </p:sp>
      </p:grpSp>
      <p:grpSp>
        <p:nvGrpSpPr>
          <p:cNvPr id="304" name="Shape 304"/>
          <p:cNvGrpSpPr/>
          <p:nvPr/>
        </p:nvGrpSpPr>
        <p:grpSpPr>
          <a:xfrm>
            <a:off x="2296971" y="3670711"/>
            <a:ext cx="337575" cy="365589"/>
            <a:chOff x="1965375" y="3392426"/>
            <a:chExt cx="365589" cy="365589"/>
          </a:xfrm>
        </p:grpSpPr>
        <p:pic>
          <p:nvPicPr>
            <p:cNvPr descr="Preview" id="305" name="Shape 30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965375" y="3392426"/>
              <a:ext cx="365589" cy="365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6" name="Shape 306"/>
            <p:cNvSpPr txBox="1"/>
            <p:nvPr/>
          </p:nvSpPr>
          <p:spPr>
            <a:xfrm>
              <a:off x="2030367" y="3456436"/>
              <a:ext cx="29331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E</a:t>
              </a:r>
            </a:p>
          </p:txBody>
        </p:sp>
      </p:grpSp>
      <p:grpSp>
        <p:nvGrpSpPr>
          <p:cNvPr id="307" name="Shape 307"/>
          <p:cNvGrpSpPr/>
          <p:nvPr/>
        </p:nvGrpSpPr>
        <p:grpSpPr>
          <a:xfrm>
            <a:off x="2472027" y="4060671"/>
            <a:ext cx="337575" cy="365589"/>
            <a:chOff x="1797163" y="3567709"/>
            <a:chExt cx="365589" cy="365589"/>
          </a:xfrm>
        </p:grpSpPr>
        <p:pic>
          <p:nvPicPr>
            <p:cNvPr descr="Preview" id="308" name="Shape 30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797163" y="3567709"/>
              <a:ext cx="365589" cy="3655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9" name="Shape 309"/>
            <p:cNvSpPr txBox="1"/>
            <p:nvPr/>
          </p:nvSpPr>
          <p:spPr>
            <a:xfrm>
              <a:off x="1861787" y="3649011"/>
              <a:ext cx="293316" cy="261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SzPct val="25000"/>
                <a:buNone/>
              </a:pPr>
              <a:r>
                <a:rPr b="1" lang="en-US" sz="1100">
                  <a:solidFill>
                    <a:schemeClr val="lt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F</a:t>
              </a:r>
            </a:p>
          </p:txBody>
        </p:sp>
      </p:grpSp>
      <p:sp>
        <p:nvSpPr>
          <p:cNvPr id="310" name="Shape 310"/>
          <p:cNvSpPr txBox="1"/>
          <p:nvPr/>
        </p:nvSpPr>
        <p:spPr>
          <a:xfrm>
            <a:off x="516356" y="1882337"/>
            <a:ext cx="987081" cy="769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Submitted by agencies from financial systems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393282" y="3484317"/>
            <a:ext cx="1116731" cy="769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lang="en-US" sz="1100">
                <a:solidFill>
                  <a:srgbClr val="7F7F7F"/>
                </a:solidFill>
                <a:latin typeface="Arial Narrow"/>
                <a:ea typeface="Arial Narrow"/>
                <a:cs typeface="Arial Narrow"/>
                <a:sym typeface="Arial Narrow"/>
              </a:rPr>
              <a:t>Extracted from intermediary award data systems</a:t>
            </a:r>
          </a:p>
        </p:txBody>
      </p:sp>
      <p:cxnSp>
        <p:nvCxnSpPr>
          <p:cNvPr id="312" name="Shape 312"/>
          <p:cNvCxnSpPr>
            <a:endCxn id="310" idx="3"/>
          </p:cNvCxnSpPr>
          <p:nvPr/>
        </p:nvCxnSpPr>
        <p:spPr>
          <a:xfrm flipH="1">
            <a:off x="1503437" y="2066056"/>
            <a:ext cx="629400" cy="201000"/>
          </a:xfrm>
          <a:prstGeom prst="bentConnector3">
            <a:avLst>
              <a:gd fmla="val 50009" name="adj1"/>
            </a:avLst>
          </a:prstGeom>
          <a:noFill/>
          <a:ln cap="flat" cmpd="sng" w="19050">
            <a:solidFill>
              <a:srgbClr val="8296B0"/>
            </a:solidFill>
            <a:prstDash val="dash"/>
            <a:miter lim="800000"/>
            <a:headEnd len="med" w="med" type="oval"/>
            <a:tailEnd len="med" w="med" type="oval"/>
          </a:ln>
        </p:spPr>
      </p:cxnSp>
      <p:cxnSp>
        <p:nvCxnSpPr>
          <p:cNvPr id="313" name="Shape 313"/>
          <p:cNvCxnSpPr/>
          <p:nvPr/>
        </p:nvCxnSpPr>
        <p:spPr>
          <a:xfrm rot="10800000">
            <a:off x="1503499" y="3781228"/>
            <a:ext cx="687300" cy="843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rgbClr val="8296B0"/>
            </a:solidFill>
            <a:prstDash val="dash"/>
            <a:miter lim="800000"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20" name="Shape 320"/>
          <p:cNvSpPr/>
          <p:nvPr/>
        </p:nvSpPr>
        <p:spPr>
          <a:xfrm>
            <a:off x="0" y="0"/>
            <a:ext cx="9902825" cy="6858000"/>
          </a:xfrm>
          <a:prstGeom prst="rect">
            <a:avLst/>
          </a:prstGeom>
          <a:solidFill>
            <a:srgbClr val="112E51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 txBox="1"/>
          <p:nvPr/>
        </p:nvSpPr>
        <p:spPr>
          <a:xfrm>
            <a:off x="1794887" y="3056892"/>
            <a:ext cx="6313051" cy="56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Source Sans Pro"/>
              <a:buNone/>
            </a:pPr>
            <a:r>
              <a:rPr b="1" lang="en-US" sz="33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Beta.USAspending.gov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1665" r="2500" t="0"/>
          <a:stretch/>
        </p:blipFill>
        <p:spPr>
          <a:xfrm>
            <a:off x="680819" y="1365156"/>
            <a:ext cx="5647353" cy="2978759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sp>
        <p:nvSpPr>
          <p:cNvPr id="328" name="Shape 328"/>
          <p:cNvSpPr txBox="1"/>
          <p:nvPr>
            <p:ph type="title"/>
          </p:nvPr>
        </p:nvSpPr>
        <p:spPr>
          <a:xfrm>
            <a:off x="260405" y="179898"/>
            <a:ext cx="8541187" cy="3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Source Sans Pro"/>
              <a:buNone/>
            </a:pPr>
            <a:r>
              <a:rPr b="0" i="0" lang="en-US" sz="216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Website: Beta.Usaspending.gov</a:t>
            </a:r>
          </a:p>
        </p:txBody>
      </p:sp>
      <p:sp>
        <p:nvSpPr>
          <p:cNvPr id="329" name="Shape 329"/>
          <p:cNvSpPr txBox="1"/>
          <p:nvPr>
            <p:ph idx="1" type="body"/>
          </p:nvPr>
        </p:nvSpPr>
        <p:spPr>
          <a:xfrm>
            <a:off x="6837434" y="1365155"/>
            <a:ext cx="2841780" cy="4325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185669" lvl="0" marL="185669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mo"/>
              <a:buChar char=""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 May 9</a:t>
            </a:r>
            <a:r>
              <a:rPr b="0" baseline="3000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</a:t>
            </a: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2017, The beta.USAspending.gov website launched with Q2 2017 data</a:t>
            </a:r>
          </a:p>
          <a:p>
            <a:pPr indent="-185669" lvl="0" marL="185669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mo"/>
              <a:buChar char=""/>
            </a:pPr>
            <a:r>
              <a:rPr b="0" i="0" lang="en-US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 the fall of 2017, the legacy USASpending.gov website will be decommissioned and formally replaced by the current beta site.</a:t>
            </a:r>
          </a:p>
          <a:p>
            <a:pPr indent="-185669" lvl="0" marL="185669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mo"/>
              <a:buChar char=""/>
            </a:pPr>
            <a:r>
              <a:rPr b="0" i="0" lang="en-US" sz="1600" u="sng" cap="none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Beta.USAspending.gov </a:t>
            </a:r>
          </a:p>
          <a:p>
            <a: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m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85669" lvl="0" marL="185669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33156"/>
              </a:buClr>
              <a:buSzPct val="100000"/>
              <a:buFont typeface="Arimo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0" name="Shape 330"/>
          <p:cNvSpPr txBox="1"/>
          <p:nvPr>
            <p:ph idx="12" type="sldNum"/>
          </p:nvPr>
        </p:nvSpPr>
        <p:spPr>
          <a:xfrm>
            <a:off x="7091991" y="7000183"/>
            <a:ext cx="23106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8126" y="2177602"/>
            <a:ext cx="5676038" cy="2980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258" y="2812684"/>
            <a:ext cx="5685395" cy="2980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