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72" r:id="rId5"/>
    <p:sldId id="311" r:id="rId6"/>
    <p:sldId id="278" r:id="rId7"/>
    <p:sldId id="339" r:id="rId8"/>
    <p:sldId id="338" r:id="rId9"/>
    <p:sldId id="340" r:id="rId10"/>
    <p:sldId id="342" r:id="rId11"/>
    <p:sldId id="351" r:id="rId12"/>
    <p:sldId id="346" r:id="rId13"/>
    <p:sldId id="274" r:id="rId14"/>
    <p:sldId id="349" r:id="rId15"/>
    <p:sldId id="350" r:id="rId16"/>
    <p:sldId id="348" r:id="rId17"/>
    <p:sldId id="347" r:id="rId18"/>
  </p:sldIdLst>
  <p:sldSz cx="9144000" cy="5143500" type="screen16x9"/>
  <p:notesSz cx="1247775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225"/>
    <a:srgbClr val="000000"/>
    <a:srgbClr val="56B890"/>
    <a:srgbClr val="FF3399"/>
    <a:srgbClr val="F5C245"/>
    <a:srgbClr val="28785F"/>
    <a:srgbClr val="53C3C9"/>
    <a:srgbClr val="ED785E"/>
    <a:srgbClr val="57A19A"/>
    <a:srgbClr val="D13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4" autoAdjust="0"/>
    <p:restoredTop sz="86016" autoAdjust="0"/>
  </p:normalViewPr>
  <p:slideViewPr>
    <p:cSldViewPr snapToGrid="0">
      <p:cViewPr>
        <p:scale>
          <a:sx n="120" d="100"/>
          <a:sy n="120" d="100"/>
        </p:scale>
        <p:origin x="25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vidrobins\International%20Budget%20Partnership\Policy%20-%20Transparency\OBS\OBS%202019\Engagement%20Activities\Presentations\GIFT\GIFT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global!$B$1</c:f>
              <c:strCache>
                <c:ptCount val="1"/>
                <c:pt idx="0">
                  <c:v>insufficient</c:v>
                </c:pt>
              </c:strCache>
            </c:strRef>
          </c:tx>
          <c:spPr>
            <a:solidFill>
              <a:srgbClr val="F5C245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global!$A$2:$A$119</c:f>
              <c:strCache>
                <c:ptCount val="118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5">
                  <c:v>Slovakia</c:v>
                </c:pt>
                <c:pt idx="86">
                  <c:v>Poland</c:v>
                </c:pt>
                <c:pt idx="87">
                  <c:v>Jordan</c:v>
                </c:pt>
                <c:pt idx="88">
                  <c:v>Thailand</c:v>
                </c:pt>
                <c:pt idx="89">
                  <c:v>South Korea</c:v>
                </c:pt>
                <c:pt idx="90">
                  <c:v>Japan</c:v>
                </c:pt>
                <c:pt idx="91">
                  <c:v>Kyrgyz Republic</c:v>
                </c:pt>
                <c:pt idx="92">
                  <c:v>Ukraine</c:v>
                </c:pt>
                <c:pt idx="93">
                  <c:v>Romania</c:v>
                </c:pt>
                <c:pt idx="94">
                  <c:v>Guatemala</c:v>
                </c:pt>
                <c:pt idx="95">
                  <c:v>Portugal</c:v>
                </c:pt>
                <c:pt idx="96">
                  <c:v>Slovenia</c:v>
                </c:pt>
                <c:pt idx="97">
                  <c:v>Croatia</c:v>
                </c:pt>
                <c:pt idx="98">
                  <c:v>Germany</c:v>
                </c:pt>
                <c:pt idx="99">
                  <c:v>United Kingdom</c:v>
                </c:pt>
                <c:pt idx="100">
                  <c:v>Indonesia</c:v>
                </c:pt>
                <c:pt idx="101">
                  <c:v>Italy</c:v>
                </c:pt>
                <c:pt idx="102">
                  <c:v>Bulgaria</c:v>
                </c:pt>
                <c:pt idx="103">
                  <c:v>Canada</c:v>
                </c:pt>
                <c:pt idx="104">
                  <c:v>Russia</c:v>
                </c:pt>
                <c:pt idx="105">
                  <c:v>France</c:v>
                </c:pt>
                <c:pt idx="106">
                  <c:v>Dominican Republic</c:v>
                </c:pt>
                <c:pt idx="107">
                  <c:v>Peru</c:v>
                </c:pt>
                <c:pt idx="108">
                  <c:v>Philippines</c:v>
                </c:pt>
                <c:pt idx="109">
                  <c:v>United States</c:v>
                </c:pt>
                <c:pt idx="110">
                  <c:v>Australia</c:v>
                </c:pt>
                <c:pt idx="111">
                  <c:v>Norway</c:v>
                </c:pt>
                <c:pt idx="112">
                  <c:v>Brazil</c:v>
                </c:pt>
                <c:pt idx="113">
                  <c:v>Georgia</c:v>
                </c:pt>
                <c:pt idx="114">
                  <c:v>Mexico</c:v>
                </c:pt>
                <c:pt idx="115">
                  <c:v>Sweden</c:v>
                </c:pt>
                <c:pt idx="116">
                  <c:v>South Africa</c:v>
                </c:pt>
                <c:pt idx="117">
                  <c:v>New Zealand</c:v>
                </c:pt>
              </c:strCache>
            </c:strRef>
          </c:cat>
          <c:val>
            <c:numRef>
              <c:f>global!$B$2:$B$119</c:f>
              <c:numCache>
                <c:formatCode>0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0.90825688073394495</c:v>
                </c:pt>
                <c:pt idx="4">
                  <c:v>1.5229357798165137</c:v>
                </c:pt>
                <c:pt idx="5">
                  <c:v>2.1467889908256881</c:v>
                </c:pt>
                <c:pt idx="6">
                  <c:v>3.3577981651376145</c:v>
                </c:pt>
                <c:pt idx="7">
                  <c:v>4.2752293577981648</c:v>
                </c:pt>
                <c:pt idx="8">
                  <c:v>5.4954128440366974</c:v>
                </c:pt>
                <c:pt idx="9">
                  <c:v>5.5045871559633026</c:v>
                </c:pt>
                <c:pt idx="10">
                  <c:v>5.807339449541284</c:v>
                </c:pt>
                <c:pt idx="11">
                  <c:v>7.0458715596330279</c:v>
                </c:pt>
                <c:pt idx="12">
                  <c:v>9.477064220183486</c:v>
                </c:pt>
                <c:pt idx="13">
                  <c:v>12.342592592592593</c:v>
                </c:pt>
                <c:pt idx="14">
                  <c:v>13.724770642201834</c:v>
                </c:pt>
                <c:pt idx="15">
                  <c:v>16.532110091743121</c:v>
                </c:pt>
                <c:pt idx="16">
                  <c:v>16.798165137614678</c:v>
                </c:pt>
                <c:pt idx="17">
                  <c:v>17.422018348623855</c:v>
                </c:pt>
                <c:pt idx="18">
                  <c:v>18.045871559633028</c:v>
                </c:pt>
                <c:pt idx="19">
                  <c:v>18.642201834862384</c:v>
                </c:pt>
                <c:pt idx="20">
                  <c:v>21</c:v>
                </c:pt>
                <c:pt idx="21">
                  <c:v>24.449541284403669</c:v>
                </c:pt>
                <c:pt idx="22">
                  <c:v>27.192660550458715</c:v>
                </c:pt>
                <c:pt idx="23">
                  <c:v>28.100917431192659</c:v>
                </c:pt>
                <c:pt idx="24">
                  <c:v>28.110091743119266</c:v>
                </c:pt>
                <c:pt idx="25">
                  <c:v>28.412844036697248</c:v>
                </c:pt>
                <c:pt idx="26">
                  <c:v>29.63302752293578</c:v>
                </c:pt>
                <c:pt idx="27">
                  <c:v>30.238532110091743</c:v>
                </c:pt>
                <c:pt idx="28">
                  <c:v>30.568807339449542</c:v>
                </c:pt>
                <c:pt idx="29">
                  <c:v>31.183486238532112</c:v>
                </c:pt>
                <c:pt idx="30">
                  <c:v>31.211009174311926</c:v>
                </c:pt>
                <c:pt idx="31">
                  <c:v>32.100917431192663</c:v>
                </c:pt>
                <c:pt idx="32">
                  <c:v>33.321100917431195</c:v>
                </c:pt>
                <c:pt idx="33">
                  <c:v>33.33009708737864</c:v>
                </c:pt>
                <c:pt idx="34">
                  <c:v>33.926605504587158</c:v>
                </c:pt>
                <c:pt idx="35">
                  <c:v>34.825688073394495</c:v>
                </c:pt>
                <c:pt idx="36">
                  <c:v>35.472222222222221</c:v>
                </c:pt>
                <c:pt idx="37">
                  <c:v>36.045871559633028</c:v>
                </c:pt>
                <c:pt idx="38">
                  <c:v>36.357798165137616</c:v>
                </c:pt>
                <c:pt idx="39">
                  <c:v>37.587155963302749</c:v>
                </c:pt>
                <c:pt idx="40">
                  <c:v>37.587155963302749</c:v>
                </c:pt>
                <c:pt idx="41">
                  <c:v>38.192660550458719</c:v>
                </c:pt>
                <c:pt idx="42">
                  <c:v>38.220183486238533</c:v>
                </c:pt>
                <c:pt idx="43">
                  <c:v>38.220183486238533</c:v>
                </c:pt>
                <c:pt idx="44">
                  <c:v>38.513761467889907</c:v>
                </c:pt>
                <c:pt idx="45">
                  <c:v>38.816513761467888</c:v>
                </c:pt>
                <c:pt idx="46">
                  <c:v>39</c:v>
                </c:pt>
                <c:pt idx="47">
                  <c:v>39.73394495412844</c:v>
                </c:pt>
                <c:pt idx="48">
                  <c:v>39.859813084112147</c:v>
                </c:pt>
                <c:pt idx="49">
                  <c:v>40.330275229357795</c:v>
                </c:pt>
                <c:pt idx="50">
                  <c:v>40.954128440366972</c:v>
                </c:pt>
                <c:pt idx="51">
                  <c:v>41.26605504587156</c:v>
                </c:pt>
                <c:pt idx="52">
                  <c:v>41.302752293577981</c:v>
                </c:pt>
                <c:pt idx="53">
                  <c:v>41.88073394495413</c:v>
                </c:pt>
                <c:pt idx="54">
                  <c:v>42.486238532110093</c:v>
                </c:pt>
                <c:pt idx="55">
                  <c:v>42.834862385321102</c:v>
                </c:pt>
                <c:pt idx="56">
                  <c:v>43.110091743119263</c:v>
                </c:pt>
                <c:pt idx="58">
                  <c:v>44.605504587155963</c:v>
                </c:pt>
                <c:pt idx="59">
                  <c:v>45.559633027522935</c:v>
                </c:pt>
                <c:pt idx="60">
                  <c:v>45.568807339449542</c:v>
                </c:pt>
                <c:pt idx="61">
                  <c:v>46.20754716981132</c:v>
                </c:pt>
                <c:pt idx="62">
                  <c:v>46.761467889908253</c:v>
                </c:pt>
                <c:pt idx="63">
                  <c:v>47.376146788990823</c:v>
                </c:pt>
                <c:pt idx="64">
                  <c:v>47.394495412844037</c:v>
                </c:pt>
                <c:pt idx="65">
                  <c:v>48.596330275229356</c:v>
                </c:pt>
                <c:pt idx="66">
                  <c:v>48.917431192660551</c:v>
                </c:pt>
                <c:pt idx="67">
                  <c:v>49.238532110091747</c:v>
                </c:pt>
                <c:pt idx="68">
                  <c:v>49.523364485981311</c:v>
                </c:pt>
                <c:pt idx="69" formatCode="General">
                  <c:v>50</c:v>
                </c:pt>
                <c:pt idx="70">
                  <c:v>50.422018348623851</c:v>
                </c:pt>
                <c:pt idx="71">
                  <c:v>50.592592592592595</c:v>
                </c:pt>
                <c:pt idx="72">
                  <c:v>51.472222222222221</c:v>
                </c:pt>
                <c:pt idx="73">
                  <c:v>53.092592592592595</c:v>
                </c:pt>
                <c:pt idx="74">
                  <c:v>54.403669724770644</c:v>
                </c:pt>
                <c:pt idx="75">
                  <c:v>54.715596330275233</c:v>
                </c:pt>
                <c:pt idx="76">
                  <c:v>54.944444444444443</c:v>
                </c:pt>
                <c:pt idx="77">
                  <c:v>55.954128440366972</c:v>
                </c:pt>
                <c:pt idx="78">
                  <c:v>56.889908256880737</c:v>
                </c:pt>
                <c:pt idx="79">
                  <c:v>57.431192660550458</c:v>
                </c:pt>
                <c:pt idx="80">
                  <c:v>57.788990825688074</c:v>
                </c:pt>
                <c:pt idx="81">
                  <c:v>58.324074074074076</c:v>
                </c:pt>
                <c:pt idx="82">
                  <c:v>58.422018348623851</c:v>
                </c:pt>
                <c:pt idx="83">
                  <c:v>58.743119266055047</c:v>
                </c:pt>
                <c:pt idx="84">
                  <c:v>58.841121495327101</c:v>
                </c:pt>
                <c:pt idx="85">
                  <c:v>59.833333333333336</c:v>
                </c:pt>
                <c:pt idx="86">
                  <c:v>59.870370370370374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6-4BCB-82CB-283DE3AB0590}"/>
            </c:ext>
          </c:extLst>
        </c:ser>
        <c:ser>
          <c:idx val="1"/>
          <c:order val="1"/>
          <c:tx>
            <c:strRef>
              <c:f>global!$C$1</c:f>
              <c:strCache>
                <c:ptCount val="1"/>
                <c:pt idx="0">
                  <c:v>sufficient</c:v>
                </c:pt>
              </c:strCache>
            </c:strRef>
          </c:tx>
          <c:spPr>
            <a:solidFill>
              <a:srgbClr val="56B89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global!$A$2:$A$119</c:f>
              <c:strCache>
                <c:ptCount val="118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5">
                  <c:v>Slovakia</c:v>
                </c:pt>
                <c:pt idx="86">
                  <c:v>Poland</c:v>
                </c:pt>
                <c:pt idx="87">
                  <c:v>Jordan</c:v>
                </c:pt>
                <c:pt idx="88">
                  <c:v>Thailand</c:v>
                </c:pt>
                <c:pt idx="89">
                  <c:v>South Korea</c:v>
                </c:pt>
                <c:pt idx="90">
                  <c:v>Japan</c:v>
                </c:pt>
                <c:pt idx="91">
                  <c:v>Kyrgyz Republic</c:v>
                </c:pt>
                <c:pt idx="92">
                  <c:v>Ukraine</c:v>
                </c:pt>
                <c:pt idx="93">
                  <c:v>Romania</c:v>
                </c:pt>
                <c:pt idx="94">
                  <c:v>Guatemala</c:v>
                </c:pt>
                <c:pt idx="95">
                  <c:v>Portugal</c:v>
                </c:pt>
                <c:pt idx="96">
                  <c:v>Slovenia</c:v>
                </c:pt>
                <c:pt idx="97">
                  <c:v>Croatia</c:v>
                </c:pt>
                <c:pt idx="98">
                  <c:v>Germany</c:v>
                </c:pt>
                <c:pt idx="99">
                  <c:v>United Kingdom</c:v>
                </c:pt>
                <c:pt idx="100">
                  <c:v>Indonesia</c:v>
                </c:pt>
                <c:pt idx="101">
                  <c:v>Italy</c:v>
                </c:pt>
                <c:pt idx="102">
                  <c:v>Bulgaria</c:v>
                </c:pt>
                <c:pt idx="103">
                  <c:v>Canada</c:v>
                </c:pt>
                <c:pt idx="104">
                  <c:v>Russia</c:v>
                </c:pt>
                <c:pt idx="105">
                  <c:v>France</c:v>
                </c:pt>
                <c:pt idx="106">
                  <c:v>Dominican Republic</c:v>
                </c:pt>
                <c:pt idx="107">
                  <c:v>Peru</c:v>
                </c:pt>
                <c:pt idx="108">
                  <c:v>Philippines</c:v>
                </c:pt>
                <c:pt idx="109">
                  <c:v>United States</c:v>
                </c:pt>
                <c:pt idx="110">
                  <c:v>Australia</c:v>
                </c:pt>
                <c:pt idx="111">
                  <c:v>Norway</c:v>
                </c:pt>
                <c:pt idx="112">
                  <c:v>Brazil</c:v>
                </c:pt>
                <c:pt idx="113">
                  <c:v>Georgia</c:v>
                </c:pt>
                <c:pt idx="114">
                  <c:v>Mexico</c:v>
                </c:pt>
                <c:pt idx="115">
                  <c:v>Sweden</c:v>
                </c:pt>
                <c:pt idx="116">
                  <c:v>South Africa</c:v>
                </c:pt>
                <c:pt idx="117">
                  <c:v>New Zealand</c:v>
                </c:pt>
              </c:strCache>
            </c:strRef>
          </c:cat>
          <c:val>
            <c:numRef>
              <c:f>global!$C$2:$C$119</c:f>
              <c:numCache>
                <c:formatCode>General</c:formatCode>
                <c:ptCount val="118"/>
                <c:pt idx="87" formatCode="0">
                  <c:v>60.559633027522935</c:v>
                </c:pt>
                <c:pt idx="88" formatCode="0">
                  <c:v>60.568807339449542</c:v>
                </c:pt>
                <c:pt idx="89" formatCode="0">
                  <c:v>61.691588785046726</c:v>
                </c:pt>
                <c:pt idx="90" formatCode="0">
                  <c:v>62.009345794392523</c:v>
                </c:pt>
                <c:pt idx="91" formatCode="0">
                  <c:v>62.626168224299064</c:v>
                </c:pt>
                <c:pt idx="92" formatCode="0">
                  <c:v>62.981651376146786</c:v>
                </c:pt>
                <c:pt idx="93" formatCode="0">
                  <c:v>63.546296296296298</c:v>
                </c:pt>
                <c:pt idx="94" formatCode="0">
                  <c:v>64.796296296296291</c:v>
                </c:pt>
                <c:pt idx="95" formatCode="0">
                  <c:v>65.722222222222229</c:v>
                </c:pt>
                <c:pt idx="96" formatCode="0">
                  <c:v>67.587155963302749</c:v>
                </c:pt>
                <c:pt idx="97" formatCode="0">
                  <c:v>68.458715596330279</c:v>
                </c:pt>
                <c:pt idx="98" formatCode="0">
                  <c:v>68.859813084112147</c:v>
                </c:pt>
                <c:pt idx="99" formatCode="0">
                  <c:v>69.766355140186917</c:v>
                </c:pt>
                <c:pt idx="100" formatCode="0">
                  <c:v>70.018348623853214</c:v>
                </c:pt>
                <c:pt idx="101" formatCode="0">
                  <c:v>70.981481481481481</c:v>
                </c:pt>
                <c:pt idx="102" formatCode="0">
                  <c:v>71.056074766355138</c:v>
                </c:pt>
                <c:pt idx="103" formatCode="0">
                  <c:v>71.066037735849051</c:v>
                </c:pt>
                <c:pt idx="104" formatCode="0">
                  <c:v>74.101851851851848</c:v>
                </c:pt>
                <c:pt idx="105" formatCode="0">
                  <c:v>74.388888888888886</c:v>
                </c:pt>
                <c:pt idx="106" formatCode="0">
                  <c:v>75.220183486238525</c:v>
                </c:pt>
                <c:pt idx="107" formatCode="0">
                  <c:v>75.611111111111114</c:v>
                </c:pt>
                <c:pt idx="108" formatCode="0">
                  <c:v>75.853211009174316</c:v>
                </c:pt>
                <c:pt idx="109" formatCode="0">
                  <c:v>76.028037383177576</c:v>
                </c:pt>
                <c:pt idx="110" formatCode="0">
                  <c:v>78.803738317757009</c:v>
                </c:pt>
                <c:pt idx="111" formatCode="0">
                  <c:v>80.383177570093451</c:v>
                </c:pt>
                <c:pt idx="112" formatCode="0">
                  <c:v>81.045871559633028</c:v>
                </c:pt>
                <c:pt idx="113" formatCode="0">
                  <c:v>81.067307692307693</c:v>
                </c:pt>
                <c:pt idx="114" formatCode="0">
                  <c:v>81.5</c:v>
                </c:pt>
                <c:pt idx="115" formatCode="0">
                  <c:v>85.742857142857147</c:v>
                </c:pt>
                <c:pt idx="116" formatCode="0">
                  <c:v>87.046296296296291</c:v>
                </c:pt>
                <c:pt idx="117" formatCode="0">
                  <c:v>87.443396226415089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6-4BCB-82CB-283DE3AB0590}"/>
            </c:ext>
          </c:extLst>
        </c:ser>
        <c:ser>
          <c:idx val="2"/>
          <c:order val="2"/>
          <c:tx>
            <c:strRef>
              <c:f>global!$D$1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7"/>
            <c:invertIfNegative val="0"/>
            <c:bubble3D val="0"/>
            <c:spPr>
              <a:solidFill>
                <a:srgbClr val="FF3399"/>
              </a:solidFill>
              <a:ln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D6-4BCB-82CB-283DE3AB0590}"/>
              </c:ext>
            </c:extLst>
          </c:dPt>
          <c:cat>
            <c:strRef>
              <c:f>global!$A$2:$A$119</c:f>
              <c:strCache>
                <c:ptCount val="118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5">
                  <c:v>Slovakia</c:v>
                </c:pt>
                <c:pt idx="86">
                  <c:v>Poland</c:v>
                </c:pt>
                <c:pt idx="87">
                  <c:v>Jordan</c:v>
                </c:pt>
                <c:pt idx="88">
                  <c:v>Thailand</c:v>
                </c:pt>
                <c:pt idx="89">
                  <c:v>South Korea</c:v>
                </c:pt>
                <c:pt idx="90">
                  <c:v>Japan</c:v>
                </c:pt>
                <c:pt idx="91">
                  <c:v>Kyrgyz Republic</c:v>
                </c:pt>
                <c:pt idx="92">
                  <c:v>Ukraine</c:v>
                </c:pt>
                <c:pt idx="93">
                  <c:v>Romania</c:v>
                </c:pt>
                <c:pt idx="94">
                  <c:v>Guatemala</c:v>
                </c:pt>
                <c:pt idx="95">
                  <c:v>Portugal</c:v>
                </c:pt>
                <c:pt idx="96">
                  <c:v>Slovenia</c:v>
                </c:pt>
                <c:pt idx="97">
                  <c:v>Croatia</c:v>
                </c:pt>
                <c:pt idx="98">
                  <c:v>Germany</c:v>
                </c:pt>
                <c:pt idx="99">
                  <c:v>United Kingdom</c:v>
                </c:pt>
                <c:pt idx="100">
                  <c:v>Indonesia</c:v>
                </c:pt>
                <c:pt idx="101">
                  <c:v>Italy</c:v>
                </c:pt>
                <c:pt idx="102">
                  <c:v>Bulgaria</c:v>
                </c:pt>
                <c:pt idx="103">
                  <c:v>Canada</c:v>
                </c:pt>
                <c:pt idx="104">
                  <c:v>Russia</c:v>
                </c:pt>
                <c:pt idx="105">
                  <c:v>France</c:v>
                </c:pt>
                <c:pt idx="106">
                  <c:v>Dominican Republic</c:v>
                </c:pt>
                <c:pt idx="107">
                  <c:v>Peru</c:v>
                </c:pt>
                <c:pt idx="108">
                  <c:v>Philippines</c:v>
                </c:pt>
                <c:pt idx="109">
                  <c:v>United States</c:v>
                </c:pt>
                <c:pt idx="110">
                  <c:v>Australia</c:v>
                </c:pt>
                <c:pt idx="111">
                  <c:v>Norway</c:v>
                </c:pt>
                <c:pt idx="112">
                  <c:v>Brazil</c:v>
                </c:pt>
                <c:pt idx="113">
                  <c:v>Georgia</c:v>
                </c:pt>
                <c:pt idx="114">
                  <c:v>Mexico</c:v>
                </c:pt>
                <c:pt idx="115">
                  <c:v>Sweden</c:v>
                </c:pt>
                <c:pt idx="116">
                  <c:v>South Africa</c:v>
                </c:pt>
                <c:pt idx="117">
                  <c:v>New Zealand</c:v>
                </c:pt>
              </c:strCache>
            </c:strRef>
          </c:cat>
          <c:val>
            <c:numRef>
              <c:f>global!$D$2:$D$119</c:f>
              <c:numCache>
                <c:formatCode>General</c:formatCode>
                <c:ptCount val="118"/>
                <c:pt idx="5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D6-4BCB-82CB-283DE3AB0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98770896"/>
        <c:axId val="205329712"/>
      </c:barChart>
      <c:catAx>
        <c:axId val="29877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329712"/>
        <c:crosses val="autoZero"/>
        <c:auto val="1"/>
        <c:lblAlgn val="ctr"/>
        <c:lblOffset val="100"/>
        <c:noMultiLvlLbl val="0"/>
      </c:catAx>
      <c:valAx>
        <c:axId val="20532971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770896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B722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'high achieve'!$A$8</c:f>
              <c:strCache>
                <c:ptCount val="1"/>
                <c:pt idx="0">
                  <c:v>Guatemala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achieve'!$B$8:$G$8</c:f>
              <c:numCache>
                <c:formatCode>0</c:formatCode>
                <c:ptCount val="6"/>
                <c:pt idx="0">
                  <c:v>46</c:v>
                </c:pt>
                <c:pt idx="1">
                  <c:v>50</c:v>
                </c:pt>
                <c:pt idx="2">
                  <c:v>50.515800476074219</c:v>
                </c:pt>
                <c:pt idx="3">
                  <c:v>46.155998229980469</c:v>
                </c:pt>
                <c:pt idx="4">
                  <c:v>61.138888888888886</c:v>
                </c:pt>
                <c:pt idx="5">
                  <c:v>64.796296296296291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DF-4D3D-AAFC-5CD8B6773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B722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'high achieve'!$A$9</c:f>
              <c:strCache>
                <c:ptCount val="1"/>
                <c:pt idx="0">
                  <c:v>Ukraine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achieve'!$B$9:$G$9</c:f>
              <c:numCache>
                <c:formatCode>0</c:formatCode>
                <c:ptCount val="6"/>
                <c:pt idx="0">
                  <c:v>55.318698883056641</c:v>
                </c:pt>
                <c:pt idx="1">
                  <c:v>62.274700164794922</c:v>
                </c:pt>
                <c:pt idx="2">
                  <c:v>53.673698425292969</c:v>
                </c:pt>
                <c:pt idx="3">
                  <c:v>45.513801574707031</c:v>
                </c:pt>
                <c:pt idx="4">
                  <c:v>54.394495412844037</c:v>
                </c:pt>
                <c:pt idx="5">
                  <c:v>62.981651376146786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CA-47A0-85D4-9326BFA5D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56B8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B-4FFC-AC88-CD4238D37216}"/>
              </c:ext>
            </c:extLst>
          </c:dPt>
          <c:dPt>
            <c:idx val="1"/>
            <c:bubble3D val="0"/>
            <c:spPr>
              <a:solidFill>
                <a:srgbClr val="F5C2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4B-4FFC-AC88-CD4238D37216}"/>
              </c:ext>
            </c:extLst>
          </c:dPt>
          <c:dPt>
            <c:idx val="2"/>
            <c:bubble3D val="0"/>
            <c:spPr>
              <a:solidFill>
                <a:srgbClr val="EB72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4B-4FFC-AC88-CD4238D372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oversight!$H$2:$H$4</c:f>
              <c:strCache>
                <c:ptCount val="3"/>
                <c:pt idx="0">
                  <c:v>Adequate legislative oversight &amp; adequate SAI oversight</c:v>
                </c:pt>
                <c:pt idx="1">
                  <c:v>Inadequate legislative oversight &amp; adequate SAI oversight</c:v>
                </c:pt>
                <c:pt idx="2">
                  <c:v>Inadequate legislative oversight &amp; inadequate SAI oversight</c:v>
                </c:pt>
              </c:strCache>
            </c:strRef>
          </c:cat>
          <c:val>
            <c:numRef>
              <c:f>oversight!$I$2:$I$4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4B-4FFC-AC88-CD4238D37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participation_chart!$C$1</c:f>
              <c:strCache>
                <c:ptCount val="1"/>
                <c:pt idx="0">
                  <c:v>Opportunities for Participation</c:v>
                </c:pt>
              </c:strCache>
            </c:strRef>
          </c:tx>
          <c:spPr>
            <a:solidFill>
              <a:srgbClr val="56B8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participation_chart!$B$2:$B$8</c:f>
              <c:strCache>
                <c:ptCount val="7"/>
                <c:pt idx="0">
                  <c:v>Formulation (Executive)</c:v>
                </c:pt>
                <c:pt idx="1">
                  <c:v>Approval (Legislature)</c:v>
                </c:pt>
                <c:pt idx="2">
                  <c:v>Implementation (Executive)</c:v>
                </c:pt>
                <c:pt idx="3">
                  <c:v>Formulation or Implementation (Line Ministries)</c:v>
                </c:pt>
                <c:pt idx="4">
                  <c:v>Audit Report (Legislature)</c:v>
                </c:pt>
                <c:pt idx="5">
                  <c:v>Audit Program (SAI)</c:v>
                </c:pt>
                <c:pt idx="6">
                  <c:v>Audit Investigations (SAI)</c:v>
                </c:pt>
              </c:strCache>
            </c:strRef>
          </c:cat>
          <c:val>
            <c:numRef>
              <c:f>participation_chart!$C$2:$C$8</c:f>
              <c:numCache>
                <c:formatCode>General</c:formatCode>
                <c:ptCount val="7"/>
                <c:pt idx="0">
                  <c:v>12</c:v>
                </c:pt>
                <c:pt idx="1">
                  <c:v>19</c:v>
                </c:pt>
                <c:pt idx="2">
                  <c:v>11</c:v>
                </c:pt>
                <c:pt idx="3">
                  <c:v>5</c:v>
                </c:pt>
                <c:pt idx="4">
                  <c:v>3</c:v>
                </c:pt>
                <c:pt idx="5">
                  <c:v>16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B-4246-9542-7FD4597D3810}"/>
            </c:ext>
          </c:extLst>
        </c:ser>
        <c:ser>
          <c:idx val="1"/>
          <c:order val="1"/>
          <c:tx>
            <c:strRef>
              <c:f>participation_chart!$D$1</c:f>
              <c:strCache>
                <c:ptCount val="1"/>
                <c:pt idx="0">
                  <c:v>No Opportunities for Participation</c:v>
                </c:pt>
              </c:strCache>
            </c:strRef>
          </c:tx>
          <c:spPr>
            <a:solidFill>
              <a:srgbClr val="EB72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participation_chart!$B$2:$B$8</c:f>
              <c:strCache>
                <c:ptCount val="7"/>
                <c:pt idx="0">
                  <c:v>Formulation (Executive)</c:v>
                </c:pt>
                <c:pt idx="1">
                  <c:v>Approval (Legislature)</c:v>
                </c:pt>
                <c:pt idx="2">
                  <c:v>Implementation (Executive)</c:v>
                </c:pt>
                <c:pt idx="3">
                  <c:v>Formulation or Implementation (Line Ministries)</c:v>
                </c:pt>
                <c:pt idx="4">
                  <c:v>Audit Report (Legislature)</c:v>
                </c:pt>
                <c:pt idx="5">
                  <c:v>Audit Program (SAI)</c:v>
                </c:pt>
                <c:pt idx="6">
                  <c:v>Audit Investigations (SAI)</c:v>
                </c:pt>
              </c:strCache>
            </c:strRef>
          </c:cat>
          <c:val>
            <c:numRef>
              <c:f>participation_chart!$D$2:$D$8</c:f>
              <c:numCache>
                <c:formatCode>General</c:formatCode>
                <c:ptCount val="7"/>
                <c:pt idx="0">
                  <c:v>12</c:v>
                </c:pt>
                <c:pt idx="1">
                  <c:v>5</c:v>
                </c:pt>
                <c:pt idx="2">
                  <c:v>13</c:v>
                </c:pt>
                <c:pt idx="3">
                  <c:v>19</c:v>
                </c:pt>
                <c:pt idx="4">
                  <c:v>21</c:v>
                </c:pt>
                <c:pt idx="5">
                  <c:v>8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EB-4246-9542-7FD4597D3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4854464"/>
        <c:axId val="1320808688"/>
      </c:barChart>
      <c:catAx>
        <c:axId val="654854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808688"/>
        <c:crosses val="autoZero"/>
        <c:auto val="1"/>
        <c:lblAlgn val="ctr"/>
        <c:lblOffset val="100"/>
        <c:noMultiLvlLbl val="0"/>
      </c:catAx>
      <c:valAx>
        <c:axId val="132080868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485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'global (2)'!$B$1</c:f>
              <c:strCache>
                <c:ptCount val="1"/>
                <c:pt idx="0">
                  <c:v>insufficient</c:v>
                </c:pt>
              </c:strCache>
            </c:strRef>
          </c:tx>
          <c:spPr>
            <a:solidFill>
              <a:srgbClr val="F5C245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'global (2)'!$A$2:$A$120</c:f>
              <c:strCache>
                <c:ptCount val="119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6">
                  <c:v>Slovakia</c:v>
                </c:pt>
                <c:pt idx="87">
                  <c:v>Poland</c:v>
                </c:pt>
                <c:pt idx="88">
                  <c:v>Jordan</c:v>
                </c:pt>
                <c:pt idx="89">
                  <c:v>Thailand</c:v>
                </c:pt>
                <c:pt idx="90">
                  <c:v>South Korea</c:v>
                </c:pt>
                <c:pt idx="91">
                  <c:v>Japan</c:v>
                </c:pt>
                <c:pt idx="92">
                  <c:v>Kyrgyz Republic</c:v>
                </c:pt>
                <c:pt idx="93">
                  <c:v>Ukraine</c:v>
                </c:pt>
                <c:pt idx="94">
                  <c:v>Romania</c:v>
                </c:pt>
                <c:pt idx="95">
                  <c:v>Guatemala</c:v>
                </c:pt>
                <c:pt idx="96">
                  <c:v>Portugal</c:v>
                </c:pt>
                <c:pt idx="97">
                  <c:v>Slovenia</c:v>
                </c:pt>
                <c:pt idx="98">
                  <c:v>Croatia</c:v>
                </c:pt>
                <c:pt idx="99">
                  <c:v>Germany</c:v>
                </c:pt>
                <c:pt idx="100">
                  <c:v>United Kingdom</c:v>
                </c:pt>
                <c:pt idx="101">
                  <c:v>Indonesia</c:v>
                </c:pt>
                <c:pt idx="102">
                  <c:v>Italy</c:v>
                </c:pt>
                <c:pt idx="103">
                  <c:v>Bulgaria</c:v>
                </c:pt>
                <c:pt idx="104">
                  <c:v>Canada</c:v>
                </c:pt>
                <c:pt idx="105">
                  <c:v>Russia</c:v>
                </c:pt>
                <c:pt idx="106">
                  <c:v>France</c:v>
                </c:pt>
                <c:pt idx="107">
                  <c:v>Dominican Republic</c:v>
                </c:pt>
                <c:pt idx="108">
                  <c:v>Peru</c:v>
                </c:pt>
                <c:pt idx="109">
                  <c:v>Philippines</c:v>
                </c:pt>
                <c:pt idx="110">
                  <c:v>United States</c:v>
                </c:pt>
                <c:pt idx="111">
                  <c:v>Australia</c:v>
                </c:pt>
                <c:pt idx="112">
                  <c:v>Norway</c:v>
                </c:pt>
                <c:pt idx="113">
                  <c:v>Brazil</c:v>
                </c:pt>
                <c:pt idx="114">
                  <c:v>Georgia</c:v>
                </c:pt>
                <c:pt idx="115">
                  <c:v>Mexico</c:v>
                </c:pt>
                <c:pt idx="116">
                  <c:v>Sweden</c:v>
                </c:pt>
                <c:pt idx="117">
                  <c:v>South Africa</c:v>
                </c:pt>
                <c:pt idx="118">
                  <c:v>New Zealand</c:v>
                </c:pt>
              </c:strCache>
            </c:strRef>
          </c:cat>
          <c:val>
            <c:numRef>
              <c:f>'global (2)'!$B$2:$B$120</c:f>
              <c:numCache>
                <c:formatCode>0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0.90825688073394495</c:v>
                </c:pt>
                <c:pt idx="4">
                  <c:v>1.5229357798165137</c:v>
                </c:pt>
                <c:pt idx="5">
                  <c:v>2.1467889908256881</c:v>
                </c:pt>
                <c:pt idx="6">
                  <c:v>3.3577981651376145</c:v>
                </c:pt>
                <c:pt idx="7">
                  <c:v>4.2752293577981648</c:v>
                </c:pt>
                <c:pt idx="8">
                  <c:v>5.4954128440366974</c:v>
                </c:pt>
                <c:pt idx="9">
                  <c:v>5.5045871559633026</c:v>
                </c:pt>
                <c:pt idx="10">
                  <c:v>5.807339449541284</c:v>
                </c:pt>
                <c:pt idx="11">
                  <c:v>7.0458715596330279</c:v>
                </c:pt>
                <c:pt idx="12">
                  <c:v>9.477064220183486</c:v>
                </c:pt>
                <c:pt idx="13">
                  <c:v>12.342592592592593</c:v>
                </c:pt>
                <c:pt idx="14">
                  <c:v>13.724770642201834</c:v>
                </c:pt>
                <c:pt idx="15">
                  <c:v>16.532110091743121</c:v>
                </c:pt>
                <c:pt idx="16">
                  <c:v>16.798165137614678</c:v>
                </c:pt>
                <c:pt idx="17">
                  <c:v>17.422018348623855</c:v>
                </c:pt>
                <c:pt idx="18">
                  <c:v>18.045871559633028</c:v>
                </c:pt>
                <c:pt idx="19">
                  <c:v>18.642201834862384</c:v>
                </c:pt>
                <c:pt idx="20">
                  <c:v>21</c:v>
                </c:pt>
                <c:pt idx="21">
                  <c:v>24.449541284403669</c:v>
                </c:pt>
                <c:pt idx="22">
                  <c:v>27.192660550458715</c:v>
                </c:pt>
                <c:pt idx="23">
                  <c:v>28.100917431192659</c:v>
                </c:pt>
                <c:pt idx="24">
                  <c:v>28.110091743119266</c:v>
                </c:pt>
                <c:pt idx="25">
                  <c:v>28.412844036697248</c:v>
                </c:pt>
                <c:pt idx="26">
                  <c:v>29.63302752293578</c:v>
                </c:pt>
                <c:pt idx="27">
                  <c:v>30.238532110091743</c:v>
                </c:pt>
                <c:pt idx="28">
                  <c:v>30.568807339449542</c:v>
                </c:pt>
                <c:pt idx="29">
                  <c:v>31.183486238532112</c:v>
                </c:pt>
                <c:pt idx="30">
                  <c:v>31.211009174311926</c:v>
                </c:pt>
                <c:pt idx="31">
                  <c:v>32.100917431192663</c:v>
                </c:pt>
                <c:pt idx="32">
                  <c:v>33.321100917431195</c:v>
                </c:pt>
                <c:pt idx="33">
                  <c:v>33.33009708737864</c:v>
                </c:pt>
                <c:pt idx="34">
                  <c:v>33.926605504587158</c:v>
                </c:pt>
                <c:pt idx="35">
                  <c:v>34.825688073394495</c:v>
                </c:pt>
                <c:pt idx="36">
                  <c:v>35.472222222222221</c:v>
                </c:pt>
                <c:pt idx="37">
                  <c:v>36.045871559633028</c:v>
                </c:pt>
                <c:pt idx="38">
                  <c:v>36.357798165137616</c:v>
                </c:pt>
                <c:pt idx="39">
                  <c:v>37.587155963302749</c:v>
                </c:pt>
                <c:pt idx="40">
                  <c:v>37.587155963302749</c:v>
                </c:pt>
                <c:pt idx="41">
                  <c:v>38.192660550458719</c:v>
                </c:pt>
                <c:pt idx="42">
                  <c:v>38.220183486238533</c:v>
                </c:pt>
                <c:pt idx="43">
                  <c:v>38.220183486238533</c:v>
                </c:pt>
                <c:pt idx="44">
                  <c:v>38.513761467889907</c:v>
                </c:pt>
                <c:pt idx="45">
                  <c:v>38.816513761467888</c:v>
                </c:pt>
                <c:pt idx="46">
                  <c:v>39</c:v>
                </c:pt>
                <c:pt idx="47">
                  <c:v>39.73394495412844</c:v>
                </c:pt>
                <c:pt idx="48">
                  <c:v>39.859813084112147</c:v>
                </c:pt>
                <c:pt idx="49">
                  <c:v>40.330275229357795</c:v>
                </c:pt>
                <c:pt idx="50">
                  <c:v>40.954128440366972</c:v>
                </c:pt>
                <c:pt idx="51">
                  <c:v>41.26605504587156</c:v>
                </c:pt>
                <c:pt idx="52">
                  <c:v>41.302752293577981</c:v>
                </c:pt>
                <c:pt idx="53">
                  <c:v>41.88073394495413</c:v>
                </c:pt>
                <c:pt idx="54">
                  <c:v>42.486238532110093</c:v>
                </c:pt>
                <c:pt idx="55">
                  <c:v>42.834862385321102</c:v>
                </c:pt>
                <c:pt idx="56">
                  <c:v>43.110091743119263</c:v>
                </c:pt>
                <c:pt idx="58">
                  <c:v>44.605504587155963</c:v>
                </c:pt>
                <c:pt idx="59">
                  <c:v>45.559633027522935</c:v>
                </c:pt>
                <c:pt idx="60">
                  <c:v>45.568807339449542</c:v>
                </c:pt>
                <c:pt idx="61">
                  <c:v>46.20754716981132</c:v>
                </c:pt>
                <c:pt idx="62">
                  <c:v>46.761467889908253</c:v>
                </c:pt>
                <c:pt idx="63">
                  <c:v>47.376146788990823</c:v>
                </c:pt>
                <c:pt idx="64">
                  <c:v>47.394495412844037</c:v>
                </c:pt>
                <c:pt idx="65">
                  <c:v>48.596330275229356</c:v>
                </c:pt>
                <c:pt idx="66">
                  <c:v>48.917431192660551</c:v>
                </c:pt>
                <c:pt idx="67">
                  <c:v>49.238532110091747</c:v>
                </c:pt>
                <c:pt idx="68">
                  <c:v>49.523364485981311</c:v>
                </c:pt>
                <c:pt idx="69" formatCode="General">
                  <c:v>50</c:v>
                </c:pt>
                <c:pt idx="70">
                  <c:v>50.422018348623851</c:v>
                </c:pt>
                <c:pt idx="71">
                  <c:v>50.592592592592595</c:v>
                </c:pt>
                <c:pt idx="72">
                  <c:v>51.472222222222221</c:v>
                </c:pt>
                <c:pt idx="73">
                  <c:v>53.092592592592595</c:v>
                </c:pt>
                <c:pt idx="74">
                  <c:v>54.403669724770644</c:v>
                </c:pt>
                <c:pt idx="75">
                  <c:v>54.715596330275233</c:v>
                </c:pt>
                <c:pt idx="76">
                  <c:v>54.944444444444443</c:v>
                </c:pt>
                <c:pt idx="77">
                  <c:v>55.954128440366972</c:v>
                </c:pt>
                <c:pt idx="78">
                  <c:v>56.889908256880737</c:v>
                </c:pt>
                <c:pt idx="79">
                  <c:v>57.431192660550458</c:v>
                </c:pt>
                <c:pt idx="80">
                  <c:v>57.788990825688074</c:v>
                </c:pt>
                <c:pt idx="81">
                  <c:v>58.324074074074076</c:v>
                </c:pt>
                <c:pt idx="82">
                  <c:v>58.422018348623851</c:v>
                </c:pt>
                <c:pt idx="83">
                  <c:v>58.743119266055047</c:v>
                </c:pt>
                <c:pt idx="84">
                  <c:v>58.841121495327101</c:v>
                </c:pt>
                <c:pt idx="86">
                  <c:v>59.833333333333336</c:v>
                </c:pt>
                <c:pt idx="87">
                  <c:v>59.870370370370374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1-45AA-B3D8-9DE466E44799}"/>
            </c:ext>
          </c:extLst>
        </c:ser>
        <c:ser>
          <c:idx val="1"/>
          <c:order val="1"/>
          <c:tx>
            <c:strRef>
              <c:f>'global (2)'!$C$1</c:f>
              <c:strCache>
                <c:ptCount val="1"/>
                <c:pt idx="0">
                  <c:v>sufficient</c:v>
                </c:pt>
              </c:strCache>
            </c:strRef>
          </c:tx>
          <c:spPr>
            <a:solidFill>
              <a:srgbClr val="56B890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'global (2)'!$A$2:$A$120</c:f>
              <c:strCache>
                <c:ptCount val="119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6">
                  <c:v>Slovakia</c:v>
                </c:pt>
                <c:pt idx="87">
                  <c:v>Poland</c:v>
                </c:pt>
                <c:pt idx="88">
                  <c:v>Jordan</c:v>
                </c:pt>
                <c:pt idx="89">
                  <c:v>Thailand</c:v>
                </c:pt>
                <c:pt idx="90">
                  <c:v>South Korea</c:v>
                </c:pt>
                <c:pt idx="91">
                  <c:v>Japan</c:v>
                </c:pt>
                <c:pt idx="92">
                  <c:v>Kyrgyz Republic</c:v>
                </c:pt>
                <c:pt idx="93">
                  <c:v>Ukraine</c:v>
                </c:pt>
                <c:pt idx="94">
                  <c:v>Romania</c:v>
                </c:pt>
                <c:pt idx="95">
                  <c:v>Guatemala</c:v>
                </c:pt>
                <c:pt idx="96">
                  <c:v>Portugal</c:v>
                </c:pt>
                <c:pt idx="97">
                  <c:v>Slovenia</c:v>
                </c:pt>
                <c:pt idx="98">
                  <c:v>Croatia</c:v>
                </c:pt>
                <c:pt idx="99">
                  <c:v>Germany</c:v>
                </c:pt>
                <c:pt idx="100">
                  <c:v>United Kingdom</c:v>
                </c:pt>
                <c:pt idx="101">
                  <c:v>Indonesia</c:v>
                </c:pt>
                <c:pt idx="102">
                  <c:v>Italy</c:v>
                </c:pt>
                <c:pt idx="103">
                  <c:v>Bulgaria</c:v>
                </c:pt>
                <c:pt idx="104">
                  <c:v>Canada</c:v>
                </c:pt>
                <c:pt idx="105">
                  <c:v>Russia</c:v>
                </c:pt>
                <c:pt idx="106">
                  <c:v>France</c:v>
                </c:pt>
                <c:pt idx="107">
                  <c:v>Dominican Republic</c:v>
                </c:pt>
                <c:pt idx="108">
                  <c:v>Peru</c:v>
                </c:pt>
                <c:pt idx="109">
                  <c:v>Philippines</c:v>
                </c:pt>
                <c:pt idx="110">
                  <c:v>United States</c:v>
                </c:pt>
                <c:pt idx="111">
                  <c:v>Australia</c:v>
                </c:pt>
                <c:pt idx="112">
                  <c:v>Norway</c:v>
                </c:pt>
                <c:pt idx="113">
                  <c:v>Brazil</c:v>
                </c:pt>
                <c:pt idx="114">
                  <c:v>Georgia</c:v>
                </c:pt>
                <c:pt idx="115">
                  <c:v>Mexico</c:v>
                </c:pt>
                <c:pt idx="116">
                  <c:v>Sweden</c:v>
                </c:pt>
                <c:pt idx="117">
                  <c:v>South Africa</c:v>
                </c:pt>
                <c:pt idx="118">
                  <c:v>New Zealand</c:v>
                </c:pt>
              </c:strCache>
            </c:strRef>
          </c:cat>
          <c:val>
            <c:numRef>
              <c:f>'global (2)'!$C$2:$C$120</c:f>
              <c:numCache>
                <c:formatCode>General</c:formatCode>
                <c:ptCount val="119"/>
                <c:pt idx="88" formatCode="0">
                  <c:v>60.559633027522935</c:v>
                </c:pt>
                <c:pt idx="89" formatCode="0">
                  <c:v>60.568807339449542</c:v>
                </c:pt>
                <c:pt idx="90" formatCode="0">
                  <c:v>61.691588785046726</c:v>
                </c:pt>
                <c:pt idx="91" formatCode="0">
                  <c:v>62.009345794392523</c:v>
                </c:pt>
                <c:pt idx="92" formatCode="0">
                  <c:v>62.626168224299064</c:v>
                </c:pt>
                <c:pt idx="93" formatCode="0">
                  <c:v>62.981651376146786</c:v>
                </c:pt>
                <c:pt idx="94" formatCode="0">
                  <c:v>63.546296296296298</c:v>
                </c:pt>
                <c:pt idx="95" formatCode="0">
                  <c:v>64.796296296296291</c:v>
                </c:pt>
                <c:pt idx="96" formatCode="0">
                  <c:v>65.722222222222229</c:v>
                </c:pt>
                <c:pt idx="97" formatCode="0">
                  <c:v>67.587155963302749</c:v>
                </c:pt>
                <c:pt idx="98" formatCode="0">
                  <c:v>68.458715596330279</c:v>
                </c:pt>
                <c:pt idx="99" formatCode="0">
                  <c:v>68.859813084112147</c:v>
                </c:pt>
                <c:pt idx="100" formatCode="0">
                  <c:v>69.766355140186917</c:v>
                </c:pt>
                <c:pt idx="101" formatCode="0">
                  <c:v>70.018348623853214</c:v>
                </c:pt>
                <c:pt idx="102" formatCode="0">
                  <c:v>70.981481481481481</c:v>
                </c:pt>
                <c:pt idx="103" formatCode="0">
                  <c:v>71.056074766355138</c:v>
                </c:pt>
                <c:pt idx="104" formatCode="0">
                  <c:v>71.066037735849051</c:v>
                </c:pt>
                <c:pt idx="105" formatCode="0">
                  <c:v>74.101851851851848</c:v>
                </c:pt>
                <c:pt idx="106" formatCode="0">
                  <c:v>74.388888888888886</c:v>
                </c:pt>
                <c:pt idx="107" formatCode="0">
                  <c:v>75.220183486238525</c:v>
                </c:pt>
                <c:pt idx="108" formatCode="0">
                  <c:v>75.611111111111114</c:v>
                </c:pt>
                <c:pt idx="109" formatCode="0">
                  <c:v>75.853211009174316</c:v>
                </c:pt>
                <c:pt idx="110" formatCode="0">
                  <c:v>76.028037383177576</c:v>
                </c:pt>
                <c:pt idx="111" formatCode="0">
                  <c:v>78.803738317757009</c:v>
                </c:pt>
                <c:pt idx="112" formatCode="0">
                  <c:v>80.383177570093451</c:v>
                </c:pt>
                <c:pt idx="113" formatCode="0">
                  <c:v>81.045871559633028</c:v>
                </c:pt>
                <c:pt idx="114" formatCode="0">
                  <c:v>81.067307692307693</c:v>
                </c:pt>
                <c:pt idx="115" formatCode="0">
                  <c:v>81.5</c:v>
                </c:pt>
                <c:pt idx="116" formatCode="0">
                  <c:v>85.742857142857147</c:v>
                </c:pt>
                <c:pt idx="117" formatCode="0">
                  <c:v>87.046296296296291</c:v>
                </c:pt>
                <c:pt idx="118" formatCode="0">
                  <c:v>87.443396226415089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1-45AA-B3D8-9DE466E44799}"/>
            </c:ext>
          </c:extLst>
        </c:ser>
        <c:ser>
          <c:idx val="2"/>
          <c:order val="2"/>
          <c:tx>
            <c:strRef>
              <c:f>'global (2)'!$D$1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rgbClr val="000000"/>
              </a:solidFill>
            </a:ln>
            <a:effectLst/>
          </c:spPr>
          <c:invertIfNegative val="0"/>
          <c:dPt>
            <c:idx val="57"/>
            <c:invertIfNegative val="0"/>
            <c:bubble3D val="0"/>
            <c:spPr>
              <a:solidFill>
                <a:srgbClr val="FF3399"/>
              </a:solidFill>
              <a:ln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61-45AA-B3D8-9DE466E44799}"/>
              </c:ext>
            </c:extLst>
          </c:dPt>
          <c:cat>
            <c:strRef>
              <c:f>'global (2)'!$A$2:$A$120</c:f>
              <c:strCache>
                <c:ptCount val="119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6">
                  <c:v>Slovakia</c:v>
                </c:pt>
                <c:pt idx="87">
                  <c:v>Poland</c:v>
                </c:pt>
                <c:pt idx="88">
                  <c:v>Jordan</c:v>
                </c:pt>
                <c:pt idx="89">
                  <c:v>Thailand</c:v>
                </c:pt>
                <c:pt idx="90">
                  <c:v>South Korea</c:v>
                </c:pt>
                <c:pt idx="91">
                  <c:v>Japan</c:v>
                </c:pt>
                <c:pt idx="92">
                  <c:v>Kyrgyz Republic</c:v>
                </c:pt>
                <c:pt idx="93">
                  <c:v>Ukraine</c:v>
                </c:pt>
                <c:pt idx="94">
                  <c:v>Romania</c:v>
                </c:pt>
                <c:pt idx="95">
                  <c:v>Guatemala</c:v>
                </c:pt>
                <c:pt idx="96">
                  <c:v>Portugal</c:v>
                </c:pt>
                <c:pt idx="97">
                  <c:v>Slovenia</c:v>
                </c:pt>
                <c:pt idx="98">
                  <c:v>Croatia</c:v>
                </c:pt>
                <c:pt idx="99">
                  <c:v>Germany</c:v>
                </c:pt>
                <c:pt idx="100">
                  <c:v>United Kingdom</c:v>
                </c:pt>
                <c:pt idx="101">
                  <c:v>Indonesia</c:v>
                </c:pt>
                <c:pt idx="102">
                  <c:v>Italy</c:v>
                </c:pt>
                <c:pt idx="103">
                  <c:v>Bulgaria</c:v>
                </c:pt>
                <c:pt idx="104">
                  <c:v>Canada</c:v>
                </c:pt>
                <c:pt idx="105">
                  <c:v>Russia</c:v>
                </c:pt>
                <c:pt idx="106">
                  <c:v>France</c:v>
                </c:pt>
                <c:pt idx="107">
                  <c:v>Dominican Republic</c:v>
                </c:pt>
                <c:pt idx="108">
                  <c:v>Peru</c:v>
                </c:pt>
                <c:pt idx="109">
                  <c:v>Philippines</c:v>
                </c:pt>
                <c:pt idx="110">
                  <c:v>United States</c:v>
                </c:pt>
                <c:pt idx="111">
                  <c:v>Australia</c:v>
                </c:pt>
                <c:pt idx="112">
                  <c:v>Norway</c:v>
                </c:pt>
                <c:pt idx="113">
                  <c:v>Brazil</c:v>
                </c:pt>
                <c:pt idx="114">
                  <c:v>Georgia</c:v>
                </c:pt>
                <c:pt idx="115">
                  <c:v>Mexico</c:v>
                </c:pt>
                <c:pt idx="116">
                  <c:v>Sweden</c:v>
                </c:pt>
                <c:pt idx="117">
                  <c:v>South Africa</c:v>
                </c:pt>
                <c:pt idx="118">
                  <c:v>New Zealand</c:v>
                </c:pt>
              </c:strCache>
            </c:strRef>
          </c:cat>
          <c:val>
            <c:numRef>
              <c:f>'global (2)'!$D$2:$D$120</c:f>
              <c:numCache>
                <c:formatCode>General</c:formatCode>
                <c:ptCount val="119"/>
                <c:pt idx="57">
                  <c:v>45</c:v>
                </c:pt>
                <c:pt idx="8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1-45AA-B3D8-9DE466E44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98770896"/>
        <c:axId val="205329712"/>
      </c:barChart>
      <c:catAx>
        <c:axId val="29877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329712"/>
        <c:crosses val="autoZero"/>
        <c:auto val="1"/>
        <c:lblAlgn val="ctr"/>
        <c:lblOffset val="100"/>
        <c:noMultiLvlLbl val="0"/>
      </c:catAx>
      <c:valAx>
        <c:axId val="20532971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770896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gift!$B$1</c:f>
              <c:strCache>
                <c:ptCount val="1"/>
                <c:pt idx="0">
                  <c:v>insufficient</c:v>
                </c:pt>
              </c:strCache>
            </c:strRef>
          </c:tx>
          <c:spPr>
            <a:noFill/>
            <a:ln>
              <a:solidFill>
                <a:srgbClr val="F5C245"/>
              </a:solidFill>
            </a:ln>
            <a:effectLst/>
          </c:spPr>
          <c:invertIfNegative val="0"/>
          <c:cat>
            <c:strRef>
              <c:f>gift!$A$2:$A$120</c:f>
              <c:strCache>
                <c:ptCount val="119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6">
                  <c:v>Slovakia</c:v>
                </c:pt>
                <c:pt idx="87">
                  <c:v>Poland</c:v>
                </c:pt>
                <c:pt idx="88">
                  <c:v>Jordan</c:v>
                </c:pt>
                <c:pt idx="89">
                  <c:v>Thailand</c:v>
                </c:pt>
                <c:pt idx="90">
                  <c:v>South Korea</c:v>
                </c:pt>
                <c:pt idx="91">
                  <c:v>Japan</c:v>
                </c:pt>
                <c:pt idx="92">
                  <c:v>Kyrgyz Republic</c:v>
                </c:pt>
                <c:pt idx="93">
                  <c:v>Ukraine</c:v>
                </c:pt>
                <c:pt idx="94">
                  <c:v>Romania</c:v>
                </c:pt>
                <c:pt idx="95">
                  <c:v>Guatemala</c:v>
                </c:pt>
                <c:pt idx="96">
                  <c:v>Portugal</c:v>
                </c:pt>
                <c:pt idx="97">
                  <c:v>Slovenia</c:v>
                </c:pt>
                <c:pt idx="98">
                  <c:v>Croatia</c:v>
                </c:pt>
                <c:pt idx="99">
                  <c:v>Germany</c:v>
                </c:pt>
                <c:pt idx="100">
                  <c:v>United Kingdom</c:v>
                </c:pt>
                <c:pt idx="101">
                  <c:v>Indonesia</c:v>
                </c:pt>
                <c:pt idx="102">
                  <c:v>Italy</c:v>
                </c:pt>
                <c:pt idx="103">
                  <c:v>Bulgaria</c:v>
                </c:pt>
                <c:pt idx="104">
                  <c:v>Canada</c:v>
                </c:pt>
                <c:pt idx="105">
                  <c:v>Russia</c:v>
                </c:pt>
                <c:pt idx="106">
                  <c:v>France</c:v>
                </c:pt>
                <c:pt idx="107">
                  <c:v>Dominican Republic</c:v>
                </c:pt>
                <c:pt idx="108">
                  <c:v>Peru</c:v>
                </c:pt>
                <c:pt idx="109">
                  <c:v>Philippines</c:v>
                </c:pt>
                <c:pt idx="110">
                  <c:v>United States</c:v>
                </c:pt>
                <c:pt idx="111">
                  <c:v>Australia</c:v>
                </c:pt>
                <c:pt idx="112">
                  <c:v>Norway</c:v>
                </c:pt>
                <c:pt idx="113">
                  <c:v>Brazil</c:v>
                </c:pt>
                <c:pt idx="114">
                  <c:v>Georgia</c:v>
                </c:pt>
                <c:pt idx="115">
                  <c:v>Mexico</c:v>
                </c:pt>
                <c:pt idx="116">
                  <c:v>Sweden</c:v>
                </c:pt>
                <c:pt idx="117">
                  <c:v>South Africa</c:v>
                </c:pt>
                <c:pt idx="118">
                  <c:v>New Zealand</c:v>
                </c:pt>
              </c:strCache>
            </c:strRef>
          </c:cat>
          <c:val>
            <c:numRef>
              <c:f>gift!$B$2:$B$120</c:f>
              <c:numCache>
                <c:formatCode>0</c:formatCode>
                <c:ptCount val="1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0.90825688073394495</c:v>
                </c:pt>
                <c:pt idx="4">
                  <c:v>1.5229357798165137</c:v>
                </c:pt>
                <c:pt idx="5">
                  <c:v>2.1467889908256881</c:v>
                </c:pt>
                <c:pt idx="6">
                  <c:v>3.3577981651376145</c:v>
                </c:pt>
                <c:pt idx="7">
                  <c:v>4.2752293577981648</c:v>
                </c:pt>
                <c:pt idx="8">
                  <c:v>5.4954128440366974</c:v>
                </c:pt>
                <c:pt idx="9">
                  <c:v>5.5045871559633026</c:v>
                </c:pt>
                <c:pt idx="10">
                  <c:v>5.807339449541284</c:v>
                </c:pt>
                <c:pt idx="11">
                  <c:v>7.0458715596330279</c:v>
                </c:pt>
                <c:pt idx="12">
                  <c:v>9.477064220183486</c:v>
                </c:pt>
                <c:pt idx="13">
                  <c:v>12.342592592592593</c:v>
                </c:pt>
                <c:pt idx="14">
                  <c:v>13.724770642201834</c:v>
                </c:pt>
                <c:pt idx="15">
                  <c:v>16.532110091743121</c:v>
                </c:pt>
                <c:pt idx="16">
                  <c:v>16.798165137614678</c:v>
                </c:pt>
                <c:pt idx="17">
                  <c:v>17.422018348623855</c:v>
                </c:pt>
                <c:pt idx="18">
                  <c:v>18.045871559633028</c:v>
                </c:pt>
                <c:pt idx="19">
                  <c:v>18.642201834862384</c:v>
                </c:pt>
                <c:pt idx="21">
                  <c:v>24.449541284403669</c:v>
                </c:pt>
                <c:pt idx="22">
                  <c:v>27.192660550458715</c:v>
                </c:pt>
                <c:pt idx="23">
                  <c:v>28.100917431192659</c:v>
                </c:pt>
                <c:pt idx="24">
                  <c:v>28.110091743119266</c:v>
                </c:pt>
                <c:pt idx="25">
                  <c:v>28.412844036697248</c:v>
                </c:pt>
                <c:pt idx="26">
                  <c:v>29.63302752293578</c:v>
                </c:pt>
                <c:pt idx="27">
                  <c:v>30.238532110091743</c:v>
                </c:pt>
                <c:pt idx="28">
                  <c:v>30.568807339449542</c:v>
                </c:pt>
                <c:pt idx="29">
                  <c:v>31.183486238532112</c:v>
                </c:pt>
                <c:pt idx="30">
                  <c:v>31.211009174311926</c:v>
                </c:pt>
                <c:pt idx="31">
                  <c:v>32.100917431192663</c:v>
                </c:pt>
                <c:pt idx="32">
                  <c:v>33.321100917431195</c:v>
                </c:pt>
                <c:pt idx="33">
                  <c:v>33.33009708737864</c:v>
                </c:pt>
                <c:pt idx="34">
                  <c:v>33.926605504587158</c:v>
                </c:pt>
                <c:pt idx="36">
                  <c:v>35.472222222222221</c:v>
                </c:pt>
                <c:pt idx="37">
                  <c:v>36.045871559633028</c:v>
                </c:pt>
                <c:pt idx="38">
                  <c:v>36.357798165137616</c:v>
                </c:pt>
                <c:pt idx="39">
                  <c:v>37.587155963302749</c:v>
                </c:pt>
                <c:pt idx="40">
                  <c:v>37.587155963302749</c:v>
                </c:pt>
                <c:pt idx="41">
                  <c:v>38.192660550458719</c:v>
                </c:pt>
                <c:pt idx="43">
                  <c:v>38.220183486238533</c:v>
                </c:pt>
                <c:pt idx="44">
                  <c:v>38.513761467889907</c:v>
                </c:pt>
                <c:pt idx="45">
                  <c:v>38.816513761467888</c:v>
                </c:pt>
                <c:pt idx="46">
                  <c:v>39</c:v>
                </c:pt>
                <c:pt idx="47">
                  <c:v>39.73394495412844</c:v>
                </c:pt>
                <c:pt idx="48">
                  <c:v>39.859813084112147</c:v>
                </c:pt>
                <c:pt idx="49">
                  <c:v>40.330275229357795</c:v>
                </c:pt>
                <c:pt idx="50">
                  <c:v>40.954128440366972</c:v>
                </c:pt>
                <c:pt idx="51">
                  <c:v>41.26605504587156</c:v>
                </c:pt>
                <c:pt idx="52">
                  <c:v>41.302752293577981</c:v>
                </c:pt>
                <c:pt idx="53">
                  <c:v>41.88073394495413</c:v>
                </c:pt>
                <c:pt idx="54">
                  <c:v>42.486238532110093</c:v>
                </c:pt>
                <c:pt idx="55">
                  <c:v>42.834862385321102</c:v>
                </c:pt>
                <c:pt idx="58">
                  <c:v>44.605504587155963</c:v>
                </c:pt>
                <c:pt idx="63">
                  <c:v>47.376146788990823</c:v>
                </c:pt>
                <c:pt idx="64">
                  <c:v>47.394495412844037</c:v>
                </c:pt>
                <c:pt idx="65">
                  <c:v>48.596330275229356</c:v>
                </c:pt>
                <c:pt idx="66">
                  <c:v>48.917431192660551</c:v>
                </c:pt>
                <c:pt idx="68">
                  <c:v>49.523364485981311</c:v>
                </c:pt>
                <c:pt idx="69" formatCode="General">
                  <c:v>50</c:v>
                </c:pt>
                <c:pt idx="70">
                  <c:v>50.422018348623851</c:v>
                </c:pt>
                <c:pt idx="71">
                  <c:v>50.592592592592595</c:v>
                </c:pt>
                <c:pt idx="72">
                  <c:v>51.472222222222221</c:v>
                </c:pt>
                <c:pt idx="73">
                  <c:v>53.092592592592595</c:v>
                </c:pt>
                <c:pt idx="74">
                  <c:v>54.403669724770644</c:v>
                </c:pt>
                <c:pt idx="75">
                  <c:v>54.715596330275233</c:v>
                </c:pt>
                <c:pt idx="79">
                  <c:v>57.431192660550458</c:v>
                </c:pt>
                <c:pt idx="81">
                  <c:v>58.324074074074076</c:v>
                </c:pt>
                <c:pt idx="82">
                  <c:v>58.422018348623851</c:v>
                </c:pt>
                <c:pt idx="83">
                  <c:v>58.743119266055047</c:v>
                </c:pt>
                <c:pt idx="84">
                  <c:v>58.841121495327101</c:v>
                </c:pt>
                <c:pt idx="86">
                  <c:v>59.833333333333336</c:v>
                </c:pt>
                <c:pt idx="87">
                  <c:v>59.870370370370374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1-4831-9CE7-0EAFCDDCC829}"/>
            </c:ext>
          </c:extLst>
        </c:ser>
        <c:ser>
          <c:idx val="1"/>
          <c:order val="1"/>
          <c:tx>
            <c:strRef>
              <c:f>gift!$C$1</c:f>
              <c:strCache>
                <c:ptCount val="1"/>
                <c:pt idx="0">
                  <c:v>sufficient</c:v>
                </c:pt>
              </c:strCache>
            </c:strRef>
          </c:tx>
          <c:spPr>
            <a:noFill/>
            <a:ln>
              <a:solidFill>
                <a:srgbClr val="56B890"/>
              </a:solidFill>
            </a:ln>
            <a:effectLst/>
          </c:spPr>
          <c:invertIfNegative val="0"/>
          <c:cat>
            <c:strRef>
              <c:f>gift!$A$2:$A$120</c:f>
              <c:strCache>
                <c:ptCount val="119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6">
                  <c:v>Slovakia</c:v>
                </c:pt>
                <c:pt idx="87">
                  <c:v>Poland</c:v>
                </c:pt>
                <c:pt idx="88">
                  <c:v>Jordan</c:v>
                </c:pt>
                <c:pt idx="89">
                  <c:v>Thailand</c:v>
                </c:pt>
                <c:pt idx="90">
                  <c:v>South Korea</c:v>
                </c:pt>
                <c:pt idx="91">
                  <c:v>Japan</c:v>
                </c:pt>
                <c:pt idx="92">
                  <c:v>Kyrgyz Republic</c:v>
                </c:pt>
                <c:pt idx="93">
                  <c:v>Ukraine</c:v>
                </c:pt>
                <c:pt idx="94">
                  <c:v>Romania</c:v>
                </c:pt>
                <c:pt idx="95">
                  <c:v>Guatemala</c:v>
                </c:pt>
                <c:pt idx="96">
                  <c:v>Portugal</c:v>
                </c:pt>
                <c:pt idx="97">
                  <c:v>Slovenia</c:v>
                </c:pt>
                <c:pt idx="98">
                  <c:v>Croatia</c:v>
                </c:pt>
                <c:pt idx="99">
                  <c:v>Germany</c:v>
                </c:pt>
                <c:pt idx="100">
                  <c:v>United Kingdom</c:v>
                </c:pt>
                <c:pt idx="101">
                  <c:v>Indonesia</c:v>
                </c:pt>
                <c:pt idx="102">
                  <c:v>Italy</c:v>
                </c:pt>
                <c:pt idx="103">
                  <c:v>Bulgaria</c:v>
                </c:pt>
                <c:pt idx="104">
                  <c:v>Canada</c:v>
                </c:pt>
                <c:pt idx="105">
                  <c:v>Russia</c:v>
                </c:pt>
                <c:pt idx="106">
                  <c:v>France</c:v>
                </c:pt>
                <c:pt idx="107">
                  <c:v>Dominican Republic</c:v>
                </c:pt>
                <c:pt idx="108">
                  <c:v>Peru</c:v>
                </c:pt>
                <c:pt idx="109">
                  <c:v>Philippines</c:v>
                </c:pt>
                <c:pt idx="110">
                  <c:v>United States</c:v>
                </c:pt>
                <c:pt idx="111">
                  <c:v>Australia</c:v>
                </c:pt>
                <c:pt idx="112">
                  <c:v>Norway</c:v>
                </c:pt>
                <c:pt idx="113">
                  <c:v>Brazil</c:v>
                </c:pt>
                <c:pt idx="114">
                  <c:v>Georgia</c:v>
                </c:pt>
                <c:pt idx="115">
                  <c:v>Mexico</c:v>
                </c:pt>
                <c:pt idx="116">
                  <c:v>Sweden</c:v>
                </c:pt>
                <c:pt idx="117">
                  <c:v>South Africa</c:v>
                </c:pt>
                <c:pt idx="118">
                  <c:v>New Zealand</c:v>
                </c:pt>
              </c:strCache>
            </c:strRef>
          </c:cat>
          <c:val>
            <c:numRef>
              <c:f>gift!$C$2:$C$120</c:f>
              <c:numCache>
                <c:formatCode>General</c:formatCode>
                <c:ptCount val="119"/>
                <c:pt idx="88" formatCode="0">
                  <c:v>60.559633027522935</c:v>
                </c:pt>
                <c:pt idx="89" formatCode="0">
                  <c:v>60.568807339449542</c:v>
                </c:pt>
                <c:pt idx="90" formatCode="0">
                  <c:v>61.691588785046726</c:v>
                </c:pt>
                <c:pt idx="91" formatCode="0">
                  <c:v>62.009345794392523</c:v>
                </c:pt>
                <c:pt idx="92" formatCode="0">
                  <c:v>62.626168224299064</c:v>
                </c:pt>
                <c:pt idx="94" formatCode="0">
                  <c:v>63.546296296296298</c:v>
                </c:pt>
                <c:pt idx="96" formatCode="0">
                  <c:v>65.722222222222229</c:v>
                </c:pt>
                <c:pt idx="97" formatCode="0">
                  <c:v>67.587155963302749</c:v>
                </c:pt>
                <c:pt idx="99" formatCode="0">
                  <c:v>68.859813084112147</c:v>
                </c:pt>
                <c:pt idx="100" formatCode="0">
                  <c:v>69.766355140186917</c:v>
                </c:pt>
                <c:pt idx="102" formatCode="0">
                  <c:v>70.981481481481481</c:v>
                </c:pt>
                <c:pt idx="103" formatCode="0">
                  <c:v>71.056074766355138</c:v>
                </c:pt>
                <c:pt idx="104" formatCode="0">
                  <c:v>71.066037735849051</c:v>
                </c:pt>
                <c:pt idx="105" formatCode="0">
                  <c:v>74.101851851851848</c:v>
                </c:pt>
                <c:pt idx="106" formatCode="0">
                  <c:v>74.388888888888886</c:v>
                </c:pt>
                <c:pt idx="108" formatCode="0">
                  <c:v>75.611111111111114</c:v>
                </c:pt>
                <c:pt idx="111" formatCode="0">
                  <c:v>78.803738317757009</c:v>
                </c:pt>
                <c:pt idx="112" formatCode="0">
                  <c:v>80.383177570093451</c:v>
                </c:pt>
                <c:pt idx="116" formatCode="0">
                  <c:v>85.742857142857147</c:v>
                </c:pt>
                <c:pt idx="118" formatCode="0">
                  <c:v>87.443396226415089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1-4831-9CE7-0EAFCDDCC829}"/>
            </c:ext>
          </c:extLst>
        </c:ser>
        <c:ser>
          <c:idx val="2"/>
          <c:order val="2"/>
          <c:tx>
            <c:strRef>
              <c:f>gift!$D$1</c:f>
              <c:strCache>
                <c:ptCount val="1"/>
                <c:pt idx="0">
                  <c:v>Global Average</c:v>
                </c:pt>
              </c:strCache>
            </c:strRef>
          </c:tx>
          <c:spPr>
            <a:noFill/>
            <a:ln>
              <a:solidFill>
                <a:srgbClr val="FF3399"/>
              </a:solidFill>
            </a:ln>
            <a:effectLst/>
          </c:spPr>
          <c:invertIfNegative val="0"/>
          <c:dPt>
            <c:idx val="85"/>
            <c:invertIfNegative val="0"/>
            <c:bubble3D val="0"/>
            <c:spPr>
              <a:solidFill>
                <a:srgbClr val="FF33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F61-4831-9CE7-0EAFCDDCC829}"/>
              </c:ext>
            </c:extLst>
          </c:dPt>
          <c:cat>
            <c:strRef>
              <c:f>gift!$A$2:$A$120</c:f>
              <c:strCache>
                <c:ptCount val="119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6">
                  <c:v>Slovakia</c:v>
                </c:pt>
                <c:pt idx="87">
                  <c:v>Poland</c:v>
                </c:pt>
                <c:pt idx="88">
                  <c:v>Jordan</c:v>
                </c:pt>
                <c:pt idx="89">
                  <c:v>Thailand</c:v>
                </c:pt>
                <c:pt idx="90">
                  <c:v>South Korea</c:v>
                </c:pt>
                <c:pt idx="91">
                  <c:v>Japan</c:v>
                </c:pt>
                <c:pt idx="92">
                  <c:v>Kyrgyz Republic</c:v>
                </c:pt>
                <c:pt idx="93">
                  <c:v>Ukraine</c:v>
                </c:pt>
                <c:pt idx="94">
                  <c:v>Romania</c:v>
                </c:pt>
                <c:pt idx="95">
                  <c:v>Guatemala</c:v>
                </c:pt>
                <c:pt idx="96">
                  <c:v>Portugal</c:v>
                </c:pt>
                <c:pt idx="97">
                  <c:v>Slovenia</c:v>
                </c:pt>
                <c:pt idx="98">
                  <c:v>Croatia</c:v>
                </c:pt>
                <c:pt idx="99">
                  <c:v>Germany</c:v>
                </c:pt>
                <c:pt idx="100">
                  <c:v>United Kingdom</c:v>
                </c:pt>
                <c:pt idx="101">
                  <c:v>Indonesia</c:v>
                </c:pt>
                <c:pt idx="102">
                  <c:v>Italy</c:v>
                </c:pt>
                <c:pt idx="103">
                  <c:v>Bulgaria</c:v>
                </c:pt>
                <c:pt idx="104">
                  <c:v>Canada</c:v>
                </c:pt>
                <c:pt idx="105">
                  <c:v>Russia</c:v>
                </c:pt>
                <c:pt idx="106">
                  <c:v>France</c:v>
                </c:pt>
                <c:pt idx="107">
                  <c:v>Dominican Republic</c:v>
                </c:pt>
                <c:pt idx="108">
                  <c:v>Peru</c:v>
                </c:pt>
                <c:pt idx="109">
                  <c:v>Philippines</c:v>
                </c:pt>
                <c:pt idx="110">
                  <c:v>United States</c:v>
                </c:pt>
                <c:pt idx="111">
                  <c:v>Australia</c:v>
                </c:pt>
                <c:pt idx="112">
                  <c:v>Norway</c:v>
                </c:pt>
                <c:pt idx="113">
                  <c:v>Brazil</c:v>
                </c:pt>
                <c:pt idx="114">
                  <c:v>Georgia</c:v>
                </c:pt>
                <c:pt idx="115">
                  <c:v>Mexico</c:v>
                </c:pt>
                <c:pt idx="116">
                  <c:v>Sweden</c:v>
                </c:pt>
                <c:pt idx="117">
                  <c:v>South Africa</c:v>
                </c:pt>
                <c:pt idx="118">
                  <c:v>New Zealand</c:v>
                </c:pt>
              </c:strCache>
            </c:strRef>
          </c:cat>
          <c:val>
            <c:numRef>
              <c:f>gift!$D$2:$D$120</c:f>
              <c:numCache>
                <c:formatCode>General</c:formatCode>
                <c:ptCount val="119"/>
                <c:pt idx="57">
                  <c:v>45</c:v>
                </c:pt>
                <c:pt idx="8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1-4831-9CE7-0EAFCDDCC829}"/>
            </c:ext>
          </c:extLst>
        </c:ser>
        <c:ser>
          <c:idx val="3"/>
          <c:order val="3"/>
          <c:tx>
            <c:strRef>
              <c:f>gift!$E$1</c:f>
              <c:strCache>
                <c:ptCount val="1"/>
                <c:pt idx="0">
                  <c:v>GIFT</c:v>
                </c:pt>
              </c:strCache>
            </c:strRef>
          </c:tx>
          <c:spPr>
            <a:solidFill>
              <a:srgbClr val="EB7225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gift!$A$2:$A$120</c:f>
              <c:strCache>
                <c:ptCount val="119"/>
                <c:pt idx="0">
                  <c:v>Comoros</c:v>
                </c:pt>
                <c:pt idx="1">
                  <c:v>Venezuela</c:v>
                </c:pt>
                <c:pt idx="2">
                  <c:v>Yemen</c:v>
                </c:pt>
                <c:pt idx="3">
                  <c:v>Qatar</c:v>
                </c:pt>
                <c:pt idx="4">
                  <c:v>Sudan</c:v>
                </c:pt>
                <c:pt idx="5">
                  <c:v>Algeria</c:v>
                </c:pt>
                <c:pt idx="6">
                  <c:v>Somalia</c:v>
                </c:pt>
                <c:pt idx="7">
                  <c:v>Gambia, The</c:v>
                </c:pt>
                <c:pt idx="8">
                  <c:v>Equatorial Guinea</c:v>
                </c:pt>
                <c:pt idx="9">
                  <c:v>Lebanon</c:v>
                </c:pt>
                <c:pt idx="10">
                  <c:v>Burundi</c:v>
                </c:pt>
                <c:pt idx="11">
                  <c:v>South Sudan</c:v>
                </c:pt>
                <c:pt idx="12">
                  <c:v>Iraq</c:v>
                </c:pt>
                <c:pt idx="13">
                  <c:v>Bolivia</c:v>
                </c:pt>
                <c:pt idx="14">
                  <c:v>Chad</c:v>
                </c:pt>
                <c:pt idx="15">
                  <c:v>Tanzania</c:v>
                </c:pt>
                <c:pt idx="16">
                  <c:v>Tajikistan</c:v>
                </c:pt>
                <c:pt idx="17">
                  <c:v>Niger</c:v>
                </c:pt>
                <c:pt idx="18">
                  <c:v>Saudi Arabia</c:v>
                </c:pt>
                <c:pt idx="19">
                  <c:v>China</c:v>
                </c:pt>
                <c:pt idx="20">
                  <c:v>Nigeria</c:v>
                </c:pt>
                <c:pt idx="21">
                  <c:v>Sao Tome e Principe</c:v>
                </c:pt>
                <c:pt idx="22">
                  <c:v>Malawi</c:v>
                </c:pt>
                <c:pt idx="23">
                  <c:v>Cameroon</c:v>
                </c:pt>
                <c:pt idx="24">
                  <c:v>Pakistan</c:v>
                </c:pt>
                <c:pt idx="25">
                  <c:v>Myanmar</c:v>
                </c:pt>
                <c:pt idx="26">
                  <c:v>Zambia</c:v>
                </c:pt>
                <c:pt idx="27">
                  <c:v>Trinidad and Tobago</c:v>
                </c:pt>
                <c:pt idx="28">
                  <c:v>Lesotho</c:v>
                </c:pt>
                <c:pt idx="29">
                  <c:v>Eswatini</c:v>
                </c:pt>
                <c:pt idx="30">
                  <c:v>Burkina Faso</c:v>
                </c:pt>
                <c:pt idx="31">
                  <c:v>Cambodia</c:v>
                </c:pt>
                <c:pt idx="32">
                  <c:v>Dem. Rep. of Congo</c:v>
                </c:pt>
                <c:pt idx="33">
                  <c:v>Bosnia and Herzegovina</c:v>
                </c:pt>
                <c:pt idx="34">
                  <c:v>Cote d'Ivoire</c:v>
                </c:pt>
                <c:pt idx="35">
                  <c:v>Tunisia</c:v>
                </c:pt>
                <c:pt idx="36">
                  <c:v>Azerbaijan</c:v>
                </c:pt>
                <c:pt idx="37">
                  <c:v>Angola</c:v>
                </c:pt>
                <c:pt idx="38">
                  <c:v>Bangladesh</c:v>
                </c:pt>
                <c:pt idx="39">
                  <c:v>Botswana</c:v>
                </c:pt>
                <c:pt idx="40">
                  <c:v>Vietnam</c:v>
                </c:pt>
                <c:pt idx="41">
                  <c:v>Ecuador</c:v>
                </c:pt>
                <c:pt idx="42">
                  <c:v>Liberia</c:v>
                </c:pt>
                <c:pt idx="43">
                  <c:v>Mali</c:v>
                </c:pt>
                <c:pt idx="44">
                  <c:v>Rwanda</c:v>
                </c:pt>
                <c:pt idx="45">
                  <c:v>Fiji</c:v>
                </c:pt>
                <c:pt idx="46">
                  <c:v>Sierra Leone</c:v>
                </c:pt>
                <c:pt idx="47">
                  <c:v>Serbia</c:v>
                </c:pt>
                <c:pt idx="48">
                  <c:v>Timor-Leste</c:v>
                </c:pt>
                <c:pt idx="49">
                  <c:v>Madagascar</c:v>
                </c:pt>
                <c:pt idx="50">
                  <c:v>Macedonia</c:v>
                </c:pt>
                <c:pt idx="51">
                  <c:v>Nicaragua</c:v>
                </c:pt>
                <c:pt idx="52">
                  <c:v>Nepal</c:v>
                </c:pt>
                <c:pt idx="53">
                  <c:v>Mozambique</c:v>
                </c:pt>
                <c:pt idx="54">
                  <c:v>Jamaica</c:v>
                </c:pt>
                <c:pt idx="55">
                  <c:v>Morocco</c:v>
                </c:pt>
                <c:pt idx="56">
                  <c:v>Egypt</c:v>
                </c:pt>
                <c:pt idx="58">
                  <c:v>Hungary</c:v>
                </c:pt>
                <c:pt idx="59">
                  <c:v>Senegal</c:v>
                </c:pt>
                <c:pt idx="60">
                  <c:v>El Salvador</c:v>
                </c:pt>
                <c:pt idx="61">
                  <c:v>Paraguay</c:v>
                </c:pt>
                <c:pt idx="62">
                  <c:v>Colombia</c:v>
                </c:pt>
                <c:pt idx="63">
                  <c:v>Malaysia</c:v>
                </c:pt>
                <c:pt idx="64">
                  <c:v>Sri Lanka</c:v>
                </c:pt>
                <c:pt idx="65">
                  <c:v>India</c:v>
                </c:pt>
                <c:pt idx="66">
                  <c:v>Zimbabwe</c:v>
                </c:pt>
                <c:pt idx="67">
                  <c:v>Benin</c:v>
                </c:pt>
                <c:pt idx="68">
                  <c:v>Afghanistan</c:v>
                </c:pt>
                <c:pt idx="69">
                  <c:v>Kenya</c:v>
                </c:pt>
                <c:pt idx="70">
                  <c:v>Papua New Guinea</c:v>
                </c:pt>
                <c:pt idx="71">
                  <c:v>Namibia</c:v>
                </c:pt>
                <c:pt idx="72">
                  <c:v>Turkey</c:v>
                </c:pt>
                <c:pt idx="73">
                  <c:v>Spain</c:v>
                </c:pt>
                <c:pt idx="74">
                  <c:v>Ghana</c:v>
                </c:pt>
                <c:pt idx="75">
                  <c:v>Albania</c:v>
                </c:pt>
                <c:pt idx="76">
                  <c:v>Chile</c:v>
                </c:pt>
                <c:pt idx="77">
                  <c:v>Mongolia</c:v>
                </c:pt>
                <c:pt idx="78">
                  <c:v>Costa Rica</c:v>
                </c:pt>
                <c:pt idx="79">
                  <c:v>Moldova</c:v>
                </c:pt>
                <c:pt idx="80">
                  <c:v>Argentina</c:v>
                </c:pt>
                <c:pt idx="81">
                  <c:v>Kazakhstan</c:v>
                </c:pt>
                <c:pt idx="82">
                  <c:v>Uganda</c:v>
                </c:pt>
                <c:pt idx="83">
                  <c:v>Honduras</c:v>
                </c:pt>
                <c:pt idx="84">
                  <c:v>Czech Republic</c:v>
                </c:pt>
                <c:pt idx="86">
                  <c:v>Slovakia</c:v>
                </c:pt>
                <c:pt idx="87">
                  <c:v>Poland</c:v>
                </c:pt>
                <c:pt idx="88">
                  <c:v>Jordan</c:v>
                </c:pt>
                <c:pt idx="89">
                  <c:v>Thailand</c:v>
                </c:pt>
                <c:pt idx="90">
                  <c:v>South Korea</c:v>
                </c:pt>
                <c:pt idx="91">
                  <c:v>Japan</c:v>
                </c:pt>
                <c:pt idx="92">
                  <c:v>Kyrgyz Republic</c:v>
                </c:pt>
                <c:pt idx="93">
                  <c:v>Ukraine</c:v>
                </c:pt>
                <c:pt idx="94">
                  <c:v>Romania</c:v>
                </c:pt>
                <c:pt idx="95">
                  <c:v>Guatemala</c:v>
                </c:pt>
                <c:pt idx="96">
                  <c:v>Portugal</c:v>
                </c:pt>
                <c:pt idx="97">
                  <c:v>Slovenia</c:v>
                </c:pt>
                <c:pt idx="98">
                  <c:v>Croatia</c:v>
                </c:pt>
                <c:pt idx="99">
                  <c:v>Germany</c:v>
                </c:pt>
                <c:pt idx="100">
                  <c:v>United Kingdom</c:v>
                </c:pt>
                <c:pt idx="101">
                  <c:v>Indonesia</c:v>
                </c:pt>
                <c:pt idx="102">
                  <c:v>Italy</c:v>
                </c:pt>
                <c:pt idx="103">
                  <c:v>Bulgaria</c:v>
                </c:pt>
                <c:pt idx="104">
                  <c:v>Canada</c:v>
                </c:pt>
                <c:pt idx="105">
                  <c:v>Russia</c:v>
                </c:pt>
                <c:pt idx="106">
                  <c:v>France</c:v>
                </c:pt>
                <c:pt idx="107">
                  <c:v>Dominican Republic</c:v>
                </c:pt>
                <c:pt idx="108">
                  <c:v>Peru</c:v>
                </c:pt>
                <c:pt idx="109">
                  <c:v>Philippines</c:v>
                </c:pt>
                <c:pt idx="110">
                  <c:v>United States</c:v>
                </c:pt>
                <c:pt idx="111">
                  <c:v>Australia</c:v>
                </c:pt>
                <c:pt idx="112">
                  <c:v>Norway</c:v>
                </c:pt>
                <c:pt idx="113">
                  <c:v>Brazil</c:v>
                </c:pt>
                <c:pt idx="114">
                  <c:v>Georgia</c:v>
                </c:pt>
                <c:pt idx="115">
                  <c:v>Mexico</c:v>
                </c:pt>
                <c:pt idx="116">
                  <c:v>Sweden</c:v>
                </c:pt>
                <c:pt idx="117">
                  <c:v>South Africa</c:v>
                </c:pt>
                <c:pt idx="118">
                  <c:v>New Zealand</c:v>
                </c:pt>
              </c:strCache>
            </c:strRef>
          </c:cat>
          <c:val>
            <c:numRef>
              <c:f>gift!$E$2:$E$120</c:f>
              <c:numCache>
                <c:formatCode>General</c:formatCode>
                <c:ptCount val="119"/>
                <c:pt idx="20" formatCode="0">
                  <c:v>21</c:v>
                </c:pt>
                <c:pt idx="35" formatCode="0">
                  <c:v>34.825688073394495</c:v>
                </c:pt>
                <c:pt idx="42" formatCode="0">
                  <c:v>38.220183486238533</c:v>
                </c:pt>
                <c:pt idx="56" formatCode="0">
                  <c:v>43.110091743119263</c:v>
                </c:pt>
                <c:pt idx="59" formatCode="0">
                  <c:v>45.559633027522935</c:v>
                </c:pt>
                <c:pt idx="60" formatCode="0">
                  <c:v>45.568807339449542</c:v>
                </c:pt>
                <c:pt idx="61" formatCode="0">
                  <c:v>46.20754716981132</c:v>
                </c:pt>
                <c:pt idx="62" formatCode="0">
                  <c:v>46.761467889908253</c:v>
                </c:pt>
                <c:pt idx="67" formatCode="0">
                  <c:v>49.238532110091747</c:v>
                </c:pt>
                <c:pt idx="76" formatCode="0">
                  <c:v>54.944444444444443</c:v>
                </c:pt>
                <c:pt idx="77" formatCode="0">
                  <c:v>55.954128440366972</c:v>
                </c:pt>
                <c:pt idx="78" formatCode="0">
                  <c:v>56.889908256880737</c:v>
                </c:pt>
                <c:pt idx="80" formatCode="0">
                  <c:v>57.788990825688074</c:v>
                </c:pt>
                <c:pt idx="93" formatCode="0">
                  <c:v>62.981651376146786</c:v>
                </c:pt>
                <c:pt idx="95" formatCode="0">
                  <c:v>64.796296296296291</c:v>
                </c:pt>
                <c:pt idx="98" formatCode="0">
                  <c:v>68.458715596330279</c:v>
                </c:pt>
                <c:pt idx="101" formatCode="0">
                  <c:v>70.018348623853214</c:v>
                </c:pt>
                <c:pt idx="107" formatCode="0">
                  <c:v>75.220183486238525</c:v>
                </c:pt>
                <c:pt idx="109" formatCode="0">
                  <c:v>75.853211009174316</c:v>
                </c:pt>
                <c:pt idx="110" formatCode="0">
                  <c:v>76.028037383177576</c:v>
                </c:pt>
                <c:pt idx="113" formatCode="0">
                  <c:v>81.045871559633028</c:v>
                </c:pt>
                <c:pt idx="114" formatCode="0">
                  <c:v>81.067307692307693</c:v>
                </c:pt>
                <c:pt idx="115" formatCode="0">
                  <c:v>81.5</c:v>
                </c:pt>
                <c:pt idx="117" formatCode="0">
                  <c:v>87.046296296296291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1-4831-9CE7-0EAFCDDCC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98770896"/>
        <c:axId val="205329712"/>
      </c:barChart>
      <c:catAx>
        <c:axId val="29877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329712"/>
        <c:crosses val="autoZero"/>
        <c:auto val="1"/>
        <c:lblAlgn val="ctr"/>
        <c:lblOffset val="100"/>
        <c:noMultiLvlLbl val="0"/>
      </c:catAx>
      <c:valAx>
        <c:axId val="20532971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770896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EB7225"/>
                </a:solidFill>
              </a:rPr>
              <a:t>Mexico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'high achieve'!$A$2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achieve'!$B$2:$G$2</c:f>
              <c:numCache>
                <c:formatCode>0</c:formatCode>
                <c:ptCount val="6"/>
                <c:pt idx="0">
                  <c:v>54.695701599121094</c:v>
                </c:pt>
                <c:pt idx="1">
                  <c:v>51.988998413085938</c:v>
                </c:pt>
                <c:pt idx="2">
                  <c:v>61.340400695800781</c:v>
                </c:pt>
                <c:pt idx="3">
                  <c:v>65.761497497558594</c:v>
                </c:pt>
                <c:pt idx="4">
                  <c:v>78.990740740740748</c:v>
                </c:pt>
                <c:pt idx="5">
                  <c:v>81.5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DF-49C9-AB44-590FA68AC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B722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'high achieve'!$A$3</c:f>
              <c:strCache>
                <c:ptCount val="1"/>
                <c:pt idx="0">
                  <c:v>Georgia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achieve'!$B$3:$G$3</c:f>
              <c:numCache>
                <c:formatCode>0</c:formatCode>
                <c:ptCount val="6"/>
                <c:pt idx="0">
                  <c:v>52.850601196289063</c:v>
                </c:pt>
                <c:pt idx="1">
                  <c:v>54.696601867675781</c:v>
                </c:pt>
                <c:pt idx="2">
                  <c:v>55.318698883056641</c:v>
                </c:pt>
                <c:pt idx="3">
                  <c:v>66.383201599121094</c:v>
                </c:pt>
                <c:pt idx="4">
                  <c:v>81.626168224299064</c:v>
                </c:pt>
                <c:pt idx="5">
                  <c:v>81.067307692307693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C4-4A99-9550-C89572CCC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B722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'high achieve'!$A$4</c:f>
              <c:strCache>
                <c:ptCount val="1"/>
                <c:pt idx="0">
                  <c:v>Philippines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achieve'!$B$4:$G$4</c:f>
              <c:numCache>
                <c:formatCode>0</c:formatCode>
                <c:ptCount val="6"/>
                <c:pt idx="0">
                  <c:v>48.239101409912109</c:v>
                </c:pt>
                <c:pt idx="1">
                  <c:v>55.141300201416016</c:v>
                </c:pt>
                <c:pt idx="2">
                  <c:v>48.463199615478516</c:v>
                </c:pt>
                <c:pt idx="3">
                  <c:v>63.926601409912109</c:v>
                </c:pt>
                <c:pt idx="4">
                  <c:v>66.678899082568805</c:v>
                </c:pt>
                <c:pt idx="5">
                  <c:v>75.853211009174316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C2-4D48-8872-1E246327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B722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11898512685913"/>
          <c:y val="0.25819444444444445"/>
          <c:w val="0.72549212598425195"/>
          <c:h val="0.66541666666666666"/>
        </c:manualLayout>
      </c:layout>
      <c:lineChart>
        <c:grouping val="standard"/>
        <c:varyColors val="0"/>
        <c:ser>
          <c:idx val="0"/>
          <c:order val="0"/>
          <c:tx>
            <c:strRef>
              <c:f>'high achieve'!$A$5</c:f>
              <c:strCache>
                <c:ptCount val="1"/>
                <c:pt idx="0">
                  <c:v>Dominican Republic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achieve'!$B$5:$G$5</c:f>
              <c:numCache>
                <c:formatCode>0</c:formatCode>
                <c:ptCount val="6"/>
                <c:pt idx="0">
                  <c:v>11.703300476074219</c:v>
                </c:pt>
                <c:pt idx="1">
                  <c:v>14.318699836730957</c:v>
                </c:pt>
                <c:pt idx="2">
                  <c:v>29.084199905395508</c:v>
                </c:pt>
                <c:pt idx="3">
                  <c:v>50.761501312255859</c:v>
                </c:pt>
                <c:pt idx="4">
                  <c:v>66.348623853211009</c:v>
                </c:pt>
                <c:pt idx="5">
                  <c:v>75.220183486238525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AE-4C64-8029-E158317EA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B722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'high achieve'!$A$6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achieve'!$B$6:$G$6</c:f>
              <c:numCache>
                <c:formatCode>0</c:formatCode>
                <c:ptCount val="6"/>
                <c:pt idx="0">
                  <c:v>54.326099395751953</c:v>
                </c:pt>
                <c:pt idx="1">
                  <c:v>50.684799194335938</c:v>
                </c:pt>
                <c:pt idx="2">
                  <c:v>61.715801239013672</c:v>
                </c:pt>
                <c:pt idx="3">
                  <c:v>58.706401824951172</c:v>
                </c:pt>
                <c:pt idx="4">
                  <c:v>64.220183486238525</c:v>
                </c:pt>
                <c:pt idx="5">
                  <c:v>70.018348623853214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E-4012-AB9F-E07F97082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EB7225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'high achieve'!$A$7</c:f>
              <c:strCache>
                <c:ptCount val="1"/>
                <c:pt idx="0">
                  <c:v>Croatia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'high achieve'!$B$1:$G$1</c:f>
              <c:numCache>
                <c:formatCode>0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'high achieve'!$B$7:$G$7</c:f>
              <c:numCache>
                <c:formatCode>0</c:formatCode>
                <c:ptCount val="6"/>
                <c:pt idx="0">
                  <c:v>59.351699829101563</c:v>
                </c:pt>
                <c:pt idx="1">
                  <c:v>56.802200317382813</c:v>
                </c:pt>
                <c:pt idx="2">
                  <c:v>61.378898620605469</c:v>
                </c:pt>
                <c:pt idx="3">
                  <c:v>52.889900207519531</c:v>
                </c:pt>
                <c:pt idx="4">
                  <c:v>57.155963302752291</c:v>
                </c:pt>
                <c:pt idx="5">
                  <c:v>68.458715596330279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D2-4ED1-82BF-35A4221F4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869664"/>
        <c:axId val="572785328"/>
      </c:lineChart>
      <c:catAx>
        <c:axId val="73886966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72785328"/>
        <c:crosses val="autoZero"/>
        <c:auto val="1"/>
        <c:lblAlgn val="ctr"/>
        <c:lblOffset val="100"/>
        <c:noMultiLvlLbl val="0"/>
      </c:catAx>
      <c:valAx>
        <c:axId val="5727853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8696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47CB14-4060-4260-9A07-F410DF1ED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33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7C039-369B-44AF-9B7C-604402FBC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06438" y="0"/>
            <a:ext cx="54133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093AE-1A64-4199-859B-1F96FED4BD24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FFA73-B13D-4C9A-8E76-C0877ACE2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4133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583EA-146F-4FD1-8B95-3CAD5CB511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06438" y="6513513"/>
            <a:ext cx="541337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71027-899E-4B99-93D1-6A7939917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49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576749" cy="26476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53903" y="3"/>
            <a:ext cx="576749" cy="26476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BA47F2D-5AF5-4D2A-B022-C2F15DDFF033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5163800" y="6596063"/>
            <a:ext cx="31657925" cy="1780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096" y="25395541"/>
            <a:ext cx="1064768" cy="20778172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122300"/>
            <a:ext cx="576749" cy="26476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3903" y="50122300"/>
            <a:ext cx="576749" cy="26476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1BC45B7-3421-FC43-A22E-EEE00AB24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3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0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3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C45B7-3421-FC43-A22E-EEE00AB249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9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D0667B-EF2D-C742-8DAB-A8A9D4F977E5}"/>
              </a:ext>
            </a:extLst>
          </p:cNvPr>
          <p:cNvSpPr/>
          <p:nvPr userDrawn="1"/>
        </p:nvSpPr>
        <p:spPr>
          <a:xfrm>
            <a:off x="-1" y="3241288"/>
            <a:ext cx="9144000" cy="19022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105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F64E83-BF2F-934D-AB33-9310CA27A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40683" y="693904"/>
            <a:ext cx="4662633" cy="194953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471AC6-A74D-D646-ABAD-DCCE5EFD1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"/>
          </a:blip>
          <a:srcRect t="8551" r="24290" b="69096"/>
          <a:stretch/>
        </p:blipFill>
        <p:spPr>
          <a:xfrm>
            <a:off x="2904564" y="3241289"/>
            <a:ext cx="6239436" cy="190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6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77268-9E54-D44B-8B1E-ABB34854E8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195623" y="-143540"/>
            <a:ext cx="9144000" cy="467784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77268-9E54-D44B-8B1E-ABB34854E8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467885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E652C6-481E-A54C-901F-C2D99C9A59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235069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8EF284F-8A87-7244-8968-C1AEEE8709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2350691"/>
            <a:ext cx="4572000" cy="23313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D0667B-EF2D-C742-8DAB-A8A9D4F977E5}"/>
              </a:ext>
            </a:extLst>
          </p:cNvPr>
          <p:cNvSpPr/>
          <p:nvPr userDrawn="1"/>
        </p:nvSpPr>
        <p:spPr>
          <a:xfrm flipV="1">
            <a:off x="-52039" y="0"/>
            <a:ext cx="9196039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0D9665C3-AE01-EE47-9383-713FE590A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445" b="9975"/>
          <a:stretch/>
        </p:blipFill>
        <p:spPr>
          <a:xfrm>
            <a:off x="5181226" y="513063"/>
            <a:ext cx="3962774" cy="4630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8CA3C-9518-D34B-9D13-D13B366B43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935" y="4791619"/>
            <a:ext cx="2718110" cy="2494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20FEB74-1EB9-4246-AEFD-9F74A22C7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935" y="1178009"/>
            <a:ext cx="4792133" cy="60454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A picture containing umbrella, clock&#10;&#10;Description automatically generated">
            <a:extLst>
              <a:ext uri="{FF2B5EF4-FFF2-40B4-BE49-F238E27FC236}">
                <a16:creationId xmlns:a16="http://schemas.microsoft.com/office/drawing/2014/main" id="{C3C94D47-4469-3A4A-BF10-31B94023C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13000"/>
          </a:blip>
          <a:srcRect r="20445" b="9975"/>
          <a:stretch/>
        </p:blipFill>
        <p:spPr>
          <a:xfrm>
            <a:off x="5181226" y="513063"/>
            <a:ext cx="3962774" cy="46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35B01D-D897-B640-9363-6440595C9283}"/>
              </a:ext>
            </a:extLst>
          </p:cNvPr>
          <p:cNvSpPr/>
          <p:nvPr userDrawn="1"/>
        </p:nvSpPr>
        <p:spPr>
          <a:xfrm>
            <a:off x="0" y="3395133"/>
            <a:ext cx="9144000" cy="174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0667B-EF2D-C742-8DAB-A8A9D4F977E5}"/>
              </a:ext>
            </a:extLst>
          </p:cNvPr>
          <p:cNvSpPr/>
          <p:nvPr userDrawn="1"/>
        </p:nvSpPr>
        <p:spPr>
          <a:xfrm flipV="1">
            <a:off x="0" y="0"/>
            <a:ext cx="9144000" cy="32412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799" y="3759200"/>
            <a:ext cx="4792133" cy="108368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F64E83-BF2F-934D-AB33-9310CA27AF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6550" y="3519409"/>
            <a:ext cx="3219115" cy="1345971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66DD42-95D6-B04F-8432-9333C978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7012"/>
            <a:ext cx="9143999" cy="3263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81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D0667B-EF2D-C742-8DAB-A8A9D4F977E5}"/>
              </a:ext>
            </a:extLst>
          </p:cNvPr>
          <p:cNvSpPr/>
          <p:nvPr userDrawn="1"/>
        </p:nvSpPr>
        <p:spPr>
          <a:xfrm flipV="1">
            <a:off x="-52039" y="0"/>
            <a:ext cx="9196039" cy="5143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66DD42-95D6-B04F-8432-9333C978D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7886" y="-2124635"/>
            <a:ext cx="9196040" cy="5143500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58CA3C-9518-D34B-9D13-D13B366B4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935" y="4791619"/>
            <a:ext cx="2718110" cy="2494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020FEB74-1EB9-4246-AEFD-9F74A22C7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935" y="3494762"/>
            <a:ext cx="4792133" cy="1005597"/>
          </a:xfrm>
        </p:spPr>
        <p:txBody>
          <a:bodyPr>
            <a:noAutofit/>
          </a:bodyPr>
          <a:lstStyle>
            <a:lvl1pPr marL="0" indent="0" algn="l">
              <a:buNone/>
              <a:defRPr sz="33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A picture containing umbrella, clock&#10;&#10;Description automatically generated">
            <a:extLst>
              <a:ext uri="{FF2B5EF4-FFF2-40B4-BE49-F238E27FC236}">
                <a16:creationId xmlns:a16="http://schemas.microsoft.com/office/drawing/2014/main" id="{C3C94D47-4469-3A4A-BF10-31B94023C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6000"/>
          </a:blip>
          <a:srcRect r="20445" b="9975"/>
          <a:stretch/>
        </p:blipFill>
        <p:spPr>
          <a:xfrm>
            <a:off x="5181226" y="513063"/>
            <a:ext cx="3962774" cy="46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4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4475501" cy="994172"/>
          </a:xfrm>
        </p:spPr>
        <p:txBody>
          <a:bodyPr/>
          <a:lstStyle/>
          <a:p>
            <a:r>
              <a:rPr lang="en-US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475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611C49-A937-704D-A1C4-3B8B001511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6688" y="0"/>
            <a:ext cx="3897312" cy="46779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36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7C11B55-AE36-C943-8A59-045C1E1EB1C9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650" y="1465263"/>
            <a:ext cx="7886700" cy="296227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6813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1821F1C-284C-AE45-B528-45F2D697624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0" y="1430338"/>
            <a:ext cx="7886700" cy="296386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023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A6BAA6-4112-0B44-AC57-CCC91661946A}"/>
              </a:ext>
            </a:extLst>
          </p:cNvPr>
          <p:cNvSpPr/>
          <p:nvPr userDrawn="1"/>
        </p:nvSpPr>
        <p:spPr>
          <a:xfrm>
            <a:off x="0" y="4680260"/>
            <a:ext cx="9144000" cy="463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Test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tx2"/>
                </a:solidFill>
                <a:latin typeface="Adelle SemiBold" panose="02000503060000020004" pitchFamily="2" charset="77"/>
              </a:defRPr>
            </a:lvl1pPr>
          </a:lstStyle>
          <a:p>
            <a:fld id="{EC0C6A4E-2140-A448-8457-05517EDA63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C47FD-220A-414E-B253-577016D79CF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8935" y="4791619"/>
            <a:ext cx="2718110" cy="2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63" r:id="rId4"/>
    <p:sldLayoutId id="2147483662" r:id="rId5"/>
    <p:sldLayoutId id="2147483668" r:id="rId6"/>
    <p:sldLayoutId id="2147483664" r:id="rId7"/>
    <p:sldLayoutId id="2147483666" r:id="rId8"/>
    <p:sldLayoutId id="2147483671" r:id="rId9"/>
    <p:sldLayoutId id="2147483667" r:id="rId10"/>
    <p:sldLayoutId id="2147483673" r:id="rId11"/>
    <p:sldLayoutId id="2147483674" r:id="rId12"/>
    <p:sldLayoutId id="214748367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delle" panose="02000503060000020004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 baseline="0">
          <a:solidFill>
            <a:schemeClr val="tx2"/>
          </a:solidFill>
          <a:latin typeface="Adelle" panose="02000503060000020004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delle" panose="02000503060000020004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accent1"/>
          </a:solidFill>
          <a:latin typeface="Adelle" panose="02000503060000020004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accent1"/>
          </a:solidFill>
          <a:latin typeface="Adelle" panose="02000503060000020004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accent1"/>
          </a:solidFill>
          <a:latin typeface="Adelle" panose="02000503060000020004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10" Type="http://schemas.openxmlformats.org/officeDocument/2006/relationships/chart" Target="../charts/chart1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in a large city landscape&#10;&#10;Description generated with very high confidence">
            <a:extLst>
              <a:ext uri="{FF2B5EF4-FFF2-40B4-BE49-F238E27FC236}">
                <a16:creationId xmlns:a16="http://schemas.microsoft.com/office/drawing/2014/main" id="{4577D4E4-89A5-4CA1-9DD1-5A67AB9E08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/>
          </a:blip>
          <a:srcRect t="16357"/>
          <a:stretch/>
        </p:blipFill>
        <p:spPr>
          <a:xfrm>
            <a:off x="20" y="10"/>
            <a:ext cx="9143980" cy="5143490"/>
          </a:xfrm>
          <a:noFill/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2F011-5238-4721-8AC6-5F0E8AEF1107}"/>
              </a:ext>
            </a:extLst>
          </p:cNvPr>
          <p:cNvSpPr/>
          <p:nvPr/>
        </p:nvSpPr>
        <p:spPr>
          <a:xfrm>
            <a:off x="1" y="3544804"/>
            <a:ext cx="9143999" cy="1625073"/>
          </a:xfrm>
          <a:prstGeom prst="rect">
            <a:avLst/>
          </a:prstGeom>
          <a:gradFill>
            <a:gsLst>
              <a:gs pos="4000">
                <a:schemeClr val="bg1"/>
              </a:gs>
              <a:gs pos="0">
                <a:srgbClr val="7F92A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C2296-8347-4017-A230-38B159C7AF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2825" y="3737004"/>
            <a:ext cx="2888596" cy="1207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C6C2F1-4FC7-4C9B-9FD4-7524A69D22B4}"/>
              </a:ext>
            </a:extLst>
          </p:cNvPr>
          <p:cNvSpPr txBox="1"/>
          <p:nvPr/>
        </p:nvSpPr>
        <p:spPr>
          <a:xfrm>
            <a:off x="5103624" y="3794044"/>
            <a:ext cx="40722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delle SemiBold"/>
              </a:rPr>
              <a:t>Open Budget Survey 2019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2C317-4947-4A1D-A7BF-3D952A4C3153}"/>
              </a:ext>
            </a:extLst>
          </p:cNvPr>
          <p:cNvSpPr txBox="1"/>
          <p:nvPr/>
        </p:nvSpPr>
        <p:spPr>
          <a:xfrm>
            <a:off x="5707381" y="4184812"/>
            <a:ext cx="336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EB7225"/>
                </a:solidFill>
                <a:latin typeface="Adelle SemiBold"/>
              </a:rPr>
              <a:t>GIFT General Stewards Meeting</a:t>
            </a:r>
            <a:br>
              <a:rPr lang="en-US" b="1" dirty="0">
                <a:solidFill>
                  <a:srgbClr val="000000"/>
                </a:solidFill>
                <a:latin typeface="Adelle SemiBold"/>
              </a:rPr>
            </a:br>
            <a:r>
              <a:rPr lang="en-US" b="1" dirty="0">
                <a:solidFill>
                  <a:srgbClr val="000000"/>
                </a:solidFill>
                <a:latin typeface="Adelle SemiBold"/>
              </a:rPr>
              <a:t>25 August 2020</a:t>
            </a:r>
          </a:p>
        </p:txBody>
      </p:sp>
    </p:spTree>
    <p:extLst>
      <p:ext uri="{BB962C8B-B14F-4D97-AF65-F5344CB8AC3E}">
        <p14:creationId xmlns:p14="http://schemas.microsoft.com/office/powerpoint/2010/main" val="259819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D0186375-52F4-4530-8908-BC7655AAD4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13795"/>
              </p:ext>
            </p:extLst>
          </p:nvPr>
        </p:nvGraphicFramePr>
        <p:xfrm>
          <a:off x="3767328" y="285750"/>
          <a:ext cx="5228728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680">
                  <a:extLst>
                    <a:ext uri="{9D8B030D-6E8A-4147-A177-3AD203B41FA5}">
                      <a16:colId xmlns:a16="http://schemas.microsoft.com/office/drawing/2014/main" val="1658766197"/>
                    </a:ext>
                  </a:extLst>
                </a:gridCol>
                <a:gridCol w="2422048">
                  <a:extLst>
                    <a:ext uri="{9D8B030D-6E8A-4147-A177-3AD203B41FA5}">
                      <a16:colId xmlns:a16="http://schemas.microsoft.com/office/drawing/2014/main" val="30535648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Key Budget Document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56B890"/>
                          </a:solidFill>
                        </a:rPr>
                        <a:t>GIFT members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6804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Pre-Budget Statement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67%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9595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Executive’s Budget Proposal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774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Enacted Budget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89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Citizens Budget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71%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971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In-Year Reports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88%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614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Mid-Year Review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54%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9997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Year-End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704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Audit Report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67%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96598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BD1071-DA93-4A94-A469-A3F74B2C67F2}"/>
              </a:ext>
            </a:extLst>
          </p:cNvPr>
          <p:cNvSpPr txBox="1"/>
          <p:nvPr/>
        </p:nvSpPr>
        <p:spPr>
          <a:xfrm>
            <a:off x="147944" y="742950"/>
            <a:ext cx="3619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Overall, GIFT Members made </a:t>
            </a:r>
            <a:r>
              <a:rPr lang="en-US" sz="2400" dirty="0">
                <a:solidFill>
                  <a:srgbClr val="EB7225"/>
                </a:solidFill>
              </a:rPr>
              <a:t>81% of key budget documents</a:t>
            </a:r>
            <a:r>
              <a:rPr lang="en-US" sz="2400" dirty="0">
                <a:solidFill>
                  <a:srgbClr val="000000"/>
                </a:solidFill>
              </a:rPr>
              <a:t> available to the public.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Of the documents not made available, </a:t>
            </a:r>
            <a:r>
              <a:rPr lang="en-US" sz="2400" dirty="0">
                <a:solidFill>
                  <a:srgbClr val="EB7225"/>
                </a:solidFill>
              </a:rPr>
              <a:t>more than half</a:t>
            </a:r>
            <a:r>
              <a:rPr lang="en-US" sz="2400" dirty="0">
                <a:solidFill>
                  <a:srgbClr val="000000"/>
                </a:solidFill>
              </a:rPr>
              <a:t> were still produced. </a:t>
            </a:r>
          </a:p>
        </p:txBody>
      </p:sp>
    </p:spTree>
    <p:extLst>
      <p:ext uri="{BB962C8B-B14F-4D97-AF65-F5344CB8AC3E}">
        <p14:creationId xmlns:p14="http://schemas.microsoft.com/office/powerpoint/2010/main" val="309348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84A2D69-6FCD-45AE-830A-FE36AF34F425}"/>
              </a:ext>
            </a:extLst>
          </p:cNvPr>
          <p:cNvSpPr txBox="1"/>
          <p:nvPr/>
        </p:nvSpPr>
        <p:spPr>
          <a:xfrm>
            <a:off x="1025128" y="314766"/>
            <a:ext cx="709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B7225"/>
                </a:solidFill>
              </a:rPr>
              <a:t>Findings on oversight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3941F-BE4A-4BD9-A944-B4BD303CC7C4}"/>
              </a:ext>
            </a:extLst>
          </p:cNvPr>
          <p:cNvSpPr txBox="1"/>
          <p:nvPr/>
        </p:nvSpPr>
        <p:spPr>
          <a:xfrm>
            <a:off x="1617328" y="1279088"/>
            <a:ext cx="5909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Open Budget Survey also examines the roles and responsibilities of formal budget oversight actors: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Legislature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Supreme Audit Institution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7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84A2D69-6FCD-45AE-830A-FE36AF34F425}"/>
              </a:ext>
            </a:extLst>
          </p:cNvPr>
          <p:cNvSpPr txBox="1"/>
          <p:nvPr/>
        </p:nvSpPr>
        <p:spPr>
          <a:xfrm>
            <a:off x="1025128" y="314766"/>
            <a:ext cx="709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B7225"/>
                </a:solidFill>
              </a:rPr>
              <a:t>Findings on oversight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D8CE10-9F3A-4D83-B18A-6C80FD22E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827491"/>
              </p:ext>
            </p:extLst>
          </p:nvPr>
        </p:nvGraphicFramePr>
        <p:xfrm>
          <a:off x="569214" y="1060704"/>
          <a:ext cx="8005572" cy="3584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48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84A2D69-6FCD-45AE-830A-FE36AF34F425}"/>
              </a:ext>
            </a:extLst>
          </p:cNvPr>
          <p:cNvSpPr txBox="1"/>
          <p:nvPr/>
        </p:nvSpPr>
        <p:spPr>
          <a:xfrm>
            <a:off x="1025128" y="314766"/>
            <a:ext cx="709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B7225"/>
                </a:solidFill>
              </a:rPr>
              <a:t>Findings on participation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3941F-BE4A-4BD9-A944-B4BD303CC7C4}"/>
              </a:ext>
            </a:extLst>
          </p:cNvPr>
          <p:cNvSpPr txBox="1"/>
          <p:nvPr/>
        </p:nvSpPr>
        <p:spPr>
          <a:xfrm>
            <a:off x="1617328" y="1024646"/>
            <a:ext cx="5909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Open Budget Survey examines public participation across the budget cycle and across institutions, using indicators that are aligned to </a:t>
            </a:r>
            <a:r>
              <a:rPr lang="en-US" sz="2400" dirty="0">
                <a:solidFill>
                  <a:srgbClr val="EB7225"/>
                </a:solidFill>
              </a:rPr>
              <a:t>GIFT’s Principles of Public Participation in Fiscal Policies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On average, GIFT members score </a:t>
            </a:r>
            <a:r>
              <a:rPr lang="en-US" sz="2400" dirty="0">
                <a:solidFill>
                  <a:srgbClr val="EB7225"/>
                </a:solidFill>
              </a:rPr>
              <a:t>7 points </a:t>
            </a:r>
            <a:r>
              <a:rPr lang="en-US" sz="2400" dirty="0">
                <a:solidFill>
                  <a:srgbClr val="000000"/>
                </a:solidFill>
              </a:rPr>
              <a:t>higher than non-GIFT members on public participation.  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2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884A2D69-6FCD-45AE-830A-FE36AF34F425}"/>
              </a:ext>
            </a:extLst>
          </p:cNvPr>
          <p:cNvSpPr txBox="1"/>
          <p:nvPr/>
        </p:nvSpPr>
        <p:spPr>
          <a:xfrm>
            <a:off x="1025128" y="141030"/>
            <a:ext cx="7093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Participation mechanisms less common during budget implementation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A134EF-1587-478B-B2FA-BE7E20AB8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265377"/>
              </p:ext>
            </p:extLst>
          </p:nvPr>
        </p:nvGraphicFramePr>
        <p:xfrm>
          <a:off x="0" y="1218248"/>
          <a:ext cx="9144000" cy="327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80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3DC5-C6A5-4287-ABEA-A519ECCF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The Open Budget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0B24C-18CC-4C39-BF20-36628664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Measures three aspects of open budgets: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pPr marL="857250" lvl="1" indent="-342900"/>
            <a:r>
              <a:rPr lang="en-US" sz="2200" b="1" dirty="0">
                <a:solidFill>
                  <a:schemeClr val="tx2"/>
                </a:solidFill>
              </a:rPr>
              <a:t>Transparency</a:t>
            </a:r>
            <a:r>
              <a:rPr lang="en-US" sz="2200" dirty="0">
                <a:solidFill>
                  <a:srgbClr val="000000"/>
                </a:solidFill>
              </a:rPr>
              <a:t> of how public resources are raised and spent,</a:t>
            </a:r>
            <a:br>
              <a:rPr lang="en-US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  <a:p>
            <a:pPr marL="857250" lvl="1" indent="-342900"/>
            <a:r>
              <a:rPr lang="en-US" sz="2200" dirty="0">
                <a:solidFill>
                  <a:srgbClr val="000000"/>
                </a:solidFill>
              </a:rPr>
              <a:t>Opportunities for </a:t>
            </a:r>
            <a:r>
              <a:rPr lang="en-US" sz="2200" b="1" dirty="0">
                <a:solidFill>
                  <a:schemeClr val="tx2"/>
                </a:solidFill>
              </a:rPr>
              <a:t>participation</a:t>
            </a:r>
            <a:r>
              <a:rPr lang="en-US" sz="2200" dirty="0">
                <a:solidFill>
                  <a:srgbClr val="000000"/>
                </a:solidFill>
              </a:rPr>
              <a:t> in budget policy decisions, and</a:t>
            </a:r>
            <a:br>
              <a:rPr lang="en-US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  <a:p>
            <a:pPr marL="857250" lvl="1" indent="-342900"/>
            <a:r>
              <a:rPr lang="en-US" sz="2200" b="1" dirty="0">
                <a:solidFill>
                  <a:schemeClr val="tx2"/>
                </a:solidFill>
              </a:rPr>
              <a:t>Oversight</a:t>
            </a:r>
            <a:r>
              <a:rPr lang="en-US" sz="2200" dirty="0">
                <a:solidFill>
                  <a:srgbClr val="000000"/>
                </a:solidFill>
              </a:rPr>
              <a:t> by independent legislatures and audit institutions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81400-AFD2-4BDD-9C52-63D95EBE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6A4E-2140-A448-8457-05517EDA6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2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9127DA9-5262-4599-88F9-61E856D18212}"/>
              </a:ext>
            </a:extLst>
          </p:cNvPr>
          <p:cNvSpPr txBox="1"/>
          <p:nvPr/>
        </p:nvSpPr>
        <p:spPr>
          <a:xfrm>
            <a:off x="164305" y="4294950"/>
            <a:ext cx="2900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Insufficient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F6D1D-200E-4A9B-BD1D-E5E67846F00F}"/>
              </a:ext>
            </a:extLst>
          </p:cNvPr>
          <p:cNvSpPr txBox="1"/>
          <p:nvPr/>
        </p:nvSpPr>
        <p:spPr>
          <a:xfrm>
            <a:off x="3940820" y="183153"/>
            <a:ext cx="520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0000"/>
                </a:solidFill>
              </a:rPr>
              <a:t>The state of </a:t>
            </a:r>
            <a:r>
              <a:rPr lang="en-US" sz="3600" dirty="0">
                <a:solidFill>
                  <a:srgbClr val="EB7225"/>
                </a:solidFill>
              </a:rPr>
              <a:t>global budget transparency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6073F-A005-42EC-939C-7DC823058575}"/>
              </a:ext>
            </a:extLst>
          </p:cNvPr>
          <p:cNvSpPr txBox="1"/>
          <p:nvPr/>
        </p:nvSpPr>
        <p:spPr>
          <a:xfrm>
            <a:off x="3064668" y="4294949"/>
            <a:ext cx="2151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Sufficient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6F5702-2299-449F-843D-FA5839DDD95B}"/>
              </a:ext>
            </a:extLst>
          </p:cNvPr>
          <p:cNvCxnSpPr>
            <a:cxnSpLocks/>
          </p:cNvCxnSpPr>
          <p:nvPr/>
        </p:nvCxnSpPr>
        <p:spPr>
          <a:xfrm flipH="1">
            <a:off x="2595901" y="2324371"/>
            <a:ext cx="2854780" cy="0"/>
          </a:xfrm>
          <a:prstGeom prst="straightConnector1">
            <a:avLst/>
          </a:prstGeom>
          <a:ln w="412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6E4BE2-E4B1-4DDC-BD9C-F319293AF4D4}"/>
              </a:ext>
            </a:extLst>
          </p:cNvPr>
          <p:cNvGrpSpPr/>
          <p:nvPr/>
        </p:nvGrpSpPr>
        <p:grpSpPr>
          <a:xfrm>
            <a:off x="3069683" y="1229400"/>
            <a:ext cx="2474847" cy="984885"/>
            <a:chOff x="3064668" y="1114401"/>
            <a:chExt cx="2474847" cy="9848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0086B0-0263-4EF2-9057-805BFE0660C0}"/>
                </a:ext>
              </a:extLst>
            </p:cNvPr>
            <p:cNvSpPr txBox="1"/>
            <p:nvPr/>
          </p:nvSpPr>
          <p:spPr>
            <a:xfrm>
              <a:off x="3064668" y="1360622"/>
              <a:ext cx="17580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Global transparency score average</a:t>
              </a:r>
              <a:br>
                <a:rPr lang="en-US" sz="1400" dirty="0">
                  <a:solidFill>
                    <a:srgbClr val="000000"/>
                  </a:solidFill>
                </a:rPr>
              </a:br>
              <a:r>
                <a:rPr lang="en-US" sz="1400" dirty="0">
                  <a:solidFill>
                    <a:srgbClr val="000000"/>
                  </a:solidFill>
                </a:rPr>
                <a:t>OBS 2019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9CD58F-97F2-4C85-9D3A-706A59D55ADC}"/>
                </a:ext>
              </a:extLst>
            </p:cNvPr>
            <p:cNvSpPr txBox="1"/>
            <p:nvPr/>
          </p:nvSpPr>
          <p:spPr>
            <a:xfrm>
              <a:off x="4572000" y="1114401"/>
              <a:ext cx="967515" cy="98488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4400" dirty="0">
                  <a:solidFill>
                    <a:srgbClr val="EB7225"/>
                  </a:solidFill>
                </a:rPr>
                <a:t>45</a:t>
              </a:r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</a:rPr>
                <a:t>out of 100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B823D22-8516-4E0F-B7C0-6B69358EC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568499"/>
              </p:ext>
            </p:extLst>
          </p:nvPr>
        </p:nvGraphicFramePr>
        <p:xfrm>
          <a:off x="0" y="0"/>
          <a:ext cx="5216525" cy="467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53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4631DE2-76EF-4D2A-A338-4AAE3B262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297612"/>
              </p:ext>
            </p:extLst>
          </p:nvPr>
        </p:nvGraphicFramePr>
        <p:xfrm>
          <a:off x="1" y="0"/>
          <a:ext cx="5216524" cy="467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9127DA9-5262-4599-88F9-61E856D18212}"/>
              </a:ext>
            </a:extLst>
          </p:cNvPr>
          <p:cNvSpPr txBox="1"/>
          <p:nvPr/>
        </p:nvSpPr>
        <p:spPr>
          <a:xfrm>
            <a:off x="164305" y="4294950"/>
            <a:ext cx="2900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Insufficient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F6D1D-200E-4A9B-BD1D-E5E67846F00F}"/>
              </a:ext>
            </a:extLst>
          </p:cNvPr>
          <p:cNvSpPr txBox="1"/>
          <p:nvPr/>
        </p:nvSpPr>
        <p:spPr>
          <a:xfrm>
            <a:off x="3513666" y="2376876"/>
            <a:ext cx="5630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0000"/>
                </a:solidFill>
              </a:rPr>
              <a:t>Average budget transparency score of GIFT members is 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EB7225"/>
                </a:solidFill>
              </a:rPr>
              <a:t>just shy of “sufficient”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6073F-A005-42EC-939C-7DC823058575}"/>
              </a:ext>
            </a:extLst>
          </p:cNvPr>
          <p:cNvSpPr txBox="1"/>
          <p:nvPr/>
        </p:nvSpPr>
        <p:spPr>
          <a:xfrm>
            <a:off x="3064668" y="4294949"/>
            <a:ext cx="2151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Sufficient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998C03-8BB8-43AC-BBAC-043D3B7C93E7}"/>
              </a:ext>
            </a:extLst>
          </p:cNvPr>
          <p:cNvCxnSpPr>
            <a:cxnSpLocks/>
          </p:cNvCxnSpPr>
          <p:nvPr/>
        </p:nvCxnSpPr>
        <p:spPr>
          <a:xfrm flipH="1">
            <a:off x="3261360" y="1338033"/>
            <a:ext cx="2757148" cy="0"/>
          </a:xfrm>
          <a:prstGeom prst="straightConnector1">
            <a:avLst/>
          </a:prstGeom>
          <a:ln w="412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36AC80-09AA-40CF-917F-6701AA2CA0E3}"/>
              </a:ext>
            </a:extLst>
          </p:cNvPr>
          <p:cNvGrpSpPr/>
          <p:nvPr/>
        </p:nvGrpSpPr>
        <p:grpSpPr>
          <a:xfrm>
            <a:off x="3543661" y="1228244"/>
            <a:ext cx="2474847" cy="984885"/>
            <a:chOff x="3064668" y="1114401"/>
            <a:chExt cx="2474847" cy="9848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05D1E8-EF59-4D98-8304-5BC6474D5C65}"/>
                </a:ext>
              </a:extLst>
            </p:cNvPr>
            <p:cNvSpPr txBox="1"/>
            <p:nvPr/>
          </p:nvSpPr>
          <p:spPr>
            <a:xfrm>
              <a:off x="3064668" y="1360622"/>
              <a:ext cx="17580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GIFT transparency score average</a:t>
              </a:r>
              <a:br>
                <a:rPr lang="en-US" sz="1400" dirty="0">
                  <a:solidFill>
                    <a:srgbClr val="000000"/>
                  </a:solidFill>
                </a:rPr>
              </a:br>
              <a:r>
                <a:rPr lang="en-US" sz="1400" dirty="0">
                  <a:solidFill>
                    <a:srgbClr val="000000"/>
                  </a:solidFill>
                </a:rPr>
                <a:t>OBS 2019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A6FC9C-033B-4499-ABE5-BEC55F0DB150}"/>
                </a:ext>
              </a:extLst>
            </p:cNvPr>
            <p:cNvSpPr txBox="1"/>
            <p:nvPr/>
          </p:nvSpPr>
          <p:spPr>
            <a:xfrm>
              <a:off x="4572000" y="1114401"/>
              <a:ext cx="967515" cy="98488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4400" dirty="0">
                  <a:solidFill>
                    <a:srgbClr val="EB7225"/>
                  </a:solidFill>
                </a:rPr>
                <a:t>59</a:t>
              </a:r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</a:rPr>
                <a:t>out of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79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9127DA9-5262-4599-88F9-61E856D18212}"/>
              </a:ext>
            </a:extLst>
          </p:cNvPr>
          <p:cNvSpPr txBox="1"/>
          <p:nvPr/>
        </p:nvSpPr>
        <p:spPr>
          <a:xfrm>
            <a:off x="164305" y="4294950"/>
            <a:ext cx="2900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Insufficient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F6073F-A005-42EC-939C-7DC823058575}"/>
              </a:ext>
            </a:extLst>
          </p:cNvPr>
          <p:cNvSpPr txBox="1"/>
          <p:nvPr/>
        </p:nvSpPr>
        <p:spPr>
          <a:xfrm>
            <a:off x="3064668" y="4294949"/>
            <a:ext cx="2151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Sufficient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360DA6-0397-4BEB-AC81-6E2CBEC93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285914"/>
              </p:ext>
            </p:extLst>
          </p:nvPr>
        </p:nvGraphicFramePr>
        <p:xfrm>
          <a:off x="0" y="0"/>
          <a:ext cx="5216525" cy="467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699217-FBEB-4AEC-A07A-1158A199A516}"/>
              </a:ext>
            </a:extLst>
          </p:cNvPr>
          <p:cNvSpPr txBox="1"/>
          <p:nvPr/>
        </p:nvSpPr>
        <p:spPr>
          <a:xfrm>
            <a:off x="3403600" y="94387"/>
            <a:ext cx="5554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000000"/>
                </a:solidFill>
              </a:rPr>
              <a:t>Distribution of </a:t>
            </a:r>
            <a:r>
              <a:rPr lang="en-US" sz="3600" dirty="0">
                <a:solidFill>
                  <a:srgbClr val="EB7225"/>
                </a:solidFill>
              </a:rPr>
              <a:t>GIFT members</a:t>
            </a:r>
            <a:r>
              <a:rPr lang="en-US" sz="3600" dirty="0">
                <a:solidFill>
                  <a:srgbClr val="000000"/>
                </a:solidFill>
              </a:rPr>
              <a:t> across the 117 countries measured in the OBS 2019</a:t>
            </a:r>
            <a:endParaRPr lang="en-US" sz="3600" dirty="0">
              <a:solidFill>
                <a:srgbClr val="EB7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3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20C9E-D33C-4F23-A2A2-FF5F70DC126A}"/>
              </a:ext>
            </a:extLst>
          </p:cNvPr>
          <p:cNvSpPr txBox="1"/>
          <p:nvPr/>
        </p:nvSpPr>
        <p:spPr>
          <a:xfrm>
            <a:off x="370435" y="338285"/>
            <a:ext cx="840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Trends on global budget transparency improvements have been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EB7225"/>
                </a:solidFill>
              </a:rPr>
              <a:t>mostly positive </a:t>
            </a:r>
            <a:r>
              <a:rPr lang="en-US" sz="2400" dirty="0">
                <a:solidFill>
                  <a:srgbClr val="000000"/>
                </a:solidFill>
              </a:rPr>
              <a:t>since 2008.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1E9AD9D-05EC-4551-A8CB-80307AAC4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96129"/>
              </p:ext>
            </p:extLst>
          </p:nvPr>
        </p:nvGraphicFramePr>
        <p:xfrm>
          <a:off x="668865" y="1637029"/>
          <a:ext cx="7806267" cy="222969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13113">
                  <a:extLst>
                    <a:ext uri="{9D8B030D-6E8A-4147-A177-3AD203B41FA5}">
                      <a16:colId xmlns:a16="http://schemas.microsoft.com/office/drawing/2014/main" val="3767790300"/>
                    </a:ext>
                  </a:extLst>
                </a:gridCol>
                <a:gridCol w="3076360">
                  <a:extLst>
                    <a:ext uri="{9D8B030D-6E8A-4147-A177-3AD203B41FA5}">
                      <a16:colId xmlns:a16="http://schemas.microsoft.com/office/drawing/2014/main" val="3772688615"/>
                    </a:ext>
                  </a:extLst>
                </a:gridCol>
                <a:gridCol w="2816794">
                  <a:extLst>
                    <a:ext uri="{9D8B030D-6E8A-4147-A177-3AD203B41FA5}">
                      <a16:colId xmlns:a16="http://schemas.microsoft.com/office/drawing/2014/main" val="2857637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OBS Assessments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Number of Comparable Countries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4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Global Average Score Change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2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16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OBS 2008 to 2010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+3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2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OBS 2010 to 2012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+2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9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OBS 2012 to 2015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+3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14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OBS 2015 to 2017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2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42582"/>
                  </a:ext>
                </a:extLst>
              </a:tr>
              <a:tr h="3754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OBS 2017 to 2019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115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+3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7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3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20C9E-D33C-4F23-A2A2-FF5F70DC126A}"/>
              </a:ext>
            </a:extLst>
          </p:cNvPr>
          <p:cNvSpPr txBox="1"/>
          <p:nvPr/>
        </p:nvSpPr>
        <p:spPr>
          <a:xfrm>
            <a:off x="370435" y="338285"/>
            <a:ext cx="8403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Progress on budget transparency </a:t>
            </a:r>
            <a:r>
              <a:rPr lang="en-US" sz="2400" dirty="0">
                <a:solidFill>
                  <a:srgbClr val="EB7225"/>
                </a:solidFill>
              </a:rPr>
              <a:t>varies by region</a:t>
            </a:r>
          </a:p>
        </p:txBody>
      </p:sp>
      <p:pic>
        <p:nvPicPr>
          <p:cNvPr id="5" name="slide2" descr="08-19 Regions">
            <a:extLst>
              <a:ext uri="{FF2B5EF4-FFF2-40B4-BE49-F238E27FC236}">
                <a16:creationId xmlns:a16="http://schemas.microsoft.com/office/drawing/2014/main" id="{BBE09F19-C6C7-4732-9955-B7762250A9F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r="19269" b="15581"/>
          <a:stretch/>
        </p:blipFill>
        <p:spPr bwMode="auto">
          <a:xfrm>
            <a:off x="1100511" y="1205858"/>
            <a:ext cx="6942976" cy="33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33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20C9E-D33C-4F23-A2A2-FF5F70DC126A}"/>
              </a:ext>
            </a:extLst>
          </p:cNvPr>
          <p:cNvSpPr txBox="1"/>
          <p:nvPr/>
        </p:nvSpPr>
        <p:spPr>
          <a:xfrm>
            <a:off x="370436" y="338285"/>
            <a:ext cx="840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The average budget transparency score for GIFT members </a:t>
            </a:r>
            <a:r>
              <a:rPr lang="en-US" sz="2400" dirty="0">
                <a:solidFill>
                  <a:srgbClr val="EB7225"/>
                </a:solidFill>
              </a:rPr>
              <a:t>increased by 3 points </a:t>
            </a:r>
            <a:r>
              <a:rPr lang="en-US" sz="2400" dirty="0">
                <a:solidFill>
                  <a:srgbClr val="000000"/>
                </a:solidFill>
              </a:rPr>
              <a:t>between OBS 2017 and OBS 2019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CE021DD-89C7-42C2-8AF3-BA8015785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31565"/>
              </p:ext>
            </p:extLst>
          </p:nvPr>
        </p:nvGraphicFramePr>
        <p:xfrm>
          <a:off x="711640" y="1311027"/>
          <a:ext cx="7720720" cy="313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180">
                  <a:extLst>
                    <a:ext uri="{9D8B030D-6E8A-4147-A177-3AD203B41FA5}">
                      <a16:colId xmlns:a16="http://schemas.microsoft.com/office/drawing/2014/main" val="2109617013"/>
                    </a:ext>
                  </a:extLst>
                </a:gridCol>
                <a:gridCol w="1930180">
                  <a:extLst>
                    <a:ext uri="{9D8B030D-6E8A-4147-A177-3AD203B41FA5}">
                      <a16:colId xmlns:a16="http://schemas.microsoft.com/office/drawing/2014/main" val="2785392384"/>
                    </a:ext>
                  </a:extLst>
                </a:gridCol>
                <a:gridCol w="1930180">
                  <a:extLst>
                    <a:ext uri="{9D8B030D-6E8A-4147-A177-3AD203B41FA5}">
                      <a16:colId xmlns:a16="http://schemas.microsoft.com/office/drawing/2014/main" val="2088966770"/>
                    </a:ext>
                  </a:extLst>
                </a:gridCol>
                <a:gridCol w="1930180">
                  <a:extLst>
                    <a:ext uri="{9D8B030D-6E8A-4147-A177-3AD203B41FA5}">
                      <a16:colId xmlns:a16="http://schemas.microsoft.com/office/drawing/2014/main" val="2181457314"/>
                    </a:ext>
                  </a:extLst>
                </a:gridCol>
              </a:tblGrid>
              <a:tr h="9514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members scored moderately lower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B8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 members score saw little to no change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B8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members scored moderately higher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B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35607"/>
                  </a:ext>
                </a:extLst>
              </a:tr>
              <a:tr h="218231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Nigeria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Brazil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Guatemala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Paraguay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Mexico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Liberia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Egypt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Costa Rica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El Salvador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Georgia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United States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South Africa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Chile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Colombia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Tunisia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Senegal</a:t>
                      </a:r>
                    </a:p>
                    <a:p>
                      <a:pPr algn="ctr"/>
                      <a:endParaRPr lang="en-US" dirty="0">
                        <a:solidFill>
                          <a:srgbClr val="EB7225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Croatia (+11)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Benin (+10)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Mongolia (+10)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Philippines (+9)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Dominican Republic (+9)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Ukraine (+9)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Argentina (+8)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EB7225"/>
                          </a:solidFill>
                        </a:rPr>
                        <a:t>Indonesia (+6)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48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20C9E-D33C-4F23-A2A2-FF5F70DC126A}"/>
              </a:ext>
            </a:extLst>
          </p:cNvPr>
          <p:cNvSpPr txBox="1"/>
          <p:nvPr/>
        </p:nvSpPr>
        <p:spPr>
          <a:xfrm>
            <a:off x="0" y="2257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GIFT members rank among the </a:t>
            </a:r>
            <a:r>
              <a:rPr lang="en-US" sz="2400" dirty="0">
                <a:solidFill>
                  <a:srgbClr val="EB7225"/>
                </a:solidFill>
              </a:rPr>
              <a:t>top improvers </a:t>
            </a:r>
            <a:r>
              <a:rPr lang="en-US" sz="2400" dirty="0">
                <a:solidFill>
                  <a:srgbClr val="000000"/>
                </a:solidFill>
              </a:rPr>
              <a:t>on budget transparency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8035ED-B599-4DEE-A3F4-326B90215CB0}"/>
              </a:ext>
            </a:extLst>
          </p:cNvPr>
          <p:cNvGrpSpPr/>
          <p:nvPr/>
        </p:nvGrpSpPr>
        <p:grpSpPr>
          <a:xfrm>
            <a:off x="914400" y="914614"/>
            <a:ext cx="7315200" cy="3772264"/>
            <a:chOff x="964795" y="914614"/>
            <a:chExt cx="7315200" cy="3772264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56C7D02E-ECB9-4365-824A-B340D44DB42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31144433"/>
                </p:ext>
              </p:extLst>
            </p:nvPr>
          </p:nvGraphicFramePr>
          <p:xfrm>
            <a:off x="964795" y="914614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A6532CE4-46D7-4DE7-BE81-57E2E5EBC16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7887164"/>
                </p:ext>
              </p:extLst>
            </p:nvPr>
          </p:nvGraphicFramePr>
          <p:xfrm>
            <a:off x="964795" y="2858078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61066339-2B71-4B4F-8D1D-DEB038D5F39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1433340"/>
                </p:ext>
              </p:extLst>
            </p:nvPr>
          </p:nvGraphicFramePr>
          <p:xfrm>
            <a:off x="2793595" y="914614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DB375A5-1062-4AF4-A02B-4B3D19384A9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514718"/>
                </p:ext>
              </p:extLst>
            </p:nvPr>
          </p:nvGraphicFramePr>
          <p:xfrm>
            <a:off x="2793595" y="2858078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58F05D28-ED85-4CB4-B3E3-6ED532FD61B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2784533"/>
                </p:ext>
              </p:extLst>
            </p:nvPr>
          </p:nvGraphicFramePr>
          <p:xfrm>
            <a:off x="4622395" y="914614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7C92B92C-C5C5-4136-9D2D-226312D122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2605781"/>
                </p:ext>
              </p:extLst>
            </p:nvPr>
          </p:nvGraphicFramePr>
          <p:xfrm>
            <a:off x="4622395" y="2858078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CBCF679C-699F-4CE9-BB8F-BF54E7D7049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390170"/>
                </p:ext>
              </p:extLst>
            </p:nvPr>
          </p:nvGraphicFramePr>
          <p:xfrm>
            <a:off x="6451195" y="914614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D273ED1E-D1D6-4A50-BA7B-C6618DDEA9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3617791"/>
                </p:ext>
              </p:extLst>
            </p:nvPr>
          </p:nvGraphicFramePr>
          <p:xfrm>
            <a:off x="6451195" y="2858078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115721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 Budget Partnership Template">
  <a:themeElements>
    <a:clrScheme name="IBP Colors">
      <a:dk1>
        <a:srgbClr val="094C89"/>
      </a:dk1>
      <a:lt1>
        <a:srgbClr val="FFFFFF"/>
      </a:lt1>
      <a:dk2>
        <a:srgbClr val="EB7025"/>
      </a:dk2>
      <a:lt2>
        <a:srgbClr val="E7E6E6"/>
      </a:lt2>
      <a:accent1>
        <a:srgbClr val="0083A9"/>
      </a:accent1>
      <a:accent2>
        <a:srgbClr val="03ADC0"/>
      </a:accent2>
      <a:accent3>
        <a:srgbClr val="50C4C8"/>
      </a:accent3>
      <a:accent4>
        <a:srgbClr val="EE3727"/>
      </a:accent4>
      <a:accent5>
        <a:srgbClr val="D43E28"/>
      </a:accent5>
      <a:accent6>
        <a:srgbClr val="EDB9A9"/>
      </a:accent6>
      <a:hlink>
        <a:srgbClr val="0083A9"/>
      </a:hlink>
      <a:folHlink>
        <a:srgbClr val="EB702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P_PPTTemplate_v2" id="{D163DCA2-0B70-7640-98D3-0D5CC3E78BB7}" vid="{47C1A048-9A3C-F344-A937-C0FDCDB359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643b6f-ebf5-4138-8986-f53ec6ff90c1">
      <UserInfo>
        <DisplayName>Vivek Ramkumar</DisplayName>
        <AccountId>60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97A5466B00649A4CFAAB96F13E5E8" ma:contentTypeVersion="14" ma:contentTypeDescription="Create a new document." ma:contentTypeScope="" ma:versionID="22607af71e791495055c372f80c15ef0">
  <xsd:schema xmlns:xsd="http://www.w3.org/2001/XMLSchema" xmlns:xs="http://www.w3.org/2001/XMLSchema" xmlns:p="http://schemas.microsoft.com/office/2006/metadata/properties" xmlns:ns1="http://schemas.microsoft.com/sharepoint/v3" xmlns:ns2="6606234b-2704-4bae-93e5-f5741f895a35" xmlns:ns3="f7643b6f-ebf5-4138-8986-f53ec6ff90c1" targetNamespace="http://schemas.microsoft.com/office/2006/metadata/properties" ma:root="true" ma:fieldsID="0b4c773d1d523a0ab3027849583b7efe" ns1:_="" ns2:_="" ns3:_="">
    <xsd:import namespace="http://schemas.microsoft.com/sharepoint/v3"/>
    <xsd:import namespace="6606234b-2704-4bae-93e5-f5741f895a35"/>
    <xsd:import namespace="f7643b6f-ebf5-4138-8986-f53ec6ff9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6234b-2704-4bae-93e5-f5741f895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43b6f-ebf5-4138-8986-f53ec6ff90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2DB5D-2362-43F6-8153-9EE0433D68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39EBD-7D6B-4BCC-AC93-28E7F1B054E2}">
  <ds:schemaRefs>
    <ds:schemaRef ds:uri="http://schemas.microsoft.com/office/2006/metadata/properties"/>
    <ds:schemaRef ds:uri="http://schemas.microsoft.com/office/infopath/2007/PartnerControls"/>
    <ds:schemaRef ds:uri="da341720-609b-4f87-9909-024f3ccd8012"/>
    <ds:schemaRef ds:uri="f7643b6f-ebf5-4138-8986-f53ec6ff90c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175BA8B-4272-493D-B5BF-667E0F8C0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06234b-2704-4bae-93e5-f5741f895a35"/>
    <ds:schemaRef ds:uri="f7643b6f-ebf5-4138-8986-f53ec6ff90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IBP_PPTTemplate (1)</Template>
  <TotalTime>5157</TotalTime>
  <Words>455</Words>
  <Application>Microsoft Office PowerPoint</Application>
  <PresentationFormat>On-screen Show (16:9)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Adelle</vt:lpstr>
      <vt:lpstr>Adelle SemiBold</vt:lpstr>
      <vt:lpstr>Arial</vt:lpstr>
      <vt:lpstr>Calibri</vt:lpstr>
      <vt:lpstr>Wingdings</vt:lpstr>
      <vt:lpstr>Internation Budget Partnership Template</vt:lpstr>
      <vt:lpstr>PowerPoint Presentation</vt:lpstr>
      <vt:lpstr>The Open Budget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Caitlyn Stone</dc:creator>
  <cp:lastModifiedBy>David Robins</cp:lastModifiedBy>
  <cp:revision>87</cp:revision>
  <cp:lastPrinted>2020-04-07T19:37:08Z</cp:lastPrinted>
  <dcterms:created xsi:type="dcterms:W3CDTF">2020-04-02T19:41:56Z</dcterms:created>
  <dcterms:modified xsi:type="dcterms:W3CDTF">2020-08-24T23:20:46Z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0x010100C3D97A5466B00649A4CFAAB96F13E5E8</vt:lpwstr>
  </property>
</Properties>
</file>