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1" r:id="rId3"/>
    <p:sldId id="400" r:id="rId4"/>
    <p:sldId id="405" r:id="rId5"/>
    <p:sldId id="378" r:id="rId6"/>
    <p:sldId id="388" r:id="rId7"/>
    <p:sldId id="412" r:id="rId8"/>
    <p:sldId id="418" r:id="rId9"/>
    <p:sldId id="426" r:id="rId10"/>
    <p:sldId id="420" r:id="rId11"/>
    <p:sldId id="419" r:id="rId12"/>
    <p:sldId id="414" r:id="rId13"/>
    <p:sldId id="402" r:id="rId14"/>
    <p:sldId id="410" r:id="rId15"/>
    <p:sldId id="396" r:id="rId16"/>
    <p:sldId id="421" r:id="rId17"/>
    <p:sldId id="417" r:id="rId18"/>
    <p:sldId id="422" r:id="rId19"/>
    <p:sldId id="424" r:id="rId20"/>
    <p:sldId id="425" r:id="rId21"/>
    <p:sldId id="423" r:id="rId22"/>
    <p:sldId id="427" r:id="rId23"/>
    <p:sldId id="415" r:id="rId24"/>
    <p:sldId id="266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 petrie" initials="mp" lastIdx="24" clrIdx="0">
    <p:extLst>
      <p:ext uri="{19B8F6BF-5375-455C-9EA6-DF929625EA0E}">
        <p15:presenceInfo xmlns:p15="http://schemas.microsoft.com/office/powerpoint/2012/main" userId="2e93ca3824125f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F93707"/>
    <a:srgbClr val="FB5308"/>
    <a:srgbClr val="3C4648"/>
    <a:srgbClr val="8E9D9E"/>
    <a:srgbClr val="97BBD1"/>
    <a:srgbClr val="6AC1BD"/>
    <a:srgbClr val="77C390"/>
    <a:srgbClr val="B594C4"/>
    <a:srgbClr val="74B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Figure 3: Total Fiscal Transparency Commitments in first 51 IRMs </a:t>
            </a:r>
          </a:p>
          <a:p>
            <a:pPr>
              <a:defRPr/>
            </a:pPr>
            <a:r>
              <a:rPr lang="en-US" dirty="0"/>
              <a:t>by</a:t>
            </a:r>
            <a:r>
              <a:rPr lang="en-US" baseline="0" dirty="0"/>
              <a:t> Level of Completion</a:t>
            </a:r>
            <a:endParaRPr lang="en-US" dirty="0"/>
          </a:p>
        </c:rich>
      </c:tx>
      <c:layout>
        <c:manualLayout>
          <c:xMode val="edge"/>
          <c:yMode val="edge"/>
          <c:x val="0.16578453829634901"/>
          <c:y val="5.37313432835821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711982820329299"/>
          <c:y val="0.29531319779057502"/>
          <c:w val="0.367033214030064"/>
          <c:h val="0.6025918439299560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5.3846192842864002E-2"/>
                  <c:y val="9.58207340695830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EE-4AD1-8A96-F43E4ECFB110}"/>
                </c:ext>
              </c:extLst>
            </c:dLbl>
            <c:dLbl>
              <c:idx val="1"/>
              <c:layout>
                <c:manualLayout>
                  <c:x val="-6.5956861822550103E-2"/>
                  <c:y val="-0.1302450252823829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EE-4AD1-8A96-F43E4ECFB110}"/>
                </c:ext>
              </c:extLst>
            </c:dLbl>
            <c:dLbl>
              <c:idx val="2"/>
              <c:layout>
                <c:manualLayout>
                  <c:x val="7.4743832241798397E-2"/>
                  <c:y val="-0.10479384166436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EE-4AD1-8A96-F43E4ECFB110}"/>
                </c:ext>
              </c:extLst>
            </c:dLbl>
            <c:dLbl>
              <c:idx val="3"/>
              <c:layout>
                <c:manualLayout>
                  <c:x val="5.1908213990746799E-2"/>
                  <c:y val="9.12226107519306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EE-4AD1-8A96-F43E4ECFB110}"/>
                </c:ext>
              </c:extLst>
            </c:dLbl>
            <c:dLbl>
              <c:idx val="4"/>
              <c:layout>
                <c:manualLayout>
                  <c:x val="2.3039091911380899E-2"/>
                  <c:y val="0.11541470654826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EE-4AD1-8A96-F43E4ECFB11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'[24Oct All Countries Final.xlsx]All FT'!$H$88:$L$88</c:f>
              <c:strCache>
                <c:ptCount val="5"/>
                <c:pt idx="0">
                  <c:v>Completed</c:v>
                </c:pt>
                <c:pt idx="1">
                  <c:v>Substantially Comleted</c:v>
                </c:pt>
                <c:pt idx="2">
                  <c:v>Limited Completion</c:v>
                </c:pt>
                <c:pt idx="3">
                  <c:v>Not Started</c:v>
                </c:pt>
                <c:pt idx="4">
                  <c:v>Unclear and Withdrawn</c:v>
                </c:pt>
              </c:strCache>
            </c:strRef>
          </c:cat>
          <c:val>
            <c:numRef>
              <c:f>'[24Oct All Countries Final.xlsx]All FT'!$H$89:$L$89</c:f>
              <c:numCache>
                <c:formatCode>General</c:formatCode>
                <c:ptCount val="5"/>
                <c:pt idx="0">
                  <c:v>87</c:v>
                </c:pt>
                <c:pt idx="1">
                  <c:v>94</c:v>
                </c:pt>
                <c:pt idx="2">
                  <c:v>127</c:v>
                </c:pt>
                <c:pt idx="3">
                  <c:v>43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EE-4AD1-8A96-F43E4ECFB1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5598568360773"/>
          <c:y val="0.299920084616289"/>
          <c:w val="0.277537866857552"/>
          <c:h val="0.57469620401927402"/>
        </c:manualLayout>
      </c:layout>
      <c:overlay val="0"/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0.44943</cdr:x>
      <cdr:y>0.83747</cdr:y>
    </cdr:from>
    <cdr:to>
      <cdr:x>0.60811</cdr:x>
      <cdr:y>0.96047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561645" y="3789831"/>
          <a:ext cx="904460" cy="5565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800" dirty="0"/>
            <a:t>N = 378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55FB6-F878-44A7-902C-6726E484EA41}" type="datetimeFigureOut">
              <a:rPr lang="en-NZ" smtClean="0"/>
              <a:t>10/03/2017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F2CB-CABE-42CE-A67E-8A589E9DD95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867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55DC-93FE-F04E-821C-247B57ED379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A202-9FDB-4B49-B0DC-90E50751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2A202-9FDB-4B49-B0DC-90E507511A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8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9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796672" y="245106"/>
            <a:ext cx="19223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>
                <a:solidFill>
                  <a:srgbClr val="FB5308"/>
                </a:solidFill>
                <a:latin typeface="Arial"/>
                <a:cs typeface="Arial"/>
              </a:rPr>
              <a:t>GIFT Work on Public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6826816" y="245106"/>
            <a:ext cx="19223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>
                <a:solidFill>
                  <a:srgbClr val="FB5308"/>
                </a:solidFill>
                <a:latin typeface="Arial"/>
                <a:cs typeface="Arial"/>
              </a:rPr>
              <a:t>GIFT Work on Public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caltransparency.net/fowg/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590" y="2636959"/>
            <a:ext cx="52934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500" dirty="0">
                <a:solidFill>
                  <a:schemeClr val="bg1"/>
                </a:solidFill>
                <a:latin typeface="Arial"/>
                <a:cs typeface="Arial"/>
              </a:rPr>
              <a:t>Public Participation in Fiscal Policy </a:t>
            </a:r>
          </a:p>
          <a:p>
            <a:r>
              <a:rPr lang="en-NZ" sz="2500" dirty="0">
                <a:solidFill>
                  <a:schemeClr val="bg1"/>
                </a:solidFill>
                <a:latin typeface="Arial"/>
                <a:cs typeface="Arial"/>
              </a:rPr>
              <a:t>Principles and selected issues</a:t>
            </a:r>
            <a:endParaRPr lang="en-US" sz="2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590" y="3763588"/>
            <a:ext cx="2447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Murray Petrie</a:t>
            </a:r>
          </a:p>
          <a:p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GIFT Lead Technical Advisor</a:t>
            </a:r>
          </a:p>
          <a:p>
            <a:r>
              <a:rPr lang="it-IT" sz="1200" dirty="0">
                <a:solidFill>
                  <a:schemeClr val="bg1"/>
                </a:solidFill>
                <a:latin typeface="Arial"/>
                <a:cs typeface="Arial"/>
              </a:rPr>
              <a:t>petrie@fiscaltransparency.net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590" y="5709904"/>
            <a:ext cx="231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dirty="0" err="1">
                <a:solidFill>
                  <a:schemeClr val="bg1"/>
                </a:solidFill>
                <a:latin typeface="Arial"/>
                <a:cs typeface="Arial"/>
              </a:rPr>
              <a:t>FiscalTransparency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947" y="4908216"/>
            <a:ext cx="2059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Arial"/>
                <a:cs typeface="Arial"/>
              </a:rPr>
              <a:t>GIFT Stewards Meeting</a:t>
            </a:r>
          </a:p>
          <a:p>
            <a:r>
              <a:rPr lang="it-IT" sz="1200" b="1" dirty="0">
                <a:solidFill>
                  <a:schemeClr val="bg1"/>
                </a:solidFill>
                <a:latin typeface="Arial"/>
                <a:cs typeface="Arial"/>
              </a:rPr>
              <a:t>Mexico City</a:t>
            </a:r>
          </a:p>
          <a:p>
            <a:r>
              <a:rPr lang="it-IT" sz="1200" dirty="0">
                <a:solidFill>
                  <a:schemeClr val="bg1"/>
                </a:solidFill>
                <a:latin typeface="Arial"/>
                <a:cs typeface="Arial"/>
              </a:rPr>
              <a:t>8 March, 2017</a:t>
            </a:r>
          </a:p>
        </p:txBody>
      </p:sp>
    </p:spTree>
    <p:extLst>
      <p:ext uri="{BB962C8B-B14F-4D97-AF65-F5344CB8AC3E}">
        <p14:creationId xmlns:p14="http://schemas.microsoft.com/office/powerpoint/2010/main" val="163748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1818861"/>
            <a:ext cx="7998309" cy="3430862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Change title of Principle 6 to Depth 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10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5375" y="1908542"/>
            <a:ext cx="716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NZ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</a:rPr>
              <a:t> The transparency principle has been re-named ‘depth’. This helps to avoid confusion with the openness principle, which also contains elements of transparency.</a:t>
            </a:r>
            <a:endParaRPr lang="en-NZ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2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65922" y="1779104"/>
            <a:ext cx="7789587" cy="45719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 change to the ordering of the Principles 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11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5375" y="1908542"/>
            <a:ext cx="71622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Principle 5, Accessibility, is about facilitating public participation in general, by disseminating complete and accessible fiscal information. I</a:t>
            </a: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</a:rPr>
              <a:t>t had been confused with the transparency principle, which in turn had been confused with the openness principle because of the similarity of the terms. </a:t>
            </a:r>
            <a:endParaRPr lang="en-NZ" sz="2400" spc="20" dirty="0">
              <a:solidFill>
                <a:srgbClr val="4C585A"/>
              </a:solidFill>
              <a:latin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</a:rPr>
              <a:t>It was therefore decided to re-order the principles, shifting accessibility from 5 to 1. </a:t>
            </a:r>
          </a:p>
          <a:p>
            <a:pPr>
              <a:spcAft>
                <a:spcPts val="0"/>
              </a:spcAft>
            </a:pPr>
            <a:endParaRPr lang="en-NZ" sz="2400" spc="20" dirty="0">
              <a:solidFill>
                <a:srgbClr val="4C585A"/>
              </a:solidFill>
              <a:latin typeface="Arial" panose="020B0604020202020204" pitchFamily="34" charset="0"/>
            </a:endParaRPr>
          </a:p>
          <a:p>
            <a:endParaRPr lang="en-US" sz="2400" spc="20" dirty="0">
              <a:solidFill>
                <a:srgbClr val="4C585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2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 final set of Principles</a:t>
            </a:r>
          </a:p>
          <a:p>
            <a:endParaRPr lang="en-NZ" sz="20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 	Accessibility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 	Openness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3 	Inclusiveness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4 	Respect for self-expression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5 	Timeliness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6 	Depth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7 	Proportionality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 	Sustainability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9 	Complementarity</a:t>
            </a:r>
          </a:p>
          <a:p>
            <a:r>
              <a:rPr lang="en-NZ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10 	Reciprocity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NZ" sz="20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87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6225" y="795130"/>
            <a:ext cx="794686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Possible objections to public participation</a:t>
            </a:r>
          </a:p>
          <a:p>
            <a:endParaRPr lang="en-US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i="1" dirty="0">
                <a:solidFill>
                  <a:srgbClr val="3C4648"/>
                </a:solidFill>
                <a:latin typeface="Arial"/>
                <a:cs typeface="Arial"/>
              </a:rPr>
              <a:t>Could undermine representative government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Aim is to complement and strengthen existing governance arrangements and trust in government, not to set up parallel processes.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i="1" dirty="0">
                <a:solidFill>
                  <a:srgbClr val="3C4648"/>
                </a:solidFill>
                <a:latin typeface="Arial"/>
                <a:cs typeface="Arial"/>
              </a:rPr>
              <a:t>Culture and long-standing practice of budget secrecy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But policy making more open now, and budget secrecy can be retained where clearly warranted by public policy e.g. to avoid adverse behavioral responses.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i="1" dirty="0">
                <a:solidFill>
                  <a:srgbClr val="3C4648"/>
                </a:solidFill>
                <a:latin typeface="Arial"/>
                <a:cs typeface="Arial"/>
              </a:rPr>
              <a:t>Concerns that fiscal policy should be left to the experts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But open engagement of external experts is one of mechanisms proposed.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Fiscal policy involves ethical and distributional choices that should not be the sole preserve of ‘experts’.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Fiscal policy is inherently political and will not be </a:t>
            </a:r>
            <a:b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left to experts in any case.</a:t>
            </a:r>
          </a:p>
          <a:p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  <a:p>
            <a:pPr lvl="1"/>
            <a:r>
              <a:rPr lang="en-US" sz="1600" dirty="0">
                <a:solidFill>
                  <a:srgbClr val="3C4648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0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Possible objections to public participation (2)</a:t>
            </a:r>
          </a:p>
          <a:p>
            <a:endParaRPr lang="en-US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i="1" dirty="0">
                <a:solidFill>
                  <a:srgbClr val="3C4648"/>
                </a:solidFill>
                <a:latin typeface="Arial"/>
                <a:cs typeface="Arial"/>
              </a:rPr>
              <a:t>Public engagement takes time, slows down the policy process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Participation is a right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It can help avoid policy reversals, and improve policy quality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i="1" dirty="0">
                <a:solidFill>
                  <a:srgbClr val="3C4648"/>
                </a:solidFill>
                <a:latin typeface="Arial"/>
                <a:cs typeface="Arial"/>
              </a:rPr>
              <a:t>Public participation is costly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But the ICT revolution has dramatically cut the cost of direct engagement with citizens, and created completely new possibilities for interactions.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Public participation a means for government to tap into the information, insights and perspectives distributed throughout society, lowering the cost 	and improving effectiveness of research, policy development, monitoring, review, evaluation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Resource costs are recognized in the Principles </a:t>
            </a:r>
            <a:b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e.g. proportionality.</a:t>
            </a:r>
          </a:p>
          <a:p>
            <a:pPr lvl="1"/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950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Measuring participation: </a:t>
            </a:r>
          </a:p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2017 Open Budget Survey</a:t>
            </a:r>
          </a:p>
          <a:p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Public participation was added to the survey for the 2012 survey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Following development of the GIFT Participation Principles, the IBP has fundamentally redesigned the OBS questions so that they measure practices against the GIFT principles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Results from the 2017 OBS likely to be available early 2018</a:t>
            </a:r>
          </a:p>
          <a:p>
            <a:endParaRPr lang="en-US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22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Measuring participation: </a:t>
            </a:r>
          </a:p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2017 Open Budget Survey</a:t>
            </a:r>
          </a:p>
          <a:p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3C4648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a) </a:t>
            </a: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Public Engagement by the Executive</a:t>
            </a:r>
          </a:p>
          <a:p>
            <a:pPr marL="285750" indent="-285750">
              <a:buFont typeface="Arial" charset="0"/>
              <a:buChar char="•"/>
            </a:pP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Formulation and Implementation phases</a:t>
            </a:r>
          </a:p>
          <a:p>
            <a:pPr marL="285750" indent="-285750">
              <a:buFont typeface="Arial" charset="0"/>
              <a:buChar char="•"/>
            </a:pP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Principles of inclusiveness, timeliness, sustainability, complementarity and transparency</a:t>
            </a:r>
          </a:p>
          <a:p>
            <a:pPr marL="285750" indent="-285750">
              <a:buFont typeface="Arial" charset="0"/>
              <a:buChar char="•"/>
            </a:pPr>
            <a:endParaRPr lang="is-IS" sz="2000" dirty="0">
              <a:solidFill>
                <a:srgbClr val="3C4648"/>
              </a:solidFill>
              <a:latin typeface="Arial"/>
              <a:cs typeface="Arial"/>
            </a:endParaRPr>
          </a:p>
          <a:p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b) Public Engagement by the Legislature</a:t>
            </a:r>
          </a:p>
          <a:p>
            <a:pPr marL="285750" indent="-285750">
              <a:buFont typeface="Arial" charset="0"/>
              <a:buChar char="•"/>
            </a:pP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Pre-budget, approval and monitoring phases</a:t>
            </a:r>
          </a:p>
          <a:p>
            <a:pPr marL="285750" indent="-285750">
              <a:buFont typeface="Arial" charset="0"/>
              <a:buChar char="•"/>
            </a:pP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Principles of inclusiveness, transparency and complemetarity</a:t>
            </a:r>
          </a:p>
          <a:p>
            <a:endParaRPr lang="is-IS" sz="2000" dirty="0">
              <a:solidFill>
                <a:srgbClr val="3C4648"/>
              </a:solidFill>
              <a:latin typeface="Arial"/>
              <a:cs typeface="Arial"/>
            </a:endParaRPr>
          </a:p>
          <a:p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c) Public Engagement by the Supreme Audit Institution</a:t>
            </a:r>
          </a:p>
          <a:p>
            <a:pPr marL="285750" indent="-285750">
              <a:buFont typeface="Arial" charset="0"/>
              <a:buChar char="•"/>
            </a:pP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Audit program design and investigations</a:t>
            </a:r>
          </a:p>
          <a:p>
            <a:pPr marL="285750" indent="-285750">
              <a:buFont typeface="Arial" charset="0"/>
              <a:buChar char="•"/>
            </a:pPr>
            <a:r>
              <a:rPr lang="is-IS" sz="2000" dirty="0">
                <a:solidFill>
                  <a:srgbClr val="3C4648"/>
                </a:solidFill>
                <a:latin typeface="Arial"/>
                <a:cs typeface="Arial"/>
              </a:rPr>
              <a:t>Principles of transparency &amp; complementarity</a:t>
            </a:r>
          </a:p>
          <a:p>
            <a:endParaRPr lang="en-NZ" sz="2000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16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45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Measuring participation: </a:t>
            </a:r>
          </a:p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Pilot Supplementary PEFA Indicator</a:t>
            </a:r>
          </a:p>
          <a:p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n-NZ" sz="2000" b="1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One indicator</a:t>
            </a: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 covering </a:t>
            </a:r>
            <a:r>
              <a:rPr lang="en-NZ" sz="2000" b="1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four dimensions of fiscal policy:</a:t>
            </a:r>
            <a:endParaRPr lang="en-US" sz="2000" b="1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Public participation across the annual budget cycle:</a:t>
            </a:r>
          </a:p>
          <a:p>
            <a:pPr lvl="1"/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Budget preparation and Legislative approval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Public participation in the design and delivery of public services (two of largest sectors)</a:t>
            </a:r>
            <a:endParaRPr lang="en-US" sz="2000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Public participation in the appraisal and implementation of public investment projects (sample of largest projects)</a:t>
            </a:r>
            <a:endParaRPr lang="en-US" sz="2000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Public participation in oversight processes</a:t>
            </a:r>
            <a:b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NZ" sz="2000" dirty="0">
                <a:solidFill>
                  <a:srgbClr val="3C4648"/>
                </a:solidFill>
                <a:latin typeface="Arial" charset="0"/>
                <a:ea typeface="Arial" charset="0"/>
                <a:cs typeface="Arial" charset="0"/>
              </a:rPr>
              <a:t>(legislative review and Supreme Audit)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Scores of a - d defined for each of the 4 dimensions.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Piloted in South Africa (Global Integrity) and in the Philippines</a:t>
            </a:r>
          </a:p>
          <a:p>
            <a:endParaRPr lang="en-US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17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878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528418"/>
            <a:ext cx="805087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Citizen-centred OGP Commitments:</a:t>
            </a:r>
          </a:p>
          <a:p>
            <a:pPr algn="ctr"/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some examples from first Action Plans</a:t>
            </a: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NZ" sz="2000" dirty="0"/>
          </a:p>
          <a:p>
            <a:pPr marL="285750" indent="-285750">
              <a:buFont typeface="Arial" charset="0"/>
              <a:buChar char="•"/>
            </a:pPr>
            <a:r>
              <a:rPr lang="en-NZ" sz="2400" dirty="0"/>
              <a:t>Guatemala: citizen participation in monitoring public procurement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Philippines: institutionalize citizen-participatory audits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Dominican Republic: publish data on public complaints at the level of individual government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Peru: improve mechanisms for public consultation on budget preparation, approval, implementation and reporting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Ghana: </a:t>
            </a:r>
            <a:r>
              <a:rPr lang="en-NZ" sz="2400" dirty="0"/>
              <a:t>prepare guidelines to deepen CSO participation in budgetary processes</a:t>
            </a:r>
          </a:p>
          <a:p>
            <a:pPr marL="285750" indent="-285750">
              <a:buFont typeface="Arial" charset="0"/>
              <a:buChar char="•"/>
            </a:pPr>
            <a:r>
              <a:rPr lang="en-NZ" sz="2400" dirty="0"/>
              <a:t>Finland: promote participatory budgeting </a:t>
            </a:r>
          </a:p>
          <a:p>
            <a:endParaRPr lang="en-NZ" sz="2000" dirty="0"/>
          </a:p>
          <a:p>
            <a:endParaRPr lang="en-US" sz="2000" dirty="0"/>
          </a:p>
          <a:p>
            <a:pPr lvl="0"/>
            <a:endParaRPr lang="en-NZ" sz="2000" dirty="0"/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18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68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Citizen-centred OGP Commitments:</a:t>
            </a:r>
          </a:p>
          <a:p>
            <a:pPr algn="ctr"/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Mongolia’s current Action Plan</a:t>
            </a:r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NZ" sz="2400" dirty="0"/>
              <a:t>Commitment 2: improve the quality </a:t>
            </a:r>
            <a:r>
              <a:rPr lang="en-NZ" sz="2400"/>
              <a:t>of and </a:t>
            </a:r>
            <a:r>
              <a:rPr lang="en-NZ" sz="2400" dirty="0"/>
              <a:t>access to education and health services by providing more accessible information and introducing social accountability and constructive engagement between citizens and service providers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NZ" sz="2400" dirty="0"/>
              <a:t>Commitment 9: with respect to the ‘Glass Account’ system, publish more granular data, and strengthen government’s capacity to respond to feedback and complaints from citizens and CSOs</a:t>
            </a:r>
          </a:p>
          <a:p>
            <a:endParaRPr lang="en-US" sz="2000" dirty="0"/>
          </a:p>
          <a:p>
            <a:pPr lvl="0"/>
            <a:endParaRPr lang="en-NZ" sz="2000" dirty="0"/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19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84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955173"/>
            <a:ext cx="80508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Overview of presentation</a:t>
            </a:r>
            <a:endParaRPr lang="fr-F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Small changes made to the GIFT Participation Principles</a:t>
            </a:r>
          </a:p>
          <a:p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Possible objections to public participation in fiscal policy</a:t>
            </a:r>
          </a:p>
          <a:p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Measuring public participation in fiscal policy</a:t>
            </a:r>
          </a:p>
          <a:p>
            <a:pPr marL="342900" indent="-342900">
              <a:buFont typeface="Wingdings" charset="2"/>
              <a:buChar char="§"/>
            </a:pPr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Public participation commitments in the Open Government Partnership</a:t>
            </a:r>
          </a:p>
          <a:p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407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458844"/>
            <a:ext cx="805087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Promoting public engagement in fiscal policies </a:t>
            </a:r>
          </a:p>
          <a:p>
            <a:pPr algn="ctr"/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through the OGP’s Fiscal Openness Working Group</a:t>
            </a:r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The FOWG objectives are, through regular regional meetings, to: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Provide a platform for peer to peer sharing and learning among OGP members on fiscal openness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Offer OGP members efficient and coordinated access to international good practices, tools, norms, assessments, and technical expertise on fiscal openness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Support OGP members to implement their fiscal openness commitments, and develop even more ambitious fiscal openness goals and good practices including perhaps common/shared goals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Motivate additional governments to become champions and models of fiscal openness.</a:t>
            </a:r>
            <a:b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See materials at </a:t>
            </a: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http://www.fiscaltransparency.net/fowg/</a:t>
            </a: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20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115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7477956"/>
              </p:ext>
            </p:extLst>
          </p:nvPr>
        </p:nvGraphicFramePr>
        <p:xfrm>
          <a:off x="1722120" y="931255"/>
          <a:ext cx="5699760" cy="452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01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18" y="457200"/>
            <a:ext cx="3856355" cy="6095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2115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C46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Some Issues for Discussion</a:t>
            </a:r>
          </a:p>
          <a:p>
            <a:endParaRPr lang="en-NZ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The final changes to the participation principles</a:t>
            </a:r>
          </a:p>
          <a:p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The scope in your country for developing an ambitious commitment(s) involving direct public engagement in fiscal policy design or implementation e.g. procurement, service delivery</a:t>
            </a:r>
            <a:b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(‘citizen-centred fiscal transparency’)</a:t>
            </a:r>
          </a:p>
          <a:p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FF0000"/>
                </a:solidFill>
                <a:latin typeface="Arial"/>
                <a:cs typeface="Arial"/>
              </a:rPr>
              <a:t>What can GIFT do to support development and implementation of public participation commitments?</a:t>
            </a:r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NZ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836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3718" y="3043179"/>
            <a:ext cx="2076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@</a:t>
            </a:r>
            <a:r>
              <a:rPr lang="en-US" sz="2400" dirty="0" err="1">
                <a:solidFill>
                  <a:schemeClr val="bg1"/>
                </a:solidFill>
                <a:latin typeface="Arial"/>
                <a:cs typeface="Arial"/>
              </a:rPr>
              <a:t>FiscalTrans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43" y="3137350"/>
            <a:ext cx="406828" cy="329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3718" y="2721775"/>
            <a:ext cx="1587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Engage with 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873" y="3859363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chemeClr val="bg1"/>
                </a:solidFill>
                <a:latin typeface="Arial"/>
                <a:cs typeface="Arial"/>
              </a:rPr>
              <a:t>fiscaltransparency.net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33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955173"/>
            <a:ext cx="80508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GIFT’s work program on </a:t>
            </a:r>
          </a:p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public participation in fiscal policy</a:t>
            </a:r>
            <a:endParaRPr lang="en-US" sz="2000" b="1" dirty="0">
              <a:solidFill>
                <a:srgbClr val="FB53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endParaRPr lang="fr-F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NZ" sz="2000" dirty="0">
                <a:solidFill>
                  <a:srgbClr val="595959"/>
                </a:solidFill>
                <a:latin typeface="Arial"/>
                <a:cs typeface="Arial"/>
              </a:rPr>
              <a:t>Originated with GIFT High Level Principle 10 </a:t>
            </a:r>
            <a:endParaRPr lang="en-US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NZ" sz="2000" dirty="0">
                <a:solidFill>
                  <a:srgbClr val="595959"/>
                </a:solidFill>
                <a:latin typeface="Arial"/>
                <a:cs typeface="Arial"/>
              </a:rPr>
              <a:t>Eight country case studies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A series of workshops 2012-2015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Public consultation in 2015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GIFT Participation Principles approved December 2015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Preparation of Guide to help implement the Principles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Development of indicators to measure participation in fiscal policy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  <a:cs typeface="Arial"/>
              </a:rPr>
              <a:t>Ongoing work with Open Government Partnership Fiscal Openness Working Group</a:t>
            </a:r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67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881" y="985153"/>
            <a:ext cx="805087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What is the scope of public participation </a:t>
            </a:r>
          </a:p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 fiscal policy?</a:t>
            </a:r>
            <a:r>
              <a:rPr lang="en-US" sz="2400" b="1" dirty="0">
                <a:solidFill>
                  <a:srgbClr val="FB5308"/>
                </a:solidFill>
                <a:latin typeface="Arial"/>
                <a:cs typeface="Arial"/>
              </a:rPr>
              <a:t> </a:t>
            </a:r>
          </a:p>
          <a:p>
            <a:endParaRPr lang="en-US" sz="1600" dirty="0">
              <a:solidFill>
                <a:srgbClr val="FB5308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	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Covers all fiscal policy and budget making activities: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The annual budget cycle: all stages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	Fiscal policy reviews and new policy initiatives outside the 	annual budget cycle (revenues, expenditures, financing, 	asset, liability management)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The design and delivery of public services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The planning, appraisal &amp; implementation of public investment projects</a:t>
            </a:r>
          </a:p>
          <a:p>
            <a:endParaRPr lang="en-US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  <a:cs typeface="Arial"/>
              </a:rPr>
              <a:t>Far wider and more varied than ‘participatory budgeting.’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sco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72" y="1510748"/>
            <a:ext cx="1219802" cy="11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5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6" t="14747" r="22486" b="22120"/>
          <a:stretch/>
        </p:blipFill>
        <p:spPr>
          <a:xfrm>
            <a:off x="525481" y="2216076"/>
            <a:ext cx="8157168" cy="162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0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2027583"/>
            <a:ext cx="7998309" cy="322214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Small changes made in finalizing the Principles </a:t>
            </a:r>
          </a:p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for inclusion in the </a:t>
            </a:r>
            <a:r>
              <a:rPr lang="en-US" sz="2400" b="1" i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Guide</a:t>
            </a:r>
            <a:endParaRPr lang="en-US" sz="2400" b="1" i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6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5375" y="2485011"/>
            <a:ext cx="71622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NZ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Two minor changes to the text of two principles, and a change to the title of one principle.</a:t>
            </a:r>
          </a:p>
          <a:p>
            <a:pPr marL="514350" indent="-514350">
              <a:buAutoNum type="arabicPeriod"/>
            </a:pPr>
            <a:r>
              <a:rPr lang="en-NZ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change to the ordering of the principles.</a:t>
            </a:r>
          </a:p>
          <a:p>
            <a:endParaRPr lang="en-US" sz="2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full information on and be responsive with respect to the purpose, scope, constraints, intended outcomes, process and timelines, as well as the expected and actual results of public participation.</a:t>
            </a:r>
          </a:p>
          <a:p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2027583"/>
            <a:ext cx="7998309" cy="322214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Minor changes to the text of two Principles 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7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5375" y="1908542"/>
            <a:ext cx="716224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NZ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lvl="0">
              <a:spcAft>
                <a:spcPts val="0"/>
              </a:spcAft>
              <a:buClr>
                <a:srgbClr val="4C585A"/>
              </a:buClr>
              <a:buSzPts val="1050"/>
            </a:pPr>
            <a:r>
              <a:rPr lang="en-US" sz="2800" b="1" i="1" spc="20" dirty="0">
                <a:solidFill>
                  <a:srgbClr val="4C585A"/>
                </a:solidFill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Openness:</a:t>
            </a:r>
            <a:r>
              <a:rPr lang="en-US" sz="2800" spc="20" dirty="0">
                <a:solidFill>
                  <a:srgbClr val="4C585A"/>
                </a:solidFill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 provide full information on and be responsive with respect to the purpose </a:t>
            </a:r>
            <a:r>
              <a:rPr lang="en-US" sz="2800" spc="20" dirty="0">
                <a:solidFill>
                  <a:srgbClr val="FF0000"/>
                </a:solidFill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of each engagement, it’s</a:t>
            </a:r>
            <a:r>
              <a:rPr lang="en-US" sz="2800" spc="20" dirty="0">
                <a:solidFill>
                  <a:srgbClr val="4C585A"/>
                </a:solidFill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 scope, constraints, intended outcomes, process and timelines, as well as the expected and actual results of public participation.</a:t>
            </a:r>
            <a:endParaRPr lang="en-NZ" sz="32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NZ" sz="2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buAutoNum type="arabicPeriod"/>
            </a:pPr>
            <a:r>
              <a:rPr lang="en-NZ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change to the title of one principle.</a:t>
            </a:r>
          </a:p>
          <a:p>
            <a:endParaRPr lang="en-US" sz="2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full information on and be responsive with respect to the purpose, scope, constraints, intended outcomes, process and timelines, as well as the expected and actual results of public participation.</a:t>
            </a:r>
          </a:p>
          <a:p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9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1815929"/>
            <a:ext cx="7998309" cy="3433794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Minor changes to the text of two Principles 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8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5375" y="1908542"/>
            <a:ext cx="71622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b="1" i="1" spc="2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Sustainability:</a:t>
            </a: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all state and non-state entities conduct on-going and regular engagement to increase knowledge sharing and mutual trust over time</a:t>
            </a:r>
            <a:r>
              <a:rPr lang="en-US" sz="240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 </a:t>
            </a: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institutionalize public participation where appropriate and effective, ensuring that feedback provided leads to </a:t>
            </a:r>
            <a:r>
              <a:rPr lang="en-US" sz="24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review</a:t>
            </a: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[</a:t>
            </a:r>
            <a:r>
              <a:rPr lang="en-US" sz="24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delete ‘revision’] </a:t>
            </a:r>
            <a:r>
              <a:rPr lang="en-US" sz="240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of fiscal policy decisions</a:t>
            </a:r>
            <a:r>
              <a:rPr lang="en-US" sz="2400" spc="20" dirty="0">
                <a:solidFill>
                  <a:srgbClr val="4C585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 and regularly review and evaluate experience to improve future engagement.</a:t>
            </a:r>
            <a:endParaRPr lang="en-NZ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NZ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9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37344" y="1818862"/>
            <a:ext cx="7998309" cy="322214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Principle 6 Transparency 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9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5375" y="1908542"/>
            <a:ext cx="71622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NZ" sz="2400" dirty="0">
                <a:latin typeface="Calibri" panose="020F0502020204030204" pitchFamily="34" charset="0"/>
                <a:ea typeface="Calibri" panose="020F0502020204030204" pitchFamily="34" charset="0"/>
              </a:rPr>
              <a:t>Support each public engagement by providing all relevant information, highlighting and informing key policy objectives, options, choices and trade-offs, identifying potential social, economic, and environmental impacts, and incorporating a diversity of perspectives; provide timely and specific feedback on public inputs and how they have been incorporated or not in official policy or advice.</a:t>
            </a:r>
          </a:p>
          <a:p>
            <a:pPr lvl="0">
              <a:spcAft>
                <a:spcPts val="0"/>
              </a:spcAft>
            </a:pPr>
            <a:endParaRPr lang="en-NZ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NZ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88832"/>
      </p:ext>
    </p:extLst>
  </p:cSld>
  <p:clrMapOvr>
    <a:masterClrMapping/>
  </p:clrMapOvr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5001</TotalTime>
  <Words>1152</Words>
  <Application>Microsoft Office PowerPoint</Application>
  <PresentationFormat>On-screen Show (4:3)</PresentationFormat>
  <Paragraphs>204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MS Mincho</vt:lpstr>
      <vt:lpstr>Times New Roman</vt:lpstr>
      <vt:lpstr>Wingdings</vt:lpstr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murray petrie</cp:lastModifiedBy>
  <cp:revision>364</cp:revision>
  <cp:lastPrinted>2016-06-23T21:43:59Z</cp:lastPrinted>
  <dcterms:created xsi:type="dcterms:W3CDTF">2015-03-01T23:52:29Z</dcterms:created>
  <dcterms:modified xsi:type="dcterms:W3CDTF">2017-03-09T17:12:34Z</dcterms:modified>
</cp:coreProperties>
</file>