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3"/>
  </p:notesMasterIdLst>
  <p:handoutMasterIdLst>
    <p:handoutMasterId r:id="rId14"/>
  </p:handoutMasterIdLst>
  <p:sldIdLst>
    <p:sldId id="256" r:id="rId2"/>
    <p:sldId id="323" r:id="rId3"/>
    <p:sldId id="318" r:id="rId4"/>
    <p:sldId id="314" r:id="rId5"/>
    <p:sldId id="292" r:id="rId6"/>
    <p:sldId id="329" r:id="rId7"/>
    <p:sldId id="332" r:id="rId8"/>
    <p:sldId id="331" r:id="rId9"/>
    <p:sldId id="333" r:id="rId10"/>
    <p:sldId id="326" r:id="rId11"/>
    <p:sldId id="334" r:id="rId12"/>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9228" autoAdjust="0"/>
  </p:normalViewPr>
  <p:slideViewPr>
    <p:cSldViewPr>
      <p:cViewPr varScale="1">
        <p:scale>
          <a:sx n="116" d="100"/>
          <a:sy n="116" d="100"/>
        </p:scale>
        <p:origin x="133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121" cy="457274"/>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AU"/>
          </a:p>
        </p:txBody>
      </p:sp>
      <p:sp>
        <p:nvSpPr>
          <p:cNvPr id="3" name="Date Placeholder 2"/>
          <p:cNvSpPr>
            <a:spLocks noGrp="1"/>
          </p:cNvSpPr>
          <p:nvPr>
            <p:ph type="dt" sz="quarter" idx="1"/>
          </p:nvPr>
        </p:nvSpPr>
        <p:spPr>
          <a:xfrm>
            <a:off x="3884277" y="1"/>
            <a:ext cx="2972121" cy="457274"/>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F900044-8D15-4B5B-B27E-CFD5D063AA3E}" type="datetimeFigureOut">
              <a:rPr lang="en-AU" altLang="en-US"/>
              <a:pPr>
                <a:defRPr/>
              </a:pPr>
              <a:t>20/06/2016</a:t>
            </a:fld>
            <a:endParaRPr lang="en-AU" altLang="en-US"/>
          </a:p>
        </p:txBody>
      </p:sp>
      <p:sp>
        <p:nvSpPr>
          <p:cNvPr id="4" name="Footer Placeholder 3"/>
          <p:cNvSpPr>
            <a:spLocks noGrp="1"/>
          </p:cNvSpPr>
          <p:nvPr>
            <p:ph type="ftr" sz="quarter" idx="2"/>
          </p:nvPr>
        </p:nvSpPr>
        <p:spPr>
          <a:xfrm>
            <a:off x="0" y="8685256"/>
            <a:ext cx="2972121" cy="45727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AU"/>
          </a:p>
        </p:txBody>
      </p:sp>
      <p:sp>
        <p:nvSpPr>
          <p:cNvPr id="5" name="Slide Number Placeholder 4"/>
          <p:cNvSpPr>
            <a:spLocks noGrp="1"/>
          </p:cNvSpPr>
          <p:nvPr>
            <p:ph type="sldNum" sz="quarter" idx="3"/>
          </p:nvPr>
        </p:nvSpPr>
        <p:spPr>
          <a:xfrm>
            <a:off x="3884277" y="8685256"/>
            <a:ext cx="2972121" cy="45727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cs typeface="Arial" panose="020B0604020202020204" pitchFamily="34" charset="0"/>
              </a:defRPr>
            </a:lvl1pPr>
          </a:lstStyle>
          <a:p>
            <a:pPr>
              <a:defRPr/>
            </a:pPr>
            <a:fld id="{E76D82C2-ABAB-4D1E-A4F0-8CE19B9AFE2E}" type="slidenum">
              <a:rPr lang="en-AU" altLang="en-US"/>
              <a:pPr>
                <a:defRPr/>
              </a:pPr>
              <a:t>‹#›</a:t>
            </a:fld>
            <a:endParaRPr lang="en-AU" altLang="en-US"/>
          </a:p>
        </p:txBody>
      </p:sp>
    </p:spTree>
    <p:extLst>
      <p:ext uri="{BB962C8B-B14F-4D97-AF65-F5344CB8AC3E}">
        <p14:creationId xmlns:p14="http://schemas.microsoft.com/office/powerpoint/2010/main" val="177331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121" cy="457274"/>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AU"/>
          </a:p>
        </p:txBody>
      </p:sp>
      <p:sp>
        <p:nvSpPr>
          <p:cNvPr id="3" name="Date Placeholder 2"/>
          <p:cNvSpPr>
            <a:spLocks noGrp="1"/>
          </p:cNvSpPr>
          <p:nvPr>
            <p:ph type="dt" idx="1"/>
          </p:nvPr>
        </p:nvSpPr>
        <p:spPr>
          <a:xfrm>
            <a:off x="3884277" y="1"/>
            <a:ext cx="2972121" cy="457274"/>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82259FF-CDAA-4256-AC3A-2CEF242EB0A7}" type="datetimeFigureOut">
              <a:rPr lang="en-AU" altLang="en-US"/>
              <a:pPr>
                <a:defRPr/>
              </a:pPr>
              <a:t>20/06/2016</a:t>
            </a:fld>
            <a:endParaRPr lang="en-AU" altLang="en-US"/>
          </a:p>
        </p:txBody>
      </p:sp>
      <p:sp>
        <p:nvSpPr>
          <p:cNvPr id="4" name="Slide Image Placeholder 3"/>
          <p:cNvSpPr>
            <a:spLocks noGrp="1" noRot="1" noChangeAspect="1"/>
          </p:cNvSpPr>
          <p:nvPr>
            <p:ph type="sldImg" idx="2"/>
          </p:nvPr>
        </p:nvSpPr>
        <p:spPr>
          <a:xfrm>
            <a:off x="1144588" y="687388"/>
            <a:ext cx="4568825" cy="3427412"/>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6122" y="4343364"/>
            <a:ext cx="5485759" cy="4113991"/>
          </a:xfrm>
          <a:prstGeom prst="rect">
            <a:avLst/>
          </a:prstGeom>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6" name="Footer Placeholder 5"/>
          <p:cNvSpPr>
            <a:spLocks noGrp="1"/>
          </p:cNvSpPr>
          <p:nvPr>
            <p:ph type="ftr" sz="quarter" idx="4"/>
          </p:nvPr>
        </p:nvSpPr>
        <p:spPr>
          <a:xfrm>
            <a:off x="0" y="8685256"/>
            <a:ext cx="2972121" cy="45727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AU"/>
          </a:p>
        </p:txBody>
      </p:sp>
      <p:sp>
        <p:nvSpPr>
          <p:cNvPr id="7" name="Slide Number Placeholder 6"/>
          <p:cNvSpPr>
            <a:spLocks noGrp="1"/>
          </p:cNvSpPr>
          <p:nvPr>
            <p:ph type="sldNum" sz="quarter" idx="5"/>
          </p:nvPr>
        </p:nvSpPr>
        <p:spPr>
          <a:xfrm>
            <a:off x="3884277" y="8685256"/>
            <a:ext cx="2972121" cy="45727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cs typeface="Arial" panose="020B0604020202020204" pitchFamily="34" charset="0"/>
              </a:defRPr>
            </a:lvl1pPr>
          </a:lstStyle>
          <a:p>
            <a:pPr>
              <a:defRPr/>
            </a:pPr>
            <a:fld id="{5031C423-6337-4AD5-8A30-53FCCFB60B7B}" type="slidenum">
              <a:rPr lang="en-AU" altLang="en-US"/>
              <a:pPr>
                <a:defRPr/>
              </a:pPr>
              <a:t>‹#›</a:t>
            </a:fld>
            <a:endParaRPr lang="en-AU" altLang="en-US"/>
          </a:p>
        </p:txBody>
      </p:sp>
    </p:spTree>
    <p:extLst>
      <p:ext uri="{BB962C8B-B14F-4D97-AF65-F5344CB8AC3E}">
        <p14:creationId xmlns:p14="http://schemas.microsoft.com/office/powerpoint/2010/main" val="83561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AU"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ADACEA9-F4FD-4E9F-85E9-F61CB04550D2}" type="slidenum">
              <a:rPr lang="en-AU" altLang="en-US"/>
              <a:pPr>
                <a:spcBef>
                  <a:spcPct val="0"/>
                </a:spcBef>
              </a:pPr>
              <a:t>1</a:t>
            </a:fld>
            <a:endParaRPr lang="en-AU" altLang="en-US"/>
          </a:p>
        </p:txBody>
      </p:sp>
    </p:spTree>
    <p:extLst>
      <p:ext uri="{BB962C8B-B14F-4D97-AF65-F5344CB8AC3E}">
        <p14:creationId xmlns:p14="http://schemas.microsoft.com/office/powerpoint/2010/main" val="205465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AU" sz="900" b="1" dirty="0" smtClean="0"/>
              <a:t>Objectives of Implementing</a:t>
            </a:r>
            <a:r>
              <a:rPr lang="en-AU" sz="900" b="1" baseline="0" dirty="0" smtClean="0"/>
              <a:t> EITI in PNG</a:t>
            </a:r>
            <a:endParaRPr lang="en-AU" sz="900" b="1" dirty="0" smtClean="0"/>
          </a:p>
          <a:p>
            <a:r>
              <a:rPr lang="en-AU" sz="900" dirty="0" smtClean="0"/>
              <a:t>The</a:t>
            </a:r>
            <a:r>
              <a:rPr lang="en-AU" sz="900" baseline="0" dirty="0" smtClean="0"/>
              <a:t> Government has developed five (5) broad objectives of implementing EITI, these include:</a:t>
            </a:r>
          </a:p>
          <a:p>
            <a:pPr marL="228600" indent="-228600">
              <a:buFont typeface="+mj-lt"/>
              <a:buAutoNum type="arabicPeriod"/>
            </a:pPr>
            <a:r>
              <a:rPr lang="en-AU" sz="900" baseline="0" dirty="0" smtClean="0"/>
              <a:t>Improve public understanding of the management of the extractive industries</a:t>
            </a:r>
          </a:p>
          <a:p>
            <a:pPr marL="228600" indent="-228600">
              <a:buFont typeface="+mj-lt"/>
              <a:buAutoNum type="arabicPeriod"/>
            </a:pPr>
            <a:r>
              <a:rPr lang="en-AU" sz="900" baseline="0" dirty="0" smtClean="0"/>
              <a:t>Improve accountability of revenue and payment from Government and Industry respectively</a:t>
            </a:r>
          </a:p>
          <a:p>
            <a:pPr marL="228600" indent="-228600">
              <a:buFont typeface="+mj-lt"/>
              <a:buAutoNum type="arabicPeriod"/>
            </a:pPr>
            <a:r>
              <a:rPr lang="en-AU" sz="900" b="0" dirty="0" smtClean="0"/>
              <a:t>Ensure revenue collection and generation that is consistent with policy settings</a:t>
            </a:r>
          </a:p>
          <a:p>
            <a:pPr marL="228600" indent="-228600">
              <a:buFont typeface="+mj-lt"/>
              <a:buAutoNum type="arabicPeriod"/>
            </a:pPr>
            <a:r>
              <a:rPr lang="en-AU" sz="900" b="0" dirty="0" smtClean="0"/>
              <a:t>Improve transparency of payments made to provincial and local level government and landowner groups</a:t>
            </a:r>
          </a:p>
          <a:p>
            <a:pPr marL="228600" indent="-228600">
              <a:buFont typeface="+mj-lt"/>
              <a:buAutoNum type="arabicPeriod"/>
            </a:pPr>
            <a:r>
              <a:rPr lang="en-AU" sz="900" b="0" dirty="0" smtClean="0"/>
              <a:t>Enhance Papua New Guinea's reputation as an attractive destination for investment through demonstrating our commitment to</a:t>
            </a:r>
            <a:r>
              <a:rPr lang="en-AU" sz="900" b="0" baseline="0" dirty="0" smtClean="0"/>
              <a:t> </a:t>
            </a:r>
            <a:r>
              <a:rPr lang="en-AU" sz="900" b="0" dirty="0" smtClean="0"/>
              <a:t>transparency</a:t>
            </a:r>
          </a:p>
          <a:p>
            <a:pPr marL="228600" indent="-228600">
              <a:buFont typeface="+mj-lt"/>
              <a:buNone/>
            </a:pPr>
            <a:endParaRPr lang="en-AU" sz="900" b="0" dirty="0" smtClean="0"/>
          </a:p>
          <a:p>
            <a:pPr marL="228600" indent="-228600">
              <a:buFont typeface="+mj-lt"/>
              <a:buNone/>
            </a:pPr>
            <a:r>
              <a:rPr lang="en-AU" sz="900" b="0" dirty="0" smtClean="0"/>
              <a:t>These objectives indicate</a:t>
            </a:r>
            <a:r>
              <a:rPr lang="en-AU" sz="900" b="0" baseline="0" dirty="0" smtClean="0"/>
              <a:t> PNG’s desire to enhance transparency and accountability of revenue derived from the extractive industries through the implementation of EITI and supports Government’s broader Agenda to Fight Corruption</a:t>
            </a:r>
            <a:endParaRPr lang="en-AU" sz="900" b="0" dirty="0" smtClean="0"/>
          </a:p>
          <a:p>
            <a:pPr marL="514350" lvl="0" indent="-514350">
              <a:buFont typeface="+mj-lt"/>
              <a:buNone/>
            </a:pPr>
            <a:endParaRPr lang="en-AU" sz="900" b="0" dirty="0" smtClean="0"/>
          </a:p>
          <a:p>
            <a:pPr marL="514350" lvl="0" indent="-514350">
              <a:buFont typeface="+mj-lt"/>
              <a:buNone/>
            </a:pPr>
            <a:r>
              <a:rPr lang="en-AU" sz="900" b="1" dirty="0" smtClean="0"/>
              <a:t>Update</a:t>
            </a:r>
            <a:r>
              <a:rPr lang="en-AU" sz="900" b="1" baseline="0" dirty="0" smtClean="0"/>
              <a:t> on EITI implementation</a:t>
            </a:r>
          </a:p>
          <a:p>
            <a:pPr marL="514350" lvl="0" indent="-514350">
              <a:buFont typeface="Arial" pitchFamily="34" charset="0"/>
              <a:buChar char="•"/>
            </a:pPr>
            <a:r>
              <a:rPr lang="en-AU" sz="900" b="0" baseline="0" dirty="0" smtClean="0"/>
              <a:t>The Government of PNG endorsed the implementation of EITI on 14 March 2013 through a “National Executive Council Decision No. 90/2013” with subsequent public announcement to implement EITI. The PNG’s petroleum and mining companies and civil society organisations were then invited by the Government to form a Multi Stakeholder Group (MSG). The MSG was formally formalised on November 2013 with the signing of a Memorandum of Understanding (</a:t>
            </a:r>
            <a:r>
              <a:rPr lang="en-AU" sz="900" b="0" baseline="0" dirty="0" err="1" smtClean="0"/>
              <a:t>MoU</a:t>
            </a:r>
            <a:r>
              <a:rPr lang="en-AU" sz="900" b="0" baseline="0" dirty="0" smtClean="0"/>
              <a:t>).</a:t>
            </a:r>
          </a:p>
          <a:p>
            <a:pPr marL="514350" lvl="0" indent="-514350">
              <a:buFont typeface="Arial" pitchFamily="34" charset="0"/>
              <a:buChar char="•"/>
            </a:pPr>
            <a:r>
              <a:rPr lang="en-AU" sz="900" b="0" baseline="0" dirty="0" smtClean="0"/>
              <a:t>PNG signed-up to EITI on 19 March 2014 when the EITI International Board approved PNG’s application for candidacy.</a:t>
            </a:r>
          </a:p>
          <a:p>
            <a:pPr marL="514350" lvl="0" indent="-514350">
              <a:buFont typeface="Arial" pitchFamily="34" charset="0"/>
              <a:buChar char="•"/>
            </a:pPr>
            <a:r>
              <a:rPr lang="en-AU" sz="900" b="0" baseline="0" dirty="0" smtClean="0"/>
              <a:t>PNG’s first EITI Report is expected to published in March 19  2016. The MSG is working very hard to meet the deadline with regular meetings and consultations with the EITI International Secretariat</a:t>
            </a:r>
          </a:p>
          <a:p>
            <a:pPr marL="514350" lvl="0" indent="-514350">
              <a:buFont typeface="Arial" pitchFamily="34" charset="0"/>
              <a:buNone/>
            </a:pPr>
            <a:endParaRPr lang="en-AU" sz="900" b="0" baseline="0" dirty="0" smtClean="0"/>
          </a:p>
          <a:p>
            <a:pPr marL="514350" lvl="0" indent="-514350">
              <a:buFont typeface="Arial" pitchFamily="34" charset="0"/>
              <a:buNone/>
            </a:pPr>
            <a:r>
              <a:rPr lang="en-AU" sz="900" b="1" baseline="0" dirty="0" smtClean="0"/>
              <a:t>Commitment</a:t>
            </a:r>
          </a:p>
          <a:p>
            <a:pPr marL="514350" lvl="0" indent="-514350">
              <a:buFont typeface="Arial" pitchFamily="34" charset="0"/>
              <a:buChar char="•"/>
            </a:pPr>
            <a:r>
              <a:rPr lang="en-AU" sz="900" b="0" baseline="0" dirty="0" smtClean="0"/>
              <a:t>Government is committed to implementing EITI. To show this commitment, the Government allocated K2.5 million (US$900, 000) for EITI implementation in 2015. Government has also assisted the Civil Society Organisations (CSO) with K777,700 (US$279, 672) to set-up a CSO Coordination Office.</a:t>
            </a:r>
          </a:p>
          <a:p>
            <a:pPr marL="514350" lvl="0" indent="-514350">
              <a:buFont typeface="Arial" pitchFamily="34" charset="0"/>
              <a:buChar char="•"/>
            </a:pPr>
            <a:r>
              <a:rPr lang="en-AU" sz="900" b="0" baseline="0" dirty="0" smtClean="0"/>
              <a:t>Government is working closely with the industry and CSOs through the MSG to ensure PNG meet the deadline of publishing its first report in December 2015.</a:t>
            </a:r>
          </a:p>
          <a:p>
            <a:pPr marL="514350" lvl="0" indent="-514350">
              <a:buFont typeface="Arial" pitchFamily="34" charset="0"/>
              <a:buNone/>
            </a:pPr>
            <a:endParaRPr lang="en-AU" sz="900" b="0" baseline="0" dirty="0" smtClean="0"/>
          </a:p>
          <a:p>
            <a:pPr marL="514350" lvl="0" indent="-514350">
              <a:buFont typeface="Arial" pitchFamily="34" charset="0"/>
              <a:buNone/>
            </a:pPr>
            <a:r>
              <a:rPr lang="en-AU" sz="900" b="1" baseline="0" dirty="0" smtClean="0"/>
              <a:t>Funding – Donor Assistance</a:t>
            </a:r>
          </a:p>
          <a:p>
            <a:pPr marL="514350" lvl="0" indent="-514350">
              <a:buFont typeface="Arial" pitchFamily="34" charset="0"/>
              <a:buChar char="•"/>
            </a:pPr>
            <a:r>
              <a:rPr lang="en-AU" sz="900" b="0" baseline="0" dirty="0" smtClean="0"/>
              <a:t>Government did not request funding assistance from the World Bank’s EITI Multi-Donor Trust Fund for this reporting period, but will do so in the next reporting period in 2016.</a:t>
            </a:r>
          </a:p>
          <a:p>
            <a:pPr marL="514350" lvl="0" indent="-514350">
              <a:buFont typeface="Arial" pitchFamily="34" charset="0"/>
              <a:buChar char="•"/>
            </a:pPr>
            <a:endParaRPr lang="en-AU" sz="900" b="0" dirty="0" smtClean="0"/>
          </a:p>
          <a:p>
            <a:endParaRPr lang="en-AU" sz="900" dirty="0"/>
          </a:p>
        </p:txBody>
      </p:sp>
      <p:sp>
        <p:nvSpPr>
          <p:cNvPr id="4" name="Slide Number Placeholder 3"/>
          <p:cNvSpPr>
            <a:spLocks noGrp="1"/>
          </p:cNvSpPr>
          <p:nvPr>
            <p:ph type="sldNum" sz="quarter" idx="10"/>
          </p:nvPr>
        </p:nvSpPr>
        <p:spPr/>
        <p:txBody>
          <a:bodyPr/>
          <a:lstStyle/>
          <a:p>
            <a:fld id="{CCF3EB7C-540C-4AE0-86BC-EB091B23B50A}" type="slidenum">
              <a:rPr lang="en-AU" smtClean="0"/>
              <a:pPr/>
              <a:t>10</a:t>
            </a:fld>
            <a:endParaRPr lang="en-AU"/>
          </a:p>
        </p:txBody>
      </p:sp>
    </p:spTree>
    <p:extLst>
      <p:ext uri="{BB962C8B-B14F-4D97-AF65-F5344CB8AC3E}">
        <p14:creationId xmlns:p14="http://schemas.microsoft.com/office/powerpoint/2010/main" val="1006018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itchFamily="34" charset="0"/>
              <a:buNone/>
            </a:pPr>
            <a:r>
              <a:rPr lang="en-AU" sz="900" b="1" dirty="0" smtClean="0"/>
              <a:t>Moody’s Investors Service</a:t>
            </a:r>
          </a:p>
          <a:p>
            <a:pPr marL="0" indent="0" algn="just">
              <a:buFont typeface="Arial" pitchFamily="34" charset="0"/>
              <a:buNone/>
            </a:pPr>
            <a:endParaRPr lang="en-AU" sz="900" dirty="0" smtClean="0"/>
          </a:p>
          <a:p>
            <a:pPr marL="171450" indent="-171450" algn="just">
              <a:buFont typeface="Arial" pitchFamily="34" charset="0"/>
              <a:buChar char="•"/>
            </a:pPr>
            <a:r>
              <a:rPr lang="en-AU" sz="900" dirty="0" smtClean="0"/>
              <a:t>The Moody’s Investor Service Rating reaffirmed PNG’s B1 rating, though has changed the outlook to negative from stable</a:t>
            </a:r>
          </a:p>
          <a:p>
            <a:pPr algn="just"/>
            <a:endParaRPr lang="en-AU" sz="900" dirty="0" smtClean="0"/>
          </a:p>
          <a:p>
            <a:pPr marL="171450" indent="-171450" algn="just">
              <a:buFont typeface="Arial" pitchFamily="34" charset="0"/>
              <a:buChar char="•"/>
            </a:pPr>
            <a:r>
              <a:rPr lang="en-AU" sz="900" dirty="0" smtClean="0"/>
              <a:t>Maintaining the overall B1 foreign currency and local currency issuer ratings is a positive outcome in the face of the drastic fall in global commodity prices that has impacted on many countries</a:t>
            </a:r>
          </a:p>
          <a:p>
            <a:pPr algn="just"/>
            <a:endParaRPr lang="en-AU" sz="900" dirty="0" smtClean="0"/>
          </a:p>
          <a:p>
            <a:pPr marL="171450" indent="-171450" algn="just">
              <a:buFont typeface="Arial" pitchFamily="34" charset="0"/>
              <a:buChar char="•"/>
            </a:pPr>
            <a:r>
              <a:rPr lang="en-AU" sz="900" dirty="0" smtClean="0"/>
              <a:t>While PNG Government debt has risen, PNG has one of the lowest debt burdens among B1-rated countries due to debt consolidation over recent years and the sourcing of local credit which ensured a buffer from external financial shocks</a:t>
            </a:r>
          </a:p>
          <a:p>
            <a:pPr marL="171450" indent="-171450" algn="just">
              <a:buFont typeface="Arial" pitchFamily="34" charset="0"/>
              <a:buChar char="•"/>
            </a:pPr>
            <a:endParaRPr lang="en-AU" sz="900" dirty="0" smtClean="0"/>
          </a:p>
          <a:p>
            <a:pPr marL="0" indent="0" algn="just">
              <a:buFont typeface="Arial" pitchFamily="34" charset="0"/>
              <a:buNone/>
            </a:pPr>
            <a:r>
              <a:rPr lang="en-AU" sz="900" b="1" dirty="0" smtClean="0"/>
              <a:t>Standard and Poor’s (S&amp;P)</a:t>
            </a:r>
          </a:p>
          <a:p>
            <a:r>
              <a:rPr lang="en-US" sz="900" dirty="0" smtClean="0"/>
              <a:t>B+ is long term and B is short term. </a:t>
            </a:r>
          </a:p>
          <a:p>
            <a:pPr>
              <a:buFont typeface="Wingdings" pitchFamily="2" charset="2"/>
              <a:buChar char="§"/>
            </a:pPr>
            <a:r>
              <a:rPr lang="en-US" sz="900" dirty="0" smtClean="0"/>
              <a:t> - Political analysis: weak policy development environment</a:t>
            </a:r>
          </a:p>
          <a:p>
            <a:pPr>
              <a:buFont typeface="Wingdings" pitchFamily="2" charset="2"/>
              <a:buChar char="§"/>
            </a:pPr>
            <a:r>
              <a:rPr lang="en-US" sz="900" dirty="0" smtClean="0"/>
              <a:t> - Economic analysis: strong potential of resources and allied sectors</a:t>
            </a:r>
          </a:p>
          <a:p>
            <a:pPr>
              <a:buFont typeface="Wingdings" pitchFamily="2" charset="2"/>
              <a:buChar char="§"/>
            </a:pPr>
            <a:r>
              <a:rPr lang="en-US" sz="900" dirty="0" smtClean="0"/>
              <a:t> - External analysis: large current account deficits partly reflect FDI-Financed LNG Project construction.</a:t>
            </a:r>
          </a:p>
          <a:p>
            <a:pPr>
              <a:buFont typeface="Wingdings" pitchFamily="2" charset="2"/>
              <a:buChar char="§"/>
            </a:pPr>
            <a:r>
              <a:rPr lang="en-US" sz="900" dirty="0" smtClean="0"/>
              <a:t> - Fiscal analysis: debt level needs to stay around 30% GDP limit.</a:t>
            </a:r>
          </a:p>
          <a:p>
            <a:pPr>
              <a:buFont typeface="Wingdings" pitchFamily="2" charset="2"/>
              <a:buChar char="§"/>
            </a:pPr>
            <a:r>
              <a:rPr lang="en-US" sz="900" dirty="0" smtClean="0"/>
              <a:t> - Monetary policy analysis: liquidity conditions hamper policy flexibility</a:t>
            </a:r>
          </a:p>
          <a:p>
            <a:pPr marL="0" indent="0" algn="just">
              <a:buFont typeface="Arial" pitchFamily="34" charset="0"/>
              <a:buNone/>
            </a:pPr>
            <a:endParaRPr lang="en-AU" sz="900" b="1" dirty="0" smtClean="0"/>
          </a:p>
          <a:p>
            <a:r>
              <a:rPr lang="en-AU" sz="900" dirty="0" smtClean="0"/>
              <a:t> </a:t>
            </a:r>
            <a:endParaRPr lang="en-AU" sz="900" dirty="0"/>
          </a:p>
        </p:txBody>
      </p:sp>
      <p:sp>
        <p:nvSpPr>
          <p:cNvPr id="4" name="Slide Number Placeholder 3"/>
          <p:cNvSpPr>
            <a:spLocks noGrp="1"/>
          </p:cNvSpPr>
          <p:nvPr>
            <p:ph type="sldNum" sz="quarter" idx="10"/>
          </p:nvPr>
        </p:nvSpPr>
        <p:spPr/>
        <p:txBody>
          <a:bodyPr/>
          <a:lstStyle/>
          <a:p>
            <a:fld id="{FC7635F3-4DEC-4DD1-ADDF-1B527E196CBE}" type="slidenum">
              <a:rPr lang="en-AU" smtClean="0"/>
              <a:pPr/>
              <a:t>11</a:t>
            </a:fld>
            <a:endParaRPr lang="en-AU"/>
          </a:p>
        </p:txBody>
      </p:sp>
    </p:spTree>
    <p:extLst>
      <p:ext uri="{BB962C8B-B14F-4D97-AF65-F5344CB8AC3E}">
        <p14:creationId xmlns:p14="http://schemas.microsoft.com/office/powerpoint/2010/main" val="838515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074738" y="306388"/>
            <a:ext cx="5373687" cy="4030662"/>
          </a:xfrm>
          <a:ln/>
        </p:spPr>
      </p:sp>
      <p:sp>
        <p:nvSpPr>
          <p:cNvPr id="13315" name="Rectangle 3"/>
          <p:cNvSpPr>
            <a:spLocks noGrp="1" noChangeArrowheads="1"/>
          </p:cNvSpPr>
          <p:nvPr>
            <p:ph type="body" idx="1"/>
          </p:nvPr>
        </p:nvSpPr>
        <p:spPr>
          <a:noFill/>
          <a:ln w="9525"/>
        </p:spPr>
        <p:txBody>
          <a:bodyPr/>
          <a:lstStyle/>
          <a:p>
            <a:pPr marL="0" indent="0" eaLnBrk="1" hangingPunct="1">
              <a:buFont typeface="Wingdings" panose="05000000000000000000" pitchFamily="2" charset="2"/>
              <a:buNone/>
            </a:pPr>
            <a:endParaRPr lang="en-GB" dirty="0"/>
          </a:p>
        </p:txBody>
      </p:sp>
    </p:spTree>
    <p:extLst>
      <p:ext uri="{BB962C8B-B14F-4D97-AF65-F5344CB8AC3E}">
        <p14:creationId xmlns:p14="http://schemas.microsoft.com/office/powerpoint/2010/main" val="16991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66EA02CE-918F-4097-BDA6-A3B89C5197F3}" type="slidenum">
              <a:rPr lang="en-AU" smtClean="0"/>
              <a:pPr/>
              <a:t>3</a:t>
            </a:fld>
            <a:endParaRPr lang="en-AU"/>
          </a:p>
        </p:txBody>
      </p:sp>
    </p:spTree>
    <p:extLst>
      <p:ext uri="{BB962C8B-B14F-4D97-AF65-F5344CB8AC3E}">
        <p14:creationId xmlns:p14="http://schemas.microsoft.com/office/powerpoint/2010/main" val="239471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sz="1200"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3414953-DACB-49D7-B5AC-00722AECEBFB}" type="slidenum">
              <a:rPr lang="en-AU" altLang="en-US"/>
              <a:pPr>
                <a:spcBef>
                  <a:spcPct val="0"/>
                </a:spcBef>
              </a:pPr>
              <a:t>4</a:t>
            </a:fld>
            <a:endParaRPr lang="en-AU" altLang="en-US"/>
          </a:p>
        </p:txBody>
      </p:sp>
    </p:spTree>
    <p:extLst>
      <p:ext uri="{BB962C8B-B14F-4D97-AF65-F5344CB8AC3E}">
        <p14:creationId xmlns:p14="http://schemas.microsoft.com/office/powerpoint/2010/main" val="3292147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80000"/>
              </a:lnSpc>
              <a:buFont typeface="Courier New" panose="02070309020205020404" pitchFamily="49" charset="0"/>
              <a:buNone/>
            </a:pPr>
            <a:r>
              <a:rPr lang="en-AU" altLang="en-US" sz="900" dirty="0" smtClean="0">
                <a:latin typeface="+mn-lt"/>
              </a:rPr>
              <a:t>Direct funding: Bottom Up approach to Policy/ Budget Prioritisation and Implementation</a:t>
            </a:r>
          </a:p>
          <a:p>
            <a:pPr lvl="1" eaLnBrk="1" hangingPunct="1">
              <a:lnSpc>
                <a:spcPct val="80000"/>
              </a:lnSpc>
              <a:buFont typeface="Courier New" panose="02070309020205020404" pitchFamily="49" charset="0"/>
              <a:buNone/>
            </a:pPr>
            <a:r>
              <a:rPr lang="en-AU" altLang="en-US" sz="900" dirty="0" smtClean="0">
                <a:latin typeface="+mn-lt"/>
              </a:rPr>
              <a:t>80/20 </a:t>
            </a:r>
            <a:r>
              <a:rPr lang="en-AU" altLang="en-US" sz="900" dirty="0" smtClean="0">
                <a:latin typeface="+mn-lt"/>
                <a:sym typeface="Wingdings" panose="05000000000000000000" pitchFamily="2" charset="2"/>
              </a:rPr>
              <a:t> 70/30 60/40 --- 40/60 30/70 20/80</a:t>
            </a:r>
          </a:p>
          <a:p>
            <a:pPr lvl="1" eaLnBrk="1" hangingPunct="1">
              <a:lnSpc>
                <a:spcPct val="80000"/>
              </a:lnSpc>
              <a:buFont typeface="Courier New" panose="02070309020205020404" pitchFamily="49" charset="0"/>
              <a:buNone/>
            </a:pPr>
            <a:r>
              <a:rPr lang="en-AU" altLang="en-US" sz="900" dirty="0" smtClean="0">
                <a:latin typeface="+mn-lt"/>
                <a:sym typeface="Wingdings" panose="05000000000000000000" pitchFamily="2" charset="2"/>
              </a:rPr>
              <a:t>This transition presents the </a:t>
            </a:r>
            <a:r>
              <a:rPr lang="en-US" altLang="en-US" sz="900" dirty="0" smtClean="0">
                <a:latin typeface="+mn-lt"/>
                <a:sym typeface="Wingdings" panose="05000000000000000000" pitchFamily="2" charset="2"/>
              </a:rPr>
              <a:t>“</a:t>
            </a:r>
            <a:r>
              <a:rPr lang="en-AU" altLang="en-US" sz="900" dirty="0" smtClean="0">
                <a:latin typeface="+mn-lt"/>
                <a:sym typeface="Wingdings" panose="05000000000000000000" pitchFamily="2" charset="2"/>
              </a:rPr>
              <a:t>Growth Opportunity</a:t>
            </a:r>
            <a:r>
              <a:rPr lang="en-US" altLang="en-US" sz="900" dirty="0" smtClean="0">
                <a:latin typeface="+mn-lt"/>
                <a:sym typeface="Wingdings" panose="05000000000000000000" pitchFamily="2" charset="2"/>
              </a:rPr>
              <a:t>”</a:t>
            </a:r>
            <a:r>
              <a:rPr lang="en-AU" altLang="en-US" sz="900" dirty="0" smtClean="0">
                <a:latin typeface="+mn-lt"/>
                <a:sym typeface="Wingdings" panose="05000000000000000000" pitchFamily="2" charset="2"/>
              </a:rPr>
              <a:t> to the Economy</a:t>
            </a:r>
            <a:endParaRPr lang="en-AU" altLang="en-US" sz="900" dirty="0" smtClean="0">
              <a:latin typeface="+mn-lt"/>
            </a:endParaRPr>
          </a:p>
          <a:p>
            <a:pPr eaLnBrk="1" hangingPunct="1">
              <a:lnSpc>
                <a:spcPct val="80000"/>
              </a:lnSpc>
            </a:pPr>
            <a:endParaRPr lang="en-AU" altLang="en-US" sz="900" dirty="0" smtClean="0">
              <a:latin typeface="+mn-lt"/>
            </a:endParaRPr>
          </a:p>
          <a:p>
            <a:pPr lvl="1" eaLnBrk="1" hangingPunct="1">
              <a:lnSpc>
                <a:spcPct val="80000"/>
              </a:lnSpc>
            </a:pPr>
            <a:r>
              <a:rPr lang="en-AU" altLang="en-US" sz="900" dirty="0" smtClean="0">
                <a:latin typeface="+mn-lt"/>
              </a:rPr>
              <a:t>Institutional Development: Sovereign Wealth Fund, </a:t>
            </a:r>
            <a:r>
              <a:rPr lang="en-AU" altLang="en-US" sz="900" dirty="0" err="1" smtClean="0">
                <a:latin typeface="+mn-lt"/>
              </a:rPr>
              <a:t>Kumul</a:t>
            </a:r>
            <a:r>
              <a:rPr lang="en-AU" altLang="en-US" sz="900" dirty="0" smtClean="0">
                <a:latin typeface="+mn-lt"/>
              </a:rPr>
              <a:t> Consolidation Agenda, Extractive Industries Transparency Initiative, Independent Commission Against Corruption</a:t>
            </a:r>
          </a:p>
          <a:p>
            <a:pPr eaLnBrk="1" hangingPunct="1">
              <a:lnSpc>
                <a:spcPct val="80000"/>
              </a:lnSpc>
            </a:pPr>
            <a:endParaRPr lang="en-AU" altLang="en-US" sz="900" dirty="0" smtClean="0">
              <a:latin typeface="+mn-lt"/>
            </a:endParaRPr>
          </a:p>
          <a:p>
            <a:pPr lvl="1" eaLnBrk="1" hangingPunct="1">
              <a:lnSpc>
                <a:spcPct val="80000"/>
              </a:lnSpc>
            </a:pPr>
            <a:r>
              <a:rPr lang="en-AU" altLang="en-US" sz="900" dirty="0" smtClean="0">
                <a:latin typeface="+mn-lt"/>
              </a:rPr>
              <a:t>Public Sector Reform: Efficiency Reviews, Right Sizing of Government, Payroll Reform, Infrastructure (Project Design, Scoping, Costing, Approval, Monitoring, Audits), Non-Financial Instructions</a:t>
            </a:r>
          </a:p>
          <a:p>
            <a:pPr eaLnBrk="1" hangingPunct="1">
              <a:lnSpc>
                <a:spcPct val="80000"/>
              </a:lnSpc>
            </a:pPr>
            <a:endParaRPr lang="en-AU" altLang="en-US" sz="900" dirty="0" smtClean="0">
              <a:latin typeface="+mn-lt"/>
            </a:endParaRPr>
          </a:p>
          <a:p>
            <a:pPr lvl="1" eaLnBrk="1" hangingPunct="1">
              <a:lnSpc>
                <a:spcPct val="80000"/>
              </a:lnSpc>
            </a:pPr>
            <a:r>
              <a:rPr lang="en-AU" altLang="en-US" sz="900" dirty="0" smtClean="0">
                <a:latin typeface="+mn-lt"/>
              </a:rPr>
              <a:t>Structural Reform: Public Private Partnerships, Competition, Contestability, Initial Public Offerings, </a:t>
            </a:r>
          </a:p>
          <a:p>
            <a:pPr eaLnBrk="1" hangingPunct="1">
              <a:lnSpc>
                <a:spcPct val="80000"/>
              </a:lnSpc>
            </a:pPr>
            <a:endParaRPr lang="en-AU" altLang="en-US" sz="900" dirty="0" smtClean="0">
              <a:latin typeface="+mn-lt"/>
            </a:endParaRPr>
          </a:p>
          <a:p>
            <a:pPr eaLnBrk="1" hangingPunct="1">
              <a:lnSpc>
                <a:spcPct val="80000"/>
              </a:lnSpc>
            </a:pPr>
            <a:r>
              <a:rPr lang="en-AU" altLang="en-US" sz="900" dirty="0" smtClean="0">
                <a:latin typeface="+mn-lt"/>
              </a:rPr>
              <a:t>To support the principles outlined in the new MTFS (2013-2017),  and to improve the effectiveness of public expenditure and accountability.</a:t>
            </a:r>
          </a:p>
          <a:p>
            <a:pPr eaLnBrk="1" hangingPunct="1">
              <a:lnSpc>
                <a:spcPct val="80000"/>
              </a:lnSpc>
            </a:pPr>
            <a:r>
              <a:rPr lang="en-AU" altLang="en-US" sz="900" dirty="0" smtClean="0">
                <a:latin typeface="+mn-lt"/>
              </a:rPr>
              <a:t> Priority reforms are incorporated into this MTFS. They are as listed above;                                                                  </a:t>
            </a:r>
          </a:p>
          <a:p>
            <a:pPr eaLnBrk="1" hangingPunct="1">
              <a:lnSpc>
                <a:spcPct val="80000"/>
              </a:lnSpc>
            </a:pPr>
            <a:endParaRPr lang="en-AU" altLang="en-US" sz="900" b="1" dirty="0" smtClean="0">
              <a:latin typeface="+mn-lt"/>
            </a:endParaRPr>
          </a:p>
          <a:p>
            <a:pPr eaLnBrk="1" hangingPunct="1">
              <a:lnSpc>
                <a:spcPct val="80000"/>
              </a:lnSpc>
            </a:pPr>
            <a:r>
              <a:rPr lang="en-AU" altLang="en-US" sz="900" b="1" dirty="0" smtClean="0">
                <a:latin typeface="+mn-lt"/>
              </a:rPr>
              <a:t>Multi-year Budgeting</a:t>
            </a:r>
          </a:p>
          <a:p>
            <a:pPr eaLnBrk="1" hangingPunct="1">
              <a:lnSpc>
                <a:spcPct val="80000"/>
              </a:lnSpc>
              <a:buFont typeface="Wingdings" panose="05000000000000000000" pitchFamily="2" charset="2"/>
              <a:buChar char="§"/>
            </a:pPr>
            <a:r>
              <a:rPr lang="en-AU" altLang="en-US" sz="900" dirty="0" smtClean="0">
                <a:latin typeface="+mn-lt"/>
              </a:rPr>
              <a:t>The implementation of multi-year budgeting during the course of the MTFS will be important to enhance the ability of the Government and its agencies to plan expenditure over time as well as to give individual departments the ability to better manage their budget allocations from year to year.</a:t>
            </a:r>
          </a:p>
          <a:p>
            <a:pPr eaLnBrk="1" hangingPunct="1">
              <a:lnSpc>
                <a:spcPct val="80000"/>
              </a:lnSpc>
              <a:buFont typeface="Wingdings" panose="05000000000000000000" pitchFamily="2" charset="2"/>
              <a:buNone/>
            </a:pPr>
            <a:endParaRPr lang="en-AU" altLang="en-US" sz="900" dirty="0" smtClean="0">
              <a:latin typeface="+mn-lt"/>
            </a:endParaRPr>
          </a:p>
          <a:p>
            <a:pPr eaLnBrk="1" hangingPunct="1">
              <a:lnSpc>
                <a:spcPct val="80000"/>
              </a:lnSpc>
              <a:buFont typeface="Wingdings" panose="05000000000000000000" pitchFamily="2" charset="2"/>
              <a:buChar char="§"/>
            </a:pPr>
            <a:r>
              <a:rPr lang="en-AU" altLang="en-US" sz="900" dirty="0" smtClean="0">
                <a:latin typeface="+mn-lt"/>
              </a:rPr>
              <a:t>A key example of where multi-year budgeting will lead to better expenditure decisions is the case of infrastructure construction projects that take longer than a year to implement. In this case, the Government will be able to clearly see the cost over a number of years of each project as well as the associated ongoing maintenance costs. It allows for the proper design, costing and then provision of funding to priority areas.</a:t>
            </a:r>
          </a:p>
          <a:p>
            <a:pPr eaLnBrk="1" hangingPunct="1">
              <a:lnSpc>
                <a:spcPct val="80000"/>
              </a:lnSpc>
              <a:buFont typeface="Wingdings" panose="05000000000000000000" pitchFamily="2" charset="2"/>
              <a:buChar char="§"/>
            </a:pPr>
            <a:endParaRPr lang="en-AU" altLang="en-US" sz="900" dirty="0" smtClean="0">
              <a:latin typeface="+mn-lt"/>
            </a:endParaRPr>
          </a:p>
          <a:p>
            <a:pPr eaLnBrk="1" hangingPunct="1">
              <a:lnSpc>
                <a:spcPct val="80000"/>
              </a:lnSpc>
              <a:buFont typeface="Wingdings" panose="05000000000000000000" pitchFamily="2" charset="2"/>
              <a:buChar char="§"/>
            </a:pPr>
            <a:r>
              <a:rPr lang="en-AU" altLang="en-US" sz="900" dirty="0" smtClean="0">
                <a:latin typeface="+mn-lt"/>
              </a:rPr>
              <a:t>A move to multi-year budgeting can also help deal with the annual end-of-year surge in expenditure where agencies simply spend money to avoid losing it. Options such as a modest level of carry over will be considered to help create better incentives for effective spending.</a:t>
            </a:r>
          </a:p>
          <a:p>
            <a:pPr eaLnBrk="1" hangingPunct="1">
              <a:lnSpc>
                <a:spcPct val="80000"/>
              </a:lnSpc>
            </a:pPr>
            <a:endParaRPr lang="en-AU" altLang="en-US" sz="900" dirty="0" smtClean="0">
              <a:latin typeface="+mn-lt"/>
            </a:endParaRPr>
          </a:p>
          <a:p>
            <a:pPr eaLnBrk="1" hangingPunct="1">
              <a:lnSpc>
                <a:spcPct val="80000"/>
              </a:lnSpc>
            </a:pPr>
            <a:endParaRPr lang="en-AU" altLang="en-US" sz="900" dirty="0" smtClean="0">
              <a:latin typeface="+mn-lt"/>
            </a:endParaRPr>
          </a:p>
          <a:p>
            <a:pPr eaLnBrk="1" hangingPunct="1">
              <a:lnSpc>
                <a:spcPct val="80000"/>
              </a:lnSpc>
            </a:pPr>
            <a:endParaRPr lang="en-AU" altLang="en-US" sz="900" dirty="0" smtClean="0">
              <a:latin typeface="+mn-lt"/>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4394579-8CAD-421A-823F-982A2402BFB9}" type="slidenum">
              <a:rPr lang="en-AU" altLang="en-US"/>
              <a:pPr>
                <a:spcBef>
                  <a:spcPct val="0"/>
                </a:spcBef>
              </a:pPr>
              <a:t>5</a:t>
            </a:fld>
            <a:endParaRPr lang="en-AU" altLang="en-US"/>
          </a:p>
        </p:txBody>
      </p:sp>
    </p:spTree>
    <p:extLst>
      <p:ext uri="{BB962C8B-B14F-4D97-AF65-F5344CB8AC3E}">
        <p14:creationId xmlns:p14="http://schemas.microsoft.com/office/powerpoint/2010/main" val="3208222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itchFamily="34" charset="0"/>
              <a:buNone/>
            </a:pPr>
            <a:r>
              <a:rPr lang="en-AU" sz="900" b="1" dirty="0" smtClean="0"/>
              <a:t>Moody’s Investors Service</a:t>
            </a:r>
          </a:p>
          <a:p>
            <a:pPr marL="0" indent="0" algn="just">
              <a:buFont typeface="Arial" pitchFamily="34" charset="0"/>
              <a:buNone/>
            </a:pPr>
            <a:endParaRPr lang="en-AU" sz="900" dirty="0" smtClean="0"/>
          </a:p>
          <a:p>
            <a:pPr marL="171450" indent="-171450" algn="just">
              <a:buFont typeface="Arial" pitchFamily="34" charset="0"/>
              <a:buChar char="•"/>
            </a:pPr>
            <a:r>
              <a:rPr lang="en-AU" sz="900" dirty="0" smtClean="0"/>
              <a:t>The Moody’s Investor Service Rating reaffirmed PNG’s B1 rating, though has changed the outlook to negative from stable</a:t>
            </a:r>
          </a:p>
          <a:p>
            <a:pPr algn="just"/>
            <a:endParaRPr lang="en-AU" sz="900" dirty="0" smtClean="0"/>
          </a:p>
          <a:p>
            <a:pPr marL="171450" indent="-171450" algn="just">
              <a:buFont typeface="Arial" pitchFamily="34" charset="0"/>
              <a:buChar char="•"/>
            </a:pPr>
            <a:r>
              <a:rPr lang="en-AU" sz="900" dirty="0" smtClean="0"/>
              <a:t>Maintaining the overall B1 foreign currency and local currency issuer ratings is a positive outcome in the face of the drastic fall in global commodity prices that has impacted on many countries</a:t>
            </a:r>
          </a:p>
          <a:p>
            <a:pPr algn="just"/>
            <a:endParaRPr lang="en-AU" sz="900" dirty="0" smtClean="0"/>
          </a:p>
          <a:p>
            <a:pPr marL="171450" indent="-171450" algn="just">
              <a:buFont typeface="Arial" pitchFamily="34" charset="0"/>
              <a:buChar char="•"/>
            </a:pPr>
            <a:r>
              <a:rPr lang="en-AU" sz="900" dirty="0" smtClean="0"/>
              <a:t>While PNG Government debt has risen, PNG has one of the lowest debt burdens among B1-rated countries due to debt consolidation over recent years and the sourcing of local credit which ensured a buffer from external financial shocks</a:t>
            </a:r>
          </a:p>
          <a:p>
            <a:pPr marL="171450" indent="-171450" algn="just">
              <a:buFont typeface="Arial" pitchFamily="34" charset="0"/>
              <a:buChar char="•"/>
            </a:pPr>
            <a:endParaRPr lang="en-AU" sz="900" dirty="0" smtClean="0"/>
          </a:p>
          <a:p>
            <a:pPr marL="0" indent="0" algn="just">
              <a:buFont typeface="Arial" pitchFamily="34" charset="0"/>
              <a:buNone/>
            </a:pPr>
            <a:r>
              <a:rPr lang="en-AU" sz="900" b="1" dirty="0" smtClean="0"/>
              <a:t>Standard and Poor’s (S&amp;P)</a:t>
            </a:r>
          </a:p>
          <a:p>
            <a:r>
              <a:rPr lang="en-US" sz="900" dirty="0" smtClean="0"/>
              <a:t>B+ is long term and B is short term. </a:t>
            </a:r>
          </a:p>
          <a:p>
            <a:pPr>
              <a:buFont typeface="Wingdings" pitchFamily="2" charset="2"/>
              <a:buChar char="§"/>
            </a:pPr>
            <a:r>
              <a:rPr lang="en-US" sz="900" dirty="0" smtClean="0"/>
              <a:t> - Political analysis: weak policy development environment</a:t>
            </a:r>
          </a:p>
          <a:p>
            <a:pPr>
              <a:buFont typeface="Wingdings" pitchFamily="2" charset="2"/>
              <a:buChar char="§"/>
            </a:pPr>
            <a:r>
              <a:rPr lang="en-US" sz="900" dirty="0" smtClean="0"/>
              <a:t> - Economic analysis: strong potential of resources and allied sectors</a:t>
            </a:r>
          </a:p>
          <a:p>
            <a:pPr>
              <a:buFont typeface="Wingdings" pitchFamily="2" charset="2"/>
              <a:buChar char="§"/>
            </a:pPr>
            <a:r>
              <a:rPr lang="en-US" sz="900" dirty="0" smtClean="0"/>
              <a:t> - External analysis: large current account deficits partly reflect FDI-Financed LNG Project construction.</a:t>
            </a:r>
          </a:p>
          <a:p>
            <a:pPr>
              <a:buFont typeface="Wingdings" pitchFamily="2" charset="2"/>
              <a:buChar char="§"/>
            </a:pPr>
            <a:r>
              <a:rPr lang="en-US" sz="900" dirty="0" smtClean="0"/>
              <a:t> - Fiscal analysis: debt level needs to stay around 30% GDP limit.</a:t>
            </a:r>
          </a:p>
          <a:p>
            <a:pPr>
              <a:buFont typeface="Wingdings" pitchFamily="2" charset="2"/>
              <a:buChar char="§"/>
            </a:pPr>
            <a:r>
              <a:rPr lang="en-US" sz="900" dirty="0" smtClean="0"/>
              <a:t> - Monetary policy analysis: liquidity conditions hamper policy flexibility</a:t>
            </a:r>
          </a:p>
          <a:p>
            <a:pPr marL="0" indent="0" algn="just">
              <a:buFont typeface="Arial" pitchFamily="34" charset="0"/>
              <a:buNone/>
            </a:pPr>
            <a:endParaRPr lang="en-AU" sz="900" b="1" dirty="0" smtClean="0"/>
          </a:p>
          <a:p>
            <a:r>
              <a:rPr lang="en-AU" sz="900" dirty="0" smtClean="0"/>
              <a:t> </a:t>
            </a:r>
            <a:endParaRPr lang="en-AU" sz="900" dirty="0"/>
          </a:p>
        </p:txBody>
      </p:sp>
      <p:sp>
        <p:nvSpPr>
          <p:cNvPr id="4" name="Slide Number Placeholder 3"/>
          <p:cNvSpPr>
            <a:spLocks noGrp="1"/>
          </p:cNvSpPr>
          <p:nvPr>
            <p:ph type="sldNum" sz="quarter" idx="10"/>
          </p:nvPr>
        </p:nvSpPr>
        <p:spPr/>
        <p:txBody>
          <a:bodyPr/>
          <a:lstStyle/>
          <a:p>
            <a:fld id="{FC7635F3-4DEC-4DD1-ADDF-1B527E196CBE}" type="slidenum">
              <a:rPr lang="en-AU" smtClean="0"/>
              <a:pPr/>
              <a:t>6</a:t>
            </a:fld>
            <a:endParaRPr lang="en-AU"/>
          </a:p>
        </p:txBody>
      </p:sp>
    </p:spTree>
    <p:extLst>
      <p:ext uri="{BB962C8B-B14F-4D97-AF65-F5344CB8AC3E}">
        <p14:creationId xmlns:p14="http://schemas.microsoft.com/office/powerpoint/2010/main" val="69710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itchFamily="34" charset="0"/>
              <a:buNone/>
            </a:pPr>
            <a:endParaRPr lang="en-AU" sz="900" dirty="0"/>
          </a:p>
        </p:txBody>
      </p:sp>
      <p:sp>
        <p:nvSpPr>
          <p:cNvPr id="4" name="Slide Number Placeholder 3"/>
          <p:cNvSpPr>
            <a:spLocks noGrp="1"/>
          </p:cNvSpPr>
          <p:nvPr>
            <p:ph type="sldNum" sz="quarter" idx="10"/>
          </p:nvPr>
        </p:nvSpPr>
        <p:spPr/>
        <p:txBody>
          <a:bodyPr/>
          <a:lstStyle/>
          <a:p>
            <a:fld id="{FC7635F3-4DEC-4DD1-ADDF-1B527E196CBE}" type="slidenum">
              <a:rPr lang="en-AU" smtClean="0"/>
              <a:pPr/>
              <a:t>7</a:t>
            </a:fld>
            <a:endParaRPr lang="en-AU"/>
          </a:p>
        </p:txBody>
      </p:sp>
    </p:spTree>
    <p:extLst>
      <p:ext uri="{BB962C8B-B14F-4D97-AF65-F5344CB8AC3E}">
        <p14:creationId xmlns:p14="http://schemas.microsoft.com/office/powerpoint/2010/main" val="176785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itchFamily="34" charset="0"/>
              <a:buNone/>
            </a:pPr>
            <a:r>
              <a:rPr lang="en-AU" sz="900" b="1" dirty="0" smtClean="0"/>
              <a:t>Moody’s Investors Service</a:t>
            </a:r>
          </a:p>
          <a:p>
            <a:pPr marL="0" indent="0" algn="just">
              <a:buFont typeface="Arial" pitchFamily="34" charset="0"/>
              <a:buNone/>
            </a:pPr>
            <a:endParaRPr lang="en-AU" sz="900" dirty="0" smtClean="0"/>
          </a:p>
          <a:p>
            <a:pPr marL="171450" indent="-171450" algn="just">
              <a:buFont typeface="Arial" pitchFamily="34" charset="0"/>
              <a:buChar char="•"/>
            </a:pPr>
            <a:r>
              <a:rPr lang="en-AU" sz="900" dirty="0" smtClean="0"/>
              <a:t>The Moody’s Investor Service Rating reaffirmed PNG’s B1 rating, though has changed the outlook to negative from stable</a:t>
            </a:r>
          </a:p>
          <a:p>
            <a:pPr algn="just"/>
            <a:endParaRPr lang="en-AU" sz="900" dirty="0" smtClean="0"/>
          </a:p>
          <a:p>
            <a:pPr marL="171450" indent="-171450" algn="just">
              <a:buFont typeface="Arial" pitchFamily="34" charset="0"/>
              <a:buChar char="•"/>
            </a:pPr>
            <a:r>
              <a:rPr lang="en-AU" sz="900" dirty="0" smtClean="0"/>
              <a:t>Maintaining the overall B1 foreign currency and local currency issuer ratings is a positive outcome in the face of the drastic fall in global commodity prices that has impacted on many countries</a:t>
            </a:r>
          </a:p>
          <a:p>
            <a:pPr algn="just"/>
            <a:endParaRPr lang="en-AU" sz="900" dirty="0" smtClean="0"/>
          </a:p>
          <a:p>
            <a:pPr marL="171450" indent="-171450" algn="just">
              <a:buFont typeface="Arial" pitchFamily="34" charset="0"/>
              <a:buChar char="•"/>
            </a:pPr>
            <a:r>
              <a:rPr lang="en-AU" sz="900" dirty="0" smtClean="0"/>
              <a:t>While PNG Government debt has risen, PNG has one of the lowest debt burdens among B1-rated countries due to debt consolidation over recent years and the sourcing of local credit which ensured a buffer from external financial shocks</a:t>
            </a:r>
          </a:p>
          <a:p>
            <a:pPr marL="171450" indent="-171450" algn="just">
              <a:buFont typeface="Arial" pitchFamily="34" charset="0"/>
              <a:buChar char="•"/>
            </a:pPr>
            <a:endParaRPr lang="en-AU" sz="900" dirty="0" smtClean="0"/>
          </a:p>
          <a:p>
            <a:pPr marL="0" indent="0" algn="just">
              <a:buFont typeface="Arial" pitchFamily="34" charset="0"/>
              <a:buNone/>
            </a:pPr>
            <a:r>
              <a:rPr lang="en-AU" sz="900" b="1" dirty="0" smtClean="0"/>
              <a:t>Standard and Poor’s (S&amp;P)</a:t>
            </a:r>
          </a:p>
          <a:p>
            <a:r>
              <a:rPr lang="en-US" sz="900" dirty="0" smtClean="0"/>
              <a:t>B+ is long term and B is short term. </a:t>
            </a:r>
          </a:p>
          <a:p>
            <a:pPr>
              <a:buFont typeface="Wingdings" pitchFamily="2" charset="2"/>
              <a:buChar char="§"/>
            </a:pPr>
            <a:r>
              <a:rPr lang="en-US" sz="900" dirty="0" smtClean="0"/>
              <a:t> - Political analysis: weak policy development environment</a:t>
            </a:r>
          </a:p>
          <a:p>
            <a:pPr>
              <a:buFont typeface="Wingdings" pitchFamily="2" charset="2"/>
              <a:buChar char="§"/>
            </a:pPr>
            <a:r>
              <a:rPr lang="en-US" sz="900" dirty="0" smtClean="0"/>
              <a:t> - Economic analysis: strong potential of resources and allied sectors</a:t>
            </a:r>
          </a:p>
          <a:p>
            <a:pPr>
              <a:buFont typeface="Wingdings" pitchFamily="2" charset="2"/>
              <a:buChar char="§"/>
            </a:pPr>
            <a:r>
              <a:rPr lang="en-US" sz="900" dirty="0" smtClean="0"/>
              <a:t> - External analysis: large current account deficits partly reflect FDI-Financed LNG Project construction.</a:t>
            </a:r>
          </a:p>
          <a:p>
            <a:pPr>
              <a:buFont typeface="Wingdings" pitchFamily="2" charset="2"/>
              <a:buChar char="§"/>
            </a:pPr>
            <a:r>
              <a:rPr lang="en-US" sz="900" dirty="0" smtClean="0"/>
              <a:t> - Fiscal analysis: debt level needs to stay around 30% GDP limit.</a:t>
            </a:r>
          </a:p>
          <a:p>
            <a:pPr>
              <a:buFont typeface="Wingdings" pitchFamily="2" charset="2"/>
              <a:buChar char="§"/>
            </a:pPr>
            <a:r>
              <a:rPr lang="en-US" sz="900" dirty="0" smtClean="0"/>
              <a:t> - Monetary policy analysis: liquidity conditions hamper policy flexibility</a:t>
            </a:r>
          </a:p>
          <a:p>
            <a:pPr marL="0" indent="0" algn="just">
              <a:buFont typeface="Arial" pitchFamily="34" charset="0"/>
              <a:buNone/>
            </a:pPr>
            <a:endParaRPr lang="en-AU" sz="900" b="1" dirty="0" smtClean="0"/>
          </a:p>
          <a:p>
            <a:r>
              <a:rPr lang="en-AU" sz="900" dirty="0" smtClean="0"/>
              <a:t> </a:t>
            </a:r>
            <a:endParaRPr lang="en-AU" sz="900" dirty="0"/>
          </a:p>
        </p:txBody>
      </p:sp>
      <p:sp>
        <p:nvSpPr>
          <p:cNvPr id="4" name="Slide Number Placeholder 3"/>
          <p:cNvSpPr>
            <a:spLocks noGrp="1"/>
          </p:cNvSpPr>
          <p:nvPr>
            <p:ph type="sldNum" sz="quarter" idx="10"/>
          </p:nvPr>
        </p:nvSpPr>
        <p:spPr/>
        <p:txBody>
          <a:bodyPr/>
          <a:lstStyle/>
          <a:p>
            <a:fld id="{FC7635F3-4DEC-4DD1-ADDF-1B527E196CBE}" type="slidenum">
              <a:rPr lang="en-AU" smtClean="0"/>
              <a:pPr/>
              <a:t>8</a:t>
            </a:fld>
            <a:endParaRPr lang="en-AU"/>
          </a:p>
        </p:txBody>
      </p:sp>
    </p:spTree>
    <p:extLst>
      <p:ext uri="{BB962C8B-B14F-4D97-AF65-F5344CB8AC3E}">
        <p14:creationId xmlns:p14="http://schemas.microsoft.com/office/powerpoint/2010/main" val="697109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itchFamily="34" charset="0"/>
              <a:buNone/>
            </a:pPr>
            <a:r>
              <a:rPr lang="en-AU" sz="900" b="1" dirty="0" smtClean="0"/>
              <a:t>Moody’s Investors Service</a:t>
            </a:r>
          </a:p>
          <a:p>
            <a:pPr marL="0" indent="0" algn="just">
              <a:buFont typeface="Arial" pitchFamily="34" charset="0"/>
              <a:buNone/>
            </a:pPr>
            <a:endParaRPr lang="en-AU" sz="900" dirty="0" smtClean="0"/>
          </a:p>
          <a:p>
            <a:pPr marL="171450" indent="-171450" algn="just">
              <a:buFont typeface="Arial" pitchFamily="34" charset="0"/>
              <a:buChar char="•"/>
            </a:pPr>
            <a:r>
              <a:rPr lang="en-AU" sz="900" dirty="0" smtClean="0"/>
              <a:t>The Moody’s Investor Service Rating reaffirmed PNG’s B1 rating, though has changed the outlook to negative from stable</a:t>
            </a:r>
          </a:p>
          <a:p>
            <a:pPr algn="just"/>
            <a:endParaRPr lang="en-AU" sz="900" dirty="0" smtClean="0"/>
          </a:p>
          <a:p>
            <a:pPr marL="171450" indent="-171450" algn="just">
              <a:buFont typeface="Arial" pitchFamily="34" charset="0"/>
              <a:buChar char="•"/>
            </a:pPr>
            <a:r>
              <a:rPr lang="en-AU" sz="900" dirty="0" smtClean="0"/>
              <a:t>Maintaining the overall B1 foreign currency and local currency issuer ratings is a positive outcome in the face of the drastic fall in global commodity prices that has impacted on many countries</a:t>
            </a:r>
          </a:p>
          <a:p>
            <a:pPr algn="just"/>
            <a:endParaRPr lang="en-AU" sz="900" dirty="0" smtClean="0"/>
          </a:p>
          <a:p>
            <a:pPr marL="171450" indent="-171450" algn="just">
              <a:buFont typeface="Arial" pitchFamily="34" charset="0"/>
              <a:buChar char="•"/>
            </a:pPr>
            <a:r>
              <a:rPr lang="en-AU" sz="900" dirty="0" smtClean="0"/>
              <a:t>While PNG Government debt has risen, PNG has one of the lowest debt burdens among B1-rated countries due to debt consolidation over recent years and the sourcing of local credit which ensured a buffer from external financial shocks</a:t>
            </a:r>
          </a:p>
          <a:p>
            <a:pPr marL="171450" indent="-171450" algn="just">
              <a:buFont typeface="Arial" pitchFamily="34" charset="0"/>
              <a:buChar char="•"/>
            </a:pPr>
            <a:endParaRPr lang="en-AU" sz="900" dirty="0" smtClean="0"/>
          </a:p>
          <a:p>
            <a:pPr marL="0" indent="0" algn="just">
              <a:buFont typeface="Arial" pitchFamily="34" charset="0"/>
              <a:buNone/>
            </a:pPr>
            <a:r>
              <a:rPr lang="en-AU" sz="900" b="1" dirty="0" smtClean="0"/>
              <a:t>Standard and Poor’s (S&amp;P)</a:t>
            </a:r>
          </a:p>
          <a:p>
            <a:r>
              <a:rPr lang="en-US" sz="900" dirty="0" smtClean="0"/>
              <a:t>B+ is long term and B is short term. </a:t>
            </a:r>
          </a:p>
          <a:p>
            <a:pPr>
              <a:buFont typeface="Wingdings" pitchFamily="2" charset="2"/>
              <a:buChar char="§"/>
            </a:pPr>
            <a:r>
              <a:rPr lang="en-US" sz="900" dirty="0" smtClean="0"/>
              <a:t> - Political analysis: weak policy development environment</a:t>
            </a:r>
          </a:p>
          <a:p>
            <a:pPr>
              <a:buFont typeface="Wingdings" pitchFamily="2" charset="2"/>
              <a:buChar char="§"/>
            </a:pPr>
            <a:r>
              <a:rPr lang="en-US" sz="900" dirty="0" smtClean="0"/>
              <a:t> - Economic analysis: strong potential of resources and allied sectors</a:t>
            </a:r>
          </a:p>
          <a:p>
            <a:pPr>
              <a:buFont typeface="Wingdings" pitchFamily="2" charset="2"/>
              <a:buChar char="§"/>
            </a:pPr>
            <a:r>
              <a:rPr lang="en-US" sz="900" dirty="0" smtClean="0"/>
              <a:t> - External analysis: large current account deficits partly reflect FDI-Financed LNG Project construction.</a:t>
            </a:r>
          </a:p>
          <a:p>
            <a:pPr>
              <a:buFont typeface="Wingdings" pitchFamily="2" charset="2"/>
              <a:buChar char="§"/>
            </a:pPr>
            <a:r>
              <a:rPr lang="en-US" sz="900" dirty="0" smtClean="0"/>
              <a:t> - Fiscal analysis: debt level needs to stay around 30% GDP limit.</a:t>
            </a:r>
          </a:p>
          <a:p>
            <a:pPr>
              <a:buFont typeface="Wingdings" pitchFamily="2" charset="2"/>
              <a:buChar char="§"/>
            </a:pPr>
            <a:r>
              <a:rPr lang="en-US" sz="900" dirty="0" smtClean="0"/>
              <a:t> - Monetary policy analysis: liquidity conditions hamper policy flexibility</a:t>
            </a:r>
          </a:p>
          <a:p>
            <a:pPr marL="0" indent="0" algn="just">
              <a:buFont typeface="Arial" pitchFamily="34" charset="0"/>
              <a:buNone/>
            </a:pPr>
            <a:endParaRPr lang="en-AU" sz="900" b="1" dirty="0" smtClean="0"/>
          </a:p>
          <a:p>
            <a:r>
              <a:rPr lang="en-AU" sz="900" dirty="0" smtClean="0"/>
              <a:t> </a:t>
            </a:r>
            <a:endParaRPr lang="en-AU" sz="900" dirty="0"/>
          </a:p>
        </p:txBody>
      </p:sp>
      <p:sp>
        <p:nvSpPr>
          <p:cNvPr id="4" name="Slide Number Placeholder 3"/>
          <p:cNvSpPr>
            <a:spLocks noGrp="1"/>
          </p:cNvSpPr>
          <p:nvPr>
            <p:ph type="sldNum" sz="quarter" idx="10"/>
          </p:nvPr>
        </p:nvSpPr>
        <p:spPr/>
        <p:txBody>
          <a:bodyPr/>
          <a:lstStyle/>
          <a:p>
            <a:fld id="{FC7635F3-4DEC-4DD1-ADDF-1B527E196CBE}" type="slidenum">
              <a:rPr lang="en-AU" smtClean="0"/>
              <a:pPr/>
              <a:t>9</a:t>
            </a:fld>
            <a:endParaRPr lang="en-AU"/>
          </a:p>
        </p:txBody>
      </p:sp>
    </p:spTree>
    <p:extLst>
      <p:ext uri="{BB962C8B-B14F-4D97-AF65-F5344CB8AC3E}">
        <p14:creationId xmlns:p14="http://schemas.microsoft.com/office/powerpoint/2010/main" val="2441993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smtClean="0"/>
            </a:lvl1pPr>
          </a:lstStyle>
          <a:p>
            <a:pPr>
              <a:defRPr/>
            </a:pPr>
            <a:fld id="{081F63E3-98F7-482C-AB6C-C56DFEAF8D2C}" type="datetimeFigureOut">
              <a:rPr lang="en-AU" altLang="en-US"/>
              <a:pPr>
                <a:defRPr/>
              </a:pPr>
              <a:t>20/06/2016</a:t>
            </a:fld>
            <a:endParaRPr lang="en-AU"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2B28E3E5-74F1-47F4-804D-C0CD33F9384C}" type="slidenum">
              <a:rPr lang="en-AU" altLang="en-US"/>
              <a:pPr>
                <a:defRPr/>
              </a:pPr>
              <a:t>‹#›</a:t>
            </a:fld>
            <a:endParaRPr lang="en-AU" altLang="en-US"/>
          </a:p>
        </p:txBody>
      </p:sp>
    </p:spTree>
    <p:extLst>
      <p:ext uri="{BB962C8B-B14F-4D97-AF65-F5344CB8AC3E}">
        <p14:creationId xmlns:p14="http://schemas.microsoft.com/office/powerpoint/2010/main" val="111928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0759A87-0E4A-4818-A250-C10DB81707D8}" type="datetimeFigureOut">
              <a:rPr lang="en-AU" altLang="en-US"/>
              <a:pPr>
                <a:defRPr/>
              </a:pPr>
              <a:t>20/06/2016</a:t>
            </a:fld>
            <a:endParaRPr lang="en-AU"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FED00-EF7A-4AF9-9EEC-0FC3CEDE788B}" type="slidenum">
              <a:rPr lang="en-AU" altLang="en-US"/>
              <a:pPr>
                <a:defRPr/>
              </a:pPr>
              <a:t>‹#›</a:t>
            </a:fld>
            <a:endParaRPr lang="en-AU" altLang="en-US"/>
          </a:p>
        </p:txBody>
      </p:sp>
    </p:spTree>
    <p:extLst>
      <p:ext uri="{BB962C8B-B14F-4D97-AF65-F5344CB8AC3E}">
        <p14:creationId xmlns:p14="http://schemas.microsoft.com/office/powerpoint/2010/main" val="74012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smtClean="0"/>
            </a:lvl1pPr>
          </a:lstStyle>
          <a:p>
            <a:pPr>
              <a:defRPr/>
            </a:pPr>
            <a:fld id="{E32562EC-8A7C-434B-986B-6C60E1E987E1}" type="datetimeFigureOut">
              <a:rPr lang="en-AU" altLang="en-US"/>
              <a:pPr>
                <a:defRPr/>
              </a:pPr>
              <a:t>20/06/2016</a:t>
            </a:fld>
            <a:endParaRPr lang="en-AU"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124BC820-9FEA-4A3C-BFF9-6CC80FABE29B}" type="slidenum">
              <a:rPr lang="en-AU" altLang="en-US"/>
              <a:pPr>
                <a:defRPr/>
              </a:pPr>
              <a:t>‹#›</a:t>
            </a:fld>
            <a:endParaRPr lang="en-AU" altLang="en-US"/>
          </a:p>
        </p:txBody>
      </p:sp>
    </p:spTree>
    <p:extLst>
      <p:ext uri="{BB962C8B-B14F-4D97-AF65-F5344CB8AC3E}">
        <p14:creationId xmlns:p14="http://schemas.microsoft.com/office/powerpoint/2010/main" val="148654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93C1E96-24F8-4E1F-9176-0FF92ACCB939}" type="datetimeFigureOut">
              <a:rPr lang="en-AU" altLang="en-US"/>
              <a:pPr>
                <a:defRPr/>
              </a:pPr>
              <a:t>20/06/2016</a:t>
            </a:fld>
            <a:endParaRPr lang="en-AU"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48DDA9-717E-4E89-91D7-389A285A9E6C}" type="slidenum">
              <a:rPr lang="en-AU" altLang="en-US"/>
              <a:pPr>
                <a:defRPr/>
              </a:pPr>
              <a:t>‹#›</a:t>
            </a:fld>
            <a:endParaRPr lang="en-AU" altLang="en-US"/>
          </a:p>
        </p:txBody>
      </p:sp>
    </p:spTree>
    <p:extLst>
      <p:ext uri="{BB962C8B-B14F-4D97-AF65-F5344CB8AC3E}">
        <p14:creationId xmlns:p14="http://schemas.microsoft.com/office/powerpoint/2010/main" val="120368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smtClean="0"/>
            </a:lvl1pPr>
          </a:lstStyle>
          <a:p>
            <a:pPr>
              <a:defRPr/>
            </a:pPr>
            <a:fld id="{A6D8D75B-1895-423A-BD57-3765BFC802DE}" type="datetimeFigureOut">
              <a:rPr lang="en-AU" altLang="en-US"/>
              <a:pPr>
                <a:defRPr/>
              </a:pPr>
              <a:t>20/06/2016</a:t>
            </a:fld>
            <a:endParaRPr lang="en-AU"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9EF71931-DE59-4101-B284-E04C392047AF}" type="slidenum">
              <a:rPr lang="en-AU" altLang="en-US"/>
              <a:pPr>
                <a:defRPr/>
              </a:pPr>
              <a:t>‹#›</a:t>
            </a:fld>
            <a:endParaRPr lang="en-AU" altLang="en-US"/>
          </a:p>
        </p:txBody>
      </p:sp>
    </p:spTree>
    <p:extLst>
      <p:ext uri="{BB962C8B-B14F-4D97-AF65-F5344CB8AC3E}">
        <p14:creationId xmlns:p14="http://schemas.microsoft.com/office/powerpoint/2010/main" val="2077368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8733C50-E020-4917-8356-EBBDC776553E}" type="datetimeFigureOut">
              <a:rPr lang="en-AU" altLang="en-US"/>
              <a:pPr>
                <a:defRPr/>
              </a:pPr>
              <a:t>20/06/2016</a:t>
            </a:fld>
            <a:endParaRPr lang="en-AU"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5EFA0D-EC68-4B68-A42A-AF7C781EA21A}" type="slidenum">
              <a:rPr lang="en-AU" altLang="en-US"/>
              <a:pPr>
                <a:defRPr/>
              </a:pPr>
              <a:t>‹#›</a:t>
            </a:fld>
            <a:endParaRPr lang="en-AU" altLang="en-US"/>
          </a:p>
        </p:txBody>
      </p:sp>
    </p:spTree>
    <p:extLst>
      <p:ext uri="{BB962C8B-B14F-4D97-AF65-F5344CB8AC3E}">
        <p14:creationId xmlns:p14="http://schemas.microsoft.com/office/powerpoint/2010/main" val="344223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192E413-EDFC-4261-8DB5-F50FC3697A5D}" type="datetimeFigureOut">
              <a:rPr lang="en-AU" altLang="en-US"/>
              <a:pPr>
                <a:defRPr/>
              </a:pPr>
              <a:t>20/06/2016</a:t>
            </a:fld>
            <a:endParaRPr lang="en-AU"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3E086D-CD56-438A-B98E-BE2A96639AED}" type="slidenum">
              <a:rPr lang="en-AU" altLang="en-US"/>
              <a:pPr>
                <a:defRPr/>
              </a:pPr>
              <a:t>‹#›</a:t>
            </a:fld>
            <a:endParaRPr lang="en-AU" altLang="en-US"/>
          </a:p>
        </p:txBody>
      </p:sp>
    </p:spTree>
    <p:extLst>
      <p:ext uri="{BB962C8B-B14F-4D97-AF65-F5344CB8AC3E}">
        <p14:creationId xmlns:p14="http://schemas.microsoft.com/office/powerpoint/2010/main" val="201387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02D8EBB-08E0-42D3-AE7C-E4FFC37FF9A7}" type="datetimeFigureOut">
              <a:rPr lang="en-AU" altLang="en-US"/>
              <a:pPr>
                <a:defRPr/>
              </a:pPr>
              <a:t>20/06/2016</a:t>
            </a:fld>
            <a:endParaRPr lang="en-AU"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ABC12F9-91CB-42AD-921F-C20F9097663D}" type="slidenum">
              <a:rPr lang="en-AU" altLang="en-US"/>
              <a:pPr>
                <a:defRPr/>
              </a:pPr>
              <a:t>‹#›</a:t>
            </a:fld>
            <a:endParaRPr lang="en-AU" altLang="en-US"/>
          </a:p>
        </p:txBody>
      </p:sp>
    </p:spTree>
    <p:extLst>
      <p:ext uri="{BB962C8B-B14F-4D97-AF65-F5344CB8AC3E}">
        <p14:creationId xmlns:p14="http://schemas.microsoft.com/office/powerpoint/2010/main" val="63628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smtClean="0"/>
            </a:lvl1pPr>
          </a:lstStyle>
          <a:p>
            <a:pPr>
              <a:defRPr/>
            </a:pPr>
            <a:fld id="{BA62218B-8CA6-4F2A-86E7-A4515B25C678}" type="datetimeFigureOut">
              <a:rPr lang="en-AU" altLang="en-US"/>
              <a:pPr>
                <a:defRPr/>
              </a:pPr>
              <a:t>20/06/2016</a:t>
            </a:fld>
            <a:endParaRPr lang="en-AU" alt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smtClean="0"/>
            </a:lvl1pPr>
          </a:lstStyle>
          <a:p>
            <a:pPr>
              <a:defRPr/>
            </a:pPr>
            <a:fld id="{64DF61AC-6B5A-4868-B220-CDFCD9114C9F}" type="slidenum">
              <a:rPr lang="en-AU" altLang="en-US"/>
              <a:pPr>
                <a:defRPr/>
              </a:pPr>
              <a:t>‹#›</a:t>
            </a:fld>
            <a:endParaRPr lang="en-AU" altLang="en-US"/>
          </a:p>
        </p:txBody>
      </p:sp>
    </p:spTree>
    <p:extLst>
      <p:ext uri="{BB962C8B-B14F-4D97-AF65-F5344CB8AC3E}">
        <p14:creationId xmlns:p14="http://schemas.microsoft.com/office/powerpoint/2010/main" val="69045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smtClean="0"/>
            </a:lvl1pPr>
          </a:lstStyle>
          <a:p>
            <a:pPr>
              <a:defRPr/>
            </a:pPr>
            <a:fld id="{D2193578-6E7C-4E77-ACE7-F773439EF5B8}" type="datetimeFigureOut">
              <a:rPr lang="en-AU" altLang="en-US"/>
              <a:pPr>
                <a:defRPr/>
              </a:pPr>
              <a:t>20/06/2016</a:t>
            </a:fld>
            <a:endParaRPr lang="en-AU" alt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pPr>
              <a:defRPr/>
            </a:pPr>
            <a:fld id="{4D25195B-C2BB-4549-9DC3-700229C4A8FE}" type="slidenum">
              <a:rPr lang="en-AU" altLang="en-US"/>
              <a:pPr>
                <a:defRPr/>
              </a:pPr>
              <a:t>‹#›</a:t>
            </a:fld>
            <a:endParaRPr lang="en-AU" altLang="en-US"/>
          </a:p>
        </p:txBody>
      </p:sp>
    </p:spTree>
    <p:extLst>
      <p:ext uri="{BB962C8B-B14F-4D97-AF65-F5344CB8AC3E}">
        <p14:creationId xmlns:p14="http://schemas.microsoft.com/office/powerpoint/2010/main" val="383710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smtClean="0"/>
            </a:lvl1pPr>
          </a:lstStyle>
          <a:p>
            <a:pPr>
              <a:defRPr/>
            </a:pPr>
            <a:fld id="{41CB34FD-AAD3-4C76-9637-06181FD576CA}" type="datetimeFigureOut">
              <a:rPr lang="en-AU" altLang="en-US"/>
              <a:pPr>
                <a:defRPr/>
              </a:pPr>
              <a:t>20/06/2016</a:t>
            </a:fld>
            <a:endParaRPr lang="en-AU" alt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C08B3A4D-2372-40A5-97B0-6A17EC8464E0}" type="slidenum">
              <a:rPr lang="en-AU" altLang="en-US"/>
              <a:pPr>
                <a:defRPr/>
              </a:pPr>
              <a:t>‹#›</a:t>
            </a:fld>
            <a:endParaRPr lang="en-AU" altLang="en-US"/>
          </a:p>
        </p:txBody>
      </p:sp>
    </p:spTree>
    <p:extLst>
      <p:ext uri="{BB962C8B-B14F-4D97-AF65-F5344CB8AC3E}">
        <p14:creationId xmlns:p14="http://schemas.microsoft.com/office/powerpoint/2010/main" val="42432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wrap="square" lIns="91440" tIns="45720" rIns="91440" bIns="45720" numCol="1" anchor="b" anchorCtr="0" compatLnSpc="1">
            <a:prstTxWarp prst="textNoShape">
              <a:avLst/>
            </a:prstTxWarp>
            <a:normAutofit/>
          </a:bodyPr>
          <a:lstStyle/>
          <a:p>
            <a:pPr lvl="0"/>
            <a:r>
              <a:rPr lang="en-US" altLang="en-US" smtClean="0"/>
              <a:t>Click to edit Master title style</a:t>
            </a:r>
            <a:endParaRPr lang="en-AU" altLang="en-US" smtClean="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smtClean="0">
                <a:solidFill>
                  <a:srgbClr val="FFFFFF"/>
                </a:solidFill>
                <a:cs typeface="Arial" panose="020B0604020202020204" pitchFamily="34" charset="0"/>
              </a:defRPr>
            </a:lvl1pPr>
          </a:lstStyle>
          <a:p>
            <a:pPr>
              <a:defRPr/>
            </a:pPr>
            <a:fld id="{37EA778B-D598-4553-A9F7-957F772AE0D0}" type="datetimeFigureOut">
              <a:rPr lang="en-AU" altLang="en-US"/>
              <a:pPr>
                <a:defRPr/>
              </a:pPr>
              <a:t>20/06/2016</a:t>
            </a:fld>
            <a:endParaRPr lang="en-AU" alt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latin typeface="Arial" panose="020B0604020202020204" pitchFamily="34" charset="0"/>
                <a:ea typeface="+mn-ea"/>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FFFFFF"/>
                </a:solidFill>
                <a:cs typeface="Arial" panose="020B0604020202020204" pitchFamily="34" charset="0"/>
              </a:defRPr>
            </a:lvl1pPr>
          </a:lstStyle>
          <a:p>
            <a:pPr>
              <a:defRPr/>
            </a:pPr>
            <a:fld id="{A1FBDF52-94F1-4596-A1CE-A3A7CED75028}" type="slidenum">
              <a:rPr lang="en-AU" altLang="en-US"/>
              <a:pPr>
                <a:defRPr/>
              </a:pPr>
              <a:t>‹#›</a:t>
            </a:fld>
            <a:endParaRPr lang="en-AU" alt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8" r:id="rId1"/>
    <p:sldLayoutId id="2147483833" r:id="rId2"/>
    <p:sldLayoutId id="2147483839" r:id="rId3"/>
    <p:sldLayoutId id="2147483834" r:id="rId4"/>
    <p:sldLayoutId id="2147483835" r:id="rId5"/>
    <p:sldLayoutId id="2147483836" r:id="rId6"/>
    <p:sldLayoutId id="2147483840" r:id="rId7"/>
    <p:sldLayoutId id="2147483841" r:id="rId8"/>
    <p:sldLayoutId id="2147483842" r:id="rId9"/>
    <p:sldLayoutId id="2147483837" r:id="rId10"/>
    <p:sldLayoutId id="2147483843" r:id="rId11"/>
  </p:sldLayoutIdLst>
  <p:txStyles>
    <p:titleStyle>
      <a:lvl1pPr algn="l" rtl="0" eaLnBrk="1" fontAlgn="base" hangingPunct="1">
        <a:lnSpc>
          <a:spcPct val="85000"/>
        </a:lnSpc>
        <a:spcBef>
          <a:spcPct val="0"/>
        </a:spcBef>
        <a:spcAft>
          <a:spcPct val="0"/>
        </a:spcAft>
        <a:defRPr sz="4800" kern="1200" spc="-50">
          <a:solidFill>
            <a:srgbClr val="404040"/>
          </a:solidFill>
          <a:latin typeface="+mj-lt"/>
          <a:ea typeface="MS PGothic" panose="020B0600070205080204" pitchFamily="34" charset="-128"/>
          <a:cs typeface="ＭＳ Ｐゴシック" charset="0"/>
        </a:defRPr>
      </a:lvl1pPr>
      <a:lvl2pPr algn="l" rtl="0" eaLnBrk="1" fontAlgn="base" hangingPunct="1">
        <a:lnSpc>
          <a:spcPct val="85000"/>
        </a:lnSpc>
        <a:spcBef>
          <a:spcPct val="0"/>
        </a:spcBef>
        <a:spcAft>
          <a:spcPct val="0"/>
        </a:spcAft>
        <a:defRPr sz="4800">
          <a:solidFill>
            <a:srgbClr val="404040"/>
          </a:solidFill>
          <a:latin typeface="Calibri Light" charset="0"/>
          <a:ea typeface="MS PGothic" panose="020B0600070205080204" pitchFamily="34" charset="-128"/>
          <a:cs typeface="ＭＳ Ｐゴシック" charset="0"/>
        </a:defRPr>
      </a:lvl2pPr>
      <a:lvl3pPr algn="l" rtl="0" eaLnBrk="1" fontAlgn="base" hangingPunct="1">
        <a:lnSpc>
          <a:spcPct val="85000"/>
        </a:lnSpc>
        <a:spcBef>
          <a:spcPct val="0"/>
        </a:spcBef>
        <a:spcAft>
          <a:spcPct val="0"/>
        </a:spcAft>
        <a:defRPr sz="4800">
          <a:solidFill>
            <a:srgbClr val="404040"/>
          </a:solidFill>
          <a:latin typeface="Calibri Light" charset="0"/>
          <a:ea typeface="MS PGothic" panose="020B0600070205080204" pitchFamily="34" charset="-128"/>
          <a:cs typeface="ＭＳ Ｐゴシック" charset="0"/>
        </a:defRPr>
      </a:lvl3pPr>
      <a:lvl4pPr algn="l" rtl="0" eaLnBrk="1" fontAlgn="base" hangingPunct="1">
        <a:lnSpc>
          <a:spcPct val="85000"/>
        </a:lnSpc>
        <a:spcBef>
          <a:spcPct val="0"/>
        </a:spcBef>
        <a:spcAft>
          <a:spcPct val="0"/>
        </a:spcAft>
        <a:defRPr sz="4800">
          <a:solidFill>
            <a:srgbClr val="404040"/>
          </a:solidFill>
          <a:latin typeface="Calibri Light" charset="0"/>
          <a:ea typeface="MS PGothic" panose="020B0600070205080204" pitchFamily="34" charset="-128"/>
          <a:cs typeface="ＭＳ Ｐゴシック" charset="0"/>
        </a:defRPr>
      </a:lvl4pPr>
      <a:lvl5pPr algn="l" rtl="0" eaLnBrk="1" fontAlgn="base" hangingPunct="1">
        <a:lnSpc>
          <a:spcPct val="85000"/>
        </a:lnSpc>
        <a:spcBef>
          <a:spcPct val="0"/>
        </a:spcBef>
        <a:spcAft>
          <a:spcPct val="0"/>
        </a:spcAft>
        <a:defRPr sz="4800">
          <a:solidFill>
            <a:srgbClr val="404040"/>
          </a:solidFill>
          <a:latin typeface="Calibri Light" charset="0"/>
          <a:ea typeface="MS PGothic" panose="020B0600070205080204" pitchFamily="34" charset="-128"/>
          <a:cs typeface="ＭＳ Ｐゴシック" charset="0"/>
        </a:defRPr>
      </a:lvl5pPr>
      <a:lvl6pPr marL="457200" algn="l" rtl="0" eaLnBrk="1" fontAlgn="base" hangingPunct="1">
        <a:lnSpc>
          <a:spcPct val="85000"/>
        </a:lnSpc>
        <a:spcBef>
          <a:spcPct val="0"/>
        </a:spcBef>
        <a:spcAft>
          <a:spcPct val="0"/>
        </a:spcAft>
        <a:defRPr sz="4800">
          <a:solidFill>
            <a:srgbClr val="404040"/>
          </a:solidFill>
          <a:latin typeface="Calibri Light"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4800">
          <a:solidFill>
            <a:srgbClr val="404040"/>
          </a:solidFill>
          <a:latin typeface="Calibri Light"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4800">
          <a:solidFill>
            <a:srgbClr val="404040"/>
          </a:solidFill>
          <a:latin typeface="Calibri Light"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4800">
          <a:solidFill>
            <a:srgbClr val="404040"/>
          </a:solidFill>
          <a:latin typeface="Calibri Light" charset="0"/>
          <a:ea typeface="ＭＳ Ｐゴシック" charset="0"/>
          <a:cs typeface="ＭＳ Ｐゴシック" charset="0"/>
        </a:defRPr>
      </a:lvl9pPr>
    </p:titleStyle>
    <p:bodyStyle>
      <a:lvl1pPr marL="90488" indent="-90488" algn="l" rtl="0" eaLnBrk="1" fontAlgn="base"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S PGothic" panose="020B0600070205080204" pitchFamily="34" charset="-128"/>
          <a:cs typeface="ＭＳ Ｐゴシック" charset="0"/>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S PGothic" panose="020B0600070205080204" pitchFamily="34" charset="-128"/>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xml"/><Relationship Id="rId7" Type="http://schemas.openxmlformats.org/officeDocument/2006/relationships/notesSlide" Target="../notesSlides/notesSlide2.xml"/><Relationship Id="rId12" Type="http://schemas.openxmlformats.org/officeDocument/2006/relationships/image" Target="../media/image2.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tags" Target="../tags/tag4.xml"/><Relationship Id="rId10" Type="http://schemas.microsoft.com/office/2007/relationships/hdphoto" Target="../media/hdphoto1.wdp"/><Relationship Id="rId4" Type="http://schemas.openxmlformats.org/officeDocument/2006/relationships/tags" Target="../tags/tag3.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58825"/>
            <a:ext cx="9144000" cy="3534271"/>
          </a:xfrm>
        </p:spPr>
        <p:txBody>
          <a:bodyPr rtlCol="0">
            <a:normAutofit fontScale="90000"/>
          </a:bodyPr>
          <a:lstStyle/>
          <a:p>
            <a:pPr algn="ctr" eaLnBrk="1" fontAlgn="auto" hangingPunct="1">
              <a:spcAft>
                <a:spcPts val="0"/>
              </a:spcAft>
              <a:defRPr/>
            </a:pPr>
            <a:r>
              <a:rPr lang="en-AU" sz="4000" b="1" dirty="0" smtClean="0">
                <a:latin typeface="Verdana" panose="020B0604030504040204" pitchFamily="34" charset="0"/>
                <a:ea typeface="Verdana" panose="020B0604030504040204" pitchFamily="34" charset="0"/>
                <a:cs typeface="Verdana" panose="020B0604030504040204" pitchFamily="34" charset="0"/>
              </a:rPr>
              <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smtClean="0">
                <a:latin typeface="Verdana" panose="020B0604030504040204" pitchFamily="34" charset="0"/>
                <a:ea typeface="Verdana" panose="020B0604030504040204" pitchFamily="34" charset="0"/>
                <a:cs typeface="Verdana" panose="020B0604030504040204" pitchFamily="34" charset="0"/>
              </a:rPr>
              <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smtClean="0">
                <a:latin typeface="Verdana" panose="020B0604030504040204" pitchFamily="34" charset="0"/>
                <a:ea typeface="Verdana" panose="020B0604030504040204" pitchFamily="34" charset="0"/>
                <a:cs typeface="Verdana" panose="020B0604030504040204" pitchFamily="34" charset="0"/>
              </a:rPr>
              <a:t>Fiscal Transparency Commitments in OGP’s National Action Plans &amp; GIFT General Stewards Meeting</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smtClean="0">
                <a:latin typeface="Verdana" panose="020B0604030504040204" pitchFamily="34" charset="0"/>
                <a:ea typeface="Verdana" panose="020B0604030504040204" pitchFamily="34" charset="0"/>
                <a:cs typeface="Verdana" panose="020B0604030504040204" pitchFamily="34" charset="0"/>
              </a:rPr>
              <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smtClean="0">
                <a:latin typeface="Verdana" panose="020B0604030504040204" pitchFamily="34" charset="0"/>
                <a:ea typeface="Verdana" panose="020B0604030504040204" pitchFamily="34" charset="0"/>
                <a:cs typeface="Verdana" panose="020B0604030504040204" pitchFamily="34" charset="0"/>
              </a:rPr>
              <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smtClean="0">
                <a:latin typeface="Verdana" panose="020B0604030504040204" pitchFamily="34" charset="0"/>
                <a:ea typeface="Verdana" panose="020B0604030504040204" pitchFamily="34" charset="0"/>
                <a:cs typeface="Verdana" panose="020B0604030504040204" pitchFamily="34" charset="0"/>
              </a:rPr>
              <a:t>Washington D.C. June 20 - 21, 2016</a:t>
            </a:r>
            <a:br>
              <a:rPr lang="en-AU" sz="4000" b="1" dirty="0" smtClean="0">
                <a:latin typeface="Verdana" panose="020B0604030504040204" pitchFamily="34" charset="0"/>
                <a:ea typeface="Verdana" panose="020B0604030504040204" pitchFamily="34" charset="0"/>
                <a:cs typeface="Verdana" panose="020B0604030504040204" pitchFamily="34" charset="0"/>
              </a:rPr>
            </a:br>
            <a:r>
              <a:rPr lang="en-AU" sz="4000" b="1" dirty="0">
                <a:latin typeface="Verdana" panose="020B0604030504040204" pitchFamily="34" charset="0"/>
                <a:ea typeface="Verdana" panose="020B0604030504040204" pitchFamily="34" charset="0"/>
                <a:cs typeface="Verdana" panose="020B0604030504040204" pitchFamily="34" charset="0"/>
              </a:rPr>
              <a:t/>
            </a:r>
            <a:br>
              <a:rPr lang="en-AU" sz="4000" b="1" dirty="0">
                <a:latin typeface="Verdana" panose="020B0604030504040204" pitchFamily="34" charset="0"/>
                <a:ea typeface="Verdana" panose="020B0604030504040204" pitchFamily="34" charset="0"/>
                <a:cs typeface="Verdana" panose="020B0604030504040204" pitchFamily="34" charset="0"/>
              </a:rPr>
            </a:br>
            <a:endParaRPr lang="en-AU" sz="4000" b="1" dirty="0">
              <a:latin typeface="Verdana" panose="020B0604030504040204" pitchFamily="34" charset="0"/>
              <a:ea typeface="Verdana" panose="020B0604030504040204" pitchFamily="34" charset="0"/>
              <a:cs typeface="Verdana" panose="020B0604030504040204" pitchFamily="34" charset="0"/>
            </a:endParaRPr>
          </a:p>
        </p:txBody>
      </p:sp>
      <p:sp>
        <p:nvSpPr>
          <p:cNvPr id="1028" name="Subtitle 2"/>
          <p:cNvSpPr>
            <a:spLocks noGrp="1"/>
          </p:cNvSpPr>
          <p:nvPr>
            <p:ph type="subTitle" idx="1"/>
          </p:nvPr>
        </p:nvSpPr>
        <p:spPr>
          <a:xfrm>
            <a:off x="825500" y="4456113"/>
            <a:ext cx="7543800" cy="1143000"/>
          </a:xfrm>
        </p:spPr>
        <p:txBody>
          <a:bodyPr rtlCol="0">
            <a:normAutofit/>
          </a:bodyPr>
          <a:lstStyle/>
          <a:p>
            <a:pPr algn="ctr" eaLnBrk="1" fontAlgn="auto" hangingPunct="1">
              <a:defRPr/>
            </a:pPr>
            <a:r>
              <a:rPr lang="en-US" sz="900" b="1" dirty="0" smtClean="0">
                <a:latin typeface="Verdana" panose="020B0604030504040204" pitchFamily="34" charset="0"/>
                <a:ea typeface="Verdana" panose="020B0604030504040204" pitchFamily="34" charset="0"/>
                <a:cs typeface="Verdana" panose="020B0604030504040204" pitchFamily="34" charset="0"/>
              </a:rPr>
              <a:t>PAUL </a:t>
            </a:r>
            <a:r>
              <a:rPr lang="en-US" sz="900" b="1" dirty="0" smtClean="0">
                <a:latin typeface="Verdana" panose="020B0604030504040204" pitchFamily="34" charset="0"/>
                <a:ea typeface="Verdana" panose="020B0604030504040204" pitchFamily="34" charset="0"/>
                <a:cs typeface="Verdana" panose="020B0604030504040204" pitchFamily="34" charset="0"/>
              </a:rPr>
              <a:t>BARKER &amp; Peter mondoro</a:t>
            </a:r>
            <a:endParaRPr lang="en-AU" sz="900" b="1" dirty="0" smtClean="0">
              <a:latin typeface="Verdana" panose="020B0604030504040204" pitchFamily="34" charset="0"/>
              <a:ea typeface="Verdana" panose="020B0604030504040204" pitchFamily="34" charset="0"/>
              <a:cs typeface="Verdana" panose="020B0604030504040204" pitchFamily="34" charset="0"/>
            </a:endParaRPr>
          </a:p>
          <a:p>
            <a:pPr algn="ctr" eaLnBrk="1" fontAlgn="auto" hangingPunct="1">
              <a:defRPr/>
            </a:pPr>
            <a:r>
              <a:rPr lang="en-PH" sz="900" b="1" dirty="0" smtClean="0">
                <a:latin typeface="Verdana" panose="020B0604030504040204" pitchFamily="34" charset="0"/>
                <a:ea typeface="Verdana" panose="020B0604030504040204" pitchFamily="34" charset="0"/>
                <a:cs typeface="Verdana" panose="020B0604030504040204" pitchFamily="34" charset="0"/>
              </a:rPr>
              <a:t> INSTITUTE OF NATIONAL </a:t>
            </a:r>
            <a:r>
              <a:rPr lang="en-PH" sz="900" b="1" dirty="0" smtClean="0">
                <a:latin typeface="Verdana" panose="020B0604030504040204" pitchFamily="34" charset="0"/>
                <a:ea typeface="Verdana" panose="020B0604030504040204" pitchFamily="34" charset="0"/>
                <a:cs typeface="Verdana" panose="020B0604030504040204" pitchFamily="34" charset="0"/>
              </a:rPr>
              <a:t>AFFAIRS&amp;</a:t>
            </a:r>
            <a:endParaRPr lang="en-PH" sz="900" b="1" dirty="0" smtClean="0">
              <a:latin typeface="Verdana" panose="020B0604030504040204" pitchFamily="34" charset="0"/>
              <a:ea typeface="Verdana" panose="020B0604030504040204" pitchFamily="34" charset="0"/>
              <a:cs typeface="Verdana" panose="020B0604030504040204" pitchFamily="34" charset="0"/>
            </a:endParaRPr>
          </a:p>
          <a:p>
            <a:pPr algn="ctr" eaLnBrk="1" fontAlgn="auto" hangingPunct="1">
              <a:defRPr/>
            </a:pPr>
            <a:r>
              <a:rPr lang="en-PH" sz="900" b="1" dirty="0" smtClean="0">
                <a:latin typeface="Verdana" panose="020B0604030504040204" pitchFamily="34" charset="0"/>
                <a:ea typeface="Verdana" panose="020B0604030504040204" pitchFamily="34" charset="0"/>
                <a:cs typeface="Verdana" panose="020B0604030504040204" pitchFamily="34" charset="0"/>
              </a:rPr>
              <a:t>DEPARTMENT </a:t>
            </a:r>
            <a:r>
              <a:rPr lang="en-PH" sz="900" b="1" dirty="0" smtClean="0">
                <a:latin typeface="Verdana" panose="020B0604030504040204" pitchFamily="34" charset="0"/>
                <a:ea typeface="Verdana" panose="020B0604030504040204" pitchFamily="34" charset="0"/>
                <a:cs typeface="Verdana" panose="020B0604030504040204" pitchFamily="34" charset="0"/>
              </a:rPr>
              <a:t>OF TREASURY </a:t>
            </a:r>
            <a:endParaRPr lang="en-AU" sz="900" b="1" dirty="0" smtClean="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384"/>
            <a:ext cx="7344816" cy="1143000"/>
          </a:xfrm>
        </p:spPr>
        <p:txBody>
          <a:bodyPr>
            <a:normAutofit/>
          </a:bodyPr>
          <a:lstStyle/>
          <a:p>
            <a:r>
              <a:rPr lang="en-AU" sz="3600" b="1" spc="-50" dirty="0" smtClean="0"/>
              <a:t>PNG Extractive Industry Transparency Initiative (EITI)</a:t>
            </a:r>
            <a:endParaRPr lang="en-AU" sz="3600" b="1" spc="-50" dirty="0"/>
          </a:p>
        </p:txBody>
      </p:sp>
      <p:sp>
        <p:nvSpPr>
          <p:cNvPr id="3" name="Content Placeholder 2"/>
          <p:cNvSpPr>
            <a:spLocks noGrp="1"/>
          </p:cNvSpPr>
          <p:nvPr>
            <p:ph idx="1"/>
          </p:nvPr>
        </p:nvSpPr>
        <p:spPr>
          <a:xfrm>
            <a:off x="457200" y="1196752"/>
            <a:ext cx="8229600" cy="4525963"/>
          </a:xfrm>
        </p:spPr>
        <p:txBody>
          <a:bodyPr>
            <a:normAutofit/>
          </a:bodyPr>
          <a:lstStyle/>
          <a:p>
            <a:pPr lvl="1"/>
            <a:endParaRPr lang="en-AU" dirty="0" smtClean="0"/>
          </a:p>
          <a:p>
            <a:pPr lvl="1"/>
            <a:endParaRPr lang="en-AU" b="1" dirty="0" smtClean="0"/>
          </a:p>
          <a:p>
            <a:pPr lvl="1">
              <a:buFont typeface="Wingdings" panose="05000000000000000000" pitchFamily="2" charset="2"/>
              <a:buChar char="§"/>
            </a:pPr>
            <a:r>
              <a:rPr lang="en-AU" sz="1600" b="1" dirty="0" smtClean="0">
                <a:latin typeface="Arial" panose="020B0604020202020204" pitchFamily="34" charset="0"/>
                <a:cs typeface="Arial" panose="020B0604020202020204" pitchFamily="34" charset="0"/>
              </a:rPr>
              <a:t>Objectives </a:t>
            </a:r>
            <a:r>
              <a:rPr lang="en-AU" sz="1600" b="1" dirty="0">
                <a:latin typeface="Arial" panose="020B0604020202020204" pitchFamily="34" charset="0"/>
                <a:cs typeface="Arial" panose="020B0604020202020204" pitchFamily="34" charset="0"/>
              </a:rPr>
              <a:t>of implementing EITI in PNG</a:t>
            </a:r>
          </a:p>
          <a:p>
            <a:pPr lvl="2">
              <a:buFont typeface="Wingdings" panose="05000000000000000000" pitchFamily="2" charset="2"/>
              <a:buChar char="§"/>
            </a:pPr>
            <a:r>
              <a:rPr lang="en-AU" sz="1200" dirty="0" smtClean="0">
                <a:latin typeface="Arial" panose="020B0604020202020204" pitchFamily="34" charset="0"/>
                <a:cs typeface="Arial" panose="020B0604020202020204" pitchFamily="34" charset="0"/>
              </a:rPr>
              <a:t>Improve </a:t>
            </a:r>
            <a:r>
              <a:rPr lang="en-AU" sz="1200" dirty="0">
                <a:latin typeface="Arial" panose="020B0604020202020204" pitchFamily="34" charset="0"/>
                <a:cs typeface="Arial" panose="020B0604020202020204" pitchFamily="34" charset="0"/>
              </a:rPr>
              <a:t>public understanding of the management of the extractive </a:t>
            </a:r>
            <a:r>
              <a:rPr lang="en-AU" sz="1200" dirty="0" smtClean="0">
                <a:latin typeface="Arial" panose="020B0604020202020204" pitchFamily="34" charset="0"/>
                <a:cs typeface="Arial" panose="020B0604020202020204" pitchFamily="34" charset="0"/>
              </a:rPr>
              <a:t>industries </a:t>
            </a:r>
          </a:p>
          <a:p>
            <a:pPr lvl="2">
              <a:buFont typeface="Wingdings" panose="05000000000000000000" pitchFamily="2" charset="2"/>
              <a:buChar char="§"/>
            </a:pPr>
            <a:r>
              <a:rPr lang="en-AU" sz="1200" dirty="0" smtClean="0">
                <a:latin typeface="Arial" panose="020B0604020202020204" pitchFamily="34" charset="0"/>
                <a:cs typeface="Arial" panose="020B0604020202020204" pitchFamily="34" charset="0"/>
              </a:rPr>
              <a:t>Improve </a:t>
            </a:r>
            <a:r>
              <a:rPr lang="en-AU" sz="1200" dirty="0">
                <a:latin typeface="Arial" panose="020B0604020202020204" pitchFamily="34" charset="0"/>
                <a:cs typeface="Arial" panose="020B0604020202020204" pitchFamily="34" charset="0"/>
              </a:rPr>
              <a:t>accountability of revenue and payment from </a:t>
            </a:r>
            <a:r>
              <a:rPr lang="en-AU" sz="1200" dirty="0" smtClean="0">
                <a:latin typeface="Arial" panose="020B0604020202020204" pitchFamily="34" charset="0"/>
                <a:cs typeface="Arial" panose="020B0604020202020204" pitchFamily="34" charset="0"/>
              </a:rPr>
              <a:t> </a:t>
            </a:r>
            <a:r>
              <a:rPr lang="en-AU" sz="1200" dirty="0">
                <a:latin typeface="Arial" panose="020B0604020202020204" pitchFamily="34" charset="0"/>
                <a:cs typeface="Arial" panose="020B0604020202020204" pitchFamily="34" charset="0"/>
              </a:rPr>
              <a:t>Government and </a:t>
            </a:r>
            <a:r>
              <a:rPr lang="en-AU" sz="1200" dirty="0" smtClean="0">
                <a:latin typeface="Arial" panose="020B0604020202020204" pitchFamily="34" charset="0"/>
                <a:cs typeface="Arial" panose="020B0604020202020204" pitchFamily="34" charset="0"/>
              </a:rPr>
              <a:t>Industry respectively </a:t>
            </a:r>
          </a:p>
          <a:p>
            <a:pPr lvl="1">
              <a:buFont typeface="Wingdings" panose="05000000000000000000" pitchFamily="2" charset="2"/>
              <a:buChar char="§"/>
            </a:pPr>
            <a:r>
              <a:rPr lang="en-AU" sz="1400" b="1" dirty="0" smtClean="0">
                <a:latin typeface="Arial" panose="020B0604020202020204" pitchFamily="34" charset="0"/>
                <a:cs typeface="Arial" panose="020B0604020202020204" pitchFamily="34" charset="0"/>
              </a:rPr>
              <a:t>Update</a:t>
            </a:r>
          </a:p>
          <a:p>
            <a:pPr lvl="2">
              <a:buFont typeface="Wingdings" panose="05000000000000000000" pitchFamily="2" charset="2"/>
              <a:buChar char="§"/>
            </a:pPr>
            <a:r>
              <a:rPr lang="en-AU" sz="1200" dirty="0" smtClean="0">
                <a:latin typeface="Arial" panose="020B0604020202020204" pitchFamily="34" charset="0"/>
                <a:cs typeface="Arial" panose="020B0604020202020204" pitchFamily="34" charset="0"/>
              </a:rPr>
              <a:t>Government endorsed EITI implementation on March 2013</a:t>
            </a:r>
          </a:p>
          <a:p>
            <a:pPr lvl="2">
              <a:buFont typeface="Wingdings" panose="05000000000000000000" pitchFamily="2" charset="2"/>
              <a:buChar char="§"/>
            </a:pPr>
            <a:r>
              <a:rPr lang="en-AU" sz="1200" dirty="0" smtClean="0">
                <a:latin typeface="Arial" panose="020B0604020202020204" pitchFamily="34" charset="0"/>
                <a:cs typeface="Arial" panose="020B0604020202020204" pitchFamily="34" charset="0"/>
              </a:rPr>
              <a:t>PNG signed up to EITI on March 2014</a:t>
            </a:r>
          </a:p>
          <a:p>
            <a:pPr lvl="2">
              <a:buFont typeface="Wingdings" panose="05000000000000000000" pitchFamily="2" charset="2"/>
              <a:buChar char="§"/>
            </a:pPr>
            <a:r>
              <a:rPr lang="en-AU" sz="1200" dirty="0">
                <a:latin typeface="Arial" panose="020B0604020202020204" pitchFamily="34" charset="0"/>
                <a:cs typeface="Arial" panose="020B0604020202020204" pitchFamily="34" charset="0"/>
              </a:rPr>
              <a:t>First PNGEITI Report </a:t>
            </a:r>
            <a:r>
              <a:rPr lang="en-AU" sz="1200" dirty="0" smtClean="0">
                <a:latin typeface="Arial" panose="020B0604020202020204" pitchFamily="34" charset="0"/>
                <a:cs typeface="Arial" panose="020B0604020202020204" pitchFamily="34" charset="0"/>
              </a:rPr>
              <a:t>produced on 19</a:t>
            </a:r>
            <a:r>
              <a:rPr lang="en-AU" sz="1200" baseline="30000" dirty="0" smtClean="0">
                <a:latin typeface="Arial" panose="020B0604020202020204" pitchFamily="34" charset="0"/>
                <a:cs typeface="Arial" panose="020B0604020202020204" pitchFamily="34" charset="0"/>
              </a:rPr>
              <a:t>th</a:t>
            </a:r>
            <a:r>
              <a:rPr lang="en-AU" sz="1200" dirty="0" smtClean="0">
                <a:latin typeface="Arial" panose="020B0604020202020204" pitchFamily="34" charset="0"/>
                <a:cs typeface="Arial" panose="020B0604020202020204" pitchFamily="34" charset="0"/>
              </a:rPr>
              <a:t> March 2016</a:t>
            </a:r>
            <a:endParaRPr lang="en-AU" sz="12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AU" sz="1400" b="1" dirty="0" smtClean="0">
                <a:latin typeface="Arial" panose="020B0604020202020204" pitchFamily="34" charset="0"/>
                <a:cs typeface="Arial" panose="020B0604020202020204" pitchFamily="34" charset="0"/>
              </a:rPr>
              <a:t>Commitment</a:t>
            </a:r>
          </a:p>
          <a:p>
            <a:pPr lvl="2">
              <a:buFont typeface="Wingdings" panose="05000000000000000000" pitchFamily="2" charset="2"/>
              <a:buChar char="§"/>
            </a:pPr>
            <a:r>
              <a:rPr lang="en-AU" sz="1200" dirty="0" smtClean="0">
                <a:latin typeface="Arial" panose="020B0604020202020204" pitchFamily="34" charset="0"/>
                <a:cs typeface="Arial" panose="020B0604020202020204" pitchFamily="34" charset="0"/>
              </a:rPr>
              <a:t>Government is committed to implementing EITI with support from the Industry and Civil Society Organisations</a:t>
            </a:r>
          </a:p>
          <a:p>
            <a:pPr lvl="1"/>
            <a:endParaRPr lang="en-AU" dirty="0" smtClean="0"/>
          </a:p>
          <a:p>
            <a:endParaRPr lang="en-AU" dirty="0"/>
          </a:p>
        </p:txBody>
      </p:sp>
    </p:spTree>
    <p:extLst>
      <p:ext uri="{BB962C8B-B14F-4D97-AF65-F5344CB8AC3E}">
        <p14:creationId xmlns:p14="http://schemas.microsoft.com/office/powerpoint/2010/main" val="3196439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5632" y="152400"/>
            <a:ext cx="7436808" cy="1200329"/>
          </a:xfrm>
          <a:prstGeom prst="rect">
            <a:avLst/>
          </a:prstGeom>
          <a:noFill/>
        </p:spPr>
        <p:txBody>
          <a:bodyPr wrap="square" rtlCol="0">
            <a:spAutoFit/>
          </a:bodyPr>
          <a:lstStyle/>
          <a:p>
            <a:pPr algn="ctr">
              <a:spcBef>
                <a:spcPct val="0"/>
              </a:spcBef>
            </a:pPr>
            <a:r>
              <a:rPr lang="en-AU" sz="3600" b="1" spc="-50" dirty="0" smtClean="0">
                <a:latin typeface="+mj-lt"/>
                <a:ea typeface="+mj-ea"/>
                <a:cs typeface="+mj-cs"/>
              </a:rPr>
              <a:t>Constraints to Wider Public Participation in the Formulation of Fiscal Policy</a:t>
            </a:r>
            <a:endParaRPr lang="en-AU" sz="3600" b="1" spc="-50" dirty="0">
              <a:latin typeface="+mj-lt"/>
              <a:ea typeface="+mj-ea"/>
              <a:cs typeface="+mj-cs"/>
            </a:endParaRPr>
          </a:p>
        </p:txBody>
      </p:sp>
      <p:sp>
        <p:nvSpPr>
          <p:cNvPr id="7" name="TextBox 6"/>
          <p:cNvSpPr txBox="1"/>
          <p:nvPr/>
        </p:nvSpPr>
        <p:spPr>
          <a:xfrm>
            <a:off x="395536" y="1845765"/>
            <a:ext cx="8424936" cy="5262979"/>
          </a:xfrm>
          <a:prstGeom prst="rect">
            <a:avLst/>
          </a:prstGeom>
          <a:noFill/>
        </p:spPr>
        <p:txBody>
          <a:bodyPr wrap="square" rtlCol="0">
            <a:spAutoFit/>
          </a:bodyPr>
          <a:lstStyle/>
          <a:p>
            <a:pPr marL="285750" indent="-285750" algn="just">
              <a:buClr>
                <a:schemeClr val="accent1">
                  <a:lumMod val="60000"/>
                  <a:lumOff val="40000"/>
                </a:schemeClr>
              </a:buClr>
              <a:buFont typeface="Wingdings" panose="05000000000000000000" pitchFamily="2" charset="2"/>
              <a:buChar char="§"/>
            </a:pPr>
            <a:r>
              <a:rPr lang="en-AU" sz="1600" dirty="0" smtClean="0"/>
              <a:t>Majority of the PNG population are farmers in the rural areas – difficult to disseminate information and get </a:t>
            </a:r>
            <a:r>
              <a:rPr lang="en-AU" sz="1600" dirty="0" smtClean="0"/>
              <a:t>feedback. Significant level of funding goes to the districts in the form of grants – where planning and accountability is the weakest. Some process exists – notably CIMC system but this only goes so far as </a:t>
            </a:r>
            <a:r>
              <a:rPr lang="en-AU" sz="1600" smtClean="0"/>
              <a:t>funding constraint.</a:t>
            </a:r>
            <a:endParaRPr lang="en-AU" sz="1600" dirty="0" smtClean="0"/>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Recent Developments as a result of introducing competition in the telecommunication sector – an increase in the use of the telephones – corresponding increase in comments and debates on the Budget and public policy matters.</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Government should institutionalise systems and process for a fiscal policy formulation involving wide PNG.</a:t>
            </a:r>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a:p>
        </p:txBody>
      </p:sp>
      <p:graphicFrame>
        <p:nvGraphicFramePr>
          <p:cNvPr id="5" name="Object 2"/>
          <p:cNvGraphicFramePr>
            <a:graphicFrameLocks noChangeAspect="1"/>
          </p:cNvGraphicFramePr>
          <p:nvPr>
            <p:extLst>
              <p:ext uri="{D42A27DB-BD31-4B8C-83A1-F6EECF244321}">
                <p14:modId xmlns:p14="http://schemas.microsoft.com/office/powerpoint/2010/main" val="772654462"/>
              </p:ext>
            </p:extLst>
          </p:nvPr>
        </p:nvGraphicFramePr>
        <p:xfrm>
          <a:off x="107504" y="23299"/>
          <a:ext cx="792088" cy="741405"/>
        </p:xfrm>
        <a:graphic>
          <a:graphicData uri="http://schemas.openxmlformats.org/presentationml/2006/ole">
            <mc:AlternateContent xmlns:mc="http://schemas.openxmlformats.org/markup-compatibility/2006">
              <mc:Choice xmlns:v="urn:schemas-microsoft-com:vml" Requires="v">
                <p:oleObj spid="_x0000_s50188"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3299"/>
                        <a:ext cx="792088" cy="741405"/>
                      </a:xfrm>
                      <a:prstGeom prst="rect">
                        <a:avLst/>
                      </a:prstGeom>
                      <a:noFill/>
                      <a:ln>
                        <a:noFill/>
                      </a:ln>
                      <a:extLst/>
                    </p:spPr>
                  </p:pic>
                </p:oleObj>
              </mc:Fallback>
            </mc:AlternateContent>
          </a:graphicData>
        </a:graphic>
      </p:graphicFrame>
      <p:pic>
        <p:nvPicPr>
          <p:cNvPr id="6"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052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custDataLst>
              <p:tags r:id="rId3"/>
            </p:custDataLst>
          </p:nvPr>
        </p:nvSpPr>
        <p:spPr bwMode="gray">
          <a:xfrm>
            <a:off x="4829358" y="1241496"/>
            <a:ext cx="3392501" cy="300173"/>
          </a:xfrm>
          <a:prstGeom prst="rect">
            <a:avLst/>
          </a:prstGeom>
          <a:solidFill>
            <a:schemeClr val="tx1"/>
          </a:solidFill>
          <a:ln w="9525">
            <a:solidFill>
              <a:schemeClr val="tx1"/>
            </a:solidFill>
            <a:miter lim="800000"/>
            <a:headEnd/>
            <a:tailEnd/>
          </a:ln>
          <a:effectLst>
            <a:outerShdw dist="64008" dir="5400000" algn="ctr" rotWithShape="0">
              <a:srgbClr val="FFFFFF"/>
            </a:outerShdw>
          </a:effectLst>
        </p:spPr>
        <p:txBody>
          <a:bodyPr lIns="39109" tIns="31287" rIns="78216" bIns="31287" anchor="b">
            <a:spAutoFit/>
          </a:bodyPr>
          <a:lstStyle/>
          <a:p>
            <a:pPr>
              <a:defRPr/>
            </a:pPr>
            <a:r>
              <a:rPr lang="en-US" sz="1540" b="1" dirty="0">
                <a:solidFill>
                  <a:srgbClr val="FFFFFF"/>
                </a:solidFill>
              </a:rPr>
              <a:t>Key facts</a:t>
            </a:r>
          </a:p>
        </p:txBody>
      </p:sp>
      <p:sp>
        <p:nvSpPr>
          <p:cNvPr id="32770" name="Text Box 2"/>
          <p:cNvSpPr txBox="1">
            <a:spLocks noChangeArrowheads="1"/>
          </p:cNvSpPr>
          <p:nvPr>
            <p:custDataLst>
              <p:tags r:id="rId4"/>
            </p:custDataLst>
          </p:nvPr>
        </p:nvSpPr>
        <p:spPr bwMode="gray">
          <a:xfrm>
            <a:off x="1299804" y="1241496"/>
            <a:ext cx="3395000" cy="300173"/>
          </a:xfrm>
          <a:prstGeom prst="rect">
            <a:avLst/>
          </a:prstGeom>
          <a:solidFill>
            <a:schemeClr val="tx1"/>
          </a:solidFill>
          <a:ln w="9525">
            <a:solidFill>
              <a:schemeClr val="tx1"/>
            </a:solidFill>
            <a:miter lim="800000"/>
            <a:headEnd/>
            <a:tailEnd/>
          </a:ln>
          <a:effectLst>
            <a:outerShdw dist="64008" dir="5400000" algn="ctr" rotWithShape="0">
              <a:srgbClr val="FFFFFF"/>
            </a:outerShdw>
          </a:effectLst>
        </p:spPr>
        <p:txBody>
          <a:bodyPr wrap="square" lIns="39109" tIns="31287" rIns="78216" bIns="31287" anchor="b">
            <a:spAutoFit/>
          </a:bodyPr>
          <a:lstStyle>
            <a:defPPr>
              <a:defRPr lang="en-US"/>
            </a:defPPr>
            <a:lvl1pPr>
              <a:spcBef>
                <a:spcPct val="0"/>
              </a:spcBef>
              <a:defRPr sz="1540" b="1">
                <a:solidFill>
                  <a:srgbClr val="FFFFFF"/>
                </a:solidFill>
              </a:defRPr>
            </a:lvl1pPr>
          </a:lstStyle>
          <a:p>
            <a:r>
              <a:rPr lang="en-US" dirty="0"/>
              <a:t>Overview</a:t>
            </a:r>
          </a:p>
        </p:txBody>
      </p:sp>
      <p:sp>
        <p:nvSpPr>
          <p:cNvPr id="8196" name="Rectangle 4"/>
          <p:cNvSpPr>
            <a:spLocks noGrp="1" noChangeArrowheads="1"/>
          </p:cNvSpPr>
          <p:nvPr>
            <p:ph type="title"/>
          </p:nvPr>
        </p:nvSpPr>
        <p:spPr>
          <a:xfrm>
            <a:off x="1057458" y="429487"/>
            <a:ext cx="7543800" cy="582840"/>
          </a:xfrm>
        </p:spPr>
        <p:txBody>
          <a:bodyPr>
            <a:normAutofit/>
          </a:bodyPr>
          <a:lstStyle/>
          <a:p>
            <a:r>
              <a:rPr lang="en-US" sz="3200" b="1" dirty="0" smtClean="0">
                <a:ea typeface="LF_Kai" pitchFamily="65" charset="-120"/>
              </a:rPr>
              <a:t>Overview of Papua New Guinea </a:t>
            </a:r>
          </a:p>
        </p:txBody>
      </p:sp>
      <p:sp>
        <p:nvSpPr>
          <p:cNvPr id="9" name="Slide Number Placeholder 8"/>
          <p:cNvSpPr>
            <a:spLocks noGrp="1"/>
          </p:cNvSpPr>
          <p:nvPr>
            <p:ph type="sldNum" sz="quarter" idx="4294967295"/>
          </p:nvPr>
        </p:nvSpPr>
        <p:spPr>
          <a:xfrm>
            <a:off x="8221858" y="6084060"/>
            <a:ext cx="609781" cy="343596"/>
          </a:xfrm>
          <a:prstGeom prst="rect">
            <a:avLst/>
          </a:prstGeom>
        </p:spPr>
        <p:txBody>
          <a:bodyPr/>
          <a:lstStyle/>
          <a:p>
            <a:fld id="{6EECE87E-EA18-4CE4-8890-A6C2759799F4}" type="slidenum">
              <a:rPr lang="en-US" smtClean="0"/>
              <a:pPr/>
              <a:t>2</a:t>
            </a:fld>
            <a:endParaRPr lang="en-US" dirty="0"/>
          </a:p>
        </p:txBody>
      </p:sp>
      <p:sp>
        <p:nvSpPr>
          <p:cNvPr id="13" name="Rectangle 7"/>
          <p:cNvSpPr>
            <a:spLocks noChangeArrowheads="1"/>
          </p:cNvSpPr>
          <p:nvPr>
            <p:custDataLst>
              <p:tags r:id="rId5"/>
            </p:custDataLst>
          </p:nvPr>
        </p:nvSpPr>
        <p:spPr bwMode="gray">
          <a:xfrm>
            <a:off x="4822825" y="1766700"/>
            <a:ext cx="3761886" cy="4398604"/>
          </a:xfrm>
          <a:prstGeom prst="rect">
            <a:avLst/>
          </a:prstGeom>
          <a:noFill/>
          <a:ln w="6350">
            <a:noFill/>
            <a:miter lim="800000"/>
            <a:headEnd/>
            <a:tailEnd/>
          </a:ln>
        </p:spPr>
        <p:txBody>
          <a:bodyPr lIns="78216" tIns="31287" rIns="31287" bIns="31287" anchor="t" anchorCtr="0"/>
          <a:lstStyle/>
          <a:p>
            <a:pPr marL="177912" lvl="1" indent="-176554" defTabSz="871904">
              <a:lnSpc>
                <a:spcPct val="125000"/>
              </a:lnSpc>
              <a:buClr>
                <a:schemeClr val="bg2"/>
              </a:buClr>
              <a:buSzPct val="92000"/>
              <a:buFont typeface="Wingdings" pitchFamily="2" charset="2"/>
              <a:buChar char="n"/>
            </a:pPr>
            <a:r>
              <a:rPr lang="en-US" sz="898" b="1" dirty="0" smtClean="0"/>
              <a:t>Area</a:t>
            </a:r>
            <a:r>
              <a:rPr lang="en-US" sz="898" b="1" dirty="0"/>
              <a:t>:</a:t>
            </a:r>
            <a:r>
              <a:rPr lang="en-US" sz="898" dirty="0"/>
              <a:t> 463,000 sq </a:t>
            </a:r>
            <a:r>
              <a:rPr lang="en-US" sz="898" dirty="0" smtClean="0"/>
              <a:t>km</a:t>
            </a:r>
          </a:p>
          <a:p>
            <a:pPr marL="177912" lvl="1" indent="-176554" defTabSz="871904">
              <a:lnSpc>
                <a:spcPct val="125000"/>
              </a:lnSpc>
              <a:buClr>
                <a:schemeClr val="bg2"/>
              </a:buClr>
              <a:buSzPct val="92000"/>
              <a:buFont typeface="Wingdings" pitchFamily="2" charset="2"/>
              <a:buChar char="n"/>
            </a:pPr>
            <a:r>
              <a:rPr lang="en-US" sz="898" dirty="0" smtClean="0"/>
              <a:t>Population: 7.3 million </a:t>
            </a:r>
            <a:endParaRPr lang="en-US" sz="898" dirty="0"/>
          </a:p>
          <a:p>
            <a:pPr marL="177912" lvl="1" indent="-176554" defTabSz="871904">
              <a:lnSpc>
                <a:spcPct val="125000"/>
              </a:lnSpc>
              <a:buClr>
                <a:schemeClr val="bg2"/>
              </a:buClr>
              <a:buSzPct val="92000"/>
              <a:buFont typeface="Wingdings" pitchFamily="2" charset="2"/>
              <a:buChar char="n"/>
            </a:pPr>
            <a:r>
              <a:rPr lang="en-US" sz="898" b="1" dirty="0"/>
              <a:t>Capital:</a:t>
            </a:r>
            <a:r>
              <a:rPr lang="en-US" sz="898" dirty="0"/>
              <a:t> Port </a:t>
            </a:r>
            <a:r>
              <a:rPr lang="en-US" sz="898" dirty="0" smtClean="0"/>
              <a:t>Moresby</a:t>
            </a:r>
            <a:endParaRPr lang="en-US" sz="898" baseline="30000" dirty="0"/>
          </a:p>
          <a:p>
            <a:pPr marL="177912" lvl="1" indent="-176554" defTabSz="871904">
              <a:lnSpc>
                <a:spcPct val="125000"/>
              </a:lnSpc>
              <a:buClr>
                <a:schemeClr val="bg2"/>
              </a:buClr>
              <a:buSzPct val="92000"/>
              <a:buFont typeface="Wingdings" pitchFamily="2" charset="2"/>
              <a:buChar char="n"/>
            </a:pPr>
            <a:r>
              <a:rPr lang="en-US" sz="898" b="1" dirty="0"/>
              <a:t>Currency: </a:t>
            </a:r>
            <a:r>
              <a:rPr lang="en-US" sz="898" dirty="0"/>
              <a:t>Kina (PGK) </a:t>
            </a:r>
          </a:p>
        </p:txBody>
      </p:sp>
      <p:grpSp>
        <p:nvGrpSpPr>
          <p:cNvPr id="3" name="Group 2"/>
          <p:cNvGrpSpPr/>
          <p:nvPr/>
        </p:nvGrpSpPr>
        <p:grpSpPr>
          <a:xfrm>
            <a:off x="1299805" y="1697081"/>
            <a:ext cx="3467760" cy="4468223"/>
            <a:chOff x="1519372" y="1757954"/>
            <a:chExt cx="4053547" cy="3074683"/>
          </a:xfrm>
        </p:grpSpPr>
        <p:sp>
          <p:nvSpPr>
            <p:cNvPr id="206" name="Freeform 513"/>
            <p:cNvSpPr>
              <a:spLocks noChangeAspect="1"/>
            </p:cNvSpPr>
            <p:nvPr/>
          </p:nvSpPr>
          <p:spPr bwMode="gray">
            <a:xfrm>
              <a:off x="3220718" y="3179059"/>
              <a:ext cx="26558" cy="35883"/>
            </a:xfrm>
            <a:custGeom>
              <a:avLst/>
              <a:gdLst>
                <a:gd name="T0" fmla="*/ 1 w 11"/>
                <a:gd name="T1" fmla="*/ 25 h 25"/>
                <a:gd name="T2" fmla="*/ 0 w 11"/>
                <a:gd name="T3" fmla="*/ 25 h 25"/>
                <a:gd name="T4" fmla="*/ 0 w 11"/>
                <a:gd name="T5" fmla="*/ 9 h 25"/>
                <a:gd name="T6" fmla="*/ 7 w 11"/>
                <a:gd name="T7" fmla="*/ 0 h 25"/>
                <a:gd name="T8" fmla="*/ 11 w 11"/>
                <a:gd name="T9" fmla="*/ 0 h 25"/>
                <a:gd name="T10" fmla="*/ 11 w 11"/>
                <a:gd name="T11" fmla="*/ 5 h 25"/>
                <a:gd name="T12" fmla="*/ 1 w 11"/>
                <a:gd name="T13" fmla="*/ 25 h 25"/>
                <a:gd name="T14" fmla="*/ 0 60000 65536"/>
                <a:gd name="T15" fmla="*/ 0 60000 65536"/>
                <a:gd name="T16" fmla="*/ 0 60000 65536"/>
                <a:gd name="T17" fmla="*/ 0 60000 65536"/>
                <a:gd name="T18" fmla="*/ 0 60000 65536"/>
                <a:gd name="T19" fmla="*/ 0 60000 65536"/>
                <a:gd name="T20" fmla="*/ 0 60000 65536"/>
                <a:gd name="T21" fmla="*/ 0 w 11"/>
                <a:gd name="T22" fmla="*/ 0 h 25"/>
                <a:gd name="T23" fmla="*/ 11 w 11"/>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5">
                  <a:moveTo>
                    <a:pt x="1" y="25"/>
                  </a:moveTo>
                  <a:lnTo>
                    <a:pt x="0" y="25"/>
                  </a:lnTo>
                  <a:lnTo>
                    <a:pt x="0" y="9"/>
                  </a:lnTo>
                  <a:lnTo>
                    <a:pt x="7" y="0"/>
                  </a:lnTo>
                  <a:lnTo>
                    <a:pt x="11" y="0"/>
                  </a:lnTo>
                  <a:lnTo>
                    <a:pt x="11" y="5"/>
                  </a:lnTo>
                  <a:lnTo>
                    <a:pt x="1" y="25"/>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07" name="Freeform 514"/>
            <p:cNvSpPr>
              <a:spLocks noChangeAspect="1"/>
            </p:cNvSpPr>
            <p:nvPr/>
          </p:nvSpPr>
          <p:spPr bwMode="gray">
            <a:xfrm>
              <a:off x="3220718" y="3179059"/>
              <a:ext cx="26558" cy="35883"/>
            </a:xfrm>
            <a:custGeom>
              <a:avLst/>
              <a:gdLst>
                <a:gd name="T0" fmla="*/ 1 w 11"/>
                <a:gd name="T1" fmla="*/ 25 h 25"/>
                <a:gd name="T2" fmla="*/ 0 w 11"/>
                <a:gd name="T3" fmla="*/ 25 h 25"/>
                <a:gd name="T4" fmla="*/ 0 w 11"/>
                <a:gd name="T5" fmla="*/ 9 h 25"/>
                <a:gd name="T6" fmla="*/ 7 w 11"/>
                <a:gd name="T7" fmla="*/ 0 h 25"/>
                <a:gd name="T8" fmla="*/ 11 w 11"/>
                <a:gd name="T9" fmla="*/ 0 h 25"/>
                <a:gd name="T10" fmla="*/ 11 w 11"/>
                <a:gd name="T11" fmla="*/ 5 h 25"/>
                <a:gd name="T12" fmla="*/ 1 w 11"/>
                <a:gd name="T13" fmla="*/ 25 h 25"/>
                <a:gd name="T14" fmla="*/ 0 60000 65536"/>
                <a:gd name="T15" fmla="*/ 0 60000 65536"/>
                <a:gd name="T16" fmla="*/ 0 60000 65536"/>
                <a:gd name="T17" fmla="*/ 0 60000 65536"/>
                <a:gd name="T18" fmla="*/ 0 60000 65536"/>
                <a:gd name="T19" fmla="*/ 0 60000 65536"/>
                <a:gd name="T20" fmla="*/ 0 60000 65536"/>
                <a:gd name="T21" fmla="*/ 0 w 11"/>
                <a:gd name="T22" fmla="*/ 0 h 25"/>
                <a:gd name="T23" fmla="*/ 11 w 11"/>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5">
                  <a:moveTo>
                    <a:pt x="1" y="25"/>
                  </a:moveTo>
                  <a:lnTo>
                    <a:pt x="0" y="25"/>
                  </a:lnTo>
                  <a:lnTo>
                    <a:pt x="0" y="9"/>
                  </a:lnTo>
                  <a:lnTo>
                    <a:pt x="7" y="0"/>
                  </a:lnTo>
                  <a:lnTo>
                    <a:pt x="11" y="0"/>
                  </a:lnTo>
                  <a:lnTo>
                    <a:pt x="11" y="5"/>
                  </a:lnTo>
                  <a:lnTo>
                    <a:pt x="1" y="25"/>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142" name="Curved Up Arrow 141"/>
            <p:cNvSpPr/>
            <p:nvPr/>
          </p:nvSpPr>
          <p:spPr bwMode="auto">
            <a:xfrm rot="17177859">
              <a:off x="3533785" y="2244560"/>
              <a:ext cx="1066368" cy="348897"/>
            </a:xfrm>
            <a:prstGeom prst="curvedUpArrow">
              <a:avLst>
                <a:gd name="adj1" fmla="val 25000"/>
                <a:gd name="adj2" fmla="val 60776"/>
                <a:gd name="adj3" fmla="val 25000"/>
              </a:avLst>
            </a:prstGeom>
            <a:solidFill>
              <a:schemeClr val="bg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39113" tIns="39113" rIns="39113" bIns="39113" numCol="1" rtlCol="0" anchor="ctr" anchorCtr="0" compatLnSpc="1">
              <a:prstTxWarp prst="textNoShape">
                <a:avLst/>
              </a:prstTxWarp>
            </a:bodyPr>
            <a:lstStyle/>
            <a:p>
              <a:pPr algn="ctr">
                <a:spcBef>
                  <a:spcPct val="50000"/>
                </a:spcBef>
              </a:pPr>
              <a:endParaRPr lang="en-US" sz="1540"/>
            </a:p>
          </p:txBody>
        </p:sp>
        <p:sp>
          <p:nvSpPr>
            <p:cNvPr id="5" name="TextBox 4"/>
            <p:cNvSpPr txBox="1"/>
            <p:nvPr/>
          </p:nvSpPr>
          <p:spPr>
            <a:xfrm>
              <a:off x="4201319" y="1774591"/>
              <a:ext cx="1237959" cy="297091"/>
            </a:xfrm>
            <a:prstGeom prst="rect">
              <a:avLst/>
            </a:prstGeom>
            <a:noFill/>
          </p:spPr>
          <p:txBody>
            <a:bodyPr wrap="square" rtlCol="0">
              <a:spAutoFit/>
            </a:bodyPr>
            <a:lstStyle/>
            <a:p>
              <a:r>
                <a:rPr lang="en-US" sz="856" i="1" dirty="0"/>
                <a:t>Japan: 4,771 km</a:t>
              </a:r>
            </a:p>
          </p:txBody>
        </p:sp>
        <p:sp>
          <p:nvSpPr>
            <p:cNvPr id="70" name="TextBox 69"/>
            <p:cNvSpPr txBox="1"/>
            <p:nvPr/>
          </p:nvSpPr>
          <p:spPr>
            <a:xfrm>
              <a:off x="4279691" y="3573302"/>
              <a:ext cx="1293228" cy="297091"/>
            </a:xfrm>
            <a:prstGeom prst="rect">
              <a:avLst/>
            </a:prstGeom>
            <a:noFill/>
          </p:spPr>
          <p:txBody>
            <a:bodyPr wrap="square" rtlCol="0">
              <a:spAutoFit/>
            </a:bodyPr>
            <a:lstStyle/>
            <a:p>
              <a:r>
                <a:rPr lang="en-US" sz="856" i="1" dirty="0"/>
                <a:t>Australia: 2,373 km</a:t>
              </a:r>
            </a:p>
          </p:txBody>
        </p:sp>
        <p:sp>
          <p:nvSpPr>
            <p:cNvPr id="71" name="TextBox 70"/>
            <p:cNvSpPr txBox="1"/>
            <p:nvPr/>
          </p:nvSpPr>
          <p:spPr>
            <a:xfrm>
              <a:off x="2022769" y="1757954"/>
              <a:ext cx="1264150" cy="297091"/>
            </a:xfrm>
            <a:prstGeom prst="rect">
              <a:avLst/>
            </a:prstGeom>
            <a:noFill/>
          </p:spPr>
          <p:txBody>
            <a:bodyPr wrap="square" rtlCol="0">
              <a:spAutoFit/>
            </a:bodyPr>
            <a:lstStyle/>
            <a:p>
              <a:r>
                <a:rPr lang="en-US" sz="856" i="1" dirty="0"/>
                <a:t>China: 6,268 km</a:t>
              </a:r>
            </a:p>
          </p:txBody>
        </p:sp>
        <p:sp>
          <p:nvSpPr>
            <p:cNvPr id="204" name="Freeform 511"/>
            <p:cNvSpPr>
              <a:spLocks noChangeAspect="1"/>
            </p:cNvSpPr>
            <p:nvPr/>
          </p:nvSpPr>
          <p:spPr bwMode="gray">
            <a:xfrm>
              <a:off x="3220718" y="3407400"/>
              <a:ext cx="57544" cy="48931"/>
            </a:xfrm>
            <a:custGeom>
              <a:avLst/>
              <a:gdLst>
                <a:gd name="T0" fmla="*/ 0 w 27"/>
                <a:gd name="T1" fmla="*/ 6 h 35"/>
                <a:gd name="T2" fmla="*/ 3 w 27"/>
                <a:gd name="T3" fmla="*/ 6 h 35"/>
                <a:gd name="T4" fmla="*/ 5 w 27"/>
                <a:gd name="T5" fmla="*/ 7 h 35"/>
                <a:gd name="T6" fmla="*/ 9 w 27"/>
                <a:gd name="T7" fmla="*/ 0 h 35"/>
                <a:gd name="T8" fmla="*/ 13 w 27"/>
                <a:gd name="T9" fmla="*/ 7 h 35"/>
                <a:gd name="T10" fmla="*/ 21 w 27"/>
                <a:gd name="T11" fmla="*/ 4 h 35"/>
                <a:gd name="T12" fmla="*/ 23 w 27"/>
                <a:gd name="T13" fmla="*/ 27 h 35"/>
                <a:gd name="T14" fmla="*/ 27 w 27"/>
                <a:gd name="T15" fmla="*/ 31 h 35"/>
                <a:gd name="T16" fmla="*/ 17 w 27"/>
                <a:gd name="T17" fmla="*/ 35 h 35"/>
                <a:gd name="T18" fmla="*/ 5 w 27"/>
                <a:gd name="T19" fmla="*/ 35 h 35"/>
                <a:gd name="T20" fmla="*/ 0 w 27"/>
                <a:gd name="T21" fmla="*/ 25 h 35"/>
                <a:gd name="T22" fmla="*/ 0 w 27"/>
                <a:gd name="T23" fmla="*/ 6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35"/>
                <a:gd name="T38" fmla="*/ 27 w 27"/>
                <a:gd name="T39" fmla="*/ 35 h 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35">
                  <a:moveTo>
                    <a:pt x="0" y="6"/>
                  </a:moveTo>
                  <a:lnTo>
                    <a:pt x="3" y="6"/>
                  </a:lnTo>
                  <a:lnTo>
                    <a:pt x="5" y="7"/>
                  </a:lnTo>
                  <a:lnTo>
                    <a:pt x="9" y="0"/>
                  </a:lnTo>
                  <a:lnTo>
                    <a:pt x="13" y="7"/>
                  </a:lnTo>
                  <a:lnTo>
                    <a:pt x="21" y="4"/>
                  </a:lnTo>
                  <a:lnTo>
                    <a:pt x="23" y="27"/>
                  </a:lnTo>
                  <a:lnTo>
                    <a:pt x="27" y="31"/>
                  </a:lnTo>
                  <a:lnTo>
                    <a:pt x="17" y="35"/>
                  </a:lnTo>
                  <a:lnTo>
                    <a:pt x="5" y="35"/>
                  </a:lnTo>
                  <a:lnTo>
                    <a:pt x="0" y="25"/>
                  </a:lnTo>
                  <a:lnTo>
                    <a:pt x="0" y="6"/>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05" name="Freeform 512"/>
            <p:cNvSpPr>
              <a:spLocks noChangeAspect="1"/>
            </p:cNvSpPr>
            <p:nvPr/>
          </p:nvSpPr>
          <p:spPr bwMode="gray">
            <a:xfrm>
              <a:off x="3220718" y="3407400"/>
              <a:ext cx="57544" cy="48931"/>
            </a:xfrm>
            <a:custGeom>
              <a:avLst/>
              <a:gdLst>
                <a:gd name="T0" fmla="*/ 0 w 27"/>
                <a:gd name="T1" fmla="*/ 6 h 35"/>
                <a:gd name="T2" fmla="*/ 3 w 27"/>
                <a:gd name="T3" fmla="*/ 6 h 35"/>
                <a:gd name="T4" fmla="*/ 5 w 27"/>
                <a:gd name="T5" fmla="*/ 7 h 35"/>
                <a:gd name="T6" fmla="*/ 9 w 27"/>
                <a:gd name="T7" fmla="*/ 0 h 35"/>
                <a:gd name="T8" fmla="*/ 13 w 27"/>
                <a:gd name="T9" fmla="*/ 7 h 35"/>
                <a:gd name="T10" fmla="*/ 21 w 27"/>
                <a:gd name="T11" fmla="*/ 4 h 35"/>
                <a:gd name="T12" fmla="*/ 23 w 27"/>
                <a:gd name="T13" fmla="*/ 27 h 35"/>
                <a:gd name="T14" fmla="*/ 27 w 27"/>
                <a:gd name="T15" fmla="*/ 31 h 35"/>
                <a:gd name="T16" fmla="*/ 17 w 27"/>
                <a:gd name="T17" fmla="*/ 35 h 35"/>
                <a:gd name="T18" fmla="*/ 5 w 27"/>
                <a:gd name="T19" fmla="*/ 35 h 35"/>
                <a:gd name="T20" fmla="*/ 0 w 27"/>
                <a:gd name="T21" fmla="*/ 25 h 35"/>
                <a:gd name="T22" fmla="*/ 0 w 27"/>
                <a:gd name="T23" fmla="*/ 6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35"/>
                <a:gd name="T38" fmla="*/ 27 w 27"/>
                <a:gd name="T39" fmla="*/ 35 h 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35">
                  <a:moveTo>
                    <a:pt x="0" y="6"/>
                  </a:moveTo>
                  <a:lnTo>
                    <a:pt x="3" y="6"/>
                  </a:lnTo>
                  <a:lnTo>
                    <a:pt x="5" y="7"/>
                  </a:lnTo>
                  <a:lnTo>
                    <a:pt x="9" y="0"/>
                  </a:lnTo>
                  <a:lnTo>
                    <a:pt x="13" y="7"/>
                  </a:lnTo>
                  <a:lnTo>
                    <a:pt x="21" y="4"/>
                  </a:lnTo>
                  <a:lnTo>
                    <a:pt x="23" y="27"/>
                  </a:lnTo>
                  <a:lnTo>
                    <a:pt x="27" y="31"/>
                  </a:lnTo>
                  <a:lnTo>
                    <a:pt x="17" y="35"/>
                  </a:lnTo>
                  <a:lnTo>
                    <a:pt x="5" y="35"/>
                  </a:lnTo>
                  <a:lnTo>
                    <a:pt x="0" y="25"/>
                  </a:lnTo>
                  <a:lnTo>
                    <a:pt x="0" y="6"/>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2" name="Freeform 519"/>
            <p:cNvSpPr>
              <a:spLocks noChangeAspect="1"/>
            </p:cNvSpPr>
            <p:nvPr/>
          </p:nvSpPr>
          <p:spPr bwMode="gray">
            <a:xfrm>
              <a:off x="3552696" y="3639005"/>
              <a:ext cx="61969" cy="32620"/>
            </a:xfrm>
            <a:custGeom>
              <a:avLst/>
              <a:gdLst>
                <a:gd name="T0" fmla="*/ 22 w 33"/>
                <a:gd name="T1" fmla="*/ 2 h 23"/>
                <a:gd name="T2" fmla="*/ 33 w 33"/>
                <a:gd name="T3" fmla="*/ 9 h 23"/>
                <a:gd name="T4" fmla="*/ 20 w 33"/>
                <a:gd name="T5" fmla="*/ 13 h 23"/>
                <a:gd name="T6" fmla="*/ 14 w 33"/>
                <a:gd name="T7" fmla="*/ 19 h 23"/>
                <a:gd name="T8" fmla="*/ 4 w 33"/>
                <a:gd name="T9" fmla="*/ 23 h 23"/>
                <a:gd name="T10" fmla="*/ 0 w 33"/>
                <a:gd name="T11" fmla="*/ 15 h 23"/>
                <a:gd name="T12" fmla="*/ 16 w 33"/>
                <a:gd name="T13" fmla="*/ 0 h 23"/>
                <a:gd name="T14" fmla="*/ 22 w 33"/>
                <a:gd name="T15" fmla="*/ 2 h 23"/>
                <a:gd name="T16" fmla="*/ 0 60000 65536"/>
                <a:gd name="T17" fmla="*/ 0 60000 65536"/>
                <a:gd name="T18" fmla="*/ 0 60000 65536"/>
                <a:gd name="T19" fmla="*/ 0 60000 65536"/>
                <a:gd name="T20" fmla="*/ 0 60000 65536"/>
                <a:gd name="T21" fmla="*/ 0 60000 65536"/>
                <a:gd name="T22" fmla="*/ 0 60000 65536"/>
                <a:gd name="T23" fmla="*/ 0 60000 65536"/>
                <a:gd name="T24" fmla="*/ 0 w 33"/>
                <a:gd name="T25" fmla="*/ 0 h 23"/>
                <a:gd name="T26" fmla="*/ 33 w 33"/>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 h="23">
                  <a:moveTo>
                    <a:pt x="22" y="2"/>
                  </a:moveTo>
                  <a:lnTo>
                    <a:pt x="33" y="9"/>
                  </a:lnTo>
                  <a:lnTo>
                    <a:pt x="20" y="13"/>
                  </a:lnTo>
                  <a:lnTo>
                    <a:pt x="14" y="19"/>
                  </a:lnTo>
                  <a:lnTo>
                    <a:pt x="4" y="23"/>
                  </a:lnTo>
                  <a:lnTo>
                    <a:pt x="0" y="15"/>
                  </a:lnTo>
                  <a:lnTo>
                    <a:pt x="16" y="0"/>
                  </a:lnTo>
                  <a:lnTo>
                    <a:pt x="22"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3" name="Freeform 520"/>
            <p:cNvSpPr>
              <a:spLocks noChangeAspect="1"/>
            </p:cNvSpPr>
            <p:nvPr/>
          </p:nvSpPr>
          <p:spPr bwMode="gray">
            <a:xfrm>
              <a:off x="3552696" y="3639005"/>
              <a:ext cx="61969" cy="32620"/>
            </a:xfrm>
            <a:custGeom>
              <a:avLst/>
              <a:gdLst>
                <a:gd name="T0" fmla="*/ 22 w 33"/>
                <a:gd name="T1" fmla="*/ 2 h 23"/>
                <a:gd name="T2" fmla="*/ 33 w 33"/>
                <a:gd name="T3" fmla="*/ 9 h 23"/>
                <a:gd name="T4" fmla="*/ 20 w 33"/>
                <a:gd name="T5" fmla="*/ 13 h 23"/>
                <a:gd name="T6" fmla="*/ 14 w 33"/>
                <a:gd name="T7" fmla="*/ 19 h 23"/>
                <a:gd name="T8" fmla="*/ 4 w 33"/>
                <a:gd name="T9" fmla="*/ 23 h 23"/>
                <a:gd name="T10" fmla="*/ 0 w 33"/>
                <a:gd name="T11" fmla="*/ 15 h 23"/>
                <a:gd name="T12" fmla="*/ 16 w 33"/>
                <a:gd name="T13" fmla="*/ 0 h 23"/>
                <a:gd name="T14" fmla="*/ 22 w 33"/>
                <a:gd name="T15" fmla="*/ 2 h 23"/>
                <a:gd name="T16" fmla="*/ 0 60000 65536"/>
                <a:gd name="T17" fmla="*/ 0 60000 65536"/>
                <a:gd name="T18" fmla="*/ 0 60000 65536"/>
                <a:gd name="T19" fmla="*/ 0 60000 65536"/>
                <a:gd name="T20" fmla="*/ 0 60000 65536"/>
                <a:gd name="T21" fmla="*/ 0 60000 65536"/>
                <a:gd name="T22" fmla="*/ 0 60000 65536"/>
                <a:gd name="T23" fmla="*/ 0 60000 65536"/>
                <a:gd name="T24" fmla="*/ 0 w 33"/>
                <a:gd name="T25" fmla="*/ 0 h 23"/>
                <a:gd name="T26" fmla="*/ 33 w 33"/>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 h="23">
                  <a:moveTo>
                    <a:pt x="22" y="2"/>
                  </a:moveTo>
                  <a:lnTo>
                    <a:pt x="33" y="9"/>
                  </a:lnTo>
                  <a:lnTo>
                    <a:pt x="20" y="13"/>
                  </a:lnTo>
                  <a:lnTo>
                    <a:pt x="14" y="19"/>
                  </a:lnTo>
                  <a:lnTo>
                    <a:pt x="4" y="23"/>
                  </a:lnTo>
                  <a:lnTo>
                    <a:pt x="0" y="15"/>
                  </a:lnTo>
                  <a:lnTo>
                    <a:pt x="16" y="0"/>
                  </a:lnTo>
                  <a:lnTo>
                    <a:pt x="22"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4" name="Freeform 536"/>
            <p:cNvSpPr>
              <a:spLocks noChangeAspect="1"/>
            </p:cNvSpPr>
            <p:nvPr/>
          </p:nvSpPr>
          <p:spPr bwMode="gray">
            <a:xfrm>
              <a:off x="2968416" y="2738688"/>
              <a:ext cx="44264" cy="39144"/>
            </a:xfrm>
            <a:custGeom>
              <a:avLst/>
              <a:gdLst>
                <a:gd name="T0" fmla="*/ 1 w 21"/>
                <a:gd name="T1" fmla="*/ 8 h 27"/>
                <a:gd name="T2" fmla="*/ 0 w 21"/>
                <a:gd name="T3" fmla="*/ 2 h 27"/>
                <a:gd name="T4" fmla="*/ 1 w 21"/>
                <a:gd name="T5" fmla="*/ 0 h 27"/>
                <a:gd name="T6" fmla="*/ 9 w 21"/>
                <a:gd name="T7" fmla="*/ 8 h 27"/>
                <a:gd name="T8" fmla="*/ 19 w 21"/>
                <a:gd name="T9" fmla="*/ 13 h 27"/>
                <a:gd name="T10" fmla="*/ 21 w 21"/>
                <a:gd name="T11" fmla="*/ 15 h 27"/>
                <a:gd name="T12" fmla="*/ 21 w 21"/>
                <a:gd name="T13" fmla="*/ 27 h 27"/>
                <a:gd name="T14" fmla="*/ 19 w 21"/>
                <a:gd name="T15" fmla="*/ 25 h 27"/>
                <a:gd name="T16" fmla="*/ 1 w 21"/>
                <a:gd name="T17" fmla="*/ 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27"/>
                <a:gd name="T29" fmla="*/ 21 w 21"/>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27">
                  <a:moveTo>
                    <a:pt x="1" y="8"/>
                  </a:moveTo>
                  <a:lnTo>
                    <a:pt x="0" y="2"/>
                  </a:lnTo>
                  <a:lnTo>
                    <a:pt x="1" y="0"/>
                  </a:lnTo>
                  <a:lnTo>
                    <a:pt x="9" y="8"/>
                  </a:lnTo>
                  <a:lnTo>
                    <a:pt x="19" y="13"/>
                  </a:lnTo>
                  <a:lnTo>
                    <a:pt x="21" y="15"/>
                  </a:lnTo>
                  <a:lnTo>
                    <a:pt x="21" y="27"/>
                  </a:lnTo>
                  <a:lnTo>
                    <a:pt x="19" y="25"/>
                  </a:lnTo>
                  <a:lnTo>
                    <a:pt x="1" y="8"/>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5" name="Freeform 537"/>
            <p:cNvSpPr>
              <a:spLocks noChangeAspect="1"/>
            </p:cNvSpPr>
            <p:nvPr/>
          </p:nvSpPr>
          <p:spPr bwMode="gray">
            <a:xfrm>
              <a:off x="2968416" y="2738688"/>
              <a:ext cx="44264" cy="39144"/>
            </a:xfrm>
            <a:custGeom>
              <a:avLst/>
              <a:gdLst>
                <a:gd name="T0" fmla="*/ 1 w 21"/>
                <a:gd name="T1" fmla="*/ 8 h 27"/>
                <a:gd name="T2" fmla="*/ 0 w 21"/>
                <a:gd name="T3" fmla="*/ 2 h 27"/>
                <a:gd name="T4" fmla="*/ 1 w 21"/>
                <a:gd name="T5" fmla="*/ 0 h 27"/>
                <a:gd name="T6" fmla="*/ 9 w 21"/>
                <a:gd name="T7" fmla="*/ 8 h 27"/>
                <a:gd name="T8" fmla="*/ 19 w 21"/>
                <a:gd name="T9" fmla="*/ 13 h 27"/>
                <a:gd name="T10" fmla="*/ 21 w 21"/>
                <a:gd name="T11" fmla="*/ 15 h 27"/>
                <a:gd name="T12" fmla="*/ 21 w 21"/>
                <a:gd name="T13" fmla="*/ 27 h 27"/>
                <a:gd name="T14" fmla="*/ 19 w 21"/>
                <a:gd name="T15" fmla="*/ 25 h 27"/>
                <a:gd name="T16" fmla="*/ 1 w 21"/>
                <a:gd name="T17" fmla="*/ 8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27"/>
                <a:gd name="T29" fmla="*/ 21 w 21"/>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27">
                  <a:moveTo>
                    <a:pt x="1" y="8"/>
                  </a:moveTo>
                  <a:lnTo>
                    <a:pt x="0" y="2"/>
                  </a:lnTo>
                  <a:lnTo>
                    <a:pt x="1" y="0"/>
                  </a:lnTo>
                  <a:lnTo>
                    <a:pt x="9" y="8"/>
                  </a:lnTo>
                  <a:lnTo>
                    <a:pt x="19" y="13"/>
                  </a:lnTo>
                  <a:lnTo>
                    <a:pt x="21" y="15"/>
                  </a:lnTo>
                  <a:lnTo>
                    <a:pt x="21" y="27"/>
                  </a:lnTo>
                  <a:lnTo>
                    <a:pt x="19" y="25"/>
                  </a:lnTo>
                  <a:lnTo>
                    <a:pt x="1" y="8"/>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6" name="Freeform 538"/>
            <p:cNvSpPr>
              <a:spLocks noChangeAspect="1"/>
            </p:cNvSpPr>
            <p:nvPr/>
          </p:nvSpPr>
          <p:spPr bwMode="gray">
            <a:xfrm>
              <a:off x="2826773" y="2666923"/>
              <a:ext cx="17705" cy="32620"/>
            </a:xfrm>
            <a:custGeom>
              <a:avLst/>
              <a:gdLst>
                <a:gd name="T0" fmla="*/ 2 w 9"/>
                <a:gd name="T1" fmla="*/ 2 h 20"/>
                <a:gd name="T2" fmla="*/ 6 w 9"/>
                <a:gd name="T3" fmla="*/ 0 h 20"/>
                <a:gd name="T4" fmla="*/ 9 w 9"/>
                <a:gd name="T5" fmla="*/ 2 h 20"/>
                <a:gd name="T6" fmla="*/ 4 w 9"/>
                <a:gd name="T7" fmla="*/ 18 h 20"/>
                <a:gd name="T8" fmla="*/ 0 w 9"/>
                <a:gd name="T9" fmla="*/ 20 h 20"/>
                <a:gd name="T10" fmla="*/ 2 w 9"/>
                <a:gd name="T11" fmla="*/ 2 h 20"/>
                <a:gd name="T12" fmla="*/ 0 60000 65536"/>
                <a:gd name="T13" fmla="*/ 0 60000 65536"/>
                <a:gd name="T14" fmla="*/ 0 60000 65536"/>
                <a:gd name="T15" fmla="*/ 0 60000 65536"/>
                <a:gd name="T16" fmla="*/ 0 60000 65536"/>
                <a:gd name="T17" fmla="*/ 0 60000 65536"/>
                <a:gd name="T18" fmla="*/ 0 w 9"/>
                <a:gd name="T19" fmla="*/ 0 h 20"/>
                <a:gd name="T20" fmla="*/ 9 w 9"/>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9" h="20">
                  <a:moveTo>
                    <a:pt x="2" y="2"/>
                  </a:moveTo>
                  <a:lnTo>
                    <a:pt x="6" y="0"/>
                  </a:lnTo>
                  <a:lnTo>
                    <a:pt x="9" y="2"/>
                  </a:lnTo>
                  <a:lnTo>
                    <a:pt x="4" y="18"/>
                  </a:lnTo>
                  <a:lnTo>
                    <a:pt x="0" y="20"/>
                  </a:lnTo>
                  <a:lnTo>
                    <a:pt x="2"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7" name="Freeform 539"/>
            <p:cNvSpPr>
              <a:spLocks noChangeAspect="1"/>
            </p:cNvSpPr>
            <p:nvPr/>
          </p:nvSpPr>
          <p:spPr bwMode="gray">
            <a:xfrm>
              <a:off x="2826773" y="2666923"/>
              <a:ext cx="17705" cy="32620"/>
            </a:xfrm>
            <a:custGeom>
              <a:avLst/>
              <a:gdLst>
                <a:gd name="T0" fmla="*/ 2 w 9"/>
                <a:gd name="T1" fmla="*/ 2 h 20"/>
                <a:gd name="T2" fmla="*/ 6 w 9"/>
                <a:gd name="T3" fmla="*/ 0 h 20"/>
                <a:gd name="T4" fmla="*/ 9 w 9"/>
                <a:gd name="T5" fmla="*/ 2 h 20"/>
                <a:gd name="T6" fmla="*/ 4 w 9"/>
                <a:gd name="T7" fmla="*/ 18 h 20"/>
                <a:gd name="T8" fmla="*/ 0 w 9"/>
                <a:gd name="T9" fmla="*/ 20 h 20"/>
                <a:gd name="T10" fmla="*/ 2 w 9"/>
                <a:gd name="T11" fmla="*/ 2 h 20"/>
                <a:gd name="T12" fmla="*/ 0 60000 65536"/>
                <a:gd name="T13" fmla="*/ 0 60000 65536"/>
                <a:gd name="T14" fmla="*/ 0 60000 65536"/>
                <a:gd name="T15" fmla="*/ 0 60000 65536"/>
                <a:gd name="T16" fmla="*/ 0 60000 65536"/>
                <a:gd name="T17" fmla="*/ 0 60000 65536"/>
                <a:gd name="T18" fmla="*/ 0 w 9"/>
                <a:gd name="T19" fmla="*/ 0 h 20"/>
                <a:gd name="T20" fmla="*/ 9 w 9"/>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9" h="20">
                  <a:moveTo>
                    <a:pt x="2" y="2"/>
                  </a:moveTo>
                  <a:lnTo>
                    <a:pt x="6" y="0"/>
                  </a:lnTo>
                  <a:lnTo>
                    <a:pt x="9" y="2"/>
                  </a:lnTo>
                  <a:lnTo>
                    <a:pt x="4" y="18"/>
                  </a:lnTo>
                  <a:lnTo>
                    <a:pt x="0" y="20"/>
                  </a:lnTo>
                  <a:lnTo>
                    <a:pt x="2"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8" name="Freeform 540"/>
            <p:cNvSpPr>
              <a:spLocks noChangeAspect="1"/>
            </p:cNvSpPr>
            <p:nvPr/>
          </p:nvSpPr>
          <p:spPr bwMode="gray">
            <a:xfrm>
              <a:off x="2556763" y="2288529"/>
              <a:ext cx="39839" cy="29359"/>
            </a:xfrm>
            <a:custGeom>
              <a:avLst/>
              <a:gdLst>
                <a:gd name="T0" fmla="*/ 0 w 19"/>
                <a:gd name="T1" fmla="*/ 6 h 24"/>
                <a:gd name="T2" fmla="*/ 14 w 19"/>
                <a:gd name="T3" fmla="*/ 0 h 24"/>
                <a:gd name="T4" fmla="*/ 19 w 19"/>
                <a:gd name="T5" fmla="*/ 2 h 24"/>
                <a:gd name="T6" fmla="*/ 19 w 19"/>
                <a:gd name="T7" fmla="*/ 22 h 24"/>
                <a:gd name="T8" fmla="*/ 14 w 19"/>
                <a:gd name="T9" fmla="*/ 24 h 24"/>
                <a:gd name="T10" fmla="*/ 8 w 19"/>
                <a:gd name="T11" fmla="*/ 20 h 24"/>
                <a:gd name="T12" fmla="*/ 0 w 19"/>
                <a:gd name="T13" fmla="*/ 6 h 24"/>
                <a:gd name="T14" fmla="*/ 0 60000 65536"/>
                <a:gd name="T15" fmla="*/ 0 60000 65536"/>
                <a:gd name="T16" fmla="*/ 0 60000 65536"/>
                <a:gd name="T17" fmla="*/ 0 60000 65536"/>
                <a:gd name="T18" fmla="*/ 0 60000 65536"/>
                <a:gd name="T19" fmla="*/ 0 60000 65536"/>
                <a:gd name="T20" fmla="*/ 0 60000 65536"/>
                <a:gd name="T21" fmla="*/ 0 w 19"/>
                <a:gd name="T22" fmla="*/ 0 h 24"/>
                <a:gd name="T23" fmla="*/ 19 w 19"/>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4">
                  <a:moveTo>
                    <a:pt x="0" y="6"/>
                  </a:moveTo>
                  <a:lnTo>
                    <a:pt x="14" y="0"/>
                  </a:lnTo>
                  <a:lnTo>
                    <a:pt x="19" y="2"/>
                  </a:lnTo>
                  <a:lnTo>
                    <a:pt x="19" y="22"/>
                  </a:lnTo>
                  <a:lnTo>
                    <a:pt x="14" y="24"/>
                  </a:lnTo>
                  <a:lnTo>
                    <a:pt x="8" y="20"/>
                  </a:lnTo>
                  <a:lnTo>
                    <a:pt x="0" y="6"/>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19" name="Freeform 541"/>
            <p:cNvSpPr>
              <a:spLocks noChangeAspect="1"/>
            </p:cNvSpPr>
            <p:nvPr/>
          </p:nvSpPr>
          <p:spPr bwMode="gray">
            <a:xfrm>
              <a:off x="2556763" y="2288529"/>
              <a:ext cx="39839" cy="29359"/>
            </a:xfrm>
            <a:custGeom>
              <a:avLst/>
              <a:gdLst>
                <a:gd name="T0" fmla="*/ 0 w 19"/>
                <a:gd name="T1" fmla="*/ 6 h 24"/>
                <a:gd name="T2" fmla="*/ 14 w 19"/>
                <a:gd name="T3" fmla="*/ 0 h 24"/>
                <a:gd name="T4" fmla="*/ 19 w 19"/>
                <a:gd name="T5" fmla="*/ 2 h 24"/>
                <a:gd name="T6" fmla="*/ 19 w 19"/>
                <a:gd name="T7" fmla="*/ 22 h 24"/>
                <a:gd name="T8" fmla="*/ 14 w 19"/>
                <a:gd name="T9" fmla="*/ 24 h 24"/>
                <a:gd name="T10" fmla="*/ 8 w 19"/>
                <a:gd name="T11" fmla="*/ 20 h 24"/>
                <a:gd name="T12" fmla="*/ 0 w 19"/>
                <a:gd name="T13" fmla="*/ 6 h 24"/>
                <a:gd name="T14" fmla="*/ 0 60000 65536"/>
                <a:gd name="T15" fmla="*/ 0 60000 65536"/>
                <a:gd name="T16" fmla="*/ 0 60000 65536"/>
                <a:gd name="T17" fmla="*/ 0 60000 65536"/>
                <a:gd name="T18" fmla="*/ 0 60000 65536"/>
                <a:gd name="T19" fmla="*/ 0 60000 65536"/>
                <a:gd name="T20" fmla="*/ 0 60000 65536"/>
                <a:gd name="T21" fmla="*/ 0 w 19"/>
                <a:gd name="T22" fmla="*/ 0 h 24"/>
                <a:gd name="T23" fmla="*/ 19 w 19"/>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4">
                  <a:moveTo>
                    <a:pt x="0" y="6"/>
                  </a:moveTo>
                  <a:lnTo>
                    <a:pt x="14" y="0"/>
                  </a:lnTo>
                  <a:lnTo>
                    <a:pt x="19" y="2"/>
                  </a:lnTo>
                  <a:lnTo>
                    <a:pt x="19" y="22"/>
                  </a:lnTo>
                  <a:lnTo>
                    <a:pt x="14" y="24"/>
                  </a:lnTo>
                  <a:lnTo>
                    <a:pt x="8" y="20"/>
                  </a:lnTo>
                  <a:lnTo>
                    <a:pt x="0" y="6"/>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0" name="Freeform 546"/>
            <p:cNvSpPr>
              <a:spLocks noChangeAspect="1"/>
            </p:cNvSpPr>
            <p:nvPr/>
          </p:nvSpPr>
          <p:spPr bwMode="gray">
            <a:xfrm>
              <a:off x="2583321" y="2239598"/>
              <a:ext cx="1221677" cy="756789"/>
            </a:xfrm>
            <a:custGeom>
              <a:avLst/>
              <a:gdLst>
                <a:gd name="T0" fmla="*/ 595 w 609"/>
                <a:gd name="T1" fmla="*/ 130 h 516"/>
                <a:gd name="T2" fmla="*/ 560 w 609"/>
                <a:gd name="T3" fmla="*/ 117 h 516"/>
                <a:gd name="T4" fmla="*/ 525 w 609"/>
                <a:gd name="T5" fmla="*/ 117 h 516"/>
                <a:gd name="T6" fmla="*/ 461 w 609"/>
                <a:gd name="T7" fmla="*/ 90 h 516"/>
                <a:gd name="T8" fmla="*/ 415 w 609"/>
                <a:gd name="T9" fmla="*/ 66 h 516"/>
                <a:gd name="T10" fmla="*/ 368 w 609"/>
                <a:gd name="T11" fmla="*/ 88 h 516"/>
                <a:gd name="T12" fmla="*/ 323 w 609"/>
                <a:gd name="T13" fmla="*/ 113 h 516"/>
                <a:gd name="T14" fmla="*/ 294 w 609"/>
                <a:gd name="T15" fmla="*/ 156 h 516"/>
                <a:gd name="T16" fmla="*/ 252 w 609"/>
                <a:gd name="T17" fmla="*/ 177 h 516"/>
                <a:gd name="T18" fmla="*/ 221 w 609"/>
                <a:gd name="T19" fmla="*/ 132 h 516"/>
                <a:gd name="T20" fmla="*/ 193 w 609"/>
                <a:gd name="T21" fmla="*/ 123 h 516"/>
                <a:gd name="T22" fmla="*/ 190 w 609"/>
                <a:gd name="T23" fmla="*/ 55 h 516"/>
                <a:gd name="T24" fmla="*/ 145 w 609"/>
                <a:gd name="T25" fmla="*/ 26 h 516"/>
                <a:gd name="T26" fmla="*/ 85 w 609"/>
                <a:gd name="T27" fmla="*/ 0 h 516"/>
                <a:gd name="T28" fmla="*/ 17 w 609"/>
                <a:gd name="T29" fmla="*/ 31 h 516"/>
                <a:gd name="T30" fmla="*/ 23 w 609"/>
                <a:gd name="T31" fmla="*/ 64 h 516"/>
                <a:gd name="T32" fmla="*/ 50 w 609"/>
                <a:gd name="T33" fmla="*/ 74 h 516"/>
                <a:gd name="T34" fmla="*/ 67 w 609"/>
                <a:gd name="T35" fmla="*/ 107 h 516"/>
                <a:gd name="T36" fmla="*/ 118 w 609"/>
                <a:gd name="T37" fmla="*/ 117 h 516"/>
                <a:gd name="T38" fmla="*/ 166 w 609"/>
                <a:gd name="T39" fmla="*/ 127 h 516"/>
                <a:gd name="T40" fmla="*/ 133 w 609"/>
                <a:gd name="T41" fmla="*/ 125 h 516"/>
                <a:gd name="T42" fmla="*/ 73 w 609"/>
                <a:gd name="T43" fmla="*/ 138 h 516"/>
                <a:gd name="T44" fmla="*/ 69 w 609"/>
                <a:gd name="T45" fmla="*/ 156 h 516"/>
                <a:gd name="T46" fmla="*/ 104 w 609"/>
                <a:gd name="T47" fmla="*/ 175 h 516"/>
                <a:gd name="T48" fmla="*/ 116 w 609"/>
                <a:gd name="T49" fmla="*/ 220 h 516"/>
                <a:gd name="T50" fmla="*/ 149 w 609"/>
                <a:gd name="T51" fmla="*/ 212 h 516"/>
                <a:gd name="T52" fmla="*/ 172 w 609"/>
                <a:gd name="T53" fmla="*/ 163 h 516"/>
                <a:gd name="T54" fmla="*/ 170 w 609"/>
                <a:gd name="T55" fmla="*/ 194 h 516"/>
                <a:gd name="T56" fmla="*/ 197 w 609"/>
                <a:gd name="T57" fmla="*/ 214 h 516"/>
                <a:gd name="T58" fmla="*/ 223 w 609"/>
                <a:gd name="T59" fmla="*/ 214 h 516"/>
                <a:gd name="T60" fmla="*/ 244 w 609"/>
                <a:gd name="T61" fmla="*/ 237 h 516"/>
                <a:gd name="T62" fmla="*/ 310 w 609"/>
                <a:gd name="T63" fmla="*/ 255 h 516"/>
                <a:gd name="T64" fmla="*/ 368 w 609"/>
                <a:gd name="T65" fmla="*/ 272 h 516"/>
                <a:gd name="T66" fmla="*/ 411 w 609"/>
                <a:gd name="T67" fmla="*/ 297 h 516"/>
                <a:gd name="T68" fmla="*/ 442 w 609"/>
                <a:gd name="T69" fmla="*/ 348 h 516"/>
                <a:gd name="T70" fmla="*/ 455 w 609"/>
                <a:gd name="T71" fmla="*/ 386 h 516"/>
                <a:gd name="T72" fmla="*/ 473 w 609"/>
                <a:gd name="T73" fmla="*/ 400 h 516"/>
                <a:gd name="T74" fmla="*/ 475 w 609"/>
                <a:gd name="T75" fmla="*/ 415 h 516"/>
                <a:gd name="T76" fmla="*/ 448 w 609"/>
                <a:gd name="T77" fmla="*/ 412 h 516"/>
                <a:gd name="T78" fmla="*/ 405 w 609"/>
                <a:gd name="T79" fmla="*/ 464 h 516"/>
                <a:gd name="T80" fmla="*/ 455 w 609"/>
                <a:gd name="T81" fmla="*/ 466 h 516"/>
                <a:gd name="T82" fmla="*/ 471 w 609"/>
                <a:gd name="T83" fmla="*/ 468 h 516"/>
                <a:gd name="T84" fmla="*/ 486 w 609"/>
                <a:gd name="T85" fmla="*/ 456 h 516"/>
                <a:gd name="T86" fmla="*/ 587 w 609"/>
                <a:gd name="T87" fmla="*/ 505 h 516"/>
                <a:gd name="T88" fmla="*/ 601 w 609"/>
                <a:gd name="T89" fmla="*/ 398 h 516"/>
                <a:gd name="T90" fmla="*/ 599 w 609"/>
                <a:gd name="T91" fmla="*/ 274 h 5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09"/>
                <a:gd name="T139" fmla="*/ 0 h 516"/>
                <a:gd name="T140" fmla="*/ 609 w 609"/>
                <a:gd name="T141" fmla="*/ 516 h 5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09" h="516">
                  <a:moveTo>
                    <a:pt x="599" y="274"/>
                  </a:moveTo>
                  <a:lnTo>
                    <a:pt x="593" y="138"/>
                  </a:lnTo>
                  <a:lnTo>
                    <a:pt x="595" y="130"/>
                  </a:lnTo>
                  <a:lnTo>
                    <a:pt x="581" y="130"/>
                  </a:lnTo>
                  <a:lnTo>
                    <a:pt x="577" y="125"/>
                  </a:lnTo>
                  <a:lnTo>
                    <a:pt x="560" y="117"/>
                  </a:lnTo>
                  <a:lnTo>
                    <a:pt x="548" y="119"/>
                  </a:lnTo>
                  <a:lnTo>
                    <a:pt x="541" y="113"/>
                  </a:lnTo>
                  <a:lnTo>
                    <a:pt x="525" y="117"/>
                  </a:lnTo>
                  <a:lnTo>
                    <a:pt x="512" y="113"/>
                  </a:lnTo>
                  <a:lnTo>
                    <a:pt x="488" y="99"/>
                  </a:lnTo>
                  <a:lnTo>
                    <a:pt x="461" y="90"/>
                  </a:lnTo>
                  <a:lnTo>
                    <a:pt x="459" y="86"/>
                  </a:lnTo>
                  <a:lnTo>
                    <a:pt x="418" y="72"/>
                  </a:lnTo>
                  <a:lnTo>
                    <a:pt x="415" y="66"/>
                  </a:lnTo>
                  <a:lnTo>
                    <a:pt x="407" y="62"/>
                  </a:lnTo>
                  <a:lnTo>
                    <a:pt x="374" y="84"/>
                  </a:lnTo>
                  <a:lnTo>
                    <a:pt x="368" y="88"/>
                  </a:lnTo>
                  <a:lnTo>
                    <a:pt x="370" y="99"/>
                  </a:lnTo>
                  <a:lnTo>
                    <a:pt x="360" y="105"/>
                  </a:lnTo>
                  <a:lnTo>
                    <a:pt x="323" y="113"/>
                  </a:lnTo>
                  <a:lnTo>
                    <a:pt x="318" y="130"/>
                  </a:lnTo>
                  <a:lnTo>
                    <a:pt x="296" y="146"/>
                  </a:lnTo>
                  <a:lnTo>
                    <a:pt x="294" y="156"/>
                  </a:lnTo>
                  <a:lnTo>
                    <a:pt x="279" y="163"/>
                  </a:lnTo>
                  <a:lnTo>
                    <a:pt x="273" y="175"/>
                  </a:lnTo>
                  <a:lnTo>
                    <a:pt x="252" y="177"/>
                  </a:lnTo>
                  <a:lnTo>
                    <a:pt x="234" y="165"/>
                  </a:lnTo>
                  <a:lnTo>
                    <a:pt x="226" y="150"/>
                  </a:lnTo>
                  <a:lnTo>
                    <a:pt x="221" y="132"/>
                  </a:lnTo>
                  <a:lnTo>
                    <a:pt x="209" y="128"/>
                  </a:lnTo>
                  <a:lnTo>
                    <a:pt x="205" y="144"/>
                  </a:lnTo>
                  <a:lnTo>
                    <a:pt x="193" y="123"/>
                  </a:lnTo>
                  <a:lnTo>
                    <a:pt x="186" y="99"/>
                  </a:lnTo>
                  <a:lnTo>
                    <a:pt x="192" y="70"/>
                  </a:lnTo>
                  <a:lnTo>
                    <a:pt x="190" y="55"/>
                  </a:lnTo>
                  <a:lnTo>
                    <a:pt x="184" y="43"/>
                  </a:lnTo>
                  <a:lnTo>
                    <a:pt x="180" y="26"/>
                  </a:lnTo>
                  <a:lnTo>
                    <a:pt x="145" y="26"/>
                  </a:lnTo>
                  <a:lnTo>
                    <a:pt x="114" y="4"/>
                  </a:lnTo>
                  <a:lnTo>
                    <a:pt x="100" y="0"/>
                  </a:lnTo>
                  <a:lnTo>
                    <a:pt x="85" y="0"/>
                  </a:lnTo>
                  <a:lnTo>
                    <a:pt x="71" y="4"/>
                  </a:lnTo>
                  <a:lnTo>
                    <a:pt x="52" y="22"/>
                  </a:lnTo>
                  <a:lnTo>
                    <a:pt x="17" y="31"/>
                  </a:lnTo>
                  <a:lnTo>
                    <a:pt x="0" y="64"/>
                  </a:lnTo>
                  <a:lnTo>
                    <a:pt x="19" y="72"/>
                  </a:lnTo>
                  <a:lnTo>
                    <a:pt x="23" y="64"/>
                  </a:lnTo>
                  <a:lnTo>
                    <a:pt x="29" y="70"/>
                  </a:lnTo>
                  <a:lnTo>
                    <a:pt x="40" y="68"/>
                  </a:lnTo>
                  <a:lnTo>
                    <a:pt x="50" y="74"/>
                  </a:lnTo>
                  <a:lnTo>
                    <a:pt x="56" y="80"/>
                  </a:lnTo>
                  <a:lnTo>
                    <a:pt x="60" y="92"/>
                  </a:lnTo>
                  <a:lnTo>
                    <a:pt x="67" y="107"/>
                  </a:lnTo>
                  <a:lnTo>
                    <a:pt x="83" y="115"/>
                  </a:lnTo>
                  <a:lnTo>
                    <a:pt x="91" y="113"/>
                  </a:lnTo>
                  <a:lnTo>
                    <a:pt x="118" y="117"/>
                  </a:lnTo>
                  <a:lnTo>
                    <a:pt x="172" y="101"/>
                  </a:lnTo>
                  <a:lnTo>
                    <a:pt x="168" y="115"/>
                  </a:lnTo>
                  <a:lnTo>
                    <a:pt x="166" y="127"/>
                  </a:lnTo>
                  <a:lnTo>
                    <a:pt x="159" y="130"/>
                  </a:lnTo>
                  <a:lnTo>
                    <a:pt x="145" y="128"/>
                  </a:lnTo>
                  <a:lnTo>
                    <a:pt x="133" y="125"/>
                  </a:lnTo>
                  <a:lnTo>
                    <a:pt x="102" y="142"/>
                  </a:lnTo>
                  <a:lnTo>
                    <a:pt x="87" y="138"/>
                  </a:lnTo>
                  <a:lnTo>
                    <a:pt x="73" y="138"/>
                  </a:lnTo>
                  <a:lnTo>
                    <a:pt x="64" y="144"/>
                  </a:lnTo>
                  <a:lnTo>
                    <a:pt x="62" y="152"/>
                  </a:lnTo>
                  <a:lnTo>
                    <a:pt x="69" y="156"/>
                  </a:lnTo>
                  <a:lnTo>
                    <a:pt x="85" y="156"/>
                  </a:lnTo>
                  <a:lnTo>
                    <a:pt x="97" y="163"/>
                  </a:lnTo>
                  <a:lnTo>
                    <a:pt x="104" y="175"/>
                  </a:lnTo>
                  <a:lnTo>
                    <a:pt x="110" y="175"/>
                  </a:lnTo>
                  <a:lnTo>
                    <a:pt x="110" y="194"/>
                  </a:lnTo>
                  <a:lnTo>
                    <a:pt x="116" y="220"/>
                  </a:lnTo>
                  <a:lnTo>
                    <a:pt x="122" y="222"/>
                  </a:lnTo>
                  <a:lnTo>
                    <a:pt x="141" y="220"/>
                  </a:lnTo>
                  <a:lnTo>
                    <a:pt x="149" y="212"/>
                  </a:lnTo>
                  <a:lnTo>
                    <a:pt x="164" y="181"/>
                  </a:lnTo>
                  <a:lnTo>
                    <a:pt x="170" y="154"/>
                  </a:lnTo>
                  <a:lnTo>
                    <a:pt x="172" y="163"/>
                  </a:lnTo>
                  <a:lnTo>
                    <a:pt x="168" y="175"/>
                  </a:lnTo>
                  <a:lnTo>
                    <a:pt x="166" y="187"/>
                  </a:lnTo>
                  <a:lnTo>
                    <a:pt x="170" y="194"/>
                  </a:lnTo>
                  <a:lnTo>
                    <a:pt x="180" y="198"/>
                  </a:lnTo>
                  <a:lnTo>
                    <a:pt x="182" y="206"/>
                  </a:lnTo>
                  <a:lnTo>
                    <a:pt x="197" y="214"/>
                  </a:lnTo>
                  <a:lnTo>
                    <a:pt x="201" y="220"/>
                  </a:lnTo>
                  <a:lnTo>
                    <a:pt x="203" y="212"/>
                  </a:lnTo>
                  <a:lnTo>
                    <a:pt x="223" y="214"/>
                  </a:lnTo>
                  <a:lnTo>
                    <a:pt x="225" y="223"/>
                  </a:lnTo>
                  <a:lnTo>
                    <a:pt x="230" y="231"/>
                  </a:lnTo>
                  <a:lnTo>
                    <a:pt x="244" y="237"/>
                  </a:lnTo>
                  <a:lnTo>
                    <a:pt x="246" y="241"/>
                  </a:lnTo>
                  <a:lnTo>
                    <a:pt x="290" y="245"/>
                  </a:lnTo>
                  <a:lnTo>
                    <a:pt x="310" y="255"/>
                  </a:lnTo>
                  <a:lnTo>
                    <a:pt x="335" y="260"/>
                  </a:lnTo>
                  <a:lnTo>
                    <a:pt x="356" y="272"/>
                  </a:lnTo>
                  <a:lnTo>
                    <a:pt x="368" y="272"/>
                  </a:lnTo>
                  <a:lnTo>
                    <a:pt x="387" y="280"/>
                  </a:lnTo>
                  <a:lnTo>
                    <a:pt x="399" y="284"/>
                  </a:lnTo>
                  <a:lnTo>
                    <a:pt x="411" y="297"/>
                  </a:lnTo>
                  <a:lnTo>
                    <a:pt x="424" y="299"/>
                  </a:lnTo>
                  <a:lnTo>
                    <a:pt x="440" y="320"/>
                  </a:lnTo>
                  <a:lnTo>
                    <a:pt x="442" y="348"/>
                  </a:lnTo>
                  <a:lnTo>
                    <a:pt x="451" y="361"/>
                  </a:lnTo>
                  <a:lnTo>
                    <a:pt x="459" y="367"/>
                  </a:lnTo>
                  <a:lnTo>
                    <a:pt x="455" y="386"/>
                  </a:lnTo>
                  <a:lnTo>
                    <a:pt x="449" y="388"/>
                  </a:lnTo>
                  <a:lnTo>
                    <a:pt x="461" y="398"/>
                  </a:lnTo>
                  <a:lnTo>
                    <a:pt x="473" y="400"/>
                  </a:lnTo>
                  <a:lnTo>
                    <a:pt x="465" y="402"/>
                  </a:lnTo>
                  <a:lnTo>
                    <a:pt x="465" y="404"/>
                  </a:lnTo>
                  <a:lnTo>
                    <a:pt x="475" y="415"/>
                  </a:lnTo>
                  <a:lnTo>
                    <a:pt x="475" y="423"/>
                  </a:lnTo>
                  <a:lnTo>
                    <a:pt x="457" y="414"/>
                  </a:lnTo>
                  <a:lnTo>
                    <a:pt x="448" y="412"/>
                  </a:lnTo>
                  <a:lnTo>
                    <a:pt x="434" y="417"/>
                  </a:lnTo>
                  <a:lnTo>
                    <a:pt x="418" y="437"/>
                  </a:lnTo>
                  <a:lnTo>
                    <a:pt x="405" y="464"/>
                  </a:lnTo>
                  <a:lnTo>
                    <a:pt x="405" y="474"/>
                  </a:lnTo>
                  <a:lnTo>
                    <a:pt x="434" y="472"/>
                  </a:lnTo>
                  <a:lnTo>
                    <a:pt x="455" y="466"/>
                  </a:lnTo>
                  <a:lnTo>
                    <a:pt x="461" y="470"/>
                  </a:lnTo>
                  <a:lnTo>
                    <a:pt x="469" y="470"/>
                  </a:lnTo>
                  <a:lnTo>
                    <a:pt x="471" y="468"/>
                  </a:lnTo>
                  <a:lnTo>
                    <a:pt x="473" y="460"/>
                  </a:lnTo>
                  <a:lnTo>
                    <a:pt x="479" y="464"/>
                  </a:lnTo>
                  <a:lnTo>
                    <a:pt x="486" y="456"/>
                  </a:lnTo>
                  <a:lnTo>
                    <a:pt x="508" y="460"/>
                  </a:lnTo>
                  <a:lnTo>
                    <a:pt x="531" y="454"/>
                  </a:lnTo>
                  <a:lnTo>
                    <a:pt x="587" y="505"/>
                  </a:lnTo>
                  <a:lnTo>
                    <a:pt x="609" y="516"/>
                  </a:lnTo>
                  <a:lnTo>
                    <a:pt x="605" y="503"/>
                  </a:lnTo>
                  <a:lnTo>
                    <a:pt x="601" y="398"/>
                  </a:lnTo>
                  <a:lnTo>
                    <a:pt x="593" y="379"/>
                  </a:lnTo>
                  <a:lnTo>
                    <a:pt x="599" y="351"/>
                  </a:lnTo>
                  <a:lnTo>
                    <a:pt x="599" y="27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1" name="Freeform 547"/>
            <p:cNvSpPr>
              <a:spLocks noChangeAspect="1"/>
            </p:cNvSpPr>
            <p:nvPr/>
          </p:nvSpPr>
          <p:spPr bwMode="gray">
            <a:xfrm>
              <a:off x="2583321" y="2239598"/>
              <a:ext cx="1221677" cy="756789"/>
            </a:xfrm>
            <a:custGeom>
              <a:avLst/>
              <a:gdLst>
                <a:gd name="T0" fmla="*/ 595 w 609"/>
                <a:gd name="T1" fmla="*/ 130 h 516"/>
                <a:gd name="T2" fmla="*/ 560 w 609"/>
                <a:gd name="T3" fmla="*/ 117 h 516"/>
                <a:gd name="T4" fmla="*/ 525 w 609"/>
                <a:gd name="T5" fmla="*/ 117 h 516"/>
                <a:gd name="T6" fmla="*/ 461 w 609"/>
                <a:gd name="T7" fmla="*/ 90 h 516"/>
                <a:gd name="T8" fmla="*/ 415 w 609"/>
                <a:gd name="T9" fmla="*/ 66 h 516"/>
                <a:gd name="T10" fmla="*/ 368 w 609"/>
                <a:gd name="T11" fmla="*/ 88 h 516"/>
                <a:gd name="T12" fmla="*/ 323 w 609"/>
                <a:gd name="T13" fmla="*/ 113 h 516"/>
                <a:gd name="T14" fmla="*/ 294 w 609"/>
                <a:gd name="T15" fmla="*/ 156 h 516"/>
                <a:gd name="T16" fmla="*/ 252 w 609"/>
                <a:gd name="T17" fmla="*/ 177 h 516"/>
                <a:gd name="T18" fmla="*/ 221 w 609"/>
                <a:gd name="T19" fmla="*/ 132 h 516"/>
                <a:gd name="T20" fmla="*/ 193 w 609"/>
                <a:gd name="T21" fmla="*/ 123 h 516"/>
                <a:gd name="T22" fmla="*/ 190 w 609"/>
                <a:gd name="T23" fmla="*/ 55 h 516"/>
                <a:gd name="T24" fmla="*/ 145 w 609"/>
                <a:gd name="T25" fmla="*/ 26 h 516"/>
                <a:gd name="T26" fmla="*/ 85 w 609"/>
                <a:gd name="T27" fmla="*/ 0 h 516"/>
                <a:gd name="T28" fmla="*/ 17 w 609"/>
                <a:gd name="T29" fmla="*/ 31 h 516"/>
                <a:gd name="T30" fmla="*/ 23 w 609"/>
                <a:gd name="T31" fmla="*/ 64 h 516"/>
                <a:gd name="T32" fmla="*/ 50 w 609"/>
                <a:gd name="T33" fmla="*/ 74 h 516"/>
                <a:gd name="T34" fmla="*/ 67 w 609"/>
                <a:gd name="T35" fmla="*/ 107 h 516"/>
                <a:gd name="T36" fmla="*/ 118 w 609"/>
                <a:gd name="T37" fmla="*/ 117 h 516"/>
                <a:gd name="T38" fmla="*/ 166 w 609"/>
                <a:gd name="T39" fmla="*/ 127 h 516"/>
                <a:gd name="T40" fmla="*/ 133 w 609"/>
                <a:gd name="T41" fmla="*/ 125 h 516"/>
                <a:gd name="T42" fmla="*/ 73 w 609"/>
                <a:gd name="T43" fmla="*/ 138 h 516"/>
                <a:gd name="T44" fmla="*/ 69 w 609"/>
                <a:gd name="T45" fmla="*/ 156 h 516"/>
                <a:gd name="T46" fmla="*/ 104 w 609"/>
                <a:gd name="T47" fmla="*/ 175 h 516"/>
                <a:gd name="T48" fmla="*/ 116 w 609"/>
                <a:gd name="T49" fmla="*/ 220 h 516"/>
                <a:gd name="T50" fmla="*/ 149 w 609"/>
                <a:gd name="T51" fmla="*/ 212 h 516"/>
                <a:gd name="T52" fmla="*/ 172 w 609"/>
                <a:gd name="T53" fmla="*/ 163 h 516"/>
                <a:gd name="T54" fmla="*/ 170 w 609"/>
                <a:gd name="T55" fmla="*/ 194 h 516"/>
                <a:gd name="T56" fmla="*/ 197 w 609"/>
                <a:gd name="T57" fmla="*/ 214 h 516"/>
                <a:gd name="T58" fmla="*/ 223 w 609"/>
                <a:gd name="T59" fmla="*/ 214 h 516"/>
                <a:gd name="T60" fmla="*/ 244 w 609"/>
                <a:gd name="T61" fmla="*/ 237 h 516"/>
                <a:gd name="T62" fmla="*/ 310 w 609"/>
                <a:gd name="T63" fmla="*/ 255 h 516"/>
                <a:gd name="T64" fmla="*/ 368 w 609"/>
                <a:gd name="T65" fmla="*/ 272 h 516"/>
                <a:gd name="T66" fmla="*/ 411 w 609"/>
                <a:gd name="T67" fmla="*/ 297 h 516"/>
                <a:gd name="T68" fmla="*/ 442 w 609"/>
                <a:gd name="T69" fmla="*/ 348 h 516"/>
                <a:gd name="T70" fmla="*/ 455 w 609"/>
                <a:gd name="T71" fmla="*/ 386 h 516"/>
                <a:gd name="T72" fmla="*/ 473 w 609"/>
                <a:gd name="T73" fmla="*/ 400 h 516"/>
                <a:gd name="T74" fmla="*/ 475 w 609"/>
                <a:gd name="T75" fmla="*/ 415 h 516"/>
                <a:gd name="T76" fmla="*/ 448 w 609"/>
                <a:gd name="T77" fmla="*/ 412 h 516"/>
                <a:gd name="T78" fmla="*/ 405 w 609"/>
                <a:gd name="T79" fmla="*/ 464 h 516"/>
                <a:gd name="T80" fmla="*/ 455 w 609"/>
                <a:gd name="T81" fmla="*/ 466 h 516"/>
                <a:gd name="T82" fmla="*/ 471 w 609"/>
                <a:gd name="T83" fmla="*/ 468 h 516"/>
                <a:gd name="T84" fmla="*/ 486 w 609"/>
                <a:gd name="T85" fmla="*/ 456 h 516"/>
                <a:gd name="T86" fmla="*/ 587 w 609"/>
                <a:gd name="T87" fmla="*/ 505 h 516"/>
                <a:gd name="T88" fmla="*/ 601 w 609"/>
                <a:gd name="T89" fmla="*/ 398 h 516"/>
                <a:gd name="T90" fmla="*/ 599 w 609"/>
                <a:gd name="T91" fmla="*/ 274 h 5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09"/>
                <a:gd name="T139" fmla="*/ 0 h 516"/>
                <a:gd name="T140" fmla="*/ 609 w 609"/>
                <a:gd name="T141" fmla="*/ 516 h 5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09" h="516">
                  <a:moveTo>
                    <a:pt x="599" y="274"/>
                  </a:moveTo>
                  <a:lnTo>
                    <a:pt x="593" y="138"/>
                  </a:lnTo>
                  <a:lnTo>
                    <a:pt x="595" y="130"/>
                  </a:lnTo>
                  <a:lnTo>
                    <a:pt x="581" y="130"/>
                  </a:lnTo>
                  <a:lnTo>
                    <a:pt x="577" y="125"/>
                  </a:lnTo>
                  <a:lnTo>
                    <a:pt x="560" y="117"/>
                  </a:lnTo>
                  <a:lnTo>
                    <a:pt x="548" y="119"/>
                  </a:lnTo>
                  <a:lnTo>
                    <a:pt x="541" y="113"/>
                  </a:lnTo>
                  <a:lnTo>
                    <a:pt x="525" y="117"/>
                  </a:lnTo>
                  <a:lnTo>
                    <a:pt x="512" y="113"/>
                  </a:lnTo>
                  <a:lnTo>
                    <a:pt x="488" y="99"/>
                  </a:lnTo>
                  <a:lnTo>
                    <a:pt x="461" y="90"/>
                  </a:lnTo>
                  <a:lnTo>
                    <a:pt x="459" y="86"/>
                  </a:lnTo>
                  <a:lnTo>
                    <a:pt x="418" y="72"/>
                  </a:lnTo>
                  <a:lnTo>
                    <a:pt x="415" y="66"/>
                  </a:lnTo>
                  <a:lnTo>
                    <a:pt x="407" y="62"/>
                  </a:lnTo>
                  <a:lnTo>
                    <a:pt x="374" y="84"/>
                  </a:lnTo>
                  <a:lnTo>
                    <a:pt x="368" y="88"/>
                  </a:lnTo>
                  <a:lnTo>
                    <a:pt x="370" y="99"/>
                  </a:lnTo>
                  <a:lnTo>
                    <a:pt x="360" y="105"/>
                  </a:lnTo>
                  <a:lnTo>
                    <a:pt x="323" y="113"/>
                  </a:lnTo>
                  <a:lnTo>
                    <a:pt x="318" y="130"/>
                  </a:lnTo>
                  <a:lnTo>
                    <a:pt x="296" y="146"/>
                  </a:lnTo>
                  <a:lnTo>
                    <a:pt x="294" y="156"/>
                  </a:lnTo>
                  <a:lnTo>
                    <a:pt x="279" y="163"/>
                  </a:lnTo>
                  <a:lnTo>
                    <a:pt x="273" y="175"/>
                  </a:lnTo>
                  <a:lnTo>
                    <a:pt x="252" y="177"/>
                  </a:lnTo>
                  <a:lnTo>
                    <a:pt x="234" y="165"/>
                  </a:lnTo>
                  <a:lnTo>
                    <a:pt x="226" y="150"/>
                  </a:lnTo>
                  <a:lnTo>
                    <a:pt x="221" y="132"/>
                  </a:lnTo>
                  <a:lnTo>
                    <a:pt x="209" y="128"/>
                  </a:lnTo>
                  <a:lnTo>
                    <a:pt x="205" y="144"/>
                  </a:lnTo>
                  <a:lnTo>
                    <a:pt x="193" y="123"/>
                  </a:lnTo>
                  <a:lnTo>
                    <a:pt x="186" y="99"/>
                  </a:lnTo>
                  <a:lnTo>
                    <a:pt x="192" y="70"/>
                  </a:lnTo>
                  <a:lnTo>
                    <a:pt x="190" y="55"/>
                  </a:lnTo>
                  <a:lnTo>
                    <a:pt x="184" y="43"/>
                  </a:lnTo>
                  <a:lnTo>
                    <a:pt x="180" y="26"/>
                  </a:lnTo>
                  <a:lnTo>
                    <a:pt x="145" y="26"/>
                  </a:lnTo>
                  <a:lnTo>
                    <a:pt x="114" y="4"/>
                  </a:lnTo>
                  <a:lnTo>
                    <a:pt x="100" y="0"/>
                  </a:lnTo>
                  <a:lnTo>
                    <a:pt x="85" y="0"/>
                  </a:lnTo>
                  <a:lnTo>
                    <a:pt x="71" y="4"/>
                  </a:lnTo>
                  <a:lnTo>
                    <a:pt x="52" y="22"/>
                  </a:lnTo>
                  <a:lnTo>
                    <a:pt x="17" y="31"/>
                  </a:lnTo>
                  <a:lnTo>
                    <a:pt x="0" y="64"/>
                  </a:lnTo>
                  <a:lnTo>
                    <a:pt x="19" y="72"/>
                  </a:lnTo>
                  <a:lnTo>
                    <a:pt x="23" y="64"/>
                  </a:lnTo>
                  <a:lnTo>
                    <a:pt x="29" y="70"/>
                  </a:lnTo>
                  <a:lnTo>
                    <a:pt x="40" y="68"/>
                  </a:lnTo>
                  <a:lnTo>
                    <a:pt x="50" y="74"/>
                  </a:lnTo>
                  <a:lnTo>
                    <a:pt x="56" y="80"/>
                  </a:lnTo>
                  <a:lnTo>
                    <a:pt x="60" y="92"/>
                  </a:lnTo>
                  <a:lnTo>
                    <a:pt x="67" y="107"/>
                  </a:lnTo>
                  <a:lnTo>
                    <a:pt x="83" y="115"/>
                  </a:lnTo>
                  <a:lnTo>
                    <a:pt x="91" y="113"/>
                  </a:lnTo>
                  <a:lnTo>
                    <a:pt x="118" y="117"/>
                  </a:lnTo>
                  <a:lnTo>
                    <a:pt x="172" y="101"/>
                  </a:lnTo>
                  <a:lnTo>
                    <a:pt x="168" y="115"/>
                  </a:lnTo>
                  <a:lnTo>
                    <a:pt x="166" y="127"/>
                  </a:lnTo>
                  <a:lnTo>
                    <a:pt x="159" y="130"/>
                  </a:lnTo>
                  <a:lnTo>
                    <a:pt x="145" y="128"/>
                  </a:lnTo>
                  <a:lnTo>
                    <a:pt x="133" y="125"/>
                  </a:lnTo>
                  <a:lnTo>
                    <a:pt x="102" y="142"/>
                  </a:lnTo>
                  <a:lnTo>
                    <a:pt x="87" y="138"/>
                  </a:lnTo>
                  <a:lnTo>
                    <a:pt x="73" y="138"/>
                  </a:lnTo>
                  <a:lnTo>
                    <a:pt x="64" y="144"/>
                  </a:lnTo>
                  <a:lnTo>
                    <a:pt x="62" y="152"/>
                  </a:lnTo>
                  <a:lnTo>
                    <a:pt x="69" y="156"/>
                  </a:lnTo>
                  <a:lnTo>
                    <a:pt x="85" y="156"/>
                  </a:lnTo>
                  <a:lnTo>
                    <a:pt x="97" y="163"/>
                  </a:lnTo>
                  <a:lnTo>
                    <a:pt x="104" y="175"/>
                  </a:lnTo>
                  <a:lnTo>
                    <a:pt x="110" y="175"/>
                  </a:lnTo>
                  <a:lnTo>
                    <a:pt x="110" y="194"/>
                  </a:lnTo>
                  <a:lnTo>
                    <a:pt x="116" y="220"/>
                  </a:lnTo>
                  <a:lnTo>
                    <a:pt x="122" y="222"/>
                  </a:lnTo>
                  <a:lnTo>
                    <a:pt x="141" y="220"/>
                  </a:lnTo>
                  <a:lnTo>
                    <a:pt x="149" y="212"/>
                  </a:lnTo>
                  <a:lnTo>
                    <a:pt x="164" y="181"/>
                  </a:lnTo>
                  <a:lnTo>
                    <a:pt x="170" y="154"/>
                  </a:lnTo>
                  <a:lnTo>
                    <a:pt x="172" y="163"/>
                  </a:lnTo>
                  <a:lnTo>
                    <a:pt x="168" y="175"/>
                  </a:lnTo>
                  <a:lnTo>
                    <a:pt x="166" y="187"/>
                  </a:lnTo>
                  <a:lnTo>
                    <a:pt x="170" y="194"/>
                  </a:lnTo>
                  <a:lnTo>
                    <a:pt x="180" y="198"/>
                  </a:lnTo>
                  <a:lnTo>
                    <a:pt x="182" y="206"/>
                  </a:lnTo>
                  <a:lnTo>
                    <a:pt x="197" y="214"/>
                  </a:lnTo>
                  <a:lnTo>
                    <a:pt x="201" y="220"/>
                  </a:lnTo>
                  <a:lnTo>
                    <a:pt x="203" y="212"/>
                  </a:lnTo>
                  <a:lnTo>
                    <a:pt x="223" y="214"/>
                  </a:lnTo>
                  <a:lnTo>
                    <a:pt x="225" y="223"/>
                  </a:lnTo>
                  <a:lnTo>
                    <a:pt x="230" y="231"/>
                  </a:lnTo>
                  <a:lnTo>
                    <a:pt x="244" y="237"/>
                  </a:lnTo>
                  <a:lnTo>
                    <a:pt x="246" y="241"/>
                  </a:lnTo>
                  <a:lnTo>
                    <a:pt x="290" y="245"/>
                  </a:lnTo>
                  <a:lnTo>
                    <a:pt x="310" y="255"/>
                  </a:lnTo>
                  <a:lnTo>
                    <a:pt x="335" y="260"/>
                  </a:lnTo>
                  <a:lnTo>
                    <a:pt x="356" y="272"/>
                  </a:lnTo>
                  <a:lnTo>
                    <a:pt x="368" y="272"/>
                  </a:lnTo>
                  <a:lnTo>
                    <a:pt x="387" y="280"/>
                  </a:lnTo>
                  <a:lnTo>
                    <a:pt x="399" y="284"/>
                  </a:lnTo>
                  <a:lnTo>
                    <a:pt x="411" y="297"/>
                  </a:lnTo>
                  <a:lnTo>
                    <a:pt x="424" y="299"/>
                  </a:lnTo>
                  <a:lnTo>
                    <a:pt x="440" y="320"/>
                  </a:lnTo>
                  <a:lnTo>
                    <a:pt x="442" y="348"/>
                  </a:lnTo>
                  <a:lnTo>
                    <a:pt x="451" y="361"/>
                  </a:lnTo>
                  <a:lnTo>
                    <a:pt x="459" y="367"/>
                  </a:lnTo>
                  <a:lnTo>
                    <a:pt x="455" y="386"/>
                  </a:lnTo>
                  <a:lnTo>
                    <a:pt x="449" y="388"/>
                  </a:lnTo>
                  <a:lnTo>
                    <a:pt x="461" y="398"/>
                  </a:lnTo>
                  <a:lnTo>
                    <a:pt x="473" y="400"/>
                  </a:lnTo>
                  <a:lnTo>
                    <a:pt x="465" y="402"/>
                  </a:lnTo>
                  <a:lnTo>
                    <a:pt x="465" y="404"/>
                  </a:lnTo>
                  <a:lnTo>
                    <a:pt x="475" y="415"/>
                  </a:lnTo>
                  <a:lnTo>
                    <a:pt x="475" y="423"/>
                  </a:lnTo>
                  <a:lnTo>
                    <a:pt x="457" y="414"/>
                  </a:lnTo>
                  <a:lnTo>
                    <a:pt x="448" y="412"/>
                  </a:lnTo>
                  <a:lnTo>
                    <a:pt x="434" y="417"/>
                  </a:lnTo>
                  <a:lnTo>
                    <a:pt x="418" y="437"/>
                  </a:lnTo>
                  <a:lnTo>
                    <a:pt x="405" y="464"/>
                  </a:lnTo>
                  <a:lnTo>
                    <a:pt x="405" y="474"/>
                  </a:lnTo>
                  <a:lnTo>
                    <a:pt x="434" y="472"/>
                  </a:lnTo>
                  <a:lnTo>
                    <a:pt x="455" y="466"/>
                  </a:lnTo>
                  <a:lnTo>
                    <a:pt x="461" y="470"/>
                  </a:lnTo>
                  <a:lnTo>
                    <a:pt x="469" y="470"/>
                  </a:lnTo>
                  <a:lnTo>
                    <a:pt x="471" y="468"/>
                  </a:lnTo>
                  <a:lnTo>
                    <a:pt x="473" y="460"/>
                  </a:lnTo>
                  <a:lnTo>
                    <a:pt x="479" y="464"/>
                  </a:lnTo>
                  <a:lnTo>
                    <a:pt x="486" y="456"/>
                  </a:lnTo>
                  <a:lnTo>
                    <a:pt x="508" y="460"/>
                  </a:lnTo>
                  <a:lnTo>
                    <a:pt x="531" y="454"/>
                  </a:lnTo>
                  <a:lnTo>
                    <a:pt x="587" y="505"/>
                  </a:lnTo>
                  <a:lnTo>
                    <a:pt x="609" y="516"/>
                  </a:lnTo>
                  <a:lnTo>
                    <a:pt x="605" y="503"/>
                  </a:lnTo>
                  <a:lnTo>
                    <a:pt x="601" y="398"/>
                  </a:lnTo>
                  <a:lnTo>
                    <a:pt x="593" y="379"/>
                  </a:lnTo>
                  <a:lnTo>
                    <a:pt x="599" y="351"/>
                  </a:lnTo>
                  <a:lnTo>
                    <a:pt x="599" y="27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2" name="Freeform 548"/>
            <p:cNvSpPr>
              <a:spLocks noChangeAspect="1"/>
            </p:cNvSpPr>
            <p:nvPr/>
          </p:nvSpPr>
          <p:spPr bwMode="gray">
            <a:xfrm>
              <a:off x="2176096" y="2321149"/>
              <a:ext cx="84102" cy="39144"/>
            </a:xfrm>
            <a:custGeom>
              <a:avLst/>
              <a:gdLst>
                <a:gd name="T0" fmla="*/ 0 w 45"/>
                <a:gd name="T1" fmla="*/ 5 h 23"/>
                <a:gd name="T2" fmla="*/ 14 w 45"/>
                <a:gd name="T3" fmla="*/ 0 h 23"/>
                <a:gd name="T4" fmla="*/ 23 w 45"/>
                <a:gd name="T5" fmla="*/ 3 h 23"/>
                <a:gd name="T6" fmla="*/ 43 w 45"/>
                <a:gd name="T7" fmla="*/ 11 h 23"/>
                <a:gd name="T8" fmla="*/ 45 w 45"/>
                <a:gd name="T9" fmla="*/ 15 h 23"/>
                <a:gd name="T10" fmla="*/ 43 w 45"/>
                <a:gd name="T11" fmla="*/ 21 h 23"/>
                <a:gd name="T12" fmla="*/ 8 w 45"/>
                <a:gd name="T13" fmla="*/ 23 h 23"/>
                <a:gd name="T14" fmla="*/ 0 w 45"/>
                <a:gd name="T15" fmla="*/ 17 h 23"/>
                <a:gd name="T16" fmla="*/ 0 w 45"/>
                <a:gd name="T17" fmla="*/ 5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3"/>
                <a:gd name="T29" fmla="*/ 45 w 4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3">
                  <a:moveTo>
                    <a:pt x="0" y="5"/>
                  </a:moveTo>
                  <a:lnTo>
                    <a:pt x="14" y="0"/>
                  </a:lnTo>
                  <a:lnTo>
                    <a:pt x="23" y="3"/>
                  </a:lnTo>
                  <a:lnTo>
                    <a:pt x="43" y="11"/>
                  </a:lnTo>
                  <a:lnTo>
                    <a:pt x="45" y="15"/>
                  </a:lnTo>
                  <a:lnTo>
                    <a:pt x="43" y="21"/>
                  </a:lnTo>
                  <a:lnTo>
                    <a:pt x="8" y="23"/>
                  </a:lnTo>
                  <a:lnTo>
                    <a:pt x="0" y="17"/>
                  </a:lnTo>
                  <a:lnTo>
                    <a:pt x="0" y="5"/>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3" name="Freeform 549"/>
            <p:cNvSpPr>
              <a:spLocks noChangeAspect="1"/>
            </p:cNvSpPr>
            <p:nvPr/>
          </p:nvSpPr>
          <p:spPr bwMode="gray">
            <a:xfrm>
              <a:off x="2176096" y="2321149"/>
              <a:ext cx="84102" cy="39144"/>
            </a:xfrm>
            <a:custGeom>
              <a:avLst/>
              <a:gdLst>
                <a:gd name="T0" fmla="*/ 0 w 45"/>
                <a:gd name="T1" fmla="*/ 5 h 23"/>
                <a:gd name="T2" fmla="*/ 14 w 45"/>
                <a:gd name="T3" fmla="*/ 0 h 23"/>
                <a:gd name="T4" fmla="*/ 23 w 45"/>
                <a:gd name="T5" fmla="*/ 3 h 23"/>
                <a:gd name="T6" fmla="*/ 43 w 45"/>
                <a:gd name="T7" fmla="*/ 11 h 23"/>
                <a:gd name="T8" fmla="*/ 45 w 45"/>
                <a:gd name="T9" fmla="*/ 15 h 23"/>
                <a:gd name="T10" fmla="*/ 43 w 45"/>
                <a:gd name="T11" fmla="*/ 21 h 23"/>
                <a:gd name="T12" fmla="*/ 8 w 45"/>
                <a:gd name="T13" fmla="*/ 23 h 23"/>
                <a:gd name="T14" fmla="*/ 0 w 45"/>
                <a:gd name="T15" fmla="*/ 17 h 23"/>
                <a:gd name="T16" fmla="*/ 0 w 45"/>
                <a:gd name="T17" fmla="*/ 5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23"/>
                <a:gd name="T29" fmla="*/ 45 w 4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23">
                  <a:moveTo>
                    <a:pt x="0" y="5"/>
                  </a:moveTo>
                  <a:lnTo>
                    <a:pt x="14" y="0"/>
                  </a:lnTo>
                  <a:lnTo>
                    <a:pt x="23" y="3"/>
                  </a:lnTo>
                  <a:lnTo>
                    <a:pt x="43" y="11"/>
                  </a:lnTo>
                  <a:lnTo>
                    <a:pt x="45" y="15"/>
                  </a:lnTo>
                  <a:lnTo>
                    <a:pt x="43" y="21"/>
                  </a:lnTo>
                  <a:lnTo>
                    <a:pt x="8" y="23"/>
                  </a:lnTo>
                  <a:lnTo>
                    <a:pt x="0" y="17"/>
                  </a:lnTo>
                  <a:lnTo>
                    <a:pt x="0" y="5"/>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4" name="Freeform 550"/>
            <p:cNvSpPr>
              <a:spLocks noChangeAspect="1"/>
            </p:cNvSpPr>
            <p:nvPr/>
          </p:nvSpPr>
          <p:spPr bwMode="gray">
            <a:xfrm>
              <a:off x="2162818" y="2239598"/>
              <a:ext cx="61969" cy="48931"/>
            </a:xfrm>
            <a:custGeom>
              <a:avLst/>
              <a:gdLst>
                <a:gd name="T0" fmla="*/ 0 w 29"/>
                <a:gd name="T1" fmla="*/ 0 h 31"/>
                <a:gd name="T2" fmla="*/ 12 w 29"/>
                <a:gd name="T3" fmla="*/ 0 h 31"/>
                <a:gd name="T4" fmla="*/ 16 w 29"/>
                <a:gd name="T5" fmla="*/ 6 h 31"/>
                <a:gd name="T6" fmla="*/ 18 w 29"/>
                <a:gd name="T7" fmla="*/ 16 h 31"/>
                <a:gd name="T8" fmla="*/ 29 w 29"/>
                <a:gd name="T9" fmla="*/ 26 h 31"/>
                <a:gd name="T10" fmla="*/ 27 w 29"/>
                <a:gd name="T11" fmla="*/ 31 h 31"/>
                <a:gd name="T12" fmla="*/ 20 w 29"/>
                <a:gd name="T13" fmla="*/ 26 h 31"/>
                <a:gd name="T14" fmla="*/ 12 w 29"/>
                <a:gd name="T15" fmla="*/ 28 h 31"/>
                <a:gd name="T16" fmla="*/ 0 w 29"/>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31"/>
                <a:gd name="T29" fmla="*/ 29 w 2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31">
                  <a:moveTo>
                    <a:pt x="0" y="0"/>
                  </a:moveTo>
                  <a:lnTo>
                    <a:pt x="12" y="0"/>
                  </a:lnTo>
                  <a:lnTo>
                    <a:pt x="16" y="6"/>
                  </a:lnTo>
                  <a:lnTo>
                    <a:pt x="18" y="16"/>
                  </a:lnTo>
                  <a:lnTo>
                    <a:pt x="29" y="26"/>
                  </a:lnTo>
                  <a:lnTo>
                    <a:pt x="27" y="31"/>
                  </a:lnTo>
                  <a:lnTo>
                    <a:pt x="20" y="26"/>
                  </a:lnTo>
                  <a:lnTo>
                    <a:pt x="12" y="28"/>
                  </a:lnTo>
                  <a:lnTo>
                    <a:pt x="0" y="0"/>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5" name="Freeform 551"/>
            <p:cNvSpPr>
              <a:spLocks noChangeAspect="1"/>
            </p:cNvSpPr>
            <p:nvPr/>
          </p:nvSpPr>
          <p:spPr bwMode="gray">
            <a:xfrm>
              <a:off x="2162818" y="2239598"/>
              <a:ext cx="61969" cy="48931"/>
            </a:xfrm>
            <a:custGeom>
              <a:avLst/>
              <a:gdLst>
                <a:gd name="T0" fmla="*/ 0 w 29"/>
                <a:gd name="T1" fmla="*/ 0 h 31"/>
                <a:gd name="T2" fmla="*/ 12 w 29"/>
                <a:gd name="T3" fmla="*/ 0 h 31"/>
                <a:gd name="T4" fmla="*/ 16 w 29"/>
                <a:gd name="T5" fmla="*/ 6 h 31"/>
                <a:gd name="T6" fmla="*/ 18 w 29"/>
                <a:gd name="T7" fmla="*/ 16 h 31"/>
                <a:gd name="T8" fmla="*/ 29 w 29"/>
                <a:gd name="T9" fmla="*/ 26 h 31"/>
                <a:gd name="T10" fmla="*/ 27 w 29"/>
                <a:gd name="T11" fmla="*/ 31 h 31"/>
                <a:gd name="T12" fmla="*/ 20 w 29"/>
                <a:gd name="T13" fmla="*/ 26 h 31"/>
                <a:gd name="T14" fmla="*/ 12 w 29"/>
                <a:gd name="T15" fmla="*/ 28 h 31"/>
                <a:gd name="T16" fmla="*/ 0 w 29"/>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31"/>
                <a:gd name="T29" fmla="*/ 29 w 2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31">
                  <a:moveTo>
                    <a:pt x="0" y="0"/>
                  </a:moveTo>
                  <a:lnTo>
                    <a:pt x="12" y="0"/>
                  </a:lnTo>
                  <a:lnTo>
                    <a:pt x="16" y="6"/>
                  </a:lnTo>
                  <a:lnTo>
                    <a:pt x="18" y="16"/>
                  </a:lnTo>
                  <a:lnTo>
                    <a:pt x="29" y="26"/>
                  </a:lnTo>
                  <a:lnTo>
                    <a:pt x="27" y="31"/>
                  </a:lnTo>
                  <a:lnTo>
                    <a:pt x="20" y="26"/>
                  </a:lnTo>
                  <a:lnTo>
                    <a:pt x="12" y="28"/>
                  </a:lnTo>
                  <a:lnTo>
                    <a:pt x="0" y="0"/>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6" name="Freeform 558"/>
            <p:cNvSpPr>
              <a:spLocks noChangeAspect="1"/>
            </p:cNvSpPr>
            <p:nvPr/>
          </p:nvSpPr>
          <p:spPr bwMode="gray">
            <a:xfrm>
              <a:off x="2016746" y="2471202"/>
              <a:ext cx="137219" cy="71764"/>
            </a:xfrm>
            <a:custGeom>
              <a:avLst/>
              <a:gdLst>
                <a:gd name="T0" fmla="*/ 0 w 69"/>
                <a:gd name="T1" fmla="*/ 3 h 48"/>
                <a:gd name="T2" fmla="*/ 5 w 69"/>
                <a:gd name="T3" fmla="*/ 7 h 48"/>
                <a:gd name="T4" fmla="*/ 40 w 69"/>
                <a:gd name="T5" fmla="*/ 0 h 48"/>
                <a:gd name="T6" fmla="*/ 62 w 69"/>
                <a:gd name="T7" fmla="*/ 11 h 48"/>
                <a:gd name="T8" fmla="*/ 62 w 69"/>
                <a:gd name="T9" fmla="*/ 17 h 48"/>
                <a:gd name="T10" fmla="*/ 67 w 69"/>
                <a:gd name="T11" fmla="*/ 17 h 48"/>
                <a:gd name="T12" fmla="*/ 69 w 69"/>
                <a:gd name="T13" fmla="*/ 31 h 48"/>
                <a:gd name="T14" fmla="*/ 65 w 69"/>
                <a:gd name="T15" fmla="*/ 38 h 48"/>
                <a:gd name="T16" fmla="*/ 44 w 69"/>
                <a:gd name="T17" fmla="*/ 48 h 48"/>
                <a:gd name="T18" fmla="*/ 29 w 69"/>
                <a:gd name="T19" fmla="*/ 44 h 48"/>
                <a:gd name="T20" fmla="*/ 17 w 69"/>
                <a:gd name="T21" fmla="*/ 38 h 48"/>
                <a:gd name="T22" fmla="*/ 9 w 69"/>
                <a:gd name="T23" fmla="*/ 31 h 48"/>
                <a:gd name="T24" fmla="*/ 0 w 69"/>
                <a:gd name="T25" fmla="*/ 9 h 48"/>
                <a:gd name="T26" fmla="*/ 0 w 69"/>
                <a:gd name="T27" fmla="*/ 3 h 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9"/>
                <a:gd name="T43" fmla="*/ 0 h 48"/>
                <a:gd name="T44" fmla="*/ 69 w 69"/>
                <a:gd name="T45" fmla="*/ 48 h 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9" h="48">
                  <a:moveTo>
                    <a:pt x="0" y="3"/>
                  </a:moveTo>
                  <a:lnTo>
                    <a:pt x="5" y="7"/>
                  </a:lnTo>
                  <a:lnTo>
                    <a:pt x="40" y="0"/>
                  </a:lnTo>
                  <a:lnTo>
                    <a:pt x="62" y="11"/>
                  </a:lnTo>
                  <a:lnTo>
                    <a:pt x="62" y="17"/>
                  </a:lnTo>
                  <a:lnTo>
                    <a:pt x="67" y="17"/>
                  </a:lnTo>
                  <a:lnTo>
                    <a:pt x="69" y="31"/>
                  </a:lnTo>
                  <a:lnTo>
                    <a:pt x="65" y="38"/>
                  </a:lnTo>
                  <a:lnTo>
                    <a:pt x="44" y="48"/>
                  </a:lnTo>
                  <a:lnTo>
                    <a:pt x="29" y="44"/>
                  </a:lnTo>
                  <a:lnTo>
                    <a:pt x="17" y="38"/>
                  </a:lnTo>
                  <a:lnTo>
                    <a:pt x="9" y="31"/>
                  </a:lnTo>
                  <a:lnTo>
                    <a:pt x="0" y="9"/>
                  </a:lnTo>
                  <a:lnTo>
                    <a:pt x="0" y="3"/>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7" name="Freeform 559"/>
            <p:cNvSpPr>
              <a:spLocks noChangeAspect="1"/>
            </p:cNvSpPr>
            <p:nvPr/>
          </p:nvSpPr>
          <p:spPr bwMode="gray">
            <a:xfrm>
              <a:off x="2016746" y="2471202"/>
              <a:ext cx="137219" cy="71764"/>
            </a:xfrm>
            <a:custGeom>
              <a:avLst/>
              <a:gdLst>
                <a:gd name="T0" fmla="*/ 0 w 69"/>
                <a:gd name="T1" fmla="*/ 3 h 48"/>
                <a:gd name="T2" fmla="*/ 5 w 69"/>
                <a:gd name="T3" fmla="*/ 7 h 48"/>
                <a:gd name="T4" fmla="*/ 40 w 69"/>
                <a:gd name="T5" fmla="*/ 0 h 48"/>
                <a:gd name="T6" fmla="*/ 62 w 69"/>
                <a:gd name="T7" fmla="*/ 11 h 48"/>
                <a:gd name="T8" fmla="*/ 62 w 69"/>
                <a:gd name="T9" fmla="*/ 17 h 48"/>
                <a:gd name="T10" fmla="*/ 67 w 69"/>
                <a:gd name="T11" fmla="*/ 17 h 48"/>
                <a:gd name="T12" fmla="*/ 69 w 69"/>
                <a:gd name="T13" fmla="*/ 31 h 48"/>
                <a:gd name="T14" fmla="*/ 65 w 69"/>
                <a:gd name="T15" fmla="*/ 38 h 48"/>
                <a:gd name="T16" fmla="*/ 44 w 69"/>
                <a:gd name="T17" fmla="*/ 48 h 48"/>
                <a:gd name="T18" fmla="*/ 29 w 69"/>
                <a:gd name="T19" fmla="*/ 44 h 48"/>
                <a:gd name="T20" fmla="*/ 17 w 69"/>
                <a:gd name="T21" fmla="*/ 38 h 48"/>
                <a:gd name="T22" fmla="*/ 9 w 69"/>
                <a:gd name="T23" fmla="*/ 31 h 48"/>
                <a:gd name="T24" fmla="*/ 0 w 69"/>
                <a:gd name="T25" fmla="*/ 9 h 48"/>
                <a:gd name="T26" fmla="*/ 0 w 69"/>
                <a:gd name="T27" fmla="*/ 3 h 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9"/>
                <a:gd name="T43" fmla="*/ 0 h 48"/>
                <a:gd name="T44" fmla="*/ 69 w 69"/>
                <a:gd name="T45" fmla="*/ 48 h 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9" h="48">
                  <a:moveTo>
                    <a:pt x="0" y="3"/>
                  </a:moveTo>
                  <a:lnTo>
                    <a:pt x="5" y="7"/>
                  </a:lnTo>
                  <a:lnTo>
                    <a:pt x="40" y="0"/>
                  </a:lnTo>
                  <a:lnTo>
                    <a:pt x="62" y="11"/>
                  </a:lnTo>
                  <a:lnTo>
                    <a:pt x="62" y="17"/>
                  </a:lnTo>
                  <a:lnTo>
                    <a:pt x="67" y="17"/>
                  </a:lnTo>
                  <a:lnTo>
                    <a:pt x="69" y="31"/>
                  </a:lnTo>
                  <a:lnTo>
                    <a:pt x="65" y="38"/>
                  </a:lnTo>
                  <a:lnTo>
                    <a:pt x="44" y="48"/>
                  </a:lnTo>
                  <a:lnTo>
                    <a:pt x="29" y="44"/>
                  </a:lnTo>
                  <a:lnTo>
                    <a:pt x="17" y="38"/>
                  </a:lnTo>
                  <a:lnTo>
                    <a:pt x="9" y="31"/>
                  </a:lnTo>
                  <a:lnTo>
                    <a:pt x="0" y="9"/>
                  </a:lnTo>
                  <a:lnTo>
                    <a:pt x="0" y="3"/>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8" name="Freeform 560"/>
            <p:cNvSpPr>
              <a:spLocks noChangeAspect="1"/>
            </p:cNvSpPr>
            <p:nvPr/>
          </p:nvSpPr>
          <p:spPr bwMode="gray">
            <a:xfrm>
              <a:off x="1999041" y="2379865"/>
              <a:ext cx="17705" cy="39144"/>
            </a:xfrm>
            <a:custGeom>
              <a:avLst/>
              <a:gdLst>
                <a:gd name="T0" fmla="*/ 0 w 8"/>
                <a:gd name="T1" fmla="*/ 2 h 28"/>
                <a:gd name="T2" fmla="*/ 4 w 8"/>
                <a:gd name="T3" fmla="*/ 0 h 28"/>
                <a:gd name="T4" fmla="*/ 8 w 8"/>
                <a:gd name="T5" fmla="*/ 28 h 28"/>
                <a:gd name="T6" fmla="*/ 0 w 8"/>
                <a:gd name="T7" fmla="*/ 10 h 28"/>
                <a:gd name="T8" fmla="*/ 0 w 8"/>
                <a:gd name="T9" fmla="*/ 2 h 28"/>
                <a:gd name="T10" fmla="*/ 0 60000 65536"/>
                <a:gd name="T11" fmla="*/ 0 60000 65536"/>
                <a:gd name="T12" fmla="*/ 0 60000 65536"/>
                <a:gd name="T13" fmla="*/ 0 60000 65536"/>
                <a:gd name="T14" fmla="*/ 0 60000 65536"/>
                <a:gd name="T15" fmla="*/ 0 w 8"/>
                <a:gd name="T16" fmla="*/ 0 h 28"/>
                <a:gd name="T17" fmla="*/ 8 w 8"/>
                <a:gd name="T18" fmla="*/ 28 h 28"/>
              </a:gdLst>
              <a:ahLst/>
              <a:cxnLst>
                <a:cxn ang="T10">
                  <a:pos x="T0" y="T1"/>
                </a:cxn>
                <a:cxn ang="T11">
                  <a:pos x="T2" y="T3"/>
                </a:cxn>
                <a:cxn ang="T12">
                  <a:pos x="T4" y="T5"/>
                </a:cxn>
                <a:cxn ang="T13">
                  <a:pos x="T6" y="T7"/>
                </a:cxn>
                <a:cxn ang="T14">
                  <a:pos x="T8" y="T9"/>
                </a:cxn>
              </a:cxnLst>
              <a:rect l="T15" t="T16" r="T17" b="T18"/>
              <a:pathLst>
                <a:path w="8" h="28">
                  <a:moveTo>
                    <a:pt x="0" y="2"/>
                  </a:moveTo>
                  <a:lnTo>
                    <a:pt x="4" y="0"/>
                  </a:lnTo>
                  <a:lnTo>
                    <a:pt x="8" y="28"/>
                  </a:lnTo>
                  <a:lnTo>
                    <a:pt x="0" y="10"/>
                  </a:lnTo>
                  <a:lnTo>
                    <a:pt x="0"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29" name="Freeform 561"/>
            <p:cNvSpPr>
              <a:spLocks noChangeAspect="1"/>
            </p:cNvSpPr>
            <p:nvPr/>
          </p:nvSpPr>
          <p:spPr bwMode="gray">
            <a:xfrm>
              <a:off x="1999041" y="2379865"/>
              <a:ext cx="17705" cy="39144"/>
            </a:xfrm>
            <a:custGeom>
              <a:avLst/>
              <a:gdLst>
                <a:gd name="T0" fmla="*/ 0 w 8"/>
                <a:gd name="T1" fmla="*/ 2 h 28"/>
                <a:gd name="T2" fmla="*/ 4 w 8"/>
                <a:gd name="T3" fmla="*/ 0 h 28"/>
                <a:gd name="T4" fmla="*/ 8 w 8"/>
                <a:gd name="T5" fmla="*/ 28 h 28"/>
                <a:gd name="T6" fmla="*/ 0 w 8"/>
                <a:gd name="T7" fmla="*/ 10 h 28"/>
                <a:gd name="T8" fmla="*/ 0 w 8"/>
                <a:gd name="T9" fmla="*/ 2 h 28"/>
                <a:gd name="T10" fmla="*/ 0 60000 65536"/>
                <a:gd name="T11" fmla="*/ 0 60000 65536"/>
                <a:gd name="T12" fmla="*/ 0 60000 65536"/>
                <a:gd name="T13" fmla="*/ 0 60000 65536"/>
                <a:gd name="T14" fmla="*/ 0 60000 65536"/>
                <a:gd name="T15" fmla="*/ 0 w 8"/>
                <a:gd name="T16" fmla="*/ 0 h 28"/>
                <a:gd name="T17" fmla="*/ 8 w 8"/>
                <a:gd name="T18" fmla="*/ 28 h 28"/>
              </a:gdLst>
              <a:ahLst/>
              <a:cxnLst>
                <a:cxn ang="T10">
                  <a:pos x="T0" y="T1"/>
                </a:cxn>
                <a:cxn ang="T11">
                  <a:pos x="T2" y="T3"/>
                </a:cxn>
                <a:cxn ang="T12">
                  <a:pos x="T4" y="T5"/>
                </a:cxn>
                <a:cxn ang="T13">
                  <a:pos x="T6" y="T7"/>
                </a:cxn>
                <a:cxn ang="T14">
                  <a:pos x="T8" y="T9"/>
                </a:cxn>
              </a:cxnLst>
              <a:rect l="T15" t="T16" r="T17" b="T18"/>
              <a:pathLst>
                <a:path w="8" h="28">
                  <a:moveTo>
                    <a:pt x="0" y="2"/>
                  </a:moveTo>
                  <a:lnTo>
                    <a:pt x="4" y="0"/>
                  </a:lnTo>
                  <a:lnTo>
                    <a:pt x="8" y="28"/>
                  </a:lnTo>
                  <a:lnTo>
                    <a:pt x="0" y="10"/>
                  </a:lnTo>
                  <a:lnTo>
                    <a:pt x="0"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0" name="Freeform 562"/>
            <p:cNvSpPr>
              <a:spLocks noChangeAspect="1"/>
            </p:cNvSpPr>
            <p:nvPr/>
          </p:nvSpPr>
          <p:spPr bwMode="gray">
            <a:xfrm>
              <a:off x="1937072" y="2363554"/>
              <a:ext cx="110661" cy="16311"/>
            </a:xfrm>
            <a:custGeom>
              <a:avLst/>
              <a:gdLst>
                <a:gd name="T0" fmla="*/ 0 w 52"/>
                <a:gd name="T1" fmla="*/ 2 h 11"/>
                <a:gd name="T2" fmla="*/ 0 w 52"/>
                <a:gd name="T3" fmla="*/ 0 h 11"/>
                <a:gd name="T4" fmla="*/ 13 w 52"/>
                <a:gd name="T5" fmla="*/ 4 h 11"/>
                <a:gd name="T6" fmla="*/ 27 w 52"/>
                <a:gd name="T7" fmla="*/ 2 h 11"/>
                <a:gd name="T8" fmla="*/ 52 w 52"/>
                <a:gd name="T9" fmla="*/ 0 h 11"/>
                <a:gd name="T10" fmla="*/ 37 w 52"/>
                <a:gd name="T11" fmla="*/ 6 h 11"/>
                <a:gd name="T12" fmla="*/ 7 w 52"/>
                <a:gd name="T13" fmla="*/ 11 h 11"/>
                <a:gd name="T14" fmla="*/ 0 w 52"/>
                <a:gd name="T15" fmla="*/ 2 h 11"/>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11"/>
                <a:gd name="T26" fmla="*/ 52 w 52"/>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11">
                  <a:moveTo>
                    <a:pt x="0" y="2"/>
                  </a:moveTo>
                  <a:lnTo>
                    <a:pt x="0" y="0"/>
                  </a:lnTo>
                  <a:lnTo>
                    <a:pt x="13" y="4"/>
                  </a:lnTo>
                  <a:lnTo>
                    <a:pt x="27" y="2"/>
                  </a:lnTo>
                  <a:lnTo>
                    <a:pt x="52" y="0"/>
                  </a:lnTo>
                  <a:lnTo>
                    <a:pt x="37" y="6"/>
                  </a:lnTo>
                  <a:lnTo>
                    <a:pt x="7" y="11"/>
                  </a:lnTo>
                  <a:lnTo>
                    <a:pt x="0"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1" name="Freeform 563"/>
            <p:cNvSpPr>
              <a:spLocks noChangeAspect="1"/>
            </p:cNvSpPr>
            <p:nvPr/>
          </p:nvSpPr>
          <p:spPr bwMode="gray">
            <a:xfrm>
              <a:off x="1937072" y="2363554"/>
              <a:ext cx="110661" cy="16311"/>
            </a:xfrm>
            <a:custGeom>
              <a:avLst/>
              <a:gdLst>
                <a:gd name="T0" fmla="*/ 0 w 52"/>
                <a:gd name="T1" fmla="*/ 2 h 11"/>
                <a:gd name="T2" fmla="*/ 0 w 52"/>
                <a:gd name="T3" fmla="*/ 0 h 11"/>
                <a:gd name="T4" fmla="*/ 13 w 52"/>
                <a:gd name="T5" fmla="*/ 4 h 11"/>
                <a:gd name="T6" fmla="*/ 27 w 52"/>
                <a:gd name="T7" fmla="*/ 2 h 11"/>
                <a:gd name="T8" fmla="*/ 52 w 52"/>
                <a:gd name="T9" fmla="*/ 0 h 11"/>
                <a:gd name="T10" fmla="*/ 37 w 52"/>
                <a:gd name="T11" fmla="*/ 6 h 11"/>
                <a:gd name="T12" fmla="*/ 7 w 52"/>
                <a:gd name="T13" fmla="*/ 11 h 11"/>
                <a:gd name="T14" fmla="*/ 0 w 52"/>
                <a:gd name="T15" fmla="*/ 2 h 11"/>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11"/>
                <a:gd name="T26" fmla="*/ 52 w 52"/>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11">
                  <a:moveTo>
                    <a:pt x="0" y="2"/>
                  </a:moveTo>
                  <a:lnTo>
                    <a:pt x="0" y="0"/>
                  </a:lnTo>
                  <a:lnTo>
                    <a:pt x="13" y="4"/>
                  </a:lnTo>
                  <a:lnTo>
                    <a:pt x="27" y="2"/>
                  </a:lnTo>
                  <a:lnTo>
                    <a:pt x="52" y="0"/>
                  </a:lnTo>
                  <a:lnTo>
                    <a:pt x="37" y="6"/>
                  </a:lnTo>
                  <a:lnTo>
                    <a:pt x="7" y="11"/>
                  </a:lnTo>
                  <a:lnTo>
                    <a:pt x="0"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2" name="Freeform 564"/>
            <p:cNvSpPr>
              <a:spLocks noChangeAspect="1"/>
            </p:cNvSpPr>
            <p:nvPr/>
          </p:nvSpPr>
          <p:spPr bwMode="gray">
            <a:xfrm>
              <a:off x="1817562" y="2347245"/>
              <a:ext cx="101808" cy="35883"/>
            </a:xfrm>
            <a:custGeom>
              <a:avLst/>
              <a:gdLst>
                <a:gd name="T0" fmla="*/ 2 w 52"/>
                <a:gd name="T1" fmla="*/ 0 h 23"/>
                <a:gd name="T2" fmla="*/ 23 w 52"/>
                <a:gd name="T3" fmla="*/ 2 h 23"/>
                <a:gd name="T4" fmla="*/ 33 w 52"/>
                <a:gd name="T5" fmla="*/ 6 h 23"/>
                <a:gd name="T6" fmla="*/ 48 w 52"/>
                <a:gd name="T7" fmla="*/ 6 h 23"/>
                <a:gd name="T8" fmla="*/ 52 w 52"/>
                <a:gd name="T9" fmla="*/ 10 h 23"/>
                <a:gd name="T10" fmla="*/ 40 w 52"/>
                <a:gd name="T11" fmla="*/ 16 h 23"/>
                <a:gd name="T12" fmla="*/ 23 w 52"/>
                <a:gd name="T13" fmla="*/ 16 h 23"/>
                <a:gd name="T14" fmla="*/ 13 w 52"/>
                <a:gd name="T15" fmla="*/ 23 h 23"/>
                <a:gd name="T16" fmla="*/ 5 w 52"/>
                <a:gd name="T17" fmla="*/ 19 h 23"/>
                <a:gd name="T18" fmla="*/ 0 w 52"/>
                <a:gd name="T19" fmla="*/ 8 h 23"/>
                <a:gd name="T20" fmla="*/ 2 w 52"/>
                <a:gd name="T21" fmla="*/ 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23"/>
                <a:gd name="T35" fmla="*/ 52 w 52"/>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23">
                  <a:moveTo>
                    <a:pt x="2" y="0"/>
                  </a:moveTo>
                  <a:lnTo>
                    <a:pt x="23" y="2"/>
                  </a:lnTo>
                  <a:lnTo>
                    <a:pt x="33" y="6"/>
                  </a:lnTo>
                  <a:lnTo>
                    <a:pt x="48" y="6"/>
                  </a:lnTo>
                  <a:lnTo>
                    <a:pt x="52" y="10"/>
                  </a:lnTo>
                  <a:lnTo>
                    <a:pt x="40" y="16"/>
                  </a:lnTo>
                  <a:lnTo>
                    <a:pt x="23" y="16"/>
                  </a:lnTo>
                  <a:lnTo>
                    <a:pt x="13" y="23"/>
                  </a:lnTo>
                  <a:lnTo>
                    <a:pt x="5" y="19"/>
                  </a:lnTo>
                  <a:lnTo>
                    <a:pt x="0" y="8"/>
                  </a:lnTo>
                  <a:lnTo>
                    <a:pt x="2" y="0"/>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3" name="Freeform 565"/>
            <p:cNvSpPr>
              <a:spLocks noChangeAspect="1"/>
            </p:cNvSpPr>
            <p:nvPr/>
          </p:nvSpPr>
          <p:spPr bwMode="gray">
            <a:xfrm>
              <a:off x="1817562" y="2347245"/>
              <a:ext cx="101808" cy="35883"/>
            </a:xfrm>
            <a:custGeom>
              <a:avLst/>
              <a:gdLst>
                <a:gd name="T0" fmla="*/ 2 w 52"/>
                <a:gd name="T1" fmla="*/ 0 h 23"/>
                <a:gd name="T2" fmla="*/ 23 w 52"/>
                <a:gd name="T3" fmla="*/ 2 h 23"/>
                <a:gd name="T4" fmla="*/ 33 w 52"/>
                <a:gd name="T5" fmla="*/ 6 h 23"/>
                <a:gd name="T6" fmla="*/ 48 w 52"/>
                <a:gd name="T7" fmla="*/ 6 h 23"/>
                <a:gd name="T8" fmla="*/ 52 w 52"/>
                <a:gd name="T9" fmla="*/ 10 h 23"/>
                <a:gd name="T10" fmla="*/ 40 w 52"/>
                <a:gd name="T11" fmla="*/ 16 h 23"/>
                <a:gd name="T12" fmla="*/ 23 w 52"/>
                <a:gd name="T13" fmla="*/ 16 h 23"/>
                <a:gd name="T14" fmla="*/ 13 w 52"/>
                <a:gd name="T15" fmla="*/ 23 h 23"/>
                <a:gd name="T16" fmla="*/ 5 w 52"/>
                <a:gd name="T17" fmla="*/ 19 h 23"/>
                <a:gd name="T18" fmla="*/ 0 w 52"/>
                <a:gd name="T19" fmla="*/ 8 h 23"/>
                <a:gd name="T20" fmla="*/ 2 w 52"/>
                <a:gd name="T21" fmla="*/ 0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23"/>
                <a:gd name="T35" fmla="*/ 52 w 52"/>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23">
                  <a:moveTo>
                    <a:pt x="2" y="0"/>
                  </a:moveTo>
                  <a:lnTo>
                    <a:pt x="23" y="2"/>
                  </a:lnTo>
                  <a:lnTo>
                    <a:pt x="33" y="6"/>
                  </a:lnTo>
                  <a:lnTo>
                    <a:pt x="48" y="6"/>
                  </a:lnTo>
                  <a:lnTo>
                    <a:pt x="52" y="10"/>
                  </a:lnTo>
                  <a:lnTo>
                    <a:pt x="40" y="16"/>
                  </a:lnTo>
                  <a:lnTo>
                    <a:pt x="23" y="16"/>
                  </a:lnTo>
                  <a:lnTo>
                    <a:pt x="13" y="23"/>
                  </a:lnTo>
                  <a:lnTo>
                    <a:pt x="5" y="19"/>
                  </a:lnTo>
                  <a:lnTo>
                    <a:pt x="0" y="8"/>
                  </a:lnTo>
                  <a:lnTo>
                    <a:pt x="2" y="0"/>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4" name="Freeform 566"/>
            <p:cNvSpPr>
              <a:spLocks noChangeAspect="1"/>
            </p:cNvSpPr>
            <p:nvPr/>
          </p:nvSpPr>
          <p:spPr bwMode="gray">
            <a:xfrm>
              <a:off x="1684771" y="2314625"/>
              <a:ext cx="35411" cy="29359"/>
            </a:xfrm>
            <a:custGeom>
              <a:avLst/>
              <a:gdLst>
                <a:gd name="T0" fmla="*/ 2 w 19"/>
                <a:gd name="T1" fmla="*/ 8 h 19"/>
                <a:gd name="T2" fmla="*/ 8 w 19"/>
                <a:gd name="T3" fmla="*/ 2 h 19"/>
                <a:gd name="T4" fmla="*/ 11 w 19"/>
                <a:gd name="T5" fmla="*/ 0 h 19"/>
                <a:gd name="T6" fmla="*/ 17 w 19"/>
                <a:gd name="T7" fmla="*/ 2 h 19"/>
                <a:gd name="T8" fmla="*/ 19 w 19"/>
                <a:gd name="T9" fmla="*/ 4 h 19"/>
                <a:gd name="T10" fmla="*/ 19 w 19"/>
                <a:gd name="T11" fmla="*/ 11 h 19"/>
                <a:gd name="T12" fmla="*/ 15 w 19"/>
                <a:gd name="T13" fmla="*/ 17 h 19"/>
                <a:gd name="T14" fmla="*/ 8 w 19"/>
                <a:gd name="T15" fmla="*/ 13 h 19"/>
                <a:gd name="T16" fmla="*/ 6 w 19"/>
                <a:gd name="T17" fmla="*/ 19 h 19"/>
                <a:gd name="T18" fmla="*/ 0 w 19"/>
                <a:gd name="T19" fmla="*/ 15 h 19"/>
                <a:gd name="T20" fmla="*/ 2 w 19"/>
                <a:gd name="T21" fmla="*/ 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2" y="8"/>
                  </a:moveTo>
                  <a:lnTo>
                    <a:pt x="8" y="2"/>
                  </a:lnTo>
                  <a:lnTo>
                    <a:pt x="11" y="0"/>
                  </a:lnTo>
                  <a:lnTo>
                    <a:pt x="17" y="2"/>
                  </a:lnTo>
                  <a:lnTo>
                    <a:pt x="19" y="4"/>
                  </a:lnTo>
                  <a:lnTo>
                    <a:pt x="19" y="11"/>
                  </a:lnTo>
                  <a:lnTo>
                    <a:pt x="15" y="17"/>
                  </a:lnTo>
                  <a:lnTo>
                    <a:pt x="8" y="13"/>
                  </a:lnTo>
                  <a:lnTo>
                    <a:pt x="6" y="19"/>
                  </a:lnTo>
                  <a:lnTo>
                    <a:pt x="0" y="15"/>
                  </a:lnTo>
                  <a:lnTo>
                    <a:pt x="2" y="8"/>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5" name="Freeform 567"/>
            <p:cNvSpPr>
              <a:spLocks noChangeAspect="1"/>
            </p:cNvSpPr>
            <p:nvPr/>
          </p:nvSpPr>
          <p:spPr bwMode="gray">
            <a:xfrm>
              <a:off x="1684771" y="2314625"/>
              <a:ext cx="35411" cy="29359"/>
            </a:xfrm>
            <a:custGeom>
              <a:avLst/>
              <a:gdLst>
                <a:gd name="T0" fmla="*/ 2 w 19"/>
                <a:gd name="T1" fmla="*/ 8 h 19"/>
                <a:gd name="T2" fmla="*/ 8 w 19"/>
                <a:gd name="T3" fmla="*/ 2 h 19"/>
                <a:gd name="T4" fmla="*/ 11 w 19"/>
                <a:gd name="T5" fmla="*/ 0 h 19"/>
                <a:gd name="T6" fmla="*/ 17 w 19"/>
                <a:gd name="T7" fmla="*/ 2 h 19"/>
                <a:gd name="T8" fmla="*/ 19 w 19"/>
                <a:gd name="T9" fmla="*/ 4 h 19"/>
                <a:gd name="T10" fmla="*/ 19 w 19"/>
                <a:gd name="T11" fmla="*/ 11 h 19"/>
                <a:gd name="T12" fmla="*/ 15 w 19"/>
                <a:gd name="T13" fmla="*/ 17 h 19"/>
                <a:gd name="T14" fmla="*/ 8 w 19"/>
                <a:gd name="T15" fmla="*/ 13 h 19"/>
                <a:gd name="T16" fmla="*/ 6 w 19"/>
                <a:gd name="T17" fmla="*/ 19 h 19"/>
                <a:gd name="T18" fmla="*/ 0 w 19"/>
                <a:gd name="T19" fmla="*/ 15 h 19"/>
                <a:gd name="T20" fmla="*/ 2 w 19"/>
                <a:gd name="T21" fmla="*/ 8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19"/>
                <a:gd name="T35" fmla="*/ 19 w 19"/>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19">
                  <a:moveTo>
                    <a:pt x="2" y="8"/>
                  </a:moveTo>
                  <a:lnTo>
                    <a:pt x="8" y="2"/>
                  </a:lnTo>
                  <a:lnTo>
                    <a:pt x="11" y="0"/>
                  </a:lnTo>
                  <a:lnTo>
                    <a:pt x="17" y="2"/>
                  </a:lnTo>
                  <a:lnTo>
                    <a:pt x="19" y="4"/>
                  </a:lnTo>
                  <a:lnTo>
                    <a:pt x="19" y="11"/>
                  </a:lnTo>
                  <a:lnTo>
                    <a:pt x="15" y="17"/>
                  </a:lnTo>
                  <a:lnTo>
                    <a:pt x="8" y="13"/>
                  </a:lnTo>
                  <a:lnTo>
                    <a:pt x="6" y="19"/>
                  </a:lnTo>
                  <a:lnTo>
                    <a:pt x="0" y="15"/>
                  </a:lnTo>
                  <a:lnTo>
                    <a:pt x="2" y="8"/>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6" name="Freeform 568"/>
            <p:cNvSpPr>
              <a:spLocks noChangeAspect="1"/>
            </p:cNvSpPr>
            <p:nvPr/>
          </p:nvSpPr>
          <p:spPr bwMode="gray">
            <a:xfrm>
              <a:off x="1640507" y="2304838"/>
              <a:ext cx="44264" cy="35883"/>
            </a:xfrm>
            <a:custGeom>
              <a:avLst/>
              <a:gdLst>
                <a:gd name="T0" fmla="*/ 16 w 22"/>
                <a:gd name="T1" fmla="*/ 0 h 23"/>
                <a:gd name="T2" fmla="*/ 22 w 22"/>
                <a:gd name="T3" fmla="*/ 0 h 23"/>
                <a:gd name="T4" fmla="*/ 22 w 22"/>
                <a:gd name="T5" fmla="*/ 10 h 23"/>
                <a:gd name="T6" fmla="*/ 12 w 22"/>
                <a:gd name="T7" fmla="*/ 23 h 23"/>
                <a:gd name="T8" fmla="*/ 2 w 22"/>
                <a:gd name="T9" fmla="*/ 23 h 23"/>
                <a:gd name="T10" fmla="*/ 0 w 22"/>
                <a:gd name="T11" fmla="*/ 14 h 23"/>
                <a:gd name="T12" fmla="*/ 2 w 22"/>
                <a:gd name="T13" fmla="*/ 10 h 23"/>
                <a:gd name="T14" fmla="*/ 16 w 22"/>
                <a:gd name="T15" fmla="*/ 0 h 23"/>
                <a:gd name="T16" fmla="*/ 0 60000 65536"/>
                <a:gd name="T17" fmla="*/ 0 60000 65536"/>
                <a:gd name="T18" fmla="*/ 0 60000 65536"/>
                <a:gd name="T19" fmla="*/ 0 60000 65536"/>
                <a:gd name="T20" fmla="*/ 0 60000 65536"/>
                <a:gd name="T21" fmla="*/ 0 60000 65536"/>
                <a:gd name="T22" fmla="*/ 0 60000 65536"/>
                <a:gd name="T23" fmla="*/ 0 60000 65536"/>
                <a:gd name="T24" fmla="*/ 0 w 22"/>
                <a:gd name="T25" fmla="*/ 0 h 23"/>
                <a:gd name="T26" fmla="*/ 22 w 22"/>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 h="23">
                  <a:moveTo>
                    <a:pt x="16" y="0"/>
                  </a:moveTo>
                  <a:lnTo>
                    <a:pt x="22" y="0"/>
                  </a:lnTo>
                  <a:lnTo>
                    <a:pt x="22" y="10"/>
                  </a:lnTo>
                  <a:lnTo>
                    <a:pt x="12" y="23"/>
                  </a:lnTo>
                  <a:lnTo>
                    <a:pt x="2" y="23"/>
                  </a:lnTo>
                  <a:lnTo>
                    <a:pt x="0" y="14"/>
                  </a:lnTo>
                  <a:lnTo>
                    <a:pt x="2" y="10"/>
                  </a:lnTo>
                  <a:lnTo>
                    <a:pt x="16" y="0"/>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7" name="Freeform 569"/>
            <p:cNvSpPr>
              <a:spLocks noChangeAspect="1"/>
            </p:cNvSpPr>
            <p:nvPr/>
          </p:nvSpPr>
          <p:spPr bwMode="gray">
            <a:xfrm>
              <a:off x="1640507" y="2304838"/>
              <a:ext cx="44264" cy="35883"/>
            </a:xfrm>
            <a:custGeom>
              <a:avLst/>
              <a:gdLst>
                <a:gd name="T0" fmla="*/ 16 w 22"/>
                <a:gd name="T1" fmla="*/ 0 h 23"/>
                <a:gd name="T2" fmla="*/ 22 w 22"/>
                <a:gd name="T3" fmla="*/ 0 h 23"/>
                <a:gd name="T4" fmla="*/ 22 w 22"/>
                <a:gd name="T5" fmla="*/ 10 h 23"/>
                <a:gd name="T6" fmla="*/ 12 w 22"/>
                <a:gd name="T7" fmla="*/ 23 h 23"/>
                <a:gd name="T8" fmla="*/ 2 w 22"/>
                <a:gd name="T9" fmla="*/ 23 h 23"/>
                <a:gd name="T10" fmla="*/ 0 w 22"/>
                <a:gd name="T11" fmla="*/ 14 h 23"/>
                <a:gd name="T12" fmla="*/ 2 w 22"/>
                <a:gd name="T13" fmla="*/ 10 h 23"/>
                <a:gd name="T14" fmla="*/ 16 w 22"/>
                <a:gd name="T15" fmla="*/ 0 h 23"/>
                <a:gd name="T16" fmla="*/ 0 60000 65536"/>
                <a:gd name="T17" fmla="*/ 0 60000 65536"/>
                <a:gd name="T18" fmla="*/ 0 60000 65536"/>
                <a:gd name="T19" fmla="*/ 0 60000 65536"/>
                <a:gd name="T20" fmla="*/ 0 60000 65536"/>
                <a:gd name="T21" fmla="*/ 0 60000 65536"/>
                <a:gd name="T22" fmla="*/ 0 60000 65536"/>
                <a:gd name="T23" fmla="*/ 0 60000 65536"/>
                <a:gd name="T24" fmla="*/ 0 w 22"/>
                <a:gd name="T25" fmla="*/ 0 h 23"/>
                <a:gd name="T26" fmla="*/ 22 w 22"/>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 h="23">
                  <a:moveTo>
                    <a:pt x="16" y="0"/>
                  </a:moveTo>
                  <a:lnTo>
                    <a:pt x="22" y="0"/>
                  </a:lnTo>
                  <a:lnTo>
                    <a:pt x="22" y="10"/>
                  </a:lnTo>
                  <a:lnTo>
                    <a:pt x="12" y="23"/>
                  </a:lnTo>
                  <a:lnTo>
                    <a:pt x="2" y="23"/>
                  </a:lnTo>
                  <a:lnTo>
                    <a:pt x="0" y="14"/>
                  </a:lnTo>
                  <a:lnTo>
                    <a:pt x="2" y="10"/>
                  </a:lnTo>
                  <a:lnTo>
                    <a:pt x="16" y="0"/>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8" name="Freeform 570"/>
            <p:cNvSpPr>
              <a:spLocks noChangeAspect="1"/>
            </p:cNvSpPr>
            <p:nvPr/>
          </p:nvSpPr>
          <p:spPr bwMode="gray">
            <a:xfrm>
              <a:off x="1662637" y="2546227"/>
              <a:ext cx="22133" cy="32620"/>
            </a:xfrm>
            <a:custGeom>
              <a:avLst/>
              <a:gdLst>
                <a:gd name="T0" fmla="*/ 0 w 14"/>
                <a:gd name="T1" fmla="*/ 4 h 17"/>
                <a:gd name="T2" fmla="*/ 4 w 14"/>
                <a:gd name="T3" fmla="*/ 0 h 17"/>
                <a:gd name="T4" fmla="*/ 10 w 14"/>
                <a:gd name="T5" fmla="*/ 4 h 17"/>
                <a:gd name="T6" fmla="*/ 14 w 14"/>
                <a:gd name="T7" fmla="*/ 10 h 17"/>
                <a:gd name="T8" fmla="*/ 10 w 14"/>
                <a:gd name="T9" fmla="*/ 15 h 17"/>
                <a:gd name="T10" fmla="*/ 8 w 14"/>
                <a:gd name="T11" fmla="*/ 17 h 17"/>
                <a:gd name="T12" fmla="*/ 2 w 14"/>
                <a:gd name="T13" fmla="*/ 13 h 17"/>
                <a:gd name="T14" fmla="*/ 0 w 14"/>
                <a:gd name="T15" fmla="*/ 4 h 17"/>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7"/>
                <a:gd name="T26" fmla="*/ 14 w 14"/>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7">
                  <a:moveTo>
                    <a:pt x="0" y="4"/>
                  </a:moveTo>
                  <a:lnTo>
                    <a:pt x="4" y="0"/>
                  </a:lnTo>
                  <a:lnTo>
                    <a:pt x="10" y="4"/>
                  </a:lnTo>
                  <a:lnTo>
                    <a:pt x="14" y="10"/>
                  </a:lnTo>
                  <a:lnTo>
                    <a:pt x="10" y="15"/>
                  </a:lnTo>
                  <a:lnTo>
                    <a:pt x="8" y="17"/>
                  </a:lnTo>
                  <a:lnTo>
                    <a:pt x="2" y="13"/>
                  </a:lnTo>
                  <a:lnTo>
                    <a:pt x="0" y="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39" name="Freeform 571"/>
            <p:cNvSpPr>
              <a:spLocks noChangeAspect="1"/>
            </p:cNvSpPr>
            <p:nvPr/>
          </p:nvSpPr>
          <p:spPr bwMode="gray">
            <a:xfrm>
              <a:off x="1662637" y="2546227"/>
              <a:ext cx="22133" cy="32620"/>
            </a:xfrm>
            <a:custGeom>
              <a:avLst/>
              <a:gdLst>
                <a:gd name="T0" fmla="*/ 0 w 14"/>
                <a:gd name="T1" fmla="*/ 4 h 17"/>
                <a:gd name="T2" fmla="*/ 4 w 14"/>
                <a:gd name="T3" fmla="*/ 0 h 17"/>
                <a:gd name="T4" fmla="*/ 10 w 14"/>
                <a:gd name="T5" fmla="*/ 4 h 17"/>
                <a:gd name="T6" fmla="*/ 14 w 14"/>
                <a:gd name="T7" fmla="*/ 10 h 17"/>
                <a:gd name="T8" fmla="*/ 10 w 14"/>
                <a:gd name="T9" fmla="*/ 15 h 17"/>
                <a:gd name="T10" fmla="*/ 8 w 14"/>
                <a:gd name="T11" fmla="*/ 17 h 17"/>
                <a:gd name="T12" fmla="*/ 2 w 14"/>
                <a:gd name="T13" fmla="*/ 13 h 17"/>
                <a:gd name="T14" fmla="*/ 0 w 14"/>
                <a:gd name="T15" fmla="*/ 4 h 17"/>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7"/>
                <a:gd name="T26" fmla="*/ 14 w 14"/>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7">
                  <a:moveTo>
                    <a:pt x="0" y="4"/>
                  </a:moveTo>
                  <a:lnTo>
                    <a:pt x="4" y="0"/>
                  </a:lnTo>
                  <a:lnTo>
                    <a:pt x="10" y="4"/>
                  </a:lnTo>
                  <a:lnTo>
                    <a:pt x="14" y="10"/>
                  </a:lnTo>
                  <a:lnTo>
                    <a:pt x="10" y="15"/>
                  </a:lnTo>
                  <a:lnTo>
                    <a:pt x="8" y="17"/>
                  </a:lnTo>
                  <a:lnTo>
                    <a:pt x="2" y="13"/>
                  </a:lnTo>
                  <a:lnTo>
                    <a:pt x="0" y="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0" name="Freeform 572"/>
            <p:cNvSpPr>
              <a:spLocks noChangeAspect="1"/>
            </p:cNvSpPr>
            <p:nvPr/>
          </p:nvSpPr>
          <p:spPr bwMode="gray">
            <a:xfrm>
              <a:off x="1618374" y="2585371"/>
              <a:ext cx="66397" cy="110908"/>
            </a:xfrm>
            <a:custGeom>
              <a:avLst/>
              <a:gdLst>
                <a:gd name="T0" fmla="*/ 7 w 31"/>
                <a:gd name="T1" fmla="*/ 37 h 76"/>
                <a:gd name="T2" fmla="*/ 11 w 31"/>
                <a:gd name="T3" fmla="*/ 35 h 76"/>
                <a:gd name="T4" fmla="*/ 11 w 31"/>
                <a:gd name="T5" fmla="*/ 10 h 76"/>
                <a:gd name="T6" fmla="*/ 17 w 31"/>
                <a:gd name="T7" fmla="*/ 0 h 76"/>
                <a:gd name="T8" fmla="*/ 29 w 31"/>
                <a:gd name="T9" fmla="*/ 14 h 76"/>
                <a:gd name="T10" fmla="*/ 31 w 31"/>
                <a:gd name="T11" fmla="*/ 23 h 76"/>
                <a:gd name="T12" fmla="*/ 29 w 31"/>
                <a:gd name="T13" fmla="*/ 21 h 76"/>
                <a:gd name="T14" fmla="*/ 21 w 31"/>
                <a:gd name="T15" fmla="*/ 37 h 76"/>
                <a:gd name="T16" fmla="*/ 21 w 31"/>
                <a:gd name="T17" fmla="*/ 41 h 76"/>
                <a:gd name="T18" fmla="*/ 25 w 31"/>
                <a:gd name="T19" fmla="*/ 45 h 76"/>
                <a:gd name="T20" fmla="*/ 31 w 31"/>
                <a:gd name="T21" fmla="*/ 52 h 76"/>
                <a:gd name="T22" fmla="*/ 31 w 31"/>
                <a:gd name="T23" fmla="*/ 60 h 76"/>
                <a:gd name="T24" fmla="*/ 7 w 31"/>
                <a:gd name="T25" fmla="*/ 76 h 76"/>
                <a:gd name="T26" fmla="*/ 0 w 31"/>
                <a:gd name="T27" fmla="*/ 70 h 76"/>
                <a:gd name="T28" fmla="*/ 0 w 31"/>
                <a:gd name="T29" fmla="*/ 64 h 76"/>
                <a:gd name="T30" fmla="*/ 7 w 31"/>
                <a:gd name="T31" fmla="*/ 37 h 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
                <a:gd name="T49" fmla="*/ 0 h 76"/>
                <a:gd name="T50" fmla="*/ 31 w 31"/>
                <a:gd name="T51" fmla="*/ 76 h 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 h="76">
                  <a:moveTo>
                    <a:pt x="7" y="37"/>
                  </a:moveTo>
                  <a:lnTo>
                    <a:pt x="11" y="35"/>
                  </a:lnTo>
                  <a:lnTo>
                    <a:pt x="11" y="10"/>
                  </a:lnTo>
                  <a:lnTo>
                    <a:pt x="17" y="0"/>
                  </a:lnTo>
                  <a:lnTo>
                    <a:pt x="29" y="14"/>
                  </a:lnTo>
                  <a:lnTo>
                    <a:pt x="31" y="23"/>
                  </a:lnTo>
                  <a:lnTo>
                    <a:pt x="29" y="21"/>
                  </a:lnTo>
                  <a:lnTo>
                    <a:pt x="21" y="37"/>
                  </a:lnTo>
                  <a:lnTo>
                    <a:pt x="21" y="41"/>
                  </a:lnTo>
                  <a:lnTo>
                    <a:pt x="25" y="45"/>
                  </a:lnTo>
                  <a:lnTo>
                    <a:pt x="31" y="52"/>
                  </a:lnTo>
                  <a:lnTo>
                    <a:pt x="31" y="60"/>
                  </a:lnTo>
                  <a:lnTo>
                    <a:pt x="7" y="76"/>
                  </a:lnTo>
                  <a:lnTo>
                    <a:pt x="0" y="70"/>
                  </a:lnTo>
                  <a:lnTo>
                    <a:pt x="0" y="64"/>
                  </a:lnTo>
                  <a:lnTo>
                    <a:pt x="7" y="37"/>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1" name="Freeform 573"/>
            <p:cNvSpPr>
              <a:spLocks noChangeAspect="1"/>
            </p:cNvSpPr>
            <p:nvPr/>
          </p:nvSpPr>
          <p:spPr bwMode="gray">
            <a:xfrm>
              <a:off x="1618374" y="2585371"/>
              <a:ext cx="66397" cy="110908"/>
            </a:xfrm>
            <a:custGeom>
              <a:avLst/>
              <a:gdLst>
                <a:gd name="T0" fmla="*/ 7 w 31"/>
                <a:gd name="T1" fmla="*/ 37 h 76"/>
                <a:gd name="T2" fmla="*/ 11 w 31"/>
                <a:gd name="T3" fmla="*/ 35 h 76"/>
                <a:gd name="T4" fmla="*/ 11 w 31"/>
                <a:gd name="T5" fmla="*/ 10 h 76"/>
                <a:gd name="T6" fmla="*/ 17 w 31"/>
                <a:gd name="T7" fmla="*/ 0 h 76"/>
                <a:gd name="T8" fmla="*/ 29 w 31"/>
                <a:gd name="T9" fmla="*/ 14 h 76"/>
                <a:gd name="T10" fmla="*/ 31 w 31"/>
                <a:gd name="T11" fmla="*/ 23 h 76"/>
                <a:gd name="T12" fmla="*/ 29 w 31"/>
                <a:gd name="T13" fmla="*/ 21 h 76"/>
                <a:gd name="T14" fmla="*/ 21 w 31"/>
                <a:gd name="T15" fmla="*/ 37 h 76"/>
                <a:gd name="T16" fmla="*/ 21 w 31"/>
                <a:gd name="T17" fmla="*/ 41 h 76"/>
                <a:gd name="T18" fmla="*/ 25 w 31"/>
                <a:gd name="T19" fmla="*/ 45 h 76"/>
                <a:gd name="T20" fmla="*/ 31 w 31"/>
                <a:gd name="T21" fmla="*/ 52 h 76"/>
                <a:gd name="T22" fmla="*/ 31 w 31"/>
                <a:gd name="T23" fmla="*/ 60 h 76"/>
                <a:gd name="T24" fmla="*/ 7 w 31"/>
                <a:gd name="T25" fmla="*/ 76 h 76"/>
                <a:gd name="T26" fmla="*/ 0 w 31"/>
                <a:gd name="T27" fmla="*/ 70 h 76"/>
                <a:gd name="T28" fmla="*/ 0 w 31"/>
                <a:gd name="T29" fmla="*/ 64 h 76"/>
                <a:gd name="T30" fmla="*/ 7 w 31"/>
                <a:gd name="T31" fmla="*/ 37 h 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
                <a:gd name="T49" fmla="*/ 0 h 76"/>
                <a:gd name="T50" fmla="*/ 31 w 31"/>
                <a:gd name="T51" fmla="*/ 76 h 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 h="76">
                  <a:moveTo>
                    <a:pt x="7" y="37"/>
                  </a:moveTo>
                  <a:lnTo>
                    <a:pt x="11" y="35"/>
                  </a:lnTo>
                  <a:lnTo>
                    <a:pt x="11" y="10"/>
                  </a:lnTo>
                  <a:lnTo>
                    <a:pt x="17" y="0"/>
                  </a:lnTo>
                  <a:lnTo>
                    <a:pt x="29" y="14"/>
                  </a:lnTo>
                  <a:lnTo>
                    <a:pt x="31" y="23"/>
                  </a:lnTo>
                  <a:lnTo>
                    <a:pt x="29" y="21"/>
                  </a:lnTo>
                  <a:lnTo>
                    <a:pt x="21" y="37"/>
                  </a:lnTo>
                  <a:lnTo>
                    <a:pt x="21" y="41"/>
                  </a:lnTo>
                  <a:lnTo>
                    <a:pt x="25" y="45"/>
                  </a:lnTo>
                  <a:lnTo>
                    <a:pt x="31" y="52"/>
                  </a:lnTo>
                  <a:lnTo>
                    <a:pt x="31" y="60"/>
                  </a:lnTo>
                  <a:lnTo>
                    <a:pt x="7" y="76"/>
                  </a:lnTo>
                  <a:lnTo>
                    <a:pt x="0" y="70"/>
                  </a:lnTo>
                  <a:lnTo>
                    <a:pt x="0" y="64"/>
                  </a:lnTo>
                  <a:lnTo>
                    <a:pt x="7" y="37"/>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2" name="Freeform 574"/>
            <p:cNvSpPr>
              <a:spLocks noChangeAspect="1"/>
            </p:cNvSpPr>
            <p:nvPr/>
          </p:nvSpPr>
          <p:spPr bwMode="gray">
            <a:xfrm>
              <a:off x="1578538" y="2608206"/>
              <a:ext cx="53116" cy="61979"/>
            </a:xfrm>
            <a:custGeom>
              <a:avLst/>
              <a:gdLst>
                <a:gd name="T0" fmla="*/ 2 w 26"/>
                <a:gd name="T1" fmla="*/ 3 h 42"/>
                <a:gd name="T2" fmla="*/ 12 w 26"/>
                <a:gd name="T3" fmla="*/ 3 h 42"/>
                <a:gd name="T4" fmla="*/ 18 w 26"/>
                <a:gd name="T5" fmla="*/ 0 h 42"/>
                <a:gd name="T6" fmla="*/ 22 w 26"/>
                <a:gd name="T7" fmla="*/ 2 h 42"/>
                <a:gd name="T8" fmla="*/ 26 w 26"/>
                <a:gd name="T9" fmla="*/ 17 h 42"/>
                <a:gd name="T10" fmla="*/ 18 w 26"/>
                <a:gd name="T11" fmla="*/ 42 h 42"/>
                <a:gd name="T12" fmla="*/ 16 w 26"/>
                <a:gd name="T13" fmla="*/ 38 h 42"/>
                <a:gd name="T14" fmla="*/ 8 w 26"/>
                <a:gd name="T15" fmla="*/ 42 h 42"/>
                <a:gd name="T16" fmla="*/ 0 w 26"/>
                <a:gd name="T17" fmla="*/ 40 h 42"/>
                <a:gd name="T18" fmla="*/ 2 w 26"/>
                <a:gd name="T19" fmla="*/ 3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42"/>
                <a:gd name="T32" fmla="*/ 26 w 26"/>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42">
                  <a:moveTo>
                    <a:pt x="2" y="3"/>
                  </a:moveTo>
                  <a:lnTo>
                    <a:pt x="12" y="3"/>
                  </a:lnTo>
                  <a:lnTo>
                    <a:pt x="18" y="0"/>
                  </a:lnTo>
                  <a:lnTo>
                    <a:pt x="22" y="2"/>
                  </a:lnTo>
                  <a:lnTo>
                    <a:pt x="26" y="17"/>
                  </a:lnTo>
                  <a:lnTo>
                    <a:pt x="18" y="42"/>
                  </a:lnTo>
                  <a:lnTo>
                    <a:pt x="16" y="38"/>
                  </a:lnTo>
                  <a:lnTo>
                    <a:pt x="8" y="42"/>
                  </a:lnTo>
                  <a:lnTo>
                    <a:pt x="0" y="40"/>
                  </a:lnTo>
                  <a:lnTo>
                    <a:pt x="2" y="3"/>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3" name="Freeform 575"/>
            <p:cNvSpPr>
              <a:spLocks noChangeAspect="1"/>
            </p:cNvSpPr>
            <p:nvPr/>
          </p:nvSpPr>
          <p:spPr bwMode="gray">
            <a:xfrm>
              <a:off x="1578538" y="2608206"/>
              <a:ext cx="53116" cy="61979"/>
            </a:xfrm>
            <a:custGeom>
              <a:avLst/>
              <a:gdLst>
                <a:gd name="T0" fmla="*/ 2 w 26"/>
                <a:gd name="T1" fmla="*/ 3 h 42"/>
                <a:gd name="T2" fmla="*/ 12 w 26"/>
                <a:gd name="T3" fmla="*/ 3 h 42"/>
                <a:gd name="T4" fmla="*/ 18 w 26"/>
                <a:gd name="T5" fmla="*/ 0 h 42"/>
                <a:gd name="T6" fmla="*/ 22 w 26"/>
                <a:gd name="T7" fmla="*/ 2 h 42"/>
                <a:gd name="T8" fmla="*/ 26 w 26"/>
                <a:gd name="T9" fmla="*/ 17 h 42"/>
                <a:gd name="T10" fmla="*/ 18 w 26"/>
                <a:gd name="T11" fmla="*/ 42 h 42"/>
                <a:gd name="T12" fmla="*/ 16 w 26"/>
                <a:gd name="T13" fmla="*/ 38 h 42"/>
                <a:gd name="T14" fmla="*/ 8 w 26"/>
                <a:gd name="T15" fmla="*/ 42 h 42"/>
                <a:gd name="T16" fmla="*/ 0 w 26"/>
                <a:gd name="T17" fmla="*/ 40 h 42"/>
                <a:gd name="T18" fmla="*/ 2 w 26"/>
                <a:gd name="T19" fmla="*/ 3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42"/>
                <a:gd name="T32" fmla="*/ 26 w 26"/>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42">
                  <a:moveTo>
                    <a:pt x="2" y="3"/>
                  </a:moveTo>
                  <a:lnTo>
                    <a:pt x="12" y="3"/>
                  </a:lnTo>
                  <a:lnTo>
                    <a:pt x="18" y="0"/>
                  </a:lnTo>
                  <a:lnTo>
                    <a:pt x="22" y="2"/>
                  </a:lnTo>
                  <a:lnTo>
                    <a:pt x="26" y="17"/>
                  </a:lnTo>
                  <a:lnTo>
                    <a:pt x="18" y="42"/>
                  </a:lnTo>
                  <a:lnTo>
                    <a:pt x="16" y="38"/>
                  </a:lnTo>
                  <a:lnTo>
                    <a:pt x="8" y="42"/>
                  </a:lnTo>
                  <a:lnTo>
                    <a:pt x="0" y="40"/>
                  </a:lnTo>
                  <a:lnTo>
                    <a:pt x="2" y="3"/>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4" name="Freeform 576"/>
            <p:cNvSpPr>
              <a:spLocks noChangeAspect="1"/>
            </p:cNvSpPr>
            <p:nvPr/>
          </p:nvSpPr>
          <p:spPr bwMode="gray">
            <a:xfrm>
              <a:off x="1525421" y="2653875"/>
              <a:ext cx="30986" cy="26096"/>
            </a:xfrm>
            <a:custGeom>
              <a:avLst/>
              <a:gdLst>
                <a:gd name="T0" fmla="*/ 0 w 16"/>
                <a:gd name="T1" fmla="*/ 6 h 19"/>
                <a:gd name="T2" fmla="*/ 4 w 16"/>
                <a:gd name="T3" fmla="*/ 0 h 19"/>
                <a:gd name="T4" fmla="*/ 10 w 16"/>
                <a:gd name="T5" fmla="*/ 0 h 19"/>
                <a:gd name="T6" fmla="*/ 16 w 16"/>
                <a:gd name="T7" fmla="*/ 7 h 19"/>
                <a:gd name="T8" fmla="*/ 14 w 16"/>
                <a:gd name="T9" fmla="*/ 17 h 19"/>
                <a:gd name="T10" fmla="*/ 10 w 16"/>
                <a:gd name="T11" fmla="*/ 19 h 19"/>
                <a:gd name="T12" fmla="*/ 4 w 16"/>
                <a:gd name="T13" fmla="*/ 13 h 19"/>
                <a:gd name="T14" fmla="*/ 0 w 16"/>
                <a:gd name="T15" fmla="*/ 6 h 19"/>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9"/>
                <a:gd name="T26" fmla="*/ 16 w 1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9">
                  <a:moveTo>
                    <a:pt x="0" y="6"/>
                  </a:moveTo>
                  <a:lnTo>
                    <a:pt x="4" y="0"/>
                  </a:lnTo>
                  <a:lnTo>
                    <a:pt x="10" y="0"/>
                  </a:lnTo>
                  <a:lnTo>
                    <a:pt x="16" y="7"/>
                  </a:lnTo>
                  <a:lnTo>
                    <a:pt x="14" y="17"/>
                  </a:lnTo>
                  <a:lnTo>
                    <a:pt x="10" y="19"/>
                  </a:lnTo>
                  <a:lnTo>
                    <a:pt x="4" y="13"/>
                  </a:lnTo>
                  <a:lnTo>
                    <a:pt x="0" y="6"/>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5" name="Freeform 577"/>
            <p:cNvSpPr>
              <a:spLocks noChangeAspect="1"/>
            </p:cNvSpPr>
            <p:nvPr/>
          </p:nvSpPr>
          <p:spPr bwMode="gray">
            <a:xfrm>
              <a:off x="1525421" y="2653875"/>
              <a:ext cx="30986" cy="26096"/>
            </a:xfrm>
            <a:custGeom>
              <a:avLst/>
              <a:gdLst>
                <a:gd name="T0" fmla="*/ 0 w 16"/>
                <a:gd name="T1" fmla="*/ 6 h 19"/>
                <a:gd name="T2" fmla="*/ 4 w 16"/>
                <a:gd name="T3" fmla="*/ 0 h 19"/>
                <a:gd name="T4" fmla="*/ 10 w 16"/>
                <a:gd name="T5" fmla="*/ 0 h 19"/>
                <a:gd name="T6" fmla="*/ 16 w 16"/>
                <a:gd name="T7" fmla="*/ 7 h 19"/>
                <a:gd name="T8" fmla="*/ 14 w 16"/>
                <a:gd name="T9" fmla="*/ 17 h 19"/>
                <a:gd name="T10" fmla="*/ 10 w 16"/>
                <a:gd name="T11" fmla="*/ 19 h 19"/>
                <a:gd name="T12" fmla="*/ 4 w 16"/>
                <a:gd name="T13" fmla="*/ 13 h 19"/>
                <a:gd name="T14" fmla="*/ 0 w 16"/>
                <a:gd name="T15" fmla="*/ 6 h 19"/>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9"/>
                <a:gd name="T26" fmla="*/ 16 w 1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9">
                  <a:moveTo>
                    <a:pt x="0" y="6"/>
                  </a:moveTo>
                  <a:lnTo>
                    <a:pt x="4" y="0"/>
                  </a:lnTo>
                  <a:lnTo>
                    <a:pt x="10" y="0"/>
                  </a:lnTo>
                  <a:lnTo>
                    <a:pt x="16" y="7"/>
                  </a:lnTo>
                  <a:lnTo>
                    <a:pt x="14" y="17"/>
                  </a:lnTo>
                  <a:lnTo>
                    <a:pt x="10" y="19"/>
                  </a:lnTo>
                  <a:lnTo>
                    <a:pt x="4" y="13"/>
                  </a:lnTo>
                  <a:lnTo>
                    <a:pt x="0" y="6"/>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6" name="Freeform 594"/>
            <p:cNvSpPr>
              <a:spLocks noChangeAspect="1"/>
            </p:cNvSpPr>
            <p:nvPr/>
          </p:nvSpPr>
          <p:spPr bwMode="gray">
            <a:xfrm>
              <a:off x="1698048" y="2914837"/>
              <a:ext cx="57544" cy="32620"/>
            </a:xfrm>
            <a:custGeom>
              <a:avLst/>
              <a:gdLst>
                <a:gd name="T0" fmla="*/ 0 w 28"/>
                <a:gd name="T1" fmla="*/ 19 h 23"/>
                <a:gd name="T2" fmla="*/ 2 w 28"/>
                <a:gd name="T3" fmla="*/ 8 h 23"/>
                <a:gd name="T4" fmla="*/ 8 w 28"/>
                <a:gd name="T5" fmla="*/ 2 h 23"/>
                <a:gd name="T6" fmla="*/ 14 w 28"/>
                <a:gd name="T7" fmla="*/ 8 h 23"/>
                <a:gd name="T8" fmla="*/ 18 w 28"/>
                <a:gd name="T9" fmla="*/ 0 h 23"/>
                <a:gd name="T10" fmla="*/ 24 w 28"/>
                <a:gd name="T11" fmla="*/ 0 h 23"/>
                <a:gd name="T12" fmla="*/ 28 w 28"/>
                <a:gd name="T13" fmla="*/ 6 h 23"/>
                <a:gd name="T14" fmla="*/ 18 w 28"/>
                <a:gd name="T15" fmla="*/ 19 h 23"/>
                <a:gd name="T16" fmla="*/ 10 w 28"/>
                <a:gd name="T17" fmla="*/ 23 h 23"/>
                <a:gd name="T18" fmla="*/ 4 w 28"/>
                <a:gd name="T19" fmla="*/ 23 h 23"/>
                <a:gd name="T20" fmla="*/ 0 w 28"/>
                <a:gd name="T21" fmla="*/ 19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3"/>
                <a:gd name="T35" fmla="*/ 28 w 28"/>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3">
                  <a:moveTo>
                    <a:pt x="0" y="19"/>
                  </a:moveTo>
                  <a:lnTo>
                    <a:pt x="2" y="8"/>
                  </a:lnTo>
                  <a:lnTo>
                    <a:pt x="8" y="2"/>
                  </a:lnTo>
                  <a:lnTo>
                    <a:pt x="14" y="8"/>
                  </a:lnTo>
                  <a:lnTo>
                    <a:pt x="18" y="0"/>
                  </a:lnTo>
                  <a:lnTo>
                    <a:pt x="24" y="0"/>
                  </a:lnTo>
                  <a:lnTo>
                    <a:pt x="28" y="6"/>
                  </a:lnTo>
                  <a:lnTo>
                    <a:pt x="18" y="19"/>
                  </a:lnTo>
                  <a:lnTo>
                    <a:pt x="10" y="23"/>
                  </a:lnTo>
                  <a:lnTo>
                    <a:pt x="4" y="23"/>
                  </a:lnTo>
                  <a:lnTo>
                    <a:pt x="0" y="19"/>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7" name="Freeform 595"/>
            <p:cNvSpPr>
              <a:spLocks noChangeAspect="1"/>
            </p:cNvSpPr>
            <p:nvPr/>
          </p:nvSpPr>
          <p:spPr bwMode="gray">
            <a:xfrm>
              <a:off x="1698048" y="2914837"/>
              <a:ext cx="57544" cy="32620"/>
            </a:xfrm>
            <a:custGeom>
              <a:avLst/>
              <a:gdLst>
                <a:gd name="T0" fmla="*/ 0 w 28"/>
                <a:gd name="T1" fmla="*/ 19 h 23"/>
                <a:gd name="T2" fmla="*/ 2 w 28"/>
                <a:gd name="T3" fmla="*/ 8 h 23"/>
                <a:gd name="T4" fmla="*/ 8 w 28"/>
                <a:gd name="T5" fmla="*/ 2 h 23"/>
                <a:gd name="T6" fmla="*/ 14 w 28"/>
                <a:gd name="T7" fmla="*/ 8 h 23"/>
                <a:gd name="T8" fmla="*/ 18 w 28"/>
                <a:gd name="T9" fmla="*/ 0 h 23"/>
                <a:gd name="T10" fmla="*/ 24 w 28"/>
                <a:gd name="T11" fmla="*/ 0 h 23"/>
                <a:gd name="T12" fmla="*/ 28 w 28"/>
                <a:gd name="T13" fmla="*/ 6 h 23"/>
                <a:gd name="T14" fmla="*/ 18 w 28"/>
                <a:gd name="T15" fmla="*/ 19 h 23"/>
                <a:gd name="T16" fmla="*/ 10 w 28"/>
                <a:gd name="T17" fmla="*/ 23 h 23"/>
                <a:gd name="T18" fmla="*/ 4 w 28"/>
                <a:gd name="T19" fmla="*/ 23 h 23"/>
                <a:gd name="T20" fmla="*/ 0 w 28"/>
                <a:gd name="T21" fmla="*/ 19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3"/>
                <a:gd name="T35" fmla="*/ 28 w 28"/>
                <a:gd name="T36" fmla="*/ 23 h 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3">
                  <a:moveTo>
                    <a:pt x="0" y="19"/>
                  </a:moveTo>
                  <a:lnTo>
                    <a:pt x="2" y="8"/>
                  </a:lnTo>
                  <a:lnTo>
                    <a:pt x="8" y="2"/>
                  </a:lnTo>
                  <a:lnTo>
                    <a:pt x="14" y="8"/>
                  </a:lnTo>
                  <a:lnTo>
                    <a:pt x="18" y="0"/>
                  </a:lnTo>
                  <a:lnTo>
                    <a:pt x="24" y="0"/>
                  </a:lnTo>
                  <a:lnTo>
                    <a:pt x="28" y="6"/>
                  </a:lnTo>
                  <a:lnTo>
                    <a:pt x="18" y="19"/>
                  </a:lnTo>
                  <a:lnTo>
                    <a:pt x="10" y="23"/>
                  </a:lnTo>
                  <a:lnTo>
                    <a:pt x="4" y="23"/>
                  </a:lnTo>
                  <a:lnTo>
                    <a:pt x="0" y="19"/>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8" name="Freeform 596"/>
            <p:cNvSpPr>
              <a:spLocks noChangeAspect="1"/>
            </p:cNvSpPr>
            <p:nvPr/>
          </p:nvSpPr>
          <p:spPr bwMode="gray">
            <a:xfrm>
              <a:off x="1773298" y="2921360"/>
              <a:ext cx="30986" cy="26096"/>
            </a:xfrm>
            <a:custGeom>
              <a:avLst/>
              <a:gdLst>
                <a:gd name="T0" fmla="*/ 2 w 18"/>
                <a:gd name="T1" fmla="*/ 14 h 17"/>
                <a:gd name="T2" fmla="*/ 0 w 18"/>
                <a:gd name="T3" fmla="*/ 6 h 17"/>
                <a:gd name="T4" fmla="*/ 18 w 18"/>
                <a:gd name="T5" fmla="*/ 0 h 17"/>
                <a:gd name="T6" fmla="*/ 18 w 18"/>
                <a:gd name="T7" fmla="*/ 6 h 17"/>
                <a:gd name="T8" fmla="*/ 10 w 18"/>
                <a:gd name="T9" fmla="*/ 17 h 17"/>
                <a:gd name="T10" fmla="*/ 2 w 18"/>
                <a:gd name="T11" fmla="*/ 14 h 17"/>
                <a:gd name="T12" fmla="*/ 0 60000 65536"/>
                <a:gd name="T13" fmla="*/ 0 60000 65536"/>
                <a:gd name="T14" fmla="*/ 0 60000 65536"/>
                <a:gd name="T15" fmla="*/ 0 60000 65536"/>
                <a:gd name="T16" fmla="*/ 0 60000 65536"/>
                <a:gd name="T17" fmla="*/ 0 60000 65536"/>
                <a:gd name="T18" fmla="*/ 0 w 18"/>
                <a:gd name="T19" fmla="*/ 0 h 17"/>
                <a:gd name="T20" fmla="*/ 18 w 1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8" h="17">
                  <a:moveTo>
                    <a:pt x="2" y="14"/>
                  </a:moveTo>
                  <a:lnTo>
                    <a:pt x="0" y="6"/>
                  </a:lnTo>
                  <a:lnTo>
                    <a:pt x="18" y="0"/>
                  </a:lnTo>
                  <a:lnTo>
                    <a:pt x="18" y="6"/>
                  </a:lnTo>
                  <a:lnTo>
                    <a:pt x="10" y="17"/>
                  </a:lnTo>
                  <a:lnTo>
                    <a:pt x="2" y="1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49" name="Freeform 597"/>
            <p:cNvSpPr>
              <a:spLocks noChangeAspect="1"/>
            </p:cNvSpPr>
            <p:nvPr/>
          </p:nvSpPr>
          <p:spPr bwMode="gray">
            <a:xfrm>
              <a:off x="1773298" y="2921360"/>
              <a:ext cx="30986" cy="26096"/>
            </a:xfrm>
            <a:custGeom>
              <a:avLst/>
              <a:gdLst>
                <a:gd name="T0" fmla="*/ 2 w 18"/>
                <a:gd name="T1" fmla="*/ 14 h 17"/>
                <a:gd name="T2" fmla="*/ 0 w 18"/>
                <a:gd name="T3" fmla="*/ 6 h 17"/>
                <a:gd name="T4" fmla="*/ 18 w 18"/>
                <a:gd name="T5" fmla="*/ 0 h 17"/>
                <a:gd name="T6" fmla="*/ 18 w 18"/>
                <a:gd name="T7" fmla="*/ 6 h 17"/>
                <a:gd name="T8" fmla="*/ 10 w 18"/>
                <a:gd name="T9" fmla="*/ 17 h 17"/>
                <a:gd name="T10" fmla="*/ 2 w 18"/>
                <a:gd name="T11" fmla="*/ 14 h 17"/>
                <a:gd name="T12" fmla="*/ 0 60000 65536"/>
                <a:gd name="T13" fmla="*/ 0 60000 65536"/>
                <a:gd name="T14" fmla="*/ 0 60000 65536"/>
                <a:gd name="T15" fmla="*/ 0 60000 65536"/>
                <a:gd name="T16" fmla="*/ 0 60000 65536"/>
                <a:gd name="T17" fmla="*/ 0 60000 65536"/>
                <a:gd name="T18" fmla="*/ 0 w 18"/>
                <a:gd name="T19" fmla="*/ 0 h 17"/>
                <a:gd name="T20" fmla="*/ 18 w 1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8" h="17">
                  <a:moveTo>
                    <a:pt x="2" y="14"/>
                  </a:moveTo>
                  <a:lnTo>
                    <a:pt x="0" y="6"/>
                  </a:lnTo>
                  <a:lnTo>
                    <a:pt x="18" y="0"/>
                  </a:lnTo>
                  <a:lnTo>
                    <a:pt x="18" y="6"/>
                  </a:lnTo>
                  <a:lnTo>
                    <a:pt x="10" y="17"/>
                  </a:lnTo>
                  <a:lnTo>
                    <a:pt x="2" y="1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0" name="Freeform 598"/>
            <p:cNvSpPr>
              <a:spLocks noChangeAspect="1"/>
            </p:cNvSpPr>
            <p:nvPr/>
          </p:nvSpPr>
          <p:spPr bwMode="gray">
            <a:xfrm>
              <a:off x="1826414" y="2911574"/>
              <a:ext cx="84102" cy="29359"/>
            </a:xfrm>
            <a:custGeom>
              <a:avLst/>
              <a:gdLst>
                <a:gd name="T0" fmla="*/ 2 w 39"/>
                <a:gd name="T1" fmla="*/ 2 h 20"/>
                <a:gd name="T2" fmla="*/ 33 w 39"/>
                <a:gd name="T3" fmla="*/ 0 h 20"/>
                <a:gd name="T4" fmla="*/ 39 w 39"/>
                <a:gd name="T5" fmla="*/ 8 h 20"/>
                <a:gd name="T6" fmla="*/ 35 w 39"/>
                <a:gd name="T7" fmla="*/ 14 h 20"/>
                <a:gd name="T8" fmla="*/ 28 w 39"/>
                <a:gd name="T9" fmla="*/ 16 h 20"/>
                <a:gd name="T10" fmla="*/ 8 w 39"/>
                <a:gd name="T11" fmla="*/ 20 h 20"/>
                <a:gd name="T12" fmla="*/ 0 w 39"/>
                <a:gd name="T13" fmla="*/ 14 h 20"/>
                <a:gd name="T14" fmla="*/ 4 w 39"/>
                <a:gd name="T15" fmla="*/ 10 h 20"/>
                <a:gd name="T16" fmla="*/ 2 w 39"/>
                <a:gd name="T17" fmla="*/ 2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20"/>
                <a:gd name="T29" fmla="*/ 39 w 39"/>
                <a:gd name="T30" fmla="*/ 20 h 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20">
                  <a:moveTo>
                    <a:pt x="2" y="2"/>
                  </a:moveTo>
                  <a:lnTo>
                    <a:pt x="33" y="0"/>
                  </a:lnTo>
                  <a:lnTo>
                    <a:pt x="39" y="8"/>
                  </a:lnTo>
                  <a:lnTo>
                    <a:pt x="35" y="14"/>
                  </a:lnTo>
                  <a:lnTo>
                    <a:pt x="28" y="16"/>
                  </a:lnTo>
                  <a:lnTo>
                    <a:pt x="8" y="20"/>
                  </a:lnTo>
                  <a:lnTo>
                    <a:pt x="0" y="14"/>
                  </a:lnTo>
                  <a:lnTo>
                    <a:pt x="4" y="10"/>
                  </a:lnTo>
                  <a:lnTo>
                    <a:pt x="2"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1" name="Freeform 599"/>
            <p:cNvSpPr>
              <a:spLocks noChangeAspect="1"/>
            </p:cNvSpPr>
            <p:nvPr/>
          </p:nvSpPr>
          <p:spPr bwMode="gray">
            <a:xfrm>
              <a:off x="1826414" y="2911574"/>
              <a:ext cx="84102" cy="29359"/>
            </a:xfrm>
            <a:custGeom>
              <a:avLst/>
              <a:gdLst>
                <a:gd name="T0" fmla="*/ 2 w 39"/>
                <a:gd name="T1" fmla="*/ 2 h 20"/>
                <a:gd name="T2" fmla="*/ 33 w 39"/>
                <a:gd name="T3" fmla="*/ 0 h 20"/>
                <a:gd name="T4" fmla="*/ 39 w 39"/>
                <a:gd name="T5" fmla="*/ 8 h 20"/>
                <a:gd name="T6" fmla="*/ 35 w 39"/>
                <a:gd name="T7" fmla="*/ 14 h 20"/>
                <a:gd name="T8" fmla="*/ 28 w 39"/>
                <a:gd name="T9" fmla="*/ 16 h 20"/>
                <a:gd name="T10" fmla="*/ 8 w 39"/>
                <a:gd name="T11" fmla="*/ 20 h 20"/>
                <a:gd name="T12" fmla="*/ 0 w 39"/>
                <a:gd name="T13" fmla="*/ 14 h 20"/>
                <a:gd name="T14" fmla="*/ 4 w 39"/>
                <a:gd name="T15" fmla="*/ 10 h 20"/>
                <a:gd name="T16" fmla="*/ 2 w 39"/>
                <a:gd name="T17" fmla="*/ 2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20"/>
                <a:gd name="T29" fmla="*/ 39 w 39"/>
                <a:gd name="T30" fmla="*/ 20 h 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20">
                  <a:moveTo>
                    <a:pt x="2" y="2"/>
                  </a:moveTo>
                  <a:lnTo>
                    <a:pt x="33" y="0"/>
                  </a:lnTo>
                  <a:lnTo>
                    <a:pt x="39" y="8"/>
                  </a:lnTo>
                  <a:lnTo>
                    <a:pt x="35" y="14"/>
                  </a:lnTo>
                  <a:lnTo>
                    <a:pt x="28" y="16"/>
                  </a:lnTo>
                  <a:lnTo>
                    <a:pt x="8" y="20"/>
                  </a:lnTo>
                  <a:lnTo>
                    <a:pt x="0" y="14"/>
                  </a:lnTo>
                  <a:lnTo>
                    <a:pt x="4" y="10"/>
                  </a:lnTo>
                  <a:lnTo>
                    <a:pt x="2"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2" name="Freeform 600"/>
            <p:cNvSpPr>
              <a:spLocks noChangeAspect="1"/>
            </p:cNvSpPr>
            <p:nvPr/>
          </p:nvSpPr>
          <p:spPr bwMode="gray">
            <a:xfrm>
              <a:off x="1644932" y="3113819"/>
              <a:ext cx="57544" cy="39144"/>
            </a:xfrm>
            <a:custGeom>
              <a:avLst/>
              <a:gdLst>
                <a:gd name="T0" fmla="*/ 0 w 31"/>
                <a:gd name="T1" fmla="*/ 25 h 25"/>
                <a:gd name="T2" fmla="*/ 2 w 31"/>
                <a:gd name="T3" fmla="*/ 17 h 25"/>
                <a:gd name="T4" fmla="*/ 12 w 31"/>
                <a:gd name="T5" fmla="*/ 17 h 25"/>
                <a:gd name="T6" fmla="*/ 31 w 31"/>
                <a:gd name="T7" fmla="*/ 0 h 25"/>
                <a:gd name="T8" fmla="*/ 31 w 31"/>
                <a:gd name="T9" fmla="*/ 8 h 25"/>
                <a:gd name="T10" fmla="*/ 29 w 31"/>
                <a:gd name="T11" fmla="*/ 13 h 25"/>
                <a:gd name="T12" fmla="*/ 22 w 31"/>
                <a:gd name="T13" fmla="*/ 19 h 25"/>
                <a:gd name="T14" fmla="*/ 12 w 31"/>
                <a:gd name="T15" fmla="*/ 25 h 25"/>
                <a:gd name="T16" fmla="*/ 0 w 31"/>
                <a:gd name="T17" fmla="*/ 25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25"/>
                <a:gd name="T29" fmla="*/ 31 w 31"/>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25">
                  <a:moveTo>
                    <a:pt x="0" y="25"/>
                  </a:moveTo>
                  <a:lnTo>
                    <a:pt x="2" y="17"/>
                  </a:lnTo>
                  <a:lnTo>
                    <a:pt x="12" y="17"/>
                  </a:lnTo>
                  <a:lnTo>
                    <a:pt x="31" y="0"/>
                  </a:lnTo>
                  <a:lnTo>
                    <a:pt x="31" y="8"/>
                  </a:lnTo>
                  <a:lnTo>
                    <a:pt x="29" y="13"/>
                  </a:lnTo>
                  <a:lnTo>
                    <a:pt x="22" y="19"/>
                  </a:lnTo>
                  <a:lnTo>
                    <a:pt x="12" y="25"/>
                  </a:lnTo>
                  <a:lnTo>
                    <a:pt x="0" y="25"/>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3" name="Freeform 601"/>
            <p:cNvSpPr>
              <a:spLocks noChangeAspect="1"/>
            </p:cNvSpPr>
            <p:nvPr/>
          </p:nvSpPr>
          <p:spPr bwMode="gray">
            <a:xfrm>
              <a:off x="1644932" y="3113819"/>
              <a:ext cx="57544" cy="39144"/>
            </a:xfrm>
            <a:custGeom>
              <a:avLst/>
              <a:gdLst>
                <a:gd name="T0" fmla="*/ 0 w 31"/>
                <a:gd name="T1" fmla="*/ 25 h 25"/>
                <a:gd name="T2" fmla="*/ 2 w 31"/>
                <a:gd name="T3" fmla="*/ 17 h 25"/>
                <a:gd name="T4" fmla="*/ 12 w 31"/>
                <a:gd name="T5" fmla="*/ 17 h 25"/>
                <a:gd name="T6" fmla="*/ 31 w 31"/>
                <a:gd name="T7" fmla="*/ 0 h 25"/>
                <a:gd name="T8" fmla="*/ 31 w 31"/>
                <a:gd name="T9" fmla="*/ 8 h 25"/>
                <a:gd name="T10" fmla="*/ 29 w 31"/>
                <a:gd name="T11" fmla="*/ 13 h 25"/>
                <a:gd name="T12" fmla="*/ 22 w 31"/>
                <a:gd name="T13" fmla="*/ 19 h 25"/>
                <a:gd name="T14" fmla="*/ 12 w 31"/>
                <a:gd name="T15" fmla="*/ 25 h 25"/>
                <a:gd name="T16" fmla="*/ 0 w 31"/>
                <a:gd name="T17" fmla="*/ 25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25"/>
                <a:gd name="T29" fmla="*/ 31 w 31"/>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25">
                  <a:moveTo>
                    <a:pt x="0" y="25"/>
                  </a:moveTo>
                  <a:lnTo>
                    <a:pt x="2" y="17"/>
                  </a:lnTo>
                  <a:lnTo>
                    <a:pt x="12" y="17"/>
                  </a:lnTo>
                  <a:lnTo>
                    <a:pt x="31" y="0"/>
                  </a:lnTo>
                  <a:lnTo>
                    <a:pt x="31" y="8"/>
                  </a:lnTo>
                  <a:lnTo>
                    <a:pt x="29" y="13"/>
                  </a:lnTo>
                  <a:lnTo>
                    <a:pt x="22" y="19"/>
                  </a:lnTo>
                  <a:lnTo>
                    <a:pt x="12" y="25"/>
                  </a:lnTo>
                  <a:lnTo>
                    <a:pt x="0" y="25"/>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4" name="Freeform 602"/>
            <p:cNvSpPr>
              <a:spLocks noChangeAspect="1"/>
            </p:cNvSpPr>
            <p:nvPr/>
          </p:nvSpPr>
          <p:spPr bwMode="gray">
            <a:xfrm>
              <a:off x="1724606" y="2931146"/>
              <a:ext cx="429359" cy="172888"/>
            </a:xfrm>
            <a:custGeom>
              <a:avLst/>
              <a:gdLst>
                <a:gd name="T0" fmla="*/ 91 w 215"/>
                <a:gd name="T1" fmla="*/ 64 h 120"/>
                <a:gd name="T2" fmla="*/ 91 w 215"/>
                <a:gd name="T3" fmla="*/ 66 h 120"/>
                <a:gd name="T4" fmla="*/ 85 w 215"/>
                <a:gd name="T5" fmla="*/ 79 h 120"/>
                <a:gd name="T6" fmla="*/ 66 w 215"/>
                <a:gd name="T7" fmla="*/ 101 h 120"/>
                <a:gd name="T8" fmla="*/ 23 w 215"/>
                <a:gd name="T9" fmla="*/ 118 h 120"/>
                <a:gd name="T10" fmla="*/ 6 w 215"/>
                <a:gd name="T11" fmla="*/ 120 h 120"/>
                <a:gd name="T12" fmla="*/ 0 w 215"/>
                <a:gd name="T13" fmla="*/ 112 h 120"/>
                <a:gd name="T14" fmla="*/ 10 w 215"/>
                <a:gd name="T15" fmla="*/ 103 h 120"/>
                <a:gd name="T16" fmla="*/ 10 w 215"/>
                <a:gd name="T17" fmla="*/ 75 h 120"/>
                <a:gd name="T18" fmla="*/ 16 w 215"/>
                <a:gd name="T19" fmla="*/ 68 h 120"/>
                <a:gd name="T20" fmla="*/ 25 w 215"/>
                <a:gd name="T21" fmla="*/ 60 h 120"/>
                <a:gd name="T22" fmla="*/ 45 w 215"/>
                <a:gd name="T23" fmla="*/ 52 h 120"/>
                <a:gd name="T24" fmla="*/ 72 w 215"/>
                <a:gd name="T25" fmla="*/ 42 h 120"/>
                <a:gd name="T26" fmla="*/ 83 w 215"/>
                <a:gd name="T27" fmla="*/ 33 h 120"/>
                <a:gd name="T28" fmla="*/ 91 w 215"/>
                <a:gd name="T29" fmla="*/ 19 h 120"/>
                <a:gd name="T30" fmla="*/ 132 w 215"/>
                <a:gd name="T31" fmla="*/ 13 h 120"/>
                <a:gd name="T32" fmla="*/ 138 w 215"/>
                <a:gd name="T33" fmla="*/ 8 h 120"/>
                <a:gd name="T34" fmla="*/ 147 w 215"/>
                <a:gd name="T35" fmla="*/ 9 h 120"/>
                <a:gd name="T36" fmla="*/ 177 w 215"/>
                <a:gd name="T37" fmla="*/ 8 h 120"/>
                <a:gd name="T38" fmla="*/ 206 w 215"/>
                <a:gd name="T39" fmla="*/ 0 h 120"/>
                <a:gd name="T40" fmla="*/ 213 w 215"/>
                <a:gd name="T41" fmla="*/ 4 h 120"/>
                <a:gd name="T42" fmla="*/ 215 w 215"/>
                <a:gd name="T43" fmla="*/ 8 h 120"/>
                <a:gd name="T44" fmla="*/ 210 w 215"/>
                <a:gd name="T45" fmla="*/ 21 h 120"/>
                <a:gd name="T46" fmla="*/ 192 w 215"/>
                <a:gd name="T47" fmla="*/ 27 h 120"/>
                <a:gd name="T48" fmla="*/ 165 w 215"/>
                <a:gd name="T49" fmla="*/ 39 h 120"/>
                <a:gd name="T50" fmla="*/ 151 w 215"/>
                <a:gd name="T51" fmla="*/ 44 h 120"/>
                <a:gd name="T52" fmla="*/ 138 w 215"/>
                <a:gd name="T53" fmla="*/ 50 h 120"/>
                <a:gd name="T54" fmla="*/ 115 w 215"/>
                <a:gd name="T55" fmla="*/ 56 h 120"/>
                <a:gd name="T56" fmla="*/ 97 w 215"/>
                <a:gd name="T57" fmla="*/ 66 h 120"/>
                <a:gd name="T58" fmla="*/ 91 w 215"/>
                <a:gd name="T59" fmla="*/ 64 h 1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5"/>
                <a:gd name="T91" fmla="*/ 0 h 120"/>
                <a:gd name="T92" fmla="*/ 215 w 215"/>
                <a:gd name="T93" fmla="*/ 120 h 12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5" h="120">
                  <a:moveTo>
                    <a:pt x="91" y="64"/>
                  </a:moveTo>
                  <a:lnTo>
                    <a:pt x="91" y="66"/>
                  </a:lnTo>
                  <a:lnTo>
                    <a:pt x="85" y="79"/>
                  </a:lnTo>
                  <a:lnTo>
                    <a:pt x="66" y="101"/>
                  </a:lnTo>
                  <a:lnTo>
                    <a:pt x="23" y="118"/>
                  </a:lnTo>
                  <a:lnTo>
                    <a:pt x="6" y="120"/>
                  </a:lnTo>
                  <a:lnTo>
                    <a:pt x="0" y="112"/>
                  </a:lnTo>
                  <a:lnTo>
                    <a:pt x="10" y="103"/>
                  </a:lnTo>
                  <a:lnTo>
                    <a:pt x="10" y="75"/>
                  </a:lnTo>
                  <a:lnTo>
                    <a:pt x="16" y="68"/>
                  </a:lnTo>
                  <a:lnTo>
                    <a:pt x="25" y="60"/>
                  </a:lnTo>
                  <a:lnTo>
                    <a:pt x="45" y="52"/>
                  </a:lnTo>
                  <a:lnTo>
                    <a:pt x="72" y="42"/>
                  </a:lnTo>
                  <a:lnTo>
                    <a:pt x="83" y="33"/>
                  </a:lnTo>
                  <a:lnTo>
                    <a:pt x="91" y="19"/>
                  </a:lnTo>
                  <a:lnTo>
                    <a:pt x="132" y="13"/>
                  </a:lnTo>
                  <a:lnTo>
                    <a:pt x="138" y="8"/>
                  </a:lnTo>
                  <a:lnTo>
                    <a:pt x="147" y="9"/>
                  </a:lnTo>
                  <a:lnTo>
                    <a:pt x="177" y="8"/>
                  </a:lnTo>
                  <a:lnTo>
                    <a:pt x="206" y="0"/>
                  </a:lnTo>
                  <a:lnTo>
                    <a:pt x="213" y="4"/>
                  </a:lnTo>
                  <a:lnTo>
                    <a:pt x="215" y="8"/>
                  </a:lnTo>
                  <a:lnTo>
                    <a:pt x="210" y="21"/>
                  </a:lnTo>
                  <a:lnTo>
                    <a:pt x="192" y="27"/>
                  </a:lnTo>
                  <a:lnTo>
                    <a:pt x="165" y="39"/>
                  </a:lnTo>
                  <a:lnTo>
                    <a:pt x="151" y="44"/>
                  </a:lnTo>
                  <a:lnTo>
                    <a:pt x="138" y="50"/>
                  </a:lnTo>
                  <a:lnTo>
                    <a:pt x="115" y="56"/>
                  </a:lnTo>
                  <a:lnTo>
                    <a:pt x="97" y="66"/>
                  </a:lnTo>
                  <a:lnTo>
                    <a:pt x="91" y="6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5" name="Freeform 603"/>
            <p:cNvSpPr>
              <a:spLocks noChangeAspect="1"/>
            </p:cNvSpPr>
            <p:nvPr/>
          </p:nvSpPr>
          <p:spPr bwMode="gray">
            <a:xfrm>
              <a:off x="1724606" y="2931146"/>
              <a:ext cx="429359" cy="172888"/>
            </a:xfrm>
            <a:custGeom>
              <a:avLst/>
              <a:gdLst>
                <a:gd name="T0" fmla="*/ 91 w 215"/>
                <a:gd name="T1" fmla="*/ 64 h 120"/>
                <a:gd name="T2" fmla="*/ 91 w 215"/>
                <a:gd name="T3" fmla="*/ 66 h 120"/>
                <a:gd name="T4" fmla="*/ 85 w 215"/>
                <a:gd name="T5" fmla="*/ 79 h 120"/>
                <a:gd name="T6" fmla="*/ 66 w 215"/>
                <a:gd name="T7" fmla="*/ 101 h 120"/>
                <a:gd name="T8" fmla="*/ 23 w 215"/>
                <a:gd name="T9" fmla="*/ 118 h 120"/>
                <a:gd name="T10" fmla="*/ 6 w 215"/>
                <a:gd name="T11" fmla="*/ 120 h 120"/>
                <a:gd name="T12" fmla="*/ 0 w 215"/>
                <a:gd name="T13" fmla="*/ 112 h 120"/>
                <a:gd name="T14" fmla="*/ 10 w 215"/>
                <a:gd name="T15" fmla="*/ 103 h 120"/>
                <a:gd name="T16" fmla="*/ 10 w 215"/>
                <a:gd name="T17" fmla="*/ 75 h 120"/>
                <a:gd name="T18" fmla="*/ 16 w 215"/>
                <a:gd name="T19" fmla="*/ 68 h 120"/>
                <a:gd name="T20" fmla="*/ 25 w 215"/>
                <a:gd name="T21" fmla="*/ 60 h 120"/>
                <a:gd name="T22" fmla="*/ 45 w 215"/>
                <a:gd name="T23" fmla="*/ 52 h 120"/>
                <a:gd name="T24" fmla="*/ 72 w 215"/>
                <a:gd name="T25" fmla="*/ 42 h 120"/>
                <a:gd name="T26" fmla="*/ 83 w 215"/>
                <a:gd name="T27" fmla="*/ 33 h 120"/>
                <a:gd name="T28" fmla="*/ 91 w 215"/>
                <a:gd name="T29" fmla="*/ 19 h 120"/>
                <a:gd name="T30" fmla="*/ 132 w 215"/>
                <a:gd name="T31" fmla="*/ 13 h 120"/>
                <a:gd name="T32" fmla="*/ 138 w 215"/>
                <a:gd name="T33" fmla="*/ 8 h 120"/>
                <a:gd name="T34" fmla="*/ 147 w 215"/>
                <a:gd name="T35" fmla="*/ 9 h 120"/>
                <a:gd name="T36" fmla="*/ 177 w 215"/>
                <a:gd name="T37" fmla="*/ 8 h 120"/>
                <a:gd name="T38" fmla="*/ 206 w 215"/>
                <a:gd name="T39" fmla="*/ 0 h 120"/>
                <a:gd name="T40" fmla="*/ 213 w 215"/>
                <a:gd name="T41" fmla="*/ 4 h 120"/>
                <a:gd name="T42" fmla="*/ 215 w 215"/>
                <a:gd name="T43" fmla="*/ 8 h 120"/>
                <a:gd name="T44" fmla="*/ 210 w 215"/>
                <a:gd name="T45" fmla="*/ 21 h 120"/>
                <a:gd name="T46" fmla="*/ 192 w 215"/>
                <a:gd name="T47" fmla="*/ 27 h 120"/>
                <a:gd name="T48" fmla="*/ 165 w 215"/>
                <a:gd name="T49" fmla="*/ 39 h 120"/>
                <a:gd name="T50" fmla="*/ 151 w 215"/>
                <a:gd name="T51" fmla="*/ 44 h 120"/>
                <a:gd name="T52" fmla="*/ 138 w 215"/>
                <a:gd name="T53" fmla="*/ 50 h 120"/>
                <a:gd name="T54" fmla="*/ 115 w 215"/>
                <a:gd name="T55" fmla="*/ 56 h 120"/>
                <a:gd name="T56" fmla="*/ 97 w 215"/>
                <a:gd name="T57" fmla="*/ 66 h 120"/>
                <a:gd name="T58" fmla="*/ 91 w 215"/>
                <a:gd name="T59" fmla="*/ 64 h 1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5"/>
                <a:gd name="T91" fmla="*/ 0 h 120"/>
                <a:gd name="T92" fmla="*/ 215 w 215"/>
                <a:gd name="T93" fmla="*/ 120 h 12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5" h="120">
                  <a:moveTo>
                    <a:pt x="91" y="64"/>
                  </a:moveTo>
                  <a:lnTo>
                    <a:pt x="91" y="66"/>
                  </a:lnTo>
                  <a:lnTo>
                    <a:pt x="85" y="79"/>
                  </a:lnTo>
                  <a:lnTo>
                    <a:pt x="66" y="101"/>
                  </a:lnTo>
                  <a:lnTo>
                    <a:pt x="23" y="118"/>
                  </a:lnTo>
                  <a:lnTo>
                    <a:pt x="6" y="120"/>
                  </a:lnTo>
                  <a:lnTo>
                    <a:pt x="0" y="112"/>
                  </a:lnTo>
                  <a:lnTo>
                    <a:pt x="10" y="103"/>
                  </a:lnTo>
                  <a:lnTo>
                    <a:pt x="10" y="75"/>
                  </a:lnTo>
                  <a:lnTo>
                    <a:pt x="16" y="68"/>
                  </a:lnTo>
                  <a:lnTo>
                    <a:pt x="25" y="60"/>
                  </a:lnTo>
                  <a:lnTo>
                    <a:pt x="45" y="52"/>
                  </a:lnTo>
                  <a:lnTo>
                    <a:pt x="72" y="42"/>
                  </a:lnTo>
                  <a:lnTo>
                    <a:pt x="83" y="33"/>
                  </a:lnTo>
                  <a:lnTo>
                    <a:pt x="91" y="19"/>
                  </a:lnTo>
                  <a:lnTo>
                    <a:pt x="132" y="13"/>
                  </a:lnTo>
                  <a:lnTo>
                    <a:pt x="138" y="8"/>
                  </a:lnTo>
                  <a:lnTo>
                    <a:pt x="147" y="9"/>
                  </a:lnTo>
                  <a:lnTo>
                    <a:pt x="177" y="8"/>
                  </a:lnTo>
                  <a:lnTo>
                    <a:pt x="206" y="0"/>
                  </a:lnTo>
                  <a:lnTo>
                    <a:pt x="213" y="4"/>
                  </a:lnTo>
                  <a:lnTo>
                    <a:pt x="215" y="8"/>
                  </a:lnTo>
                  <a:lnTo>
                    <a:pt x="210" y="21"/>
                  </a:lnTo>
                  <a:lnTo>
                    <a:pt x="192" y="27"/>
                  </a:lnTo>
                  <a:lnTo>
                    <a:pt x="165" y="39"/>
                  </a:lnTo>
                  <a:lnTo>
                    <a:pt x="151" y="44"/>
                  </a:lnTo>
                  <a:lnTo>
                    <a:pt x="138" y="50"/>
                  </a:lnTo>
                  <a:lnTo>
                    <a:pt x="115" y="56"/>
                  </a:lnTo>
                  <a:lnTo>
                    <a:pt x="97" y="66"/>
                  </a:lnTo>
                  <a:lnTo>
                    <a:pt x="91" y="6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6" name="Freeform 604"/>
            <p:cNvSpPr>
              <a:spLocks noChangeAspect="1"/>
            </p:cNvSpPr>
            <p:nvPr/>
          </p:nvSpPr>
          <p:spPr bwMode="gray">
            <a:xfrm>
              <a:off x="1994616" y="2859381"/>
              <a:ext cx="115085" cy="39144"/>
            </a:xfrm>
            <a:custGeom>
              <a:avLst/>
              <a:gdLst>
                <a:gd name="T0" fmla="*/ 4 w 60"/>
                <a:gd name="T1" fmla="*/ 29 h 29"/>
                <a:gd name="T2" fmla="*/ 0 w 60"/>
                <a:gd name="T3" fmla="*/ 24 h 29"/>
                <a:gd name="T4" fmla="*/ 8 w 60"/>
                <a:gd name="T5" fmla="*/ 10 h 29"/>
                <a:gd name="T6" fmla="*/ 23 w 60"/>
                <a:gd name="T7" fmla="*/ 10 h 29"/>
                <a:gd name="T8" fmla="*/ 45 w 60"/>
                <a:gd name="T9" fmla="*/ 0 h 29"/>
                <a:gd name="T10" fmla="*/ 60 w 60"/>
                <a:gd name="T11" fmla="*/ 14 h 29"/>
                <a:gd name="T12" fmla="*/ 39 w 60"/>
                <a:gd name="T13" fmla="*/ 26 h 29"/>
                <a:gd name="T14" fmla="*/ 4 w 60"/>
                <a:gd name="T15" fmla="*/ 29 h 29"/>
                <a:gd name="T16" fmla="*/ 0 60000 65536"/>
                <a:gd name="T17" fmla="*/ 0 60000 65536"/>
                <a:gd name="T18" fmla="*/ 0 60000 65536"/>
                <a:gd name="T19" fmla="*/ 0 60000 65536"/>
                <a:gd name="T20" fmla="*/ 0 60000 65536"/>
                <a:gd name="T21" fmla="*/ 0 60000 65536"/>
                <a:gd name="T22" fmla="*/ 0 60000 65536"/>
                <a:gd name="T23" fmla="*/ 0 60000 65536"/>
                <a:gd name="T24" fmla="*/ 0 w 60"/>
                <a:gd name="T25" fmla="*/ 0 h 29"/>
                <a:gd name="T26" fmla="*/ 60 w 60"/>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 h="29">
                  <a:moveTo>
                    <a:pt x="4" y="29"/>
                  </a:moveTo>
                  <a:lnTo>
                    <a:pt x="0" y="24"/>
                  </a:lnTo>
                  <a:lnTo>
                    <a:pt x="8" y="10"/>
                  </a:lnTo>
                  <a:lnTo>
                    <a:pt x="23" y="10"/>
                  </a:lnTo>
                  <a:lnTo>
                    <a:pt x="45" y="0"/>
                  </a:lnTo>
                  <a:lnTo>
                    <a:pt x="60" y="14"/>
                  </a:lnTo>
                  <a:lnTo>
                    <a:pt x="39" y="26"/>
                  </a:lnTo>
                  <a:lnTo>
                    <a:pt x="4" y="29"/>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7" name="Freeform 605"/>
            <p:cNvSpPr>
              <a:spLocks noChangeAspect="1"/>
            </p:cNvSpPr>
            <p:nvPr/>
          </p:nvSpPr>
          <p:spPr bwMode="gray">
            <a:xfrm>
              <a:off x="1994616" y="2859381"/>
              <a:ext cx="115085" cy="39144"/>
            </a:xfrm>
            <a:custGeom>
              <a:avLst/>
              <a:gdLst>
                <a:gd name="T0" fmla="*/ 4 w 60"/>
                <a:gd name="T1" fmla="*/ 29 h 29"/>
                <a:gd name="T2" fmla="*/ 0 w 60"/>
                <a:gd name="T3" fmla="*/ 24 h 29"/>
                <a:gd name="T4" fmla="*/ 8 w 60"/>
                <a:gd name="T5" fmla="*/ 10 h 29"/>
                <a:gd name="T6" fmla="*/ 23 w 60"/>
                <a:gd name="T7" fmla="*/ 10 h 29"/>
                <a:gd name="T8" fmla="*/ 45 w 60"/>
                <a:gd name="T9" fmla="*/ 0 h 29"/>
                <a:gd name="T10" fmla="*/ 60 w 60"/>
                <a:gd name="T11" fmla="*/ 14 h 29"/>
                <a:gd name="T12" fmla="*/ 39 w 60"/>
                <a:gd name="T13" fmla="*/ 26 h 29"/>
                <a:gd name="T14" fmla="*/ 4 w 60"/>
                <a:gd name="T15" fmla="*/ 29 h 29"/>
                <a:gd name="T16" fmla="*/ 0 60000 65536"/>
                <a:gd name="T17" fmla="*/ 0 60000 65536"/>
                <a:gd name="T18" fmla="*/ 0 60000 65536"/>
                <a:gd name="T19" fmla="*/ 0 60000 65536"/>
                <a:gd name="T20" fmla="*/ 0 60000 65536"/>
                <a:gd name="T21" fmla="*/ 0 60000 65536"/>
                <a:gd name="T22" fmla="*/ 0 60000 65536"/>
                <a:gd name="T23" fmla="*/ 0 60000 65536"/>
                <a:gd name="T24" fmla="*/ 0 w 60"/>
                <a:gd name="T25" fmla="*/ 0 h 29"/>
                <a:gd name="T26" fmla="*/ 60 w 60"/>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 h="29">
                  <a:moveTo>
                    <a:pt x="4" y="29"/>
                  </a:moveTo>
                  <a:lnTo>
                    <a:pt x="0" y="24"/>
                  </a:lnTo>
                  <a:lnTo>
                    <a:pt x="8" y="10"/>
                  </a:lnTo>
                  <a:lnTo>
                    <a:pt x="23" y="10"/>
                  </a:lnTo>
                  <a:lnTo>
                    <a:pt x="45" y="0"/>
                  </a:lnTo>
                  <a:lnTo>
                    <a:pt x="60" y="14"/>
                  </a:lnTo>
                  <a:lnTo>
                    <a:pt x="39" y="26"/>
                  </a:lnTo>
                  <a:lnTo>
                    <a:pt x="4" y="29"/>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8" name="Freeform 606"/>
            <p:cNvSpPr>
              <a:spLocks noChangeAspect="1"/>
            </p:cNvSpPr>
            <p:nvPr/>
          </p:nvSpPr>
          <p:spPr bwMode="gray">
            <a:xfrm>
              <a:off x="2304462" y="2823500"/>
              <a:ext cx="17705" cy="9787"/>
            </a:xfrm>
            <a:custGeom>
              <a:avLst/>
              <a:gdLst>
                <a:gd name="T0" fmla="*/ 2 w 8"/>
                <a:gd name="T1" fmla="*/ 2 h 8"/>
                <a:gd name="T2" fmla="*/ 0 w 8"/>
                <a:gd name="T3" fmla="*/ 2 h 8"/>
                <a:gd name="T4" fmla="*/ 4 w 8"/>
                <a:gd name="T5" fmla="*/ 0 h 8"/>
                <a:gd name="T6" fmla="*/ 8 w 8"/>
                <a:gd name="T7" fmla="*/ 0 h 8"/>
                <a:gd name="T8" fmla="*/ 8 w 8"/>
                <a:gd name="T9" fmla="*/ 6 h 8"/>
                <a:gd name="T10" fmla="*/ 4 w 8"/>
                <a:gd name="T11" fmla="*/ 8 h 8"/>
                <a:gd name="T12" fmla="*/ 2 w 8"/>
                <a:gd name="T13" fmla="*/ 2 h 8"/>
                <a:gd name="T14" fmla="*/ 0 60000 65536"/>
                <a:gd name="T15" fmla="*/ 0 60000 65536"/>
                <a:gd name="T16" fmla="*/ 0 60000 65536"/>
                <a:gd name="T17" fmla="*/ 0 60000 65536"/>
                <a:gd name="T18" fmla="*/ 0 60000 65536"/>
                <a:gd name="T19" fmla="*/ 0 60000 65536"/>
                <a:gd name="T20" fmla="*/ 0 60000 65536"/>
                <a:gd name="T21" fmla="*/ 0 w 8"/>
                <a:gd name="T22" fmla="*/ 0 h 8"/>
                <a:gd name="T23" fmla="*/ 8 w 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8">
                  <a:moveTo>
                    <a:pt x="2" y="2"/>
                  </a:moveTo>
                  <a:lnTo>
                    <a:pt x="0" y="2"/>
                  </a:lnTo>
                  <a:lnTo>
                    <a:pt x="4" y="0"/>
                  </a:lnTo>
                  <a:lnTo>
                    <a:pt x="8" y="0"/>
                  </a:lnTo>
                  <a:lnTo>
                    <a:pt x="8" y="6"/>
                  </a:lnTo>
                  <a:lnTo>
                    <a:pt x="4" y="8"/>
                  </a:lnTo>
                  <a:lnTo>
                    <a:pt x="2"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59" name="Freeform 607"/>
            <p:cNvSpPr>
              <a:spLocks noChangeAspect="1"/>
            </p:cNvSpPr>
            <p:nvPr/>
          </p:nvSpPr>
          <p:spPr bwMode="gray">
            <a:xfrm>
              <a:off x="2304462" y="2823500"/>
              <a:ext cx="17705" cy="9787"/>
            </a:xfrm>
            <a:custGeom>
              <a:avLst/>
              <a:gdLst>
                <a:gd name="T0" fmla="*/ 2 w 8"/>
                <a:gd name="T1" fmla="*/ 2 h 8"/>
                <a:gd name="T2" fmla="*/ 0 w 8"/>
                <a:gd name="T3" fmla="*/ 2 h 8"/>
                <a:gd name="T4" fmla="*/ 4 w 8"/>
                <a:gd name="T5" fmla="*/ 0 h 8"/>
                <a:gd name="T6" fmla="*/ 8 w 8"/>
                <a:gd name="T7" fmla="*/ 0 h 8"/>
                <a:gd name="T8" fmla="*/ 8 w 8"/>
                <a:gd name="T9" fmla="*/ 6 h 8"/>
                <a:gd name="T10" fmla="*/ 4 w 8"/>
                <a:gd name="T11" fmla="*/ 8 h 8"/>
                <a:gd name="T12" fmla="*/ 2 w 8"/>
                <a:gd name="T13" fmla="*/ 2 h 8"/>
                <a:gd name="T14" fmla="*/ 0 60000 65536"/>
                <a:gd name="T15" fmla="*/ 0 60000 65536"/>
                <a:gd name="T16" fmla="*/ 0 60000 65536"/>
                <a:gd name="T17" fmla="*/ 0 60000 65536"/>
                <a:gd name="T18" fmla="*/ 0 60000 65536"/>
                <a:gd name="T19" fmla="*/ 0 60000 65536"/>
                <a:gd name="T20" fmla="*/ 0 60000 65536"/>
                <a:gd name="T21" fmla="*/ 0 w 8"/>
                <a:gd name="T22" fmla="*/ 0 h 8"/>
                <a:gd name="T23" fmla="*/ 8 w 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8">
                  <a:moveTo>
                    <a:pt x="2" y="2"/>
                  </a:moveTo>
                  <a:lnTo>
                    <a:pt x="0" y="2"/>
                  </a:lnTo>
                  <a:lnTo>
                    <a:pt x="4" y="0"/>
                  </a:lnTo>
                  <a:lnTo>
                    <a:pt x="8" y="0"/>
                  </a:lnTo>
                  <a:lnTo>
                    <a:pt x="8" y="6"/>
                  </a:lnTo>
                  <a:lnTo>
                    <a:pt x="4" y="8"/>
                  </a:lnTo>
                  <a:lnTo>
                    <a:pt x="2"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0" name="Freeform 608"/>
            <p:cNvSpPr>
              <a:spLocks noChangeAspect="1"/>
            </p:cNvSpPr>
            <p:nvPr/>
          </p:nvSpPr>
          <p:spPr bwMode="gray">
            <a:xfrm>
              <a:off x="2428400" y="2885477"/>
              <a:ext cx="26558" cy="13048"/>
            </a:xfrm>
            <a:custGeom>
              <a:avLst/>
              <a:gdLst>
                <a:gd name="T0" fmla="*/ 2 w 14"/>
                <a:gd name="T1" fmla="*/ 4 h 11"/>
                <a:gd name="T2" fmla="*/ 0 w 14"/>
                <a:gd name="T3" fmla="*/ 0 h 11"/>
                <a:gd name="T4" fmla="*/ 14 w 14"/>
                <a:gd name="T5" fmla="*/ 0 h 11"/>
                <a:gd name="T6" fmla="*/ 14 w 14"/>
                <a:gd name="T7" fmla="*/ 6 h 11"/>
                <a:gd name="T8" fmla="*/ 8 w 14"/>
                <a:gd name="T9" fmla="*/ 11 h 11"/>
                <a:gd name="T10" fmla="*/ 6 w 14"/>
                <a:gd name="T11" fmla="*/ 9 h 11"/>
                <a:gd name="T12" fmla="*/ 2 w 14"/>
                <a:gd name="T13" fmla="*/ 4 h 11"/>
                <a:gd name="T14" fmla="*/ 0 60000 65536"/>
                <a:gd name="T15" fmla="*/ 0 60000 65536"/>
                <a:gd name="T16" fmla="*/ 0 60000 65536"/>
                <a:gd name="T17" fmla="*/ 0 60000 65536"/>
                <a:gd name="T18" fmla="*/ 0 60000 65536"/>
                <a:gd name="T19" fmla="*/ 0 60000 65536"/>
                <a:gd name="T20" fmla="*/ 0 60000 65536"/>
                <a:gd name="T21" fmla="*/ 0 w 14"/>
                <a:gd name="T22" fmla="*/ 0 h 11"/>
                <a:gd name="T23" fmla="*/ 14 w 14"/>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1">
                  <a:moveTo>
                    <a:pt x="2" y="4"/>
                  </a:moveTo>
                  <a:lnTo>
                    <a:pt x="0" y="0"/>
                  </a:lnTo>
                  <a:lnTo>
                    <a:pt x="14" y="0"/>
                  </a:lnTo>
                  <a:lnTo>
                    <a:pt x="14" y="6"/>
                  </a:lnTo>
                  <a:lnTo>
                    <a:pt x="8" y="11"/>
                  </a:lnTo>
                  <a:lnTo>
                    <a:pt x="6" y="9"/>
                  </a:lnTo>
                  <a:lnTo>
                    <a:pt x="2" y="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1" name="Freeform 609"/>
            <p:cNvSpPr>
              <a:spLocks noChangeAspect="1"/>
            </p:cNvSpPr>
            <p:nvPr/>
          </p:nvSpPr>
          <p:spPr bwMode="gray">
            <a:xfrm>
              <a:off x="2428400" y="2885477"/>
              <a:ext cx="26558" cy="13048"/>
            </a:xfrm>
            <a:custGeom>
              <a:avLst/>
              <a:gdLst>
                <a:gd name="T0" fmla="*/ 2 w 14"/>
                <a:gd name="T1" fmla="*/ 4 h 11"/>
                <a:gd name="T2" fmla="*/ 0 w 14"/>
                <a:gd name="T3" fmla="*/ 0 h 11"/>
                <a:gd name="T4" fmla="*/ 14 w 14"/>
                <a:gd name="T5" fmla="*/ 0 h 11"/>
                <a:gd name="T6" fmla="*/ 14 w 14"/>
                <a:gd name="T7" fmla="*/ 6 h 11"/>
                <a:gd name="T8" fmla="*/ 8 w 14"/>
                <a:gd name="T9" fmla="*/ 11 h 11"/>
                <a:gd name="T10" fmla="*/ 6 w 14"/>
                <a:gd name="T11" fmla="*/ 9 h 11"/>
                <a:gd name="T12" fmla="*/ 2 w 14"/>
                <a:gd name="T13" fmla="*/ 4 h 11"/>
                <a:gd name="T14" fmla="*/ 0 60000 65536"/>
                <a:gd name="T15" fmla="*/ 0 60000 65536"/>
                <a:gd name="T16" fmla="*/ 0 60000 65536"/>
                <a:gd name="T17" fmla="*/ 0 60000 65536"/>
                <a:gd name="T18" fmla="*/ 0 60000 65536"/>
                <a:gd name="T19" fmla="*/ 0 60000 65536"/>
                <a:gd name="T20" fmla="*/ 0 60000 65536"/>
                <a:gd name="T21" fmla="*/ 0 w 14"/>
                <a:gd name="T22" fmla="*/ 0 h 11"/>
                <a:gd name="T23" fmla="*/ 14 w 14"/>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1">
                  <a:moveTo>
                    <a:pt x="2" y="4"/>
                  </a:moveTo>
                  <a:lnTo>
                    <a:pt x="0" y="0"/>
                  </a:lnTo>
                  <a:lnTo>
                    <a:pt x="14" y="0"/>
                  </a:lnTo>
                  <a:lnTo>
                    <a:pt x="14" y="6"/>
                  </a:lnTo>
                  <a:lnTo>
                    <a:pt x="8" y="11"/>
                  </a:lnTo>
                  <a:lnTo>
                    <a:pt x="6" y="9"/>
                  </a:lnTo>
                  <a:lnTo>
                    <a:pt x="2" y="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2" name="Freeform 610"/>
            <p:cNvSpPr>
              <a:spLocks noChangeAspect="1"/>
            </p:cNvSpPr>
            <p:nvPr/>
          </p:nvSpPr>
          <p:spPr bwMode="gray">
            <a:xfrm>
              <a:off x="2618732" y="2823500"/>
              <a:ext cx="57544" cy="75028"/>
            </a:xfrm>
            <a:custGeom>
              <a:avLst/>
              <a:gdLst>
                <a:gd name="T0" fmla="*/ 0 w 31"/>
                <a:gd name="T1" fmla="*/ 39 h 52"/>
                <a:gd name="T2" fmla="*/ 4 w 31"/>
                <a:gd name="T3" fmla="*/ 37 h 52"/>
                <a:gd name="T4" fmla="*/ 2 w 31"/>
                <a:gd name="T5" fmla="*/ 23 h 52"/>
                <a:gd name="T6" fmla="*/ 18 w 31"/>
                <a:gd name="T7" fmla="*/ 12 h 52"/>
                <a:gd name="T8" fmla="*/ 21 w 31"/>
                <a:gd name="T9" fmla="*/ 2 h 52"/>
                <a:gd name="T10" fmla="*/ 25 w 31"/>
                <a:gd name="T11" fmla="*/ 0 h 52"/>
                <a:gd name="T12" fmla="*/ 31 w 31"/>
                <a:gd name="T13" fmla="*/ 4 h 52"/>
                <a:gd name="T14" fmla="*/ 31 w 31"/>
                <a:gd name="T15" fmla="*/ 27 h 52"/>
                <a:gd name="T16" fmla="*/ 14 w 31"/>
                <a:gd name="T17" fmla="*/ 52 h 52"/>
                <a:gd name="T18" fmla="*/ 0 w 31"/>
                <a:gd name="T19" fmla="*/ 43 h 52"/>
                <a:gd name="T20" fmla="*/ 0 w 31"/>
                <a:gd name="T21" fmla="*/ 39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52"/>
                <a:gd name="T35" fmla="*/ 31 w 31"/>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52">
                  <a:moveTo>
                    <a:pt x="0" y="39"/>
                  </a:moveTo>
                  <a:lnTo>
                    <a:pt x="4" y="37"/>
                  </a:lnTo>
                  <a:lnTo>
                    <a:pt x="2" y="23"/>
                  </a:lnTo>
                  <a:lnTo>
                    <a:pt x="18" y="12"/>
                  </a:lnTo>
                  <a:lnTo>
                    <a:pt x="21" y="2"/>
                  </a:lnTo>
                  <a:lnTo>
                    <a:pt x="25" y="0"/>
                  </a:lnTo>
                  <a:lnTo>
                    <a:pt x="31" y="4"/>
                  </a:lnTo>
                  <a:lnTo>
                    <a:pt x="31" y="27"/>
                  </a:lnTo>
                  <a:lnTo>
                    <a:pt x="14" y="52"/>
                  </a:lnTo>
                  <a:lnTo>
                    <a:pt x="0" y="43"/>
                  </a:lnTo>
                  <a:lnTo>
                    <a:pt x="0" y="39"/>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3" name="Freeform 611"/>
            <p:cNvSpPr>
              <a:spLocks noChangeAspect="1"/>
            </p:cNvSpPr>
            <p:nvPr/>
          </p:nvSpPr>
          <p:spPr bwMode="gray">
            <a:xfrm>
              <a:off x="2618732" y="2823500"/>
              <a:ext cx="57544" cy="75028"/>
            </a:xfrm>
            <a:custGeom>
              <a:avLst/>
              <a:gdLst>
                <a:gd name="T0" fmla="*/ 0 w 31"/>
                <a:gd name="T1" fmla="*/ 39 h 52"/>
                <a:gd name="T2" fmla="*/ 4 w 31"/>
                <a:gd name="T3" fmla="*/ 37 h 52"/>
                <a:gd name="T4" fmla="*/ 2 w 31"/>
                <a:gd name="T5" fmla="*/ 23 h 52"/>
                <a:gd name="T6" fmla="*/ 18 w 31"/>
                <a:gd name="T7" fmla="*/ 12 h 52"/>
                <a:gd name="T8" fmla="*/ 21 w 31"/>
                <a:gd name="T9" fmla="*/ 2 h 52"/>
                <a:gd name="T10" fmla="*/ 25 w 31"/>
                <a:gd name="T11" fmla="*/ 0 h 52"/>
                <a:gd name="T12" fmla="*/ 31 w 31"/>
                <a:gd name="T13" fmla="*/ 4 h 52"/>
                <a:gd name="T14" fmla="*/ 31 w 31"/>
                <a:gd name="T15" fmla="*/ 27 h 52"/>
                <a:gd name="T16" fmla="*/ 14 w 31"/>
                <a:gd name="T17" fmla="*/ 52 h 52"/>
                <a:gd name="T18" fmla="*/ 0 w 31"/>
                <a:gd name="T19" fmla="*/ 43 h 52"/>
                <a:gd name="T20" fmla="*/ 0 w 31"/>
                <a:gd name="T21" fmla="*/ 39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52"/>
                <a:gd name="T35" fmla="*/ 31 w 31"/>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52">
                  <a:moveTo>
                    <a:pt x="0" y="39"/>
                  </a:moveTo>
                  <a:lnTo>
                    <a:pt x="4" y="37"/>
                  </a:lnTo>
                  <a:lnTo>
                    <a:pt x="2" y="23"/>
                  </a:lnTo>
                  <a:lnTo>
                    <a:pt x="18" y="12"/>
                  </a:lnTo>
                  <a:lnTo>
                    <a:pt x="21" y="2"/>
                  </a:lnTo>
                  <a:lnTo>
                    <a:pt x="25" y="0"/>
                  </a:lnTo>
                  <a:lnTo>
                    <a:pt x="31" y="4"/>
                  </a:lnTo>
                  <a:lnTo>
                    <a:pt x="31" y="27"/>
                  </a:lnTo>
                  <a:lnTo>
                    <a:pt x="14" y="52"/>
                  </a:lnTo>
                  <a:lnTo>
                    <a:pt x="0" y="43"/>
                  </a:lnTo>
                  <a:lnTo>
                    <a:pt x="0" y="39"/>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4" name="Freeform 612"/>
            <p:cNvSpPr>
              <a:spLocks noChangeAspect="1"/>
            </p:cNvSpPr>
            <p:nvPr/>
          </p:nvSpPr>
          <p:spPr bwMode="gray">
            <a:xfrm>
              <a:off x="2946283" y="2745212"/>
              <a:ext cx="53116" cy="61979"/>
            </a:xfrm>
            <a:custGeom>
              <a:avLst/>
              <a:gdLst>
                <a:gd name="T0" fmla="*/ 6 w 23"/>
                <a:gd name="T1" fmla="*/ 0 h 40"/>
                <a:gd name="T2" fmla="*/ 23 w 23"/>
                <a:gd name="T3" fmla="*/ 19 h 40"/>
                <a:gd name="T4" fmla="*/ 17 w 23"/>
                <a:gd name="T5" fmla="*/ 38 h 40"/>
                <a:gd name="T6" fmla="*/ 9 w 23"/>
                <a:gd name="T7" fmla="*/ 40 h 40"/>
                <a:gd name="T8" fmla="*/ 6 w 23"/>
                <a:gd name="T9" fmla="*/ 38 h 40"/>
                <a:gd name="T10" fmla="*/ 2 w 23"/>
                <a:gd name="T11" fmla="*/ 33 h 40"/>
                <a:gd name="T12" fmla="*/ 0 w 23"/>
                <a:gd name="T13" fmla="*/ 25 h 40"/>
                <a:gd name="T14" fmla="*/ 2 w 23"/>
                <a:gd name="T15" fmla="*/ 19 h 40"/>
                <a:gd name="T16" fmla="*/ 6 w 23"/>
                <a:gd name="T17" fmla="*/ 29 h 40"/>
                <a:gd name="T18" fmla="*/ 9 w 23"/>
                <a:gd name="T19" fmla="*/ 27 h 40"/>
                <a:gd name="T20" fmla="*/ 9 w 23"/>
                <a:gd name="T21" fmla="*/ 13 h 40"/>
                <a:gd name="T22" fmla="*/ 8 w 23"/>
                <a:gd name="T23" fmla="*/ 15 h 40"/>
                <a:gd name="T24" fmla="*/ 6 w 23"/>
                <a:gd name="T25" fmla="*/ 5 h 40"/>
                <a:gd name="T26" fmla="*/ 6 w 23"/>
                <a:gd name="T27" fmla="*/ 0 h 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
                <a:gd name="T43" fmla="*/ 0 h 40"/>
                <a:gd name="T44" fmla="*/ 23 w 23"/>
                <a:gd name="T45" fmla="*/ 40 h 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 h="40">
                  <a:moveTo>
                    <a:pt x="6" y="0"/>
                  </a:moveTo>
                  <a:lnTo>
                    <a:pt x="23" y="19"/>
                  </a:lnTo>
                  <a:lnTo>
                    <a:pt x="17" y="38"/>
                  </a:lnTo>
                  <a:lnTo>
                    <a:pt x="9" y="40"/>
                  </a:lnTo>
                  <a:lnTo>
                    <a:pt x="6" y="38"/>
                  </a:lnTo>
                  <a:lnTo>
                    <a:pt x="2" y="33"/>
                  </a:lnTo>
                  <a:lnTo>
                    <a:pt x="0" y="25"/>
                  </a:lnTo>
                  <a:lnTo>
                    <a:pt x="2" y="19"/>
                  </a:lnTo>
                  <a:lnTo>
                    <a:pt x="6" y="29"/>
                  </a:lnTo>
                  <a:lnTo>
                    <a:pt x="9" y="27"/>
                  </a:lnTo>
                  <a:lnTo>
                    <a:pt x="9" y="13"/>
                  </a:lnTo>
                  <a:lnTo>
                    <a:pt x="8" y="15"/>
                  </a:lnTo>
                  <a:lnTo>
                    <a:pt x="6" y="5"/>
                  </a:lnTo>
                  <a:lnTo>
                    <a:pt x="6" y="0"/>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5" name="Freeform 613"/>
            <p:cNvSpPr>
              <a:spLocks noChangeAspect="1"/>
            </p:cNvSpPr>
            <p:nvPr/>
          </p:nvSpPr>
          <p:spPr bwMode="gray">
            <a:xfrm>
              <a:off x="2946283" y="2745212"/>
              <a:ext cx="53116" cy="61979"/>
            </a:xfrm>
            <a:custGeom>
              <a:avLst/>
              <a:gdLst>
                <a:gd name="T0" fmla="*/ 6 w 23"/>
                <a:gd name="T1" fmla="*/ 0 h 40"/>
                <a:gd name="T2" fmla="*/ 23 w 23"/>
                <a:gd name="T3" fmla="*/ 19 h 40"/>
                <a:gd name="T4" fmla="*/ 17 w 23"/>
                <a:gd name="T5" fmla="*/ 38 h 40"/>
                <a:gd name="T6" fmla="*/ 9 w 23"/>
                <a:gd name="T7" fmla="*/ 40 h 40"/>
                <a:gd name="T8" fmla="*/ 6 w 23"/>
                <a:gd name="T9" fmla="*/ 38 h 40"/>
                <a:gd name="T10" fmla="*/ 2 w 23"/>
                <a:gd name="T11" fmla="*/ 33 h 40"/>
                <a:gd name="T12" fmla="*/ 0 w 23"/>
                <a:gd name="T13" fmla="*/ 25 h 40"/>
                <a:gd name="T14" fmla="*/ 2 w 23"/>
                <a:gd name="T15" fmla="*/ 19 h 40"/>
                <a:gd name="T16" fmla="*/ 6 w 23"/>
                <a:gd name="T17" fmla="*/ 29 h 40"/>
                <a:gd name="T18" fmla="*/ 9 w 23"/>
                <a:gd name="T19" fmla="*/ 27 h 40"/>
                <a:gd name="T20" fmla="*/ 9 w 23"/>
                <a:gd name="T21" fmla="*/ 13 h 40"/>
                <a:gd name="T22" fmla="*/ 8 w 23"/>
                <a:gd name="T23" fmla="*/ 15 h 40"/>
                <a:gd name="T24" fmla="*/ 6 w 23"/>
                <a:gd name="T25" fmla="*/ 5 h 40"/>
                <a:gd name="T26" fmla="*/ 6 w 23"/>
                <a:gd name="T27" fmla="*/ 0 h 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
                <a:gd name="T43" fmla="*/ 0 h 40"/>
                <a:gd name="T44" fmla="*/ 23 w 23"/>
                <a:gd name="T45" fmla="*/ 40 h 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 h="40">
                  <a:moveTo>
                    <a:pt x="6" y="0"/>
                  </a:moveTo>
                  <a:lnTo>
                    <a:pt x="23" y="19"/>
                  </a:lnTo>
                  <a:lnTo>
                    <a:pt x="17" y="38"/>
                  </a:lnTo>
                  <a:lnTo>
                    <a:pt x="9" y="40"/>
                  </a:lnTo>
                  <a:lnTo>
                    <a:pt x="6" y="38"/>
                  </a:lnTo>
                  <a:lnTo>
                    <a:pt x="2" y="33"/>
                  </a:lnTo>
                  <a:lnTo>
                    <a:pt x="0" y="25"/>
                  </a:lnTo>
                  <a:lnTo>
                    <a:pt x="2" y="19"/>
                  </a:lnTo>
                  <a:lnTo>
                    <a:pt x="6" y="29"/>
                  </a:lnTo>
                  <a:lnTo>
                    <a:pt x="9" y="27"/>
                  </a:lnTo>
                  <a:lnTo>
                    <a:pt x="9" y="13"/>
                  </a:lnTo>
                  <a:lnTo>
                    <a:pt x="8" y="15"/>
                  </a:lnTo>
                  <a:lnTo>
                    <a:pt x="6" y="5"/>
                  </a:lnTo>
                  <a:lnTo>
                    <a:pt x="6" y="0"/>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6" name="Freeform 614"/>
            <p:cNvSpPr>
              <a:spLocks noChangeAspect="1"/>
            </p:cNvSpPr>
            <p:nvPr/>
          </p:nvSpPr>
          <p:spPr bwMode="gray">
            <a:xfrm>
              <a:off x="2972841" y="2679971"/>
              <a:ext cx="61969" cy="81552"/>
            </a:xfrm>
            <a:custGeom>
              <a:avLst/>
              <a:gdLst>
                <a:gd name="T0" fmla="*/ 0 w 30"/>
                <a:gd name="T1" fmla="*/ 21 h 54"/>
                <a:gd name="T2" fmla="*/ 12 w 30"/>
                <a:gd name="T3" fmla="*/ 0 h 54"/>
                <a:gd name="T4" fmla="*/ 22 w 30"/>
                <a:gd name="T5" fmla="*/ 4 h 54"/>
                <a:gd name="T6" fmla="*/ 28 w 30"/>
                <a:gd name="T7" fmla="*/ 16 h 54"/>
                <a:gd name="T8" fmla="*/ 28 w 30"/>
                <a:gd name="T9" fmla="*/ 35 h 54"/>
                <a:gd name="T10" fmla="*/ 30 w 30"/>
                <a:gd name="T11" fmla="*/ 49 h 54"/>
                <a:gd name="T12" fmla="*/ 26 w 30"/>
                <a:gd name="T13" fmla="*/ 54 h 54"/>
                <a:gd name="T14" fmla="*/ 12 w 30"/>
                <a:gd name="T15" fmla="*/ 52 h 54"/>
                <a:gd name="T16" fmla="*/ 8 w 30"/>
                <a:gd name="T17" fmla="*/ 45 h 54"/>
                <a:gd name="T18" fmla="*/ 4 w 30"/>
                <a:gd name="T19" fmla="*/ 37 h 54"/>
                <a:gd name="T20" fmla="*/ 8 w 30"/>
                <a:gd name="T21" fmla="*/ 23 h 54"/>
                <a:gd name="T22" fmla="*/ 6 w 30"/>
                <a:gd name="T23" fmla="*/ 25 h 54"/>
                <a:gd name="T24" fmla="*/ 0 w 30"/>
                <a:gd name="T25" fmla="*/ 21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54"/>
                <a:gd name="T41" fmla="*/ 30 w 30"/>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54">
                  <a:moveTo>
                    <a:pt x="0" y="21"/>
                  </a:moveTo>
                  <a:lnTo>
                    <a:pt x="12" y="0"/>
                  </a:lnTo>
                  <a:lnTo>
                    <a:pt x="22" y="4"/>
                  </a:lnTo>
                  <a:lnTo>
                    <a:pt x="28" y="16"/>
                  </a:lnTo>
                  <a:lnTo>
                    <a:pt x="28" y="35"/>
                  </a:lnTo>
                  <a:lnTo>
                    <a:pt x="30" y="49"/>
                  </a:lnTo>
                  <a:lnTo>
                    <a:pt x="26" y="54"/>
                  </a:lnTo>
                  <a:lnTo>
                    <a:pt x="12" y="52"/>
                  </a:lnTo>
                  <a:lnTo>
                    <a:pt x="8" y="45"/>
                  </a:lnTo>
                  <a:lnTo>
                    <a:pt x="4" y="37"/>
                  </a:lnTo>
                  <a:lnTo>
                    <a:pt x="8" y="23"/>
                  </a:lnTo>
                  <a:lnTo>
                    <a:pt x="6" y="25"/>
                  </a:lnTo>
                  <a:lnTo>
                    <a:pt x="0" y="21"/>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7" name="Freeform 615"/>
            <p:cNvSpPr>
              <a:spLocks noChangeAspect="1"/>
            </p:cNvSpPr>
            <p:nvPr/>
          </p:nvSpPr>
          <p:spPr bwMode="gray">
            <a:xfrm>
              <a:off x="2972841" y="2679971"/>
              <a:ext cx="61969" cy="81552"/>
            </a:xfrm>
            <a:custGeom>
              <a:avLst/>
              <a:gdLst>
                <a:gd name="T0" fmla="*/ 0 w 30"/>
                <a:gd name="T1" fmla="*/ 21 h 54"/>
                <a:gd name="T2" fmla="*/ 12 w 30"/>
                <a:gd name="T3" fmla="*/ 0 h 54"/>
                <a:gd name="T4" fmla="*/ 22 w 30"/>
                <a:gd name="T5" fmla="*/ 4 h 54"/>
                <a:gd name="T6" fmla="*/ 28 w 30"/>
                <a:gd name="T7" fmla="*/ 16 h 54"/>
                <a:gd name="T8" fmla="*/ 28 w 30"/>
                <a:gd name="T9" fmla="*/ 35 h 54"/>
                <a:gd name="T10" fmla="*/ 30 w 30"/>
                <a:gd name="T11" fmla="*/ 49 h 54"/>
                <a:gd name="T12" fmla="*/ 26 w 30"/>
                <a:gd name="T13" fmla="*/ 54 h 54"/>
                <a:gd name="T14" fmla="*/ 12 w 30"/>
                <a:gd name="T15" fmla="*/ 52 h 54"/>
                <a:gd name="T16" fmla="*/ 8 w 30"/>
                <a:gd name="T17" fmla="*/ 45 h 54"/>
                <a:gd name="T18" fmla="*/ 4 w 30"/>
                <a:gd name="T19" fmla="*/ 37 h 54"/>
                <a:gd name="T20" fmla="*/ 8 w 30"/>
                <a:gd name="T21" fmla="*/ 23 h 54"/>
                <a:gd name="T22" fmla="*/ 6 w 30"/>
                <a:gd name="T23" fmla="*/ 25 h 54"/>
                <a:gd name="T24" fmla="*/ 0 w 30"/>
                <a:gd name="T25" fmla="*/ 21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54"/>
                <a:gd name="T41" fmla="*/ 30 w 30"/>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54">
                  <a:moveTo>
                    <a:pt x="0" y="21"/>
                  </a:moveTo>
                  <a:lnTo>
                    <a:pt x="12" y="0"/>
                  </a:lnTo>
                  <a:lnTo>
                    <a:pt x="22" y="4"/>
                  </a:lnTo>
                  <a:lnTo>
                    <a:pt x="28" y="16"/>
                  </a:lnTo>
                  <a:lnTo>
                    <a:pt x="28" y="35"/>
                  </a:lnTo>
                  <a:lnTo>
                    <a:pt x="30" y="49"/>
                  </a:lnTo>
                  <a:lnTo>
                    <a:pt x="26" y="54"/>
                  </a:lnTo>
                  <a:lnTo>
                    <a:pt x="12" y="52"/>
                  </a:lnTo>
                  <a:lnTo>
                    <a:pt x="8" y="45"/>
                  </a:lnTo>
                  <a:lnTo>
                    <a:pt x="4" y="37"/>
                  </a:lnTo>
                  <a:lnTo>
                    <a:pt x="8" y="23"/>
                  </a:lnTo>
                  <a:lnTo>
                    <a:pt x="6" y="25"/>
                  </a:lnTo>
                  <a:lnTo>
                    <a:pt x="0" y="21"/>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8" name="Freeform 616"/>
            <p:cNvSpPr>
              <a:spLocks noChangeAspect="1"/>
            </p:cNvSpPr>
            <p:nvPr/>
          </p:nvSpPr>
          <p:spPr bwMode="gray">
            <a:xfrm>
              <a:off x="2233640" y="2451630"/>
              <a:ext cx="340831" cy="91336"/>
            </a:xfrm>
            <a:custGeom>
              <a:avLst/>
              <a:gdLst>
                <a:gd name="T0" fmla="*/ 2 w 173"/>
                <a:gd name="T1" fmla="*/ 43 h 64"/>
                <a:gd name="T2" fmla="*/ 0 w 173"/>
                <a:gd name="T3" fmla="*/ 41 h 64"/>
                <a:gd name="T4" fmla="*/ 0 w 173"/>
                <a:gd name="T5" fmla="*/ 25 h 64"/>
                <a:gd name="T6" fmla="*/ 2 w 173"/>
                <a:gd name="T7" fmla="*/ 19 h 64"/>
                <a:gd name="T8" fmla="*/ 18 w 173"/>
                <a:gd name="T9" fmla="*/ 4 h 64"/>
                <a:gd name="T10" fmla="*/ 45 w 173"/>
                <a:gd name="T11" fmla="*/ 6 h 64"/>
                <a:gd name="T12" fmla="*/ 68 w 173"/>
                <a:gd name="T13" fmla="*/ 2 h 64"/>
                <a:gd name="T14" fmla="*/ 76 w 173"/>
                <a:gd name="T15" fmla="*/ 6 h 64"/>
                <a:gd name="T16" fmla="*/ 95 w 173"/>
                <a:gd name="T17" fmla="*/ 0 h 64"/>
                <a:gd name="T18" fmla="*/ 115 w 173"/>
                <a:gd name="T19" fmla="*/ 14 h 64"/>
                <a:gd name="T20" fmla="*/ 134 w 173"/>
                <a:gd name="T21" fmla="*/ 14 h 64"/>
                <a:gd name="T22" fmla="*/ 142 w 173"/>
                <a:gd name="T23" fmla="*/ 12 h 64"/>
                <a:gd name="T24" fmla="*/ 151 w 173"/>
                <a:gd name="T25" fmla="*/ 15 h 64"/>
                <a:gd name="T26" fmla="*/ 161 w 173"/>
                <a:gd name="T27" fmla="*/ 39 h 64"/>
                <a:gd name="T28" fmla="*/ 171 w 173"/>
                <a:gd name="T29" fmla="*/ 41 h 64"/>
                <a:gd name="T30" fmla="*/ 173 w 173"/>
                <a:gd name="T31" fmla="*/ 54 h 64"/>
                <a:gd name="T32" fmla="*/ 167 w 173"/>
                <a:gd name="T33" fmla="*/ 64 h 64"/>
                <a:gd name="T34" fmla="*/ 115 w 173"/>
                <a:gd name="T35" fmla="*/ 35 h 64"/>
                <a:gd name="T36" fmla="*/ 105 w 173"/>
                <a:gd name="T37" fmla="*/ 31 h 64"/>
                <a:gd name="T38" fmla="*/ 95 w 173"/>
                <a:gd name="T39" fmla="*/ 31 h 64"/>
                <a:gd name="T40" fmla="*/ 95 w 173"/>
                <a:gd name="T41" fmla="*/ 37 h 64"/>
                <a:gd name="T42" fmla="*/ 89 w 173"/>
                <a:gd name="T43" fmla="*/ 39 h 64"/>
                <a:gd name="T44" fmla="*/ 76 w 173"/>
                <a:gd name="T45" fmla="*/ 39 h 64"/>
                <a:gd name="T46" fmla="*/ 66 w 173"/>
                <a:gd name="T47" fmla="*/ 37 h 64"/>
                <a:gd name="T48" fmla="*/ 56 w 173"/>
                <a:gd name="T49" fmla="*/ 29 h 64"/>
                <a:gd name="T50" fmla="*/ 49 w 173"/>
                <a:gd name="T51" fmla="*/ 31 h 64"/>
                <a:gd name="T52" fmla="*/ 45 w 173"/>
                <a:gd name="T53" fmla="*/ 39 h 64"/>
                <a:gd name="T54" fmla="*/ 35 w 173"/>
                <a:gd name="T55" fmla="*/ 41 h 64"/>
                <a:gd name="T56" fmla="*/ 25 w 173"/>
                <a:gd name="T57" fmla="*/ 35 h 64"/>
                <a:gd name="T58" fmla="*/ 14 w 173"/>
                <a:gd name="T59" fmla="*/ 23 h 64"/>
                <a:gd name="T60" fmla="*/ 2 w 173"/>
                <a:gd name="T61" fmla="*/ 43 h 6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73"/>
                <a:gd name="T94" fmla="*/ 0 h 64"/>
                <a:gd name="T95" fmla="*/ 173 w 173"/>
                <a:gd name="T96" fmla="*/ 64 h 6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73" h="64">
                  <a:moveTo>
                    <a:pt x="2" y="43"/>
                  </a:moveTo>
                  <a:lnTo>
                    <a:pt x="0" y="41"/>
                  </a:lnTo>
                  <a:lnTo>
                    <a:pt x="0" y="25"/>
                  </a:lnTo>
                  <a:lnTo>
                    <a:pt x="2" y="19"/>
                  </a:lnTo>
                  <a:lnTo>
                    <a:pt x="18" y="4"/>
                  </a:lnTo>
                  <a:lnTo>
                    <a:pt x="45" y="6"/>
                  </a:lnTo>
                  <a:lnTo>
                    <a:pt x="68" y="2"/>
                  </a:lnTo>
                  <a:lnTo>
                    <a:pt x="76" y="6"/>
                  </a:lnTo>
                  <a:lnTo>
                    <a:pt x="95" y="0"/>
                  </a:lnTo>
                  <a:lnTo>
                    <a:pt x="115" y="14"/>
                  </a:lnTo>
                  <a:lnTo>
                    <a:pt x="134" y="14"/>
                  </a:lnTo>
                  <a:lnTo>
                    <a:pt x="142" y="12"/>
                  </a:lnTo>
                  <a:lnTo>
                    <a:pt x="151" y="15"/>
                  </a:lnTo>
                  <a:lnTo>
                    <a:pt x="161" y="39"/>
                  </a:lnTo>
                  <a:lnTo>
                    <a:pt x="171" y="41"/>
                  </a:lnTo>
                  <a:lnTo>
                    <a:pt x="173" y="54"/>
                  </a:lnTo>
                  <a:lnTo>
                    <a:pt x="167" y="64"/>
                  </a:lnTo>
                  <a:lnTo>
                    <a:pt x="115" y="35"/>
                  </a:lnTo>
                  <a:lnTo>
                    <a:pt x="105" y="31"/>
                  </a:lnTo>
                  <a:lnTo>
                    <a:pt x="95" y="31"/>
                  </a:lnTo>
                  <a:lnTo>
                    <a:pt x="95" y="37"/>
                  </a:lnTo>
                  <a:lnTo>
                    <a:pt x="89" y="39"/>
                  </a:lnTo>
                  <a:lnTo>
                    <a:pt x="76" y="39"/>
                  </a:lnTo>
                  <a:lnTo>
                    <a:pt x="66" y="37"/>
                  </a:lnTo>
                  <a:lnTo>
                    <a:pt x="56" y="29"/>
                  </a:lnTo>
                  <a:lnTo>
                    <a:pt x="49" y="31"/>
                  </a:lnTo>
                  <a:lnTo>
                    <a:pt x="45" y="39"/>
                  </a:lnTo>
                  <a:lnTo>
                    <a:pt x="35" y="41"/>
                  </a:lnTo>
                  <a:lnTo>
                    <a:pt x="25" y="35"/>
                  </a:lnTo>
                  <a:lnTo>
                    <a:pt x="14" y="23"/>
                  </a:lnTo>
                  <a:lnTo>
                    <a:pt x="2" y="43"/>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69" name="Freeform 617"/>
            <p:cNvSpPr>
              <a:spLocks noChangeAspect="1"/>
            </p:cNvSpPr>
            <p:nvPr/>
          </p:nvSpPr>
          <p:spPr bwMode="gray">
            <a:xfrm>
              <a:off x="2233640" y="2451630"/>
              <a:ext cx="340831" cy="91336"/>
            </a:xfrm>
            <a:custGeom>
              <a:avLst/>
              <a:gdLst>
                <a:gd name="T0" fmla="*/ 2 w 173"/>
                <a:gd name="T1" fmla="*/ 43 h 64"/>
                <a:gd name="T2" fmla="*/ 0 w 173"/>
                <a:gd name="T3" fmla="*/ 41 h 64"/>
                <a:gd name="T4" fmla="*/ 0 w 173"/>
                <a:gd name="T5" fmla="*/ 25 h 64"/>
                <a:gd name="T6" fmla="*/ 2 w 173"/>
                <a:gd name="T7" fmla="*/ 19 h 64"/>
                <a:gd name="T8" fmla="*/ 18 w 173"/>
                <a:gd name="T9" fmla="*/ 4 h 64"/>
                <a:gd name="T10" fmla="*/ 45 w 173"/>
                <a:gd name="T11" fmla="*/ 6 h 64"/>
                <a:gd name="T12" fmla="*/ 68 w 173"/>
                <a:gd name="T13" fmla="*/ 2 h 64"/>
                <a:gd name="T14" fmla="*/ 76 w 173"/>
                <a:gd name="T15" fmla="*/ 6 h 64"/>
                <a:gd name="T16" fmla="*/ 95 w 173"/>
                <a:gd name="T17" fmla="*/ 0 h 64"/>
                <a:gd name="T18" fmla="*/ 115 w 173"/>
                <a:gd name="T19" fmla="*/ 14 h 64"/>
                <a:gd name="T20" fmla="*/ 134 w 173"/>
                <a:gd name="T21" fmla="*/ 14 h 64"/>
                <a:gd name="T22" fmla="*/ 142 w 173"/>
                <a:gd name="T23" fmla="*/ 12 h 64"/>
                <a:gd name="T24" fmla="*/ 151 w 173"/>
                <a:gd name="T25" fmla="*/ 15 h 64"/>
                <a:gd name="T26" fmla="*/ 161 w 173"/>
                <a:gd name="T27" fmla="*/ 39 h 64"/>
                <a:gd name="T28" fmla="*/ 171 w 173"/>
                <a:gd name="T29" fmla="*/ 41 h 64"/>
                <a:gd name="T30" fmla="*/ 173 w 173"/>
                <a:gd name="T31" fmla="*/ 54 h 64"/>
                <a:gd name="T32" fmla="*/ 167 w 173"/>
                <a:gd name="T33" fmla="*/ 64 h 64"/>
                <a:gd name="T34" fmla="*/ 115 w 173"/>
                <a:gd name="T35" fmla="*/ 35 h 64"/>
                <a:gd name="T36" fmla="*/ 105 w 173"/>
                <a:gd name="T37" fmla="*/ 31 h 64"/>
                <a:gd name="T38" fmla="*/ 95 w 173"/>
                <a:gd name="T39" fmla="*/ 31 h 64"/>
                <a:gd name="T40" fmla="*/ 95 w 173"/>
                <a:gd name="T41" fmla="*/ 37 h 64"/>
                <a:gd name="T42" fmla="*/ 89 w 173"/>
                <a:gd name="T43" fmla="*/ 39 h 64"/>
                <a:gd name="T44" fmla="*/ 76 w 173"/>
                <a:gd name="T45" fmla="*/ 39 h 64"/>
                <a:gd name="T46" fmla="*/ 66 w 173"/>
                <a:gd name="T47" fmla="*/ 37 h 64"/>
                <a:gd name="T48" fmla="*/ 56 w 173"/>
                <a:gd name="T49" fmla="*/ 29 h 64"/>
                <a:gd name="T50" fmla="*/ 49 w 173"/>
                <a:gd name="T51" fmla="*/ 31 h 64"/>
                <a:gd name="T52" fmla="*/ 45 w 173"/>
                <a:gd name="T53" fmla="*/ 39 h 64"/>
                <a:gd name="T54" fmla="*/ 35 w 173"/>
                <a:gd name="T55" fmla="*/ 41 h 64"/>
                <a:gd name="T56" fmla="*/ 25 w 173"/>
                <a:gd name="T57" fmla="*/ 35 h 64"/>
                <a:gd name="T58" fmla="*/ 14 w 173"/>
                <a:gd name="T59" fmla="*/ 23 h 64"/>
                <a:gd name="T60" fmla="*/ 2 w 173"/>
                <a:gd name="T61" fmla="*/ 43 h 6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73"/>
                <a:gd name="T94" fmla="*/ 0 h 64"/>
                <a:gd name="T95" fmla="*/ 173 w 173"/>
                <a:gd name="T96" fmla="*/ 64 h 6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73" h="64">
                  <a:moveTo>
                    <a:pt x="2" y="43"/>
                  </a:moveTo>
                  <a:lnTo>
                    <a:pt x="0" y="41"/>
                  </a:lnTo>
                  <a:lnTo>
                    <a:pt x="0" y="25"/>
                  </a:lnTo>
                  <a:lnTo>
                    <a:pt x="2" y="19"/>
                  </a:lnTo>
                  <a:lnTo>
                    <a:pt x="18" y="4"/>
                  </a:lnTo>
                  <a:lnTo>
                    <a:pt x="45" y="6"/>
                  </a:lnTo>
                  <a:lnTo>
                    <a:pt x="68" y="2"/>
                  </a:lnTo>
                  <a:lnTo>
                    <a:pt x="76" y="6"/>
                  </a:lnTo>
                  <a:lnTo>
                    <a:pt x="95" y="0"/>
                  </a:lnTo>
                  <a:lnTo>
                    <a:pt x="115" y="14"/>
                  </a:lnTo>
                  <a:lnTo>
                    <a:pt x="134" y="14"/>
                  </a:lnTo>
                  <a:lnTo>
                    <a:pt x="142" y="12"/>
                  </a:lnTo>
                  <a:lnTo>
                    <a:pt x="151" y="15"/>
                  </a:lnTo>
                  <a:lnTo>
                    <a:pt x="161" y="39"/>
                  </a:lnTo>
                  <a:lnTo>
                    <a:pt x="171" y="41"/>
                  </a:lnTo>
                  <a:lnTo>
                    <a:pt x="173" y="54"/>
                  </a:lnTo>
                  <a:lnTo>
                    <a:pt x="167" y="64"/>
                  </a:lnTo>
                  <a:lnTo>
                    <a:pt x="115" y="35"/>
                  </a:lnTo>
                  <a:lnTo>
                    <a:pt x="105" y="31"/>
                  </a:lnTo>
                  <a:lnTo>
                    <a:pt x="95" y="31"/>
                  </a:lnTo>
                  <a:lnTo>
                    <a:pt x="95" y="37"/>
                  </a:lnTo>
                  <a:lnTo>
                    <a:pt x="89" y="39"/>
                  </a:lnTo>
                  <a:lnTo>
                    <a:pt x="76" y="39"/>
                  </a:lnTo>
                  <a:lnTo>
                    <a:pt x="66" y="37"/>
                  </a:lnTo>
                  <a:lnTo>
                    <a:pt x="56" y="29"/>
                  </a:lnTo>
                  <a:lnTo>
                    <a:pt x="49" y="31"/>
                  </a:lnTo>
                  <a:lnTo>
                    <a:pt x="45" y="39"/>
                  </a:lnTo>
                  <a:lnTo>
                    <a:pt x="35" y="41"/>
                  </a:lnTo>
                  <a:lnTo>
                    <a:pt x="25" y="35"/>
                  </a:lnTo>
                  <a:lnTo>
                    <a:pt x="14" y="23"/>
                  </a:lnTo>
                  <a:lnTo>
                    <a:pt x="2" y="43"/>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0" name="Freeform 618"/>
            <p:cNvSpPr>
              <a:spLocks noChangeAspect="1"/>
            </p:cNvSpPr>
            <p:nvPr/>
          </p:nvSpPr>
          <p:spPr bwMode="gray">
            <a:xfrm>
              <a:off x="2454958" y="2357030"/>
              <a:ext cx="66397" cy="32620"/>
            </a:xfrm>
            <a:custGeom>
              <a:avLst/>
              <a:gdLst>
                <a:gd name="T0" fmla="*/ 0 w 35"/>
                <a:gd name="T1" fmla="*/ 8 h 23"/>
                <a:gd name="T2" fmla="*/ 6 w 35"/>
                <a:gd name="T3" fmla="*/ 8 h 23"/>
                <a:gd name="T4" fmla="*/ 23 w 35"/>
                <a:gd name="T5" fmla="*/ 0 h 23"/>
                <a:gd name="T6" fmla="*/ 29 w 35"/>
                <a:gd name="T7" fmla="*/ 0 h 23"/>
                <a:gd name="T8" fmla="*/ 35 w 35"/>
                <a:gd name="T9" fmla="*/ 8 h 23"/>
                <a:gd name="T10" fmla="*/ 35 w 35"/>
                <a:gd name="T11" fmla="*/ 15 h 23"/>
                <a:gd name="T12" fmla="*/ 15 w 35"/>
                <a:gd name="T13" fmla="*/ 23 h 23"/>
                <a:gd name="T14" fmla="*/ 2 w 35"/>
                <a:gd name="T15" fmla="*/ 14 h 23"/>
                <a:gd name="T16" fmla="*/ 0 w 35"/>
                <a:gd name="T17" fmla="*/ 8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23"/>
                <a:gd name="T29" fmla="*/ 35 w 3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23">
                  <a:moveTo>
                    <a:pt x="0" y="8"/>
                  </a:moveTo>
                  <a:lnTo>
                    <a:pt x="6" y="8"/>
                  </a:lnTo>
                  <a:lnTo>
                    <a:pt x="23" y="0"/>
                  </a:lnTo>
                  <a:lnTo>
                    <a:pt x="29" y="0"/>
                  </a:lnTo>
                  <a:lnTo>
                    <a:pt x="35" y="8"/>
                  </a:lnTo>
                  <a:lnTo>
                    <a:pt x="35" y="15"/>
                  </a:lnTo>
                  <a:lnTo>
                    <a:pt x="15" y="23"/>
                  </a:lnTo>
                  <a:lnTo>
                    <a:pt x="2" y="14"/>
                  </a:lnTo>
                  <a:lnTo>
                    <a:pt x="0" y="8"/>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1" name="Freeform 619"/>
            <p:cNvSpPr>
              <a:spLocks noChangeAspect="1"/>
            </p:cNvSpPr>
            <p:nvPr/>
          </p:nvSpPr>
          <p:spPr bwMode="gray">
            <a:xfrm>
              <a:off x="2454958" y="2357030"/>
              <a:ext cx="66397" cy="32620"/>
            </a:xfrm>
            <a:custGeom>
              <a:avLst/>
              <a:gdLst>
                <a:gd name="T0" fmla="*/ 0 w 35"/>
                <a:gd name="T1" fmla="*/ 8 h 23"/>
                <a:gd name="T2" fmla="*/ 6 w 35"/>
                <a:gd name="T3" fmla="*/ 8 h 23"/>
                <a:gd name="T4" fmla="*/ 23 w 35"/>
                <a:gd name="T5" fmla="*/ 0 h 23"/>
                <a:gd name="T6" fmla="*/ 29 w 35"/>
                <a:gd name="T7" fmla="*/ 0 h 23"/>
                <a:gd name="T8" fmla="*/ 35 w 35"/>
                <a:gd name="T9" fmla="*/ 8 h 23"/>
                <a:gd name="T10" fmla="*/ 35 w 35"/>
                <a:gd name="T11" fmla="*/ 15 h 23"/>
                <a:gd name="T12" fmla="*/ 15 w 35"/>
                <a:gd name="T13" fmla="*/ 23 h 23"/>
                <a:gd name="T14" fmla="*/ 2 w 35"/>
                <a:gd name="T15" fmla="*/ 14 h 23"/>
                <a:gd name="T16" fmla="*/ 0 w 35"/>
                <a:gd name="T17" fmla="*/ 8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23"/>
                <a:gd name="T29" fmla="*/ 35 w 3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23">
                  <a:moveTo>
                    <a:pt x="0" y="8"/>
                  </a:moveTo>
                  <a:lnTo>
                    <a:pt x="6" y="8"/>
                  </a:lnTo>
                  <a:lnTo>
                    <a:pt x="23" y="0"/>
                  </a:lnTo>
                  <a:lnTo>
                    <a:pt x="29" y="0"/>
                  </a:lnTo>
                  <a:lnTo>
                    <a:pt x="35" y="8"/>
                  </a:lnTo>
                  <a:lnTo>
                    <a:pt x="35" y="15"/>
                  </a:lnTo>
                  <a:lnTo>
                    <a:pt x="15" y="23"/>
                  </a:lnTo>
                  <a:lnTo>
                    <a:pt x="2" y="14"/>
                  </a:lnTo>
                  <a:lnTo>
                    <a:pt x="0" y="8"/>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2" name="Freeform 620"/>
            <p:cNvSpPr>
              <a:spLocks noChangeAspect="1"/>
            </p:cNvSpPr>
            <p:nvPr/>
          </p:nvSpPr>
          <p:spPr bwMode="gray">
            <a:xfrm>
              <a:off x="2521352" y="2210240"/>
              <a:ext cx="97380" cy="39144"/>
            </a:xfrm>
            <a:custGeom>
              <a:avLst/>
              <a:gdLst>
                <a:gd name="T0" fmla="*/ 2 w 50"/>
                <a:gd name="T1" fmla="*/ 4 h 23"/>
                <a:gd name="T2" fmla="*/ 17 w 50"/>
                <a:gd name="T3" fmla="*/ 0 h 23"/>
                <a:gd name="T4" fmla="*/ 50 w 50"/>
                <a:gd name="T5" fmla="*/ 17 h 23"/>
                <a:gd name="T6" fmla="*/ 27 w 50"/>
                <a:gd name="T7" fmla="*/ 23 h 23"/>
                <a:gd name="T8" fmla="*/ 3 w 50"/>
                <a:gd name="T9" fmla="*/ 14 h 23"/>
                <a:gd name="T10" fmla="*/ 0 w 50"/>
                <a:gd name="T11" fmla="*/ 10 h 23"/>
                <a:gd name="T12" fmla="*/ 2 w 50"/>
                <a:gd name="T13" fmla="*/ 4 h 23"/>
                <a:gd name="T14" fmla="*/ 0 60000 65536"/>
                <a:gd name="T15" fmla="*/ 0 60000 65536"/>
                <a:gd name="T16" fmla="*/ 0 60000 65536"/>
                <a:gd name="T17" fmla="*/ 0 60000 65536"/>
                <a:gd name="T18" fmla="*/ 0 60000 65536"/>
                <a:gd name="T19" fmla="*/ 0 60000 65536"/>
                <a:gd name="T20" fmla="*/ 0 60000 65536"/>
                <a:gd name="T21" fmla="*/ 0 w 50"/>
                <a:gd name="T22" fmla="*/ 0 h 23"/>
                <a:gd name="T23" fmla="*/ 50 w 50"/>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3">
                  <a:moveTo>
                    <a:pt x="2" y="4"/>
                  </a:moveTo>
                  <a:lnTo>
                    <a:pt x="17" y="0"/>
                  </a:lnTo>
                  <a:lnTo>
                    <a:pt x="50" y="17"/>
                  </a:lnTo>
                  <a:lnTo>
                    <a:pt x="27" y="23"/>
                  </a:lnTo>
                  <a:lnTo>
                    <a:pt x="3" y="14"/>
                  </a:lnTo>
                  <a:lnTo>
                    <a:pt x="0" y="10"/>
                  </a:lnTo>
                  <a:lnTo>
                    <a:pt x="2" y="4"/>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3" name="Freeform 621"/>
            <p:cNvSpPr>
              <a:spLocks noChangeAspect="1"/>
            </p:cNvSpPr>
            <p:nvPr/>
          </p:nvSpPr>
          <p:spPr bwMode="gray">
            <a:xfrm>
              <a:off x="2521352" y="2210240"/>
              <a:ext cx="97380" cy="39144"/>
            </a:xfrm>
            <a:custGeom>
              <a:avLst/>
              <a:gdLst>
                <a:gd name="T0" fmla="*/ 2 w 50"/>
                <a:gd name="T1" fmla="*/ 4 h 23"/>
                <a:gd name="T2" fmla="*/ 17 w 50"/>
                <a:gd name="T3" fmla="*/ 0 h 23"/>
                <a:gd name="T4" fmla="*/ 50 w 50"/>
                <a:gd name="T5" fmla="*/ 17 h 23"/>
                <a:gd name="T6" fmla="*/ 27 w 50"/>
                <a:gd name="T7" fmla="*/ 23 h 23"/>
                <a:gd name="T8" fmla="*/ 3 w 50"/>
                <a:gd name="T9" fmla="*/ 14 h 23"/>
                <a:gd name="T10" fmla="*/ 0 w 50"/>
                <a:gd name="T11" fmla="*/ 10 h 23"/>
                <a:gd name="T12" fmla="*/ 2 w 50"/>
                <a:gd name="T13" fmla="*/ 4 h 23"/>
                <a:gd name="T14" fmla="*/ 0 60000 65536"/>
                <a:gd name="T15" fmla="*/ 0 60000 65536"/>
                <a:gd name="T16" fmla="*/ 0 60000 65536"/>
                <a:gd name="T17" fmla="*/ 0 60000 65536"/>
                <a:gd name="T18" fmla="*/ 0 60000 65536"/>
                <a:gd name="T19" fmla="*/ 0 60000 65536"/>
                <a:gd name="T20" fmla="*/ 0 60000 65536"/>
                <a:gd name="T21" fmla="*/ 0 w 50"/>
                <a:gd name="T22" fmla="*/ 0 h 23"/>
                <a:gd name="T23" fmla="*/ 50 w 50"/>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3">
                  <a:moveTo>
                    <a:pt x="2" y="4"/>
                  </a:moveTo>
                  <a:lnTo>
                    <a:pt x="17" y="0"/>
                  </a:lnTo>
                  <a:lnTo>
                    <a:pt x="50" y="17"/>
                  </a:lnTo>
                  <a:lnTo>
                    <a:pt x="27" y="23"/>
                  </a:lnTo>
                  <a:lnTo>
                    <a:pt x="3" y="14"/>
                  </a:lnTo>
                  <a:lnTo>
                    <a:pt x="0" y="10"/>
                  </a:lnTo>
                  <a:lnTo>
                    <a:pt x="2" y="4"/>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4" name="Freeform 622"/>
            <p:cNvSpPr>
              <a:spLocks noChangeAspect="1"/>
            </p:cNvSpPr>
            <p:nvPr/>
          </p:nvSpPr>
          <p:spPr bwMode="gray">
            <a:xfrm>
              <a:off x="3132190" y="2347245"/>
              <a:ext cx="146071" cy="26096"/>
            </a:xfrm>
            <a:custGeom>
              <a:avLst/>
              <a:gdLst>
                <a:gd name="T0" fmla="*/ 0 w 74"/>
                <a:gd name="T1" fmla="*/ 2 h 18"/>
                <a:gd name="T2" fmla="*/ 0 w 74"/>
                <a:gd name="T3" fmla="*/ 0 h 18"/>
                <a:gd name="T4" fmla="*/ 8 w 74"/>
                <a:gd name="T5" fmla="*/ 0 h 18"/>
                <a:gd name="T6" fmla="*/ 35 w 74"/>
                <a:gd name="T7" fmla="*/ 6 h 18"/>
                <a:gd name="T8" fmla="*/ 66 w 74"/>
                <a:gd name="T9" fmla="*/ 8 h 18"/>
                <a:gd name="T10" fmla="*/ 72 w 74"/>
                <a:gd name="T11" fmla="*/ 10 h 18"/>
                <a:gd name="T12" fmla="*/ 74 w 74"/>
                <a:gd name="T13" fmla="*/ 16 h 18"/>
                <a:gd name="T14" fmla="*/ 62 w 74"/>
                <a:gd name="T15" fmla="*/ 18 h 18"/>
                <a:gd name="T16" fmla="*/ 39 w 74"/>
                <a:gd name="T17" fmla="*/ 16 h 18"/>
                <a:gd name="T18" fmla="*/ 2 w 74"/>
                <a:gd name="T19" fmla="*/ 4 h 18"/>
                <a:gd name="T20" fmla="*/ 0 w 74"/>
                <a:gd name="T21" fmla="*/ 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4"/>
                <a:gd name="T34" fmla="*/ 0 h 18"/>
                <a:gd name="T35" fmla="*/ 74 w 7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4" h="18">
                  <a:moveTo>
                    <a:pt x="0" y="2"/>
                  </a:moveTo>
                  <a:lnTo>
                    <a:pt x="0" y="0"/>
                  </a:lnTo>
                  <a:lnTo>
                    <a:pt x="8" y="0"/>
                  </a:lnTo>
                  <a:lnTo>
                    <a:pt x="35" y="6"/>
                  </a:lnTo>
                  <a:lnTo>
                    <a:pt x="66" y="8"/>
                  </a:lnTo>
                  <a:lnTo>
                    <a:pt x="72" y="10"/>
                  </a:lnTo>
                  <a:lnTo>
                    <a:pt x="74" y="16"/>
                  </a:lnTo>
                  <a:lnTo>
                    <a:pt x="62" y="18"/>
                  </a:lnTo>
                  <a:lnTo>
                    <a:pt x="39" y="16"/>
                  </a:lnTo>
                  <a:lnTo>
                    <a:pt x="2" y="4"/>
                  </a:lnTo>
                  <a:lnTo>
                    <a:pt x="0"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5" name="Freeform 623"/>
            <p:cNvSpPr>
              <a:spLocks noChangeAspect="1"/>
            </p:cNvSpPr>
            <p:nvPr/>
          </p:nvSpPr>
          <p:spPr bwMode="gray">
            <a:xfrm>
              <a:off x="3132190" y="2347245"/>
              <a:ext cx="146071" cy="26096"/>
            </a:xfrm>
            <a:custGeom>
              <a:avLst/>
              <a:gdLst>
                <a:gd name="T0" fmla="*/ 0 w 74"/>
                <a:gd name="T1" fmla="*/ 2 h 18"/>
                <a:gd name="T2" fmla="*/ 0 w 74"/>
                <a:gd name="T3" fmla="*/ 0 h 18"/>
                <a:gd name="T4" fmla="*/ 8 w 74"/>
                <a:gd name="T5" fmla="*/ 0 h 18"/>
                <a:gd name="T6" fmla="*/ 35 w 74"/>
                <a:gd name="T7" fmla="*/ 6 h 18"/>
                <a:gd name="T8" fmla="*/ 66 w 74"/>
                <a:gd name="T9" fmla="*/ 8 h 18"/>
                <a:gd name="T10" fmla="*/ 72 w 74"/>
                <a:gd name="T11" fmla="*/ 10 h 18"/>
                <a:gd name="T12" fmla="*/ 74 w 74"/>
                <a:gd name="T13" fmla="*/ 16 h 18"/>
                <a:gd name="T14" fmla="*/ 62 w 74"/>
                <a:gd name="T15" fmla="*/ 18 h 18"/>
                <a:gd name="T16" fmla="*/ 39 w 74"/>
                <a:gd name="T17" fmla="*/ 16 h 18"/>
                <a:gd name="T18" fmla="*/ 2 w 74"/>
                <a:gd name="T19" fmla="*/ 4 h 18"/>
                <a:gd name="T20" fmla="*/ 0 w 74"/>
                <a:gd name="T21" fmla="*/ 2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4"/>
                <a:gd name="T34" fmla="*/ 0 h 18"/>
                <a:gd name="T35" fmla="*/ 74 w 74"/>
                <a:gd name="T36" fmla="*/ 18 h 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4" h="18">
                  <a:moveTo>
                    <a:pt x="0" y="2"/>
                  </a:moveTo>
                  <a:lnTo>
                    <a:pt x="0" y="0"/>
                  </a:lnTo>
                  <a:lnTo>
                    <a:pt x="8" y="0"/>
                  </a:lnTo>
                  <a:lnTo>
                    <a:pt x="35" y="6"/>
                  </a:lnTo>
                  <a:lnTo>
                    <a:pt x="66" y="8"/>
                  </a:lnTo>
                  <a:lnTo>
                    <a:pt x="72" y="10"/>
                  </a:lnTo>
                  <a:lnTo>
                    <a:pt x="74" y="16"/>
                  </a:lnTo>
                  <a:lnTo>
                    <a:pt x="62" y="18"/>
                  </a:lnTo>
                  <a:lnTo>
                    <a:pt x="39" y="16"/>
                  </a:lnTo>
                  <a:lnTo>
                    <a:pt x="2" y="4"/>
                  </a:lnTo>
                  <a:lnTo>
                    <a:pt x="0"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6" name="Freeform 624"/>
            <p:cNvSpPr>
              <a:spLocks noChangeAspect="1"/>
            </p:cNvSpPr>
            <p:nvPr/>
          </p:nvSpPr>
          <p:spPr bwMode="gray">
            <a:xfrm>
              <a:off x="3110060" y="2268957"/>
              <a:ext cx="106233" cy="42407"/>
            </a:xfrm>
            <a:custGeom>
              <a:avLst/>
              <a:gdLst>
                <a:gd name="T0" fmla="*/ 4 w 55"/>
                <a:gd name="T1" fmla="*/ 2 h 29"/>
                <a:gd name="T2" fmla="*/ 0 w 55"/>
                <a:gd name="T3" fmla="*/ 0 h 29"/>
                <a:gd name="T4" fmla="*/ 6 w 55"/>
                <a:gd name="T5" fmla="*/ 0 h 29"/>
                <a:gd name="T6" fmla="*/ 28 w 55"/>
                <a:gd name="T7" fmla="*/ 2 h 29"/>
                <a:gd name="T8" fmla="*/ 45 w 55"/>
                <a:gd name="T9" fmla="*/ 13 h 29"/>
                <a:gd name="T10" fmla="*/ 55 w 55"/>
                <a:gd name="T11" fmla="*/ 25 h 29"/>
                <a:gd name="T12" fmla="*/ 37 w 55"/>
                <a:gd name="T13" fmla="*/ 29 h 29"/>
                <a:gd name="T14" fmla="*/ 31 w 55"/>
                <a:gd name="T15" fmla="*/ 25 h 29"/>
                <a:gd name="T16" fmla="*/ 29 w 55"/>
                <a:gd name="T17" fmla="*/ 17 h 29"/>
                <a:gd name="T18" fmla="*/ 4 w 55"/>
                <a:gd name="T19" fmla="*/ 2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29"/>
                <a:gd name="T32" fmla="*/ 55 w 55"/>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29">
                  <a:moveTo>
                    <a:pt x="4" y="2"/>
                  </a:moveTo>
                  <a:lnTo>
                    <a:pt x="0" y="0"/>
                  </a:lnTo>
                  <a:lnTo>
                    <a:pt x="6" y="0"/>
                  </a:lnTo>
                  <a:lnTo>
                    <a:pt x="28" y="2"/>
                  </a:lnTo>
                  <a:lnTo>
                    <a:pt x="45" y="13"/>
                  </a:lnTo>
                  <a:lnTo>
                    <a:pt x="55" y="25"/>
                  </a:lnTo>
                  <a:lnTo>
                    <a:pt x="37" y="29"/>
                  </a:lnTo>
                  <a:lnTo>
                    <a:pt x="31" y="25"/>
                  </a:lnTo>
                  <a:lnTo>
                    <a:pt x="29" y="17"/>
                  </a:lnTo>
                  <a:lnTo>
                    <a:pt x="4" y="2"/>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7" name="Freeform 625"/>
            <p:cNvSpPr>
              <a:spLocks noChangeAspect="1"/>
            </p:cNvSpPr>
            <p:nvPr/>
          </p:nvSpPr>
          <p:spPr bwMode="gray">
            <a:xfrm>
              <a:off x="3110060" y="2268957"/>
              <a:ext cx="106233" cy="42407"/>
            </a:xfrm>
            <a:custGeom>
              <a:avLst/>
              <a:gdLst>
                <a:gd name="T0" fmla="*/ 4 w 55"/>
                <a:gd name="T1" fmla="*/ 2 h 29"/>
                <a:gd name="T2" fmla="*/ 0 w 55"/>
                <a:gd name="T3" fmla="*/ 0 h 29"/>
                <a:gd name="T4" fmla="*/ 6 w 55"/>
                <a:gd name="T5" fmla="*/ 0 h 29"/>
                <a:gd name="T6" fmla="*/ 28 w 55"/>
                <a:gd name="T7" fmla="*/ 2 h 29"/>
                <a:gd name="T8" fmla="*/ 45 w 55"/>
                <a:gd name="T9" fmla="*/ 13 h 29"/>
                <a:gd name="T10" fmla="*/ 55 w 55"/>
                <a:gd name="T11" fmla="*/ 25 h 29"/>
                <a:gd name="T12" fmla="*/ 37 w 55"/>
                <a:gd name="T13" fmla="*/ 29 h 29"/>
                <a:gd name="T14" fmla="*/ 31 w 55"/>
                <a:gd name="T15" fmla="*/ 25 h 29"/>
                <a:gd name="T16" fmla="*/ 29 w 55"/>
                <a:gd name="T17" fmla="*/ 17 h 29"/>
                <a:gd name="T18" fmla="*/ 4 w 55"/>
                <a:gd name="T19" fmla="*/ 2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29"/>
                <a:gd name="T32" fmla="*/ 55 w 55"/>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29">
                  <a:moveTo>
                    <a:pt x="4" y="2"/>
                  </a:moveTo>
                  <a:lnTo>
                    <a:pt x="0" y="0"/>
                  </a:lnTo>
                  <a:lnTo>
                    <a:pt x="6" y="0"/>
                  </a:lnTo>
                  <a:lnTo>
                    <a:pt x="28" y="2"/>
                  </a:lnTo>
                  <a:lnTo>
                    <a:pt x="45" y="13"/>
                  </a:lnTo>
                  <a:lnTo>
                    <a:pt x="55" y="25"/>
                  </a:lnTo>
                  <a:lnTo>
                    <a:pt x="37" y="29"/>
                  </a:lnTo>
                  <a:lnTo>
                    <a:pt x="31" y="25"/>
                  </a:lnTo>
                  <a:lnTo>
                    <a:pt x="29" y="17"/>
                  </a:lnTo>
                  <a:lnTo>
                    <a:pt x="4" y="2"/>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8" name="Freeform 626"/>
            <p:cNvSpPr>
              <a:spLocks noChangeAspect="1"/>
            </p:cNvSpPr>
            <p:nvPr/>
          </p:nvSpPr>
          <p:spPr bwMode="gray">
            <a:xfrm>
              <a:off x="2242492" y="2510346"/>
              <a:ext cx="35411" cy="29359"/>
            </a:xfrm>
            <a:custGeom>
              <a:avLst/>
              <a:gdLst>
                <a:gd name="T0" fmla="*/ 2 w 15"/>
                <a:gd name="T1" fmla="*/ 17 h 17"/>
                <a:gd name="T2" fmla="*/ 0 w 15"/>
                <a:gd name="T3" fmla="*/ 15 h 17"/>
                <a:gd name="T4" fmla="*/ 2 w 15"/>
                <a:gd name="T5" fmla="*/ 5 h 17"/>
                <a:gd name="T6" fmla="*/ 12 w 15"/>
                <a:gd name="T7" fmla="*/ 0 h 17"/>
                <a:gd name="T8" fmla="*/ 15 w 15"/>
                <a:gd name="T9" fmla="*/ 0 h 17"/>
                <a:gd name="T10" fmla="*/ 15 w 15"/>
                <a:gd name="T11" fmla="*/ 7 h 17"/>
                <a:gd name="T12" fmla="*/ 13 w 15"/>
                <a:gd name="T13" fmla="*/ 13 h 17"/>
                <a:gd name="T14" fmla="*/ 2 w 15"/>
                <a:gd name="T15" fmla="*/ 17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2" y="17"/>
                  </a:moveTo>
                  <a:lnTo>
                    <a:pt x="0" y="15"/>
                  </a:lnTo>
                  <a:lnTo>
                    <a:pt x="2" y="5"/>
                  </a:lnTo>
                  <a:lnTo>
                    <a:pt x="12" y="0"/>
                  </a:lnTo>
                  <a:lnTo>
                    <a:pt x="15" y="0"/>
                  </a:lnTo>
                  <a:lnTo>
                    <a:pt x="15" y="7"/>
                  </a:lnTo>
                  <a:lnTo>
                    <a:pt x="13" y="13"/>
                  </a:lnTo>
                  <a:lnTo>
                    <a:pt x="2" y="17"/>
                  </a:lnTo>
                  <a:close/>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79" name="Freeform 627"/>
            <p:cNvSpPr>
              <a:spLocks noChangeAspect="1"/>
            </p:cNvSpPr>
            <p:nvPr/>
          </p:nvSpPr>
          <p:spPr bwMode="gray">
            <a:xfrm>
              <a:off x="2242492" y="2510346"/>
              <a:ext cx="35411" cy="29359"/>
            </a:xfrm>
            <a:custGeom>
              <a:avLst/>
              <a:gdLst>
                <a:gd name="T0" fmla="*/ 2 w 15"/>
                <a:gd name="T1" fmla="*/ 17 h 17"/>
                <a:gd name="T2" fmla="*/ 0 w 15"/>
                <a:gd name="T3" fmla="*/ 15 h 17"/>
                <a:gd name="T4" fmla="*/ 2 w 15"/>
                <a:gd name="T5" fmla="*/ 5 h 17"/>
                <a:gd name="T6" fmla="*/ 12 w 15"/>
                <a:gd name="T7" fmla="*/ 0 h 17"/>
                <a:gd name="T8" fmla="*/ 15 w 15"/>
                <a:gd name="T9" fmla="*/ 0 h 17"/>
                <a:gd name="T10" fmla="*/ 15 w 15"/>
                <a:gd name="T11" fmla="*/ 7 h 17"/>
                <a:gd name="T12" fmla="*/ 13 w 15"/>
                <a:gd name="T13" fmla="*/ 13 h 17"/>
                <a:gd name="T14" fmla="*/ 2 w 15"/>
                <a:gd name="T15" fmla="*/ 17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2" y="17"/>
                  </a:moveTo>
                  <a:lnTo>
                    <a:pt x="0" y="15"/>
                  </a:lnTo>
                  <a:lnTo>
                    <a:pt x="2" y="5"/>
                  </a:lnTo>
                  <a:lnTo>
                    <a:pt x="12" y="0"/>
                  </a:lnTo>
                  <a:lnTo>
                    <a:pt x="15" y="0"/>
                  </a:lnTo>
                  <a:lnTo>
                    <a:pt x="15" y="7"/>
                  </a:lnTo>
                  <a:lnTo>
                    <a:pt x="13" y="13"/>
                  </a:lnTo>
                  <a:lnTo>
                    <a:pt x="2" y="17"/>
                  </a:lnTo>
                </a:path>
              </a:pathLst>
            </a:custGeom>
            <a:solidFill>
              <a:schemeClr val="bg1">
                <a:lumMod val="75000"/>
              </a:schemeClr>
            </a:solidFill>
            <a:ln w="6350">
              <a:solidFill>
                <a:schemeClr val="bg1">
                  <a:lumMod val="85000"/>
                </a:schemeClr>
              </a:solidFill>
              <a:round/>
              <a:headEnd/>
              <a:tailEnd/>
            </a:ln>
          </p:spPr>
          <p:txBody>
            <a:bodyPr anchor="ctr"/>
            <a:lstStyle/>
            <a:p>
              <a:endParaRPr lang="en-US" sz="1540"/>
            </a:p>
          </p:txBody>
        </p:sp>
        <p:sp>
          <p:nvSpPr>
            <p:cNvPr id="280" name="Freeform 652"/>
            <p:cNvSpPr>
              <a:spLocks noChangeAspect="1"/>
            </p:cNvSpPr>
            <p:nvPr/>
          </p:nvSpPr>
          <p:spPr bwMode="gray">
            <a:xfrm>
              <a:off x="4429116" y="2379865"/>
              <a:ext cx="57544" cy="19572"/>
            </a:xfrm>
            <a:custGeom>
              <a:avLst/>
              <a:gdLst>
                <a:gd name="T0" fmla="*/ 0 w 29"/>
                <a:gd name="T1" fmla="*/ 0 h 16"/>
                <a:gd name="T2" fmla="*/ 6 w 29"/>
                <a:gd name="T3" fmla="*/ 0 h 16"/>
                <a:gd name="T4" fmla="*/ 7 w 29"/>
                <a:gd name="T5" fmla="*/ 4 h 16"/>
                <a:gd name="T6" fmla="*/ 17 w 29"/>
                <a:gd name="T7" fmla="*/ 4 h 16"/>
                <a:gd name="T8" fmla="*/ 29 w 29"/>
                <a:gd name="T9" fmla="*/ 2 h 16"/>
                <a:gd name="T10" fmla="*/ 23 w 29"/>
                <a:gd name="T11" fmla="*/ 14 h 16"/>
                <a:gd name="T12" fmla="*/ 13 w 29"/>
                <a:gd name="T13" fmla="*/ 10 h 16"/>
                <a:gd name="T14" fmla="*/ 4 w 29"/>
                <a:gd name="T15" fmla="*/ 16 h 16"/>
                <a:gd name="T16" fmla="*/ 0 w 29"/>
                <a:gd name="T17" fmla="*/ 10 h 16"/>
                <a:gd name="T18" fmla="*/ 2 w 29"/>
                <a:gd name="T19" fmla="*/ 6 h 16"/>
                <a:gd name="T20" fmla="*/ 0 w 29"/>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16"/>
                <a:gd name="T35" fmla="*/ 29 w 29"/>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16">
                  <a:moveTo>
                    <a:pt x="0" y="0"/>
                  </a:moveTo>
                  <a:lnTo>
                    <a:pt x="6" y="0"/>
                  </a:lnTo>
                  <a:lnTo>
                    <a:pt x="7" y="4"/>
                  </a:lnTo>
                  <a:lnTo>
                    <a:pt x="17" y="4"/>
                  </a:lnTo>
                  <a:lnTo>
                    <a:pt x="29" y="2"/>
                  </a:lnTo>
                  <a:lnTo>
                    <a:pt x="23" y="14"/>
                  </a:lnTo>
                  <a:lnTo>
                    <a:pt x="13" y="10"/>
                  </a:lnTo>
                  <a:lnTo>
                    <a:pt x="4" y="16"/>
                  </a:lnTo>
                  <a:lnTo>
                    <a:pt x="0" y="10"/>
                  </a:lnTo>
                  <a:lnTo>
                    <a:pt x="2" y="6"/>
                  </a:lnTo>
                  <a:lnTo>
                    <a:pt x="0" y="0"/>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1" name="Freeform 653"/>
            <p:cNvSpPr>
              <a:spLocks noChangeAspect="1"/>
            </p:cNvSpPr>
            <p:nvPr/>
          </p:nvSpPr>
          <p:spPr bwMode="gray">
            <a:xfrm>
              <a:off x="4429116" y="2379865"/>
              <a:ext cx="57544" cy="19572"/>
            </a:xfrm>
            <a:custGeom>
              <a:avLst/>
              <a:gdLst>
                <a:gd name="T0" fmla="*/ 0 w 29"/>
                <a:gd name="T1" fmla="*/ 0 h 16"/>
                <a:gd name="T2" fmla="*/ 6 w 29"/>
                <a:gd name="T3" fmla="*/ 0 h 16"/>
                <a:gd name="T4" fmla="*/ 7 w 29"/>
                <a:gd name="T5" fmla="*/ 4 h 16"/>
                <a:gd name="T6" fmla="*/ 17 w 29"/>
                <a:gd name="T7" fmla="*/ 4 h 16"/>
                <a:gd name="T8" fmla="*/ 29 w 29"/>
                <a:gd name="T9" fmla="*/ 2 h 16"/>
                <a:gd name="T10" fmla="*/ 23 w 29"/>
                <a:gd name="T11" fmla="*/ 14 h 16"/>
                <a:gd name="T12" fmla="*/ 13 w 29"/>
                <a:gd name="T13" fmla="*/ 10 h 16"/>
                <a:gd name="T14" fmla="*/ 4 w 29"/>
                <a:gd name="T15" fmla="*/ 16 h 16"/>
                <a:gd name="T16" fmla="*/ 0 w 29"/>
                <a:gd name="T17" fmla="*/ 10 h 16"/>
                <a:gd name="T18" fmla="*/ 2 w 29"/>
                <a:gd name="T19" fmla="*/ 6 h 16"/>
                <a:gd name="T20" fmla="*/ 0 w 29"/>
                <a:gd name="T21" fmla="*/ 0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16"/>
                <a:gd name="T35" fmla="*/ 29 w 29"/>
                <a:gd name="T36" fmla="*/ 16 h 1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16">
                  <a:moveTo>
                    <a:pt x="0" y="0"/>
                  </a:moveTo>
                  <a:lnTo>
                    <a:pt x="6" y="0"/>
                  </a:lnTo>
                  <a:lnTo>
                    <a:pt x="7" y="4"/>
                  </a:lnTo>
                  <a:lnTo>
                    <a:pt x="17" y="4"/>
                  </a:lnTo>
                  <a:lnTo>
                    <a:pt x="29" y="2"/>
                  </a:lnTo>
                  <a:lnTo>
                    <a:pt x="23" y="14"/>
                  </a:lnTo>
                  <a:lnTo>
                    <a:pt x="13" y="10"/>
                  </a:lnTo>
                  <a:lnTo>
                    <a:pt x="4" y="16"/>
                  </a:lnTo>
                  <a:lnTo>
                    <a:pt x="0" y="10"/>
                  </a:lnTo>
                  <a:lnTo>
                    <a:pt x="2" y="6"/>
                  </a:lnTo>
                  <a:lnTo>
                    <a:pt x="0" y="0"/>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2" name="Freeform 654"/>
            <p:cNvSpPr>
              <a:spLocks noChangeAspect="1"/>
            </p:cNvSpPr>
            <p:nvPr/>
          </p:nvSpPr>
          <p:spPr bwMode="gray">
            <a:xfrm>
              <a:off x="3769587" y="2425534"/>
              <a:ext cx="1159707" cy="704597"/>
            </a:xfrm>
            <a:custGeom>
              <a:avLst/>
              <a:gdLst>
                <a:gd name="T0" fmla="*/ 0 w 582"/>
                <a:gd name="T1" fmla="*/ 8 h 478"/>
                <a:gd name="T2" fmla="*/ 17 w 582"/>
                <a:gd name="T3" fmla="*/ 8 h 478"/>
                <a:gd name="T4" fmla="*/ 45 w 582"/>
                <a:gd name="T5" fmla="*/ 20 h 478"/>
                <a:gd name="T6" fmla="*/ 87 w 582"/>
                <a:gd name="T7" fmla="*/ 35 h 478"/>
                <a:gd name="T8" fmla="*/ 134 w 582"/>
                <a:gd name="T9" fmla="*/ 45 h 478"/>
                <a:gd name="T10" fmla="*/ 202 w 582"/>
                <a:gd name="T11" fmla="*/ 70 h 478"/>
                <a:gd name="T12" fmla="*/ 270 w 582"/>
                <a:gd name="T13" fmla="*/ 121 h 478"/>
                <a:gd name="T14" fmla="*/ 285 w 582"/>
                <a:gd name="T15" fmla="*/ 148 h 478"/>
                <a:gd name="T16" fmla="*/ 289 w 582"/>
                <a:gd name="T17" fmla="*/ 173 h 478"/>
                <a:gd name="T18" fmla="*/ 347 w 582"/>
                <a:gd name="T19" fmla="*/ 194 h 478"/>
                <a:gd name="T20" fmla="*/ 382 w 582"/>
                <a:gd name="T21" fmla="*/ 200 h 478"/>
                <a:gd name="T22" fmla="*/ 401 w 582"/>
                <a:gd name="T23" fmla="*/ 218 h 478"/>
                <a:gd name="T24" fmla="*/ 405 w 582"/>
                <a:gd name="T25" fmla="*/ 243 h 478"/>
                <a:gd name="T26" fmla="*/ 388 w 582"/>
                <a:gd name="T27" fmla="*/ 249 h 478"/>
                <a:gd name="T28" fmla="*/ 357 w 582"/>
                <a:gd name="T29" fmla="*/ 254 h 478"/>
                <a:gd name="T30" fmla="*/ 382 w 582"/>
                <a:gd name="T31" fmla="*/ 293 h 478"/>
                <a:gd name="T32" fmla="*/ 423 w 582"/>
                <a:gd name="T33" fmla="*/ 326 h 478"/>
                <a:gd name="T34" fmla="*/ 438 w 582"/>
                <a:gd name="T35" fmla="*/ 361 h 478"/>
                <a:gd name="T36" fmla="*/ 456 w 582"/>
                <a:gd name="T37" fmla="*/ 384 h 478"/>
                <a:gd name="T38" fmla="*/ 487 w 582"/>
                <a:gd name="T39" fmla="*/ 384 h 478"/>
                <a:gd name="T40" fmla="*/ 493 w 582"/>
                <a:gd name="T41" fmla="*/ 410 h 478"/>
                <a:gd name="T42" fmla="*/ 531 w 582"/>
                <a:gd name="T43" fmla="*/ 419 h 478"/>
                <a:gd name="T44" fmla="*/ 518 w 582"/>
                <a:gd name="T45" fmla="*/ 431 h 478"/>
                <a:gd name="T46" fmla="*/ 580 w 582"/>
                <a:gd name="T47" fmla="*/ 450 h 478"/>
                <a:gd name="T48" fmla="*/ 570 w 582"/>
                <a:gd name="T49" fmla="*/ 460 h 478"/>
                <a:gd name="T50" fmla="*/ 559 w 582"/>
                <a:gd name="T51" fmla="*/ 460 h 478"/>
                <a:gd name="T52" fmla="*/ 562 w 582"/>
                <a:gd name="T53" fmla="*/ 474 h 478"/>
                <a:gd name="T54" fmla="*/ 531 w 582"/>
                <a:gd name="T55" fmla="*/ 474 h 478"/>
                <a:gd name="T56" fmla="*/ 456 w 582"/>
                <a:gd name="T57" fmla="*/ 450 h 478"/>
                <a:gd name="T58" fmla="*/ 405 w 582"/>
                <a:gd name="T59" fmla="*/ 441 h 478"/>
                <a:gd name="T60" fmla="*/ 374 w 582"/>
                <a:gd name="T61" fmla="*/ 412 h 478"/>
                <a:gd name="T62" fmla="*/ 353 w 582"/>
                <a:gd name="T63" fmla="*/ 394 h 478"/>
                <a:gd name="T64" fmla="*/ 334 w 582"/>
                <a:gd name="T65" fmla="*/ 381 h 478"/>
                <a:gd name="T66" fmla="*/ 312 w 582"/>
                <a:gd name="T67" fmla="*/ 348 h 478"/>
                <a:gd name="T68" fmla="*/ 297 w 582"/>
                <a:gd name="T69" fmla="*/ 324 h 478"/>
                <a:gd name="T70" fmla="*/ 264 w 582"/>
                <a:gd name="T71" fmla="*/ 317 h 478"/>
                <a:gd name="T72" fmla="*/ 231 w 582"/>
                <a:gd name="T73" fmla="*/ 305 h 478"/>
                <a:gd name="T74" fmla="*/ 227 w 582"/>
                <a:gd name="T75" fmla="*/ 295 h 478"/>
                <a:gd name="T76" fmla="*/ 211 w 582"/>
                <a:gd name="T77" fmla="*/ 297 h 478"/>
                <a:gd name="T78" fmla="*/ 186 w 582"/>
                <a:gd name="T79" fmla="*/ 301 h 478"/>
                <a:gd name="T80" fmla="*/ 165 w 582"/>
                <a:gd name="T81" fmla="*/ 293 h 478"/>
                <a:gd name="T82" fmla="*/ 165 w 582"/>
                <a:gd name="T83" fmla="*/ 320 h 478"/>
                <a:gd name="T84" fmla="*/ 145 w 582"/>
                <a:gd name="T85" fmla="*/ 324 h 478"/>
                <a:gd name="T86" fmla="*/ 142 w 582"/>
                <a:gd name="T87" fmla="*/ 336 h 478"/>
                <a:gd name="T88" fmla="*/ 134 w 582"/>
                <a:gd name="T89" fmla="*/ 353 h 478"/>
                <a:gd name="T90" fmla="*/ 134 w 582"/>
                <a:gd name="T91" fmla="*/ 379 h 478"/>
                <a:gd name="T92" fmla="*/ 101 w 582"/>
                <a:gd name="T93" fmla="*/ 396 h 478"/>
                <a:gd name="T94" fmla="*/ 52 w 582"/>
                <a:gd name="T95" fmla="*/ 392 h 478"/>
                <a:gd name="T96" fmla="*/ 29 w 582"/>
                <a:gd name="T97" fmla="*/ 384 h 478"/>
                <a:gd name="T98" fmla="*/ 12 w 582"/>
                <a:gd name="T99" fmla="*/ 373 h 478"/>
                <a:gd name="T100" fmla="*/ 0 w 582"/>
                <a:gd name="T101" fmla="*/ 249 h 478"/>
                <a:gd name="T102" fmla="*/ 6 w 582"/>
                <a:gd name="T103" fmla="*/ 144 h 4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2"/>
                <a:gd name="T157" fmla="*/ 0 h 478"/>
                <a:gd name="T158" fmla="*/ 582 w 582"/>
                <a:gd name="T159" fmla="*/ 478 h 47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2" h="478">
                  <a:moveTo>
                    <a:pt x="6" y="144"/>
                  </a:moveTo>
                  <a:lnTo>
                    <a:pt x="0" y="8"/>
                  </a:lnTo>
                  <a:lnTo>
                    <a:pt x="2" y="0"/>
                  </a:lnTo>
                  <a:lnTo>
                    <a:pt x="17" y="8"/>
                  </a:lnTo>
                  <a:lnTo>
                    <a:pt x="33" y="12"/>
                  </a:lnTo>
                  <a:lnTo>
                    <a:pt x="45" y="20"/>
                  </a:lnTo>
                  <a:lnTo>
                    <a:pt x="68" y="24"/>
                  </a:lnTo>
                  <a:lnTo>
                    <a:pt x="87" y="35"/>
                  </a:lnTo>
                  <a:lnTo>
                    <a:pt x="109" y="43"/>
                  </a:lnTo>
                  <a:lnTo>
                    <a:pt x="134" y="45"/>
                  </a:lnTo>
                  <a:lnTo>
                    <a:pt x="190" y="70"/>
                  </a:lnTo>
                  <a:lnTo>
                    <a:pt x="202" y="70"/>
                  </a:lnTo>
                  <a:lnTo>
                    <a:pt x="215" y="90"/>
                  </a:lnTo>
                  <a:lnTo>
                    <a:pt x="270" y="121"/>
                  </a:lnTo>
                  <a:lnTo>
                    <a:pt x="279" y="134"/>
                  </a:lnTo>
                  <a:lnTo>
                    <a:pt x="285" y="148"/>
                  </a:lnTo>
                  <a:lnTo>
                    <a:pt x="285" y="169"/>
                  </a:lnTo>
                  <a:lnTo>
                    <a:pt x="289" y="173"/>
                  </a:lnTo>
                  <a:lnTo>
                    <a:pt x="316" y="179"/>
                  </a:lnTo>
                  <a:lnTo>
                    <a:pt x="347" y="194"/>
                  </a:lnTo>
                  <a:lnTo>
                    <a:pt x="372" y="200"/>
                  </a:lnTo>
                  <a:lnTo>
                    <a:pt x="382" y="200"/>
                  </a:lnTo>
                  <a:lnTo>
                    <a:pt x="394" y="206"/>
                  </a:lnTo>
                  <a:lnTo>
                    <a:pt x="401" y="218"/>
                  </a:lnTo>
                  <a:lnTo>
                    <a:pt x="407" y="227"/>
                  </a:lnTo>
                  <a:lnTo>
                    <a:pt x="405" y="243"/>
                  </a:lnTo>
                  <a:lnTo>
                    <a:pt x="396" y="243"/>
                  </a:lnTo>
                  <a:lnTo>
                    <a:pt x="388" y="249"/>
                  </a:lnTo>
                  <a:lnTo>
                    <a:pt x="363" y="249"/>
                  </a:lnTo>
                  <a:lnTo>
                    <a:pt x="357" y="254"/>
                  </a:lnTo>
                  <a:lnTo>
                    <a:pt x="372" y="287"/>
                  </a:lnTo>
                  <a:lnTo>
                    <a:pt x="382" y="293"/>
                  </a:lnTo>
                  <a:lnTo>
                    <a:pt x="413" y="322"/>
                  </a:lnTo>
                  <a:lnTo>
                    <a:pt x="423" y="326"/>
                  </a:lnTo>
                  <a:lnTo>
                    <a:pt x="425" y="348"/>
                  </a:lnTo>
                  <a:lnTo>
                    <a:pt x="438" y="361"/>
                  </a:lnTo>
                  <a:lnTo>
                    <a:pt x="448" y="377"/>
                  </a:lnTo>
                  <a:lnTo>
                    <a:pt x="456" y="384"/>
                  </a:lnTo>
                  <a:lnTo>
                    <a:pt x="483" y="379"/>
                  </a:lnTo>
                  <a:lnTo>
                    <a:pt x="487" y="384"/>
                  </a:lnTo>
                  <a:lnTo>
                    <a:pt x="485" y="404"/>
                  </a:lnTo>
                  <a:lnTo>
                    <a:pt x="493" y="410"/>
                  </a:lnTo>
                  <a:lnTo>
                    <a:pt x="518" y="414"/>
                  </a:lnTo>
                  <a:lnTo>
                    <a:pt x="531" y="419"/>
                  </a:lnTo>
                  <a:lnTo>
                    <a:pt x="524" y="423"/>
                  </a:lnTo>
                  <a:lnTo>
                    <a:pt x="518" y="431"/>
                  </a:lnTo>
                  <a:lnTo>
                    <a:pt x="553" y="446"/>
                  </a:lnTo>
                  <a:lnTo>
                    <a:pt x="580" y="450"/>
                  </a:lnTo>
                  <a:lnTo>
                    <a:pt x="582" y="456"/>
                  </a:lnTo>
                  <a:lnTo>
                    <a:pt x="570" y="460"/>
                  </a:lnTo>
                  <a:lnTo>
                    <a:pt x="551" y="460"/>
                  </a:lnTo>
                  <a:lnTo>
                    <a:pt x="559" y="460"/>
                  </a:lnTo>
                  <a:lnTo>
                    <a:pt x="566" y="466"/>
                  </a:lnTo>
                  <a:lnTo>
                    <a:pt x="562" y="474"/>
                  </a:lnTo>
                  <a:lnTo>
                    <a:pt x="549" y="478"/>
                  </a:lnTo>
                  <a:lnTo>
                    <a:pt x="531" y="474"/>
                  </a:lnTo>
                  <a:lnTo>
                    <a:pt x="529" y="462"/>
                  </a:lnTo>
                  <a:lnTo>
                    <a:pt x="456" y="450"/>
                  </a:lnTo>
                  <a:lnTo>
                    <a:pt x="417" y="446"/>
                  </a:lnTo>
                  <a:lnTo>
                    <a:pt x="405" y="441"/>
                  </a:lnTo>
                  <a:lnTo>
                    <a:pt x="400" y="441"/>
                  </a:lnTo>
                  <a:lnTo>
                    <a:pt x="374" y="412"/>
                  </a:lnTo>
                  <a:lnTo>
                    <a:pt x="359" y="402"/>
                  </a:lnTo>
                  <a:lnTo>
                    <a:pt x="353" y="394"/>
                  </a:lnTo>
                  <a:lnTo>
                    <a:pt x="353" y="384"/>
                  </a:lnTo>
                  <a:lnTo>
                    <a:pt x="334" y="381"/>
                  </a:lnTo>
                  <a:lnTo>
                    <a:pt x="326" y="367"/>
                  </a:lnTo>
                  <a:lnTo>
                    <a:pt x="312" y="348"/>
                  </a:lnTo>
                  <a:lnTo>
                    <a:pt x="310" y="334"/>
                  </a:lnTo>
                  <a:lnTo>
                    <a:pt x="297" y="324"/>
                  </a:lnTo>
                  <a:lnTo>
                    <a:pt x="275" y="317"/>
                  </a:lnTo>
                  <a:lnTo>
                    <a:pt x="264" y="317"/>
                  </a:lnTo>
                  <a:lnTo>
                    <a:pt x="256" y="311"/>
                  </a:lnTo>
                  <a:lnTo>
                    <a:pt x="231" y="305"/>
                  </a:lnTo>
                  <a:lnTo>
                    <a:pt x="227" y="299"/>
                  </a:lnTo>
                  <a:lnTo>
                    <a:pt x="227" y="295"/>
                  </a:lnTo>
                  <a:lnTo>
                    <a:pt x="217" y="293"/>
                  </a:lnTo>
                  <a:lnTo>
                    <a:pt x="211" y="297"/>
                  </a:lnTo>
                  <a:lnTo>
                    <a:pt x="202" y="289"/>
                  </a:lnTo>
                  <a:lnTo>
                    <a:pt x="186" y="301"/>
                  </a:lnTo>
                  <a:lnTo>
                    <a:pt x="173" y="299"/>
                  </a:lnTo>
                  <a:lnTo>
                    <a:pt x="165" y="293"/>
                  </a:lnTo>
                  <a:lnTo>
                    <a:pt x="171" y="317"/>
                  </a:lnTo>
                  <a:lnTo>
                    <a:pt x="165" y="320"/>
                  </a:lnTo>
                  <a:lnTo>
                    <a:pt x="151" y="320"/>
                  </a:lnTo>
                  <a:lnTo>
                    <a:pt x="145" y="324"/>
                  </a:lnTo>
                  <a:lnTo>
                    <a:pt x="147" y="330"/>
                  </a:lnTo>
                  <a:lnTo>
                    <a:pt x="142" y="336"/>
                  </a:lnTo>
                  <a:lnTo>
                    <a:pt x="120" y="340"/>
                  </a:lnTo>
                  <a:lnTo>
                    <a:pt x="134" y="353"/>
                  </a:lnTo>
                  <a:lnTo>
                    <a:pt x="140" y="373"/>
                  </a:lnTo>
                  <a:lnTo>
                    <a:pt x="134" y="379"/>
                  </a:lnTo>
                  <a:lnTo>
                    <a:pt x="109" y="394"/>
                  </a:lnTo>
                  <a:lnTo>
                    <a:pt x="101" y="396"/>
                  </a:lnTo>
                  <a:lnTo>
                    <a:pt x="78" y="388"/>
                  </a:lnTo>
                  <a:lnTo>
                    <a:pt x="52" y="392"/>
                  </a:lnTo>
                  <a:lnTo>
                    <a:pt x="43" y="392"/>
                  </a:lnTo>
                  <a:lnTo>
                    <a:pt x="29" y="384"/>
                  </a:lnTo>
                  <a:lnTo>
                    <a:pt x="16" y="386"/>
                  </a:lnTo>
                  <a:lnTo>
                    <a:pt x="12" y="373"/>
                  </a:lnTo>
                  <a:lnTo>
                    <a:pt x="8" y="268"/>
                  </a:lnTo>
                  <a:lnTo>
                    <a:pt x="0" y="249"/>
                  </a:lnTo>
                  <a:lnTo>
                    <a:pt x="6" y="221"/>
                  </a:lnTo>
                  <a:lnTo>
                    <a:pt x="6" y="144"/>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3" name="Freeform 655"/>
            <p:cNvSpPr>
              <a:spLocks noChangeAspect="1"/>
            </p:cNvSpPr>
            <p:nvPr/>
          </p:nvSpPr>
          <p:spPr bwMode="gray">
            <a:xfrm>
              <a:off x="3769587" y="2425534"/>
              <a:ext cx="1159707" cy="704597"/>
            </a:xfrm>
            <a:custGeom>
              <a:avLst/>
              <a:gdLst>
                <a:gd name="T0" fmla="*/ 0 w 582"/>
                <a:gd name="T1" fmla="*/ 8 h 478"/>
                <a:gd name="T2" fmla="*/ 17 w 582"/>
                <a:gd name="T3" fmla="*/ 8 h 478"/>
                <a:gd name="T4" fmla="*/ 45 w 582"/>
                <a:gd name="T5" fmla="*/ 20 h 478"/>
                <a:gd name="T6" fmla="*/ 87 w 582"/>
                <a:gd name="T7" fmla="*/ 35 h 478"/>
                <a:gd name="T8" fmla="*/ 134 w 582"/>
                <a:gd name="T9" fmla="*/ 45 h 478"/>
                <a:gd name="T10" fmla="*/ 202 w 582"/>
                <a:gd name="T11" fmla="*/ 70 h 478"/>
                <a:gd name="T12" fmla="*/ 270 w 582"/>
                <a:gd name="T13" fmla="*/ 121 h 478"/>
                <a:gd name="T14" fmla="*/ 285 w 582"/>
                <a:gd name="T15" fmla="*/ 148 h 478"/>
                <a:gd name="T16" fmla="*/ 289 w 582"/>
                <a:gd name="T17" fmla="*/ 173 h 478"/>
                <a:gd name="T18" fmla="*/ 347 w 582"/>
                <a:gd name="T19" fmla="*/ 194 h 478"/>
                <a:gd name="T20" fmla="*/ 382 w 582"/>
                <a:gd name="T21" fmla="*/ 200 h 478"/>
                <a:gd name="T22" fmla="*/ 401 w 582"/>
                <a:gd name="T23" fmla="*/ 218 h 478"/>
                <a:gd name="T24" fmla="*/ 405 w 582"/>
                <a:gd name="T25" fmla="*/ 243 h 478"/>
                <a:gd name="T26" fmla="*/ 388 w 582"/>
                <a:gd name="T27" fmla="*/ 249 h 478"/>
                <a:gd name="T28" fmla="*/ 357 w 582"/>
                <a:gd name="T29" fmla="*/ 254 h 478"/>
                <a:gd name="T30" fmla="*/ 382 w 582"/>
                <a:gd name="T31" fmla="*/ 293 h 478"/>
                <a:gd name="T32" fmla="*/ 423 w 582"/>
                <a:gd name="T33" fmla="*/ 326 h 478"/>
                <a:gd name="T34" fmla="*/ 438 w 582"/>
                <a:gd name="T35" fmla="*/ 361 h 478"/>
                <a:gd name="T36" fmla="*/ 456 w 582"/>
                <a:gd name="T37" fmla="*/ 384 h 478"/>
                <a:gd name="T38" fmla="*/ 487 w 582"/>
                <a:gd name="T39" fmla="*/ 384 h 478"/>
                <a:gd name="T40" fmla="*/ 493 w 582"/>
                <a:gd name="T41" fmla="*/ 410 h 478"/>
                <a:gd name="T42" fmla="*/ 531 w 582"/>
                <a:gd name="T43" fmla="*/ 419 h 478"/>
                <a:gd name="T44" fmla="*/ 518 w 582"/>
                <a:gd name="T45" fmla="*/ 431 h 478"/>
                <a:gd name="T46" fmla="*/ 580 w 582"/>
                <a:gd name="T47" fmla="*/ 450 h 478"/>
                <a:gd name="T48" fmla="*/ 570 w 582"/>
                <a:gd name="T49" fmla="*/ 460 h 478"/>
                <a:gd name="T50" fmla="*/ 559 w 582"/>
                <a:gd name="T51" fmla="*/ 460 h 478"/>
                <a:gd name="T52" fmla="*/ 562 w 582"/>
                <a:gd name="T53" fmla="*/ 474 h 478"/>
                <a:gd name="T54" fmla="*/ 531 w 582"/>
                <a:gd name="T55" fmla="*/ 474 h 478"/>
                <a:gd name="T56" fmla="*/ 456 w 582"/>
                <a:gd name="T57" fmla="*/ 450 h 478"/>
                <a:gd name="T58" fmla="*/ 405 w 582"/>
                <a:gd name="T59" fmla="*/ 441 h 478"/>
                <a:gd name="T60" fmla="*/ 374 w 582"/>
                <a:gd name="T61" fmla="*/ 412 h 478"/>
                <a:gd name="T62" fmla="*/ 353 w 582"/>
                <a:gd name="T63" fmla="*/ 394 h 478"/>
                <a:gd name="T64" fmla="*/ 334 w 582"/>
                <a:gd name="T65" fmla="*/ 381 h 478"/>
                <a:gd name="T66" fmla="*/ 312 w 582"/>
                <a:gd name="T67" fmla="*/ 348 h 478"/>
                <a:gd name="T68" fmla="*/ 297 w 582"/>
                <a:gd name="T69" fmla="*/ 324 h 478"/>
                <a:gd name="T70" fmla="*/ 264 w 582"/>
                <a:gd name="T71" fmla="*/ 317 h 478"/>
                <a:gd name="T72" fmla="*/ 231 w 582"/>
                <a:gd name="T73" fmla="*/ 305 h 478"/>
                <a:gd name="T74" fmla="*/ 227 w 582"/>
                <a:gd name="T75" fmla="*/ 295 h 478"/>
                <a:gd name="T76" fmla="*/ 211 w 582"/>
                <a:gd name="T77" fmla="*/ 297 h 478"/>
                <a:gd name="T78" fmla="*/ 186 w 582"/>
                <a:gd name="T79" fmla="*/ 301 h 478"/>
                <a:gd name="T80" fmla="*/ 165 w 582"/>
                <a:gd name="T81" fmla="*/ 293 h 478"/>
                <a:gd name="T82" fmla="*/ 165 w 582"/>
                <a:gd name="T83" fmla="*/ 320 h 478"/>
                <a:gd name="T84" fmla="*/ 145 w 582"/>
                <a:gd name="T85" fmla="*/ 324 h 478"/>
                <a:gd name="T86" fmla="*/ 142 w 582"/>
                <a:gd name="T87" fmla="*/ 336 h 478"/>
                <a:gd name="T88" fmla="*/ 134 w 582"/>
                <a:gd name="T89" fmla="*/ 353 h 478"/>
                <a:gd name="T90" fmla="*/ 134 w 582"/>
                <a:gd name="T91" fmla="*/ 379 h 478"/>
                <a:gd name="T92" fmla="*/ 101 w 582"/>
                <a:gd name="T93" fmla="*/ 396 h 478"/>
                <a:gd name="T94" fmla="*/ 52 w 582"/>
                <a:gd name="T95" fmla="*/ 392 h 478"/>
                <a:gd name="T96" fmla="*/ 29 w 582"/>
                <a:gd name="T97" fmla="*/ 384 h 478"/>
                <a:gd name="T98" fmla="*/ 12 w 582"/>
                <a:gd name="T99" fmla="*/ 373 h 478"/>
                <a:gd name="T100" fmla="*/ 0 w 582"/>
                <a:gd name="T101" fmla="*/ 249 h 478"/>
                <a:gd name="T102" fmla="*/ 6 w 582"/>
                <a:gd name="T103" fmla="*/ 144 h 4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2"/>
                <a:gd name="T157" fmla="*/ 0 h 478"/>
                <a:gd name="T158" fmla="*/ 582 w 582"/>
                <a:gd name="T159" fmla="*/ 478 h 47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2" h="478">
                  <a:moveTo>
                    <a:pt x="6" y="144"/>
                  </a:moveTo>
                  <a:lnTo>
                    <a:pt x="0" y="8"/>
                  </a:lnTo>
                  <a:lnTo>
                    <a:pt x="2" y="0"/>
                  </a:lnTo>
                  <a:lnTo>
                    <a:pt x="17" y="8"/>
                  </a:lnTo>
                  <a:lnTo>
                    <a:pt x="33" y="12"/>
                  </a:lnTo>
                  <a:lnTo>
                    <a:pt x="45" y="20"/>
                  </a:lnTo>
                  <a:lnTo>
                    <a:pt x="68" y="24"/>
                  </a:lnTo>
                  <a:lnTo>
                    <a:pt x="87" y="35"/>
                  </a:lnTo>
                  <a:lnTo>
                    <a:pt x="109" y="43"/>
                  </a:lnTo>
                  <a:lnTo>
                    <a:pt x="134" y="45"/>
                  </a:lnTo>
                  <a:lnTo>
                    <a:pt x="190" y="70"/>
                  </a:lnTo>
                  <a:lnTo>
                    <a:pt x="202" y="70"/>
                  </a:lnTo>
                  <a:lnTo>
                    <a:pt x="215" y="90"/>
                  </a:lnTo>
                  <a:lnTo>
                    <a:pt x="270" y="121"/>
                  </a:lnTo>
                  <a:lnTo>
                    <a:pt x="279" y="134"/>
                  </a:lnTo>
                  <a:lnTo>
                    <a:pt x="285" y="148"/>
                  </a:lnTo>
                  <a:lnTo>
                    <a:pt x="285" y="169"/>
                  </a:lnTo>
                  <a:lnTo>
                    <a:pt x="289" y="173"/>
                  </a:lnTo>
                  <a:lnTo>
                    <a:pt x="316" y="179"/>
                  </a:lnTo>
                  <a:lnTo>
                    <a:pt x="347" y="194"/>
                  </a:lnTo>
                  <a:lnTo>
                    <a:pt x="372" y="200"/>
                  </a:lnTo>
                  <a:lnTo>
                    <a:pt x="382" y="200"/>
                  </a:lnTo>
                  <a:lnTo>
                    <a:pt x="394" y="206"/>
                  </a:lnTo>
                  <a:lnTo>
                    <a:pt x="401" y="218"/>
                  </a:lnTo>
                  <a:lnTo>
                    <a:pt x="407" y="227"/>
                  </a:lnTo>
                  <a:lnTo>
                    <a:pt x="405" y="243"/>
                  </a:lnTo>
                  <a:lnTo>
                    <a:pt x="396" y="243"/>
                  </a:lnTo>
                  <a:lnTo>
                    <a:pt x="388" y="249"/>
                  </a:lnTo>
                  <a:lnTo>
                    <a:pt x="363" y="249"/>
                  </a:lnTo>
                  <a:lnTo>
                    <a:pt x="357" y="254"/>
                  </a:lnTo>
                  <a:lnTo>
                    <a:pt x="372" y="287"/>
                  </a:lnTo>
                  <a:lnTo>
                    <a:pt x="382" y="293"/>
                  </a:lnTo>
                  <a:lnTo>
                    <a:pt x="413" y="322"/>
                  </a:lnTo>
                  <a:lnTo>
                    <a:pt x="423" y="326"/>
                  </a:lnTo>
                  <a:lnTo>
                    <a:pt x="425" y="348"/>
                  </a:lnTo>
                  <a:lnTo>
                    <a:pt x="438" y="361"/>
                  </a:lnTo>
                  <a:lnTo>
                    <a:pt x="448" y="377"/>
                  </a:lnTo>
                  <a:lnTo>
                    <a:pt x="456" y="384"/>
                  </a:lnTo>
                  <a:lnTo>
                    <a:pt x="483" y="379"/>
                  </a:lnTo>
                  <a:lnTo>
                    <a:pt x="487" y="384"/>
                  </a:lnTo>
                  <a:lnTo>
                    <a:pt x="485" y="404"/>
                  </a:lnTo>
                  <a:lnTo>
                    <a:pt x="493" y="410"/>
                  </a:lnTo>
                  <a:lnTo>
                    <a:pt x="518" y="414"/>
                  </a:lnTo>
                  <a:lnTo>
                    <a:pt x="531" y="419"/>
                  </a:lnTo>
                  <a:lnTo>
                    <a:pt x="524" y="423"/>
                  </a:lnTo>
                  <a:lnTo>
                    <a:pt x="518" y="431"/>
                  </a:lnTo>
                  <a:lnTo>
                    <a:pt x="553" y="446"/>
                  </a:lnTo>
                  <a:lnTo>
                    <a:pt x="580" y="450"/>
                  </a:lnTo>
                  <a:lnTo>
                    <a:pt x="582" y="456"/>
                  </a:lnTo>
                  <a:lnTo>
                    <a:pt x="570" y="460"/>
                  </a:lnTo>
                  <a:lnTo>
                    <a:pt x="551" y="460"/>
                  </a:lnTo>
                  <a:lnTo>
                    <a:pt x="559" y="460"/>
                  </a:lnTo>
                  <a:lnTo>
                    <a:pt x="566" y="466"/>
                  </a:lnTo>
                  <a:lnTo>
                    <a:pt x="562" y="474"/>
                  </a:lnTo>
                  <a:lnTo>
                    <a:pt x="549" y="478"/>
                  </a:lnTo>
                  <a:lnTo>
                    <a:pt x="531" y="474"/>
                  </a:lnTo>
                  <a:lnTo>
                    <a:pt x="529" y="462"/>
                  </a:lnTo>
                  <a:lnTo>
                    <a:pt x="456" y="450"/>
                  </a:lnTo>
                  <a:lnTo>
                    <a:pt x="417" y="446"/>
                  </a:lnTo>
                  <a:lnTo>
                    <a:pt x="405" y="441"/>
                  </a:lnTo>
                  <a:lnTo>
                    <a:pt x="400" y="441"/>
                  </a:lnTo>
                  <a:lnTo>
                    <a:pt x="374" y="412"/>
                  </a:lnTo>
                  <a:lnTo>
                    <a:pt x="359" y="402"/>
                  </a:lnTo>
                  <a:lnTo>
                    <a:pt x="353" y="394"/>
                  </a:lnTo>
                  <a:lnTo>
                    <a:pt x="353" y="384"/>
                  </a:lnTo>
                  <a:lnTo>
                    <a:pt x="334" y="381"/>
                  </a:lnTo>
                  <a:lnTo>
                    <a:pt x="326" y="367"/>
                  </a:lnTo>
                  <a:lnTo>
                    <a:pt x="312" y="348"/>
                  </a:lnTo>
                  <a:lnTo>
                    <a:pt x="310" y="334"/>
                  </a:lnTo>
                  <a:lnTo>
                    <a:pt x="297" y="324"/>
                  </a:lnTo>
                  <a:lnTo>
                    <a:pt x="275" y="317"/>
                  </a:lnTo>
                  <a:lnTo>
                    <a:pt x="264" y="317"/>
                  </a:lnTo>
                  <a:lnTo>
                    <a:pt x="256" y="311"/>
                  </a:lnTo>
                  <a:lnTo>
                    <a:pt x="231" y="305"/>
                  </a:lnTo>
                  <a:lnTo>
                    <a:pt x="227" y="299"/>
                  </a:lnTo>
                  <a:lnTo>
                    <a:pt x="227" y="295"/>
                  </a:lnTo>
                  <a:lnTo>
                    <a:pt x="217" y="293"/>
                  </a:lnTo>
                  <a:lnTo>
                    <a:pt x="211" y="297"/>
                  </a:lnTo>
                  <a:lnTo>
                    <a:pt x="202" y="289"/>
                  </a:lnTo>
                  <a:lnTo>
                    <a:pt x="186" y="301"/>
                  </a:lnTo>
                  <a:lnTo>
                    <a:pt x="173" y="299"/>
                  </a:lnTo>
                  <a:lnTo>
                    <a:pt x="165" y="293"/>
                  </a:lnTo>
                  <a:lnTo>
                    <a:pt x="171" y="317"/>
                  </a:lnTo>
                  <a:lnTo>
                    <a:pt x="165" y="320"/>
                  </a:lnTo>
                  <a:lnTo>
                    <a:pt x="151" y="320"/>
                  </a:lnTo>
                  <a:lnTo>
                    <a:pt x="145" y="324"/>
                  </a:lnTo>
                  <a:lnTo>
                    <a:pt x="147" y="330"/>
                  </a:lnTo>
                  <a:lnTo>
                    <a:pt x="142" y="336"/>
                  </a:lnTo>
                  <a:lnTo>
                    <a:pt x="120" y="340"/>
                  </a:lnTo>
                  <a:lnTo>
                    <a:pt x="134" y="353"/>
                  </a:lnTo>
                  <a:lnTo>
                    <a:pt x="140" y="373"/>
                  </a:lnTo>
                  <a:lnTo>
                    <a:pt x="134" y="379"/>
                  </a:lnTo>
                  <a:lnTo>
                    <a:pt x="109" y="394"/>
                  </a:lnTo>
                  <a:lnTo>
                    <a:pt x="101" y="396"/>
                  </a:lnTo>
                  <a:lnTo>
                    <a:pt x="78" y="388"/>
                  </a:lnTo>
                  <a:lnTo>
                    <a:pt x="52" y="392"/>
                  </a:lnTo>
                  <a:lnTo>
                    <a:pt x="43" y="392"/>
                  </a:lnTo>
                  <a:lnTo>
                    <a:pt x="29" y="384"/>
                  </a:lnTo>
                  <a:lnTo>
                    <a:pt x="16" y="386"/>
                  </a:lnTo>
                  <a:lnTo>
                    <a:pt x="12" y="373"/>
                  </a:lnTo>
                  <a:lnTo>
                    <a:pt x="8" y="268"/>
                  </a:lnTo>
                  <a:lnTo>
                    <a:pt x="0" y="249"/>
                  </a:lnTo>
                  <a:lnTo>
                    <a:pt x="6" y="221"/>
                  </a:lnTo>
                  <a:lnTo>
                    <a:pt x="6" y="144"/>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4" name="Freeform 656"/>
            <p:cNvSpPr>
              <a:spLocks noChangeAspect="1"/>
            </p:cNvSpPr>
            <p:nvPr/>
          </p:nvSpPr>
          <p:spPr bwMode="gray">
            <a:xfrm>
              <a:off x="4929294" y="3061627"/>
              <a:ext cx="53116" cy="22835"/>
            </a:xfrm>
            <a:custGeom>
              <a:avLst/>
              <a:gdLst>
                <a:gd name="T0" fmla="*/ 6 w 23"/>
                <a:gd name="T1" fmla="*/ 6 h 16"/>
                <a:gd name="T2" fmla="*/ 21 w 23"/>
                <a:gd name="T3" fmla="*/ 6 h 16"/>
                <a:gd name="T4" fmla="*/ 23 w 23"/>
                <a:gd name="T5" fmla="*/ 14 h 16"/>
                <a:gd name="T6" fmla="*/ 13 w 23"/>
                <a:gd name="T7" fmla="*/ 16 h 16"/>
                <a:gd name="T8" fmla="*/ 0 w 23"/>
                <a:gd name="T9" fmla="*/ 0 h 16"/>
                <a:gd name="T10" fmla="*/ 6 w 23"/>
                <a:gd name="T11" fmla="*/ 6 h 16"/>
                <a:gd name="T12" fmla="*/ 0 60000 65536"/>
                <a:gd name="T13" fmla="*/ 0 60000 65536"/>
                <a:gd name="T14" fmla="*/ 0 60000 65536"/>
                <a:gd name="T15" fmla="*/ 0 60000 65536"/>
                <a:gd name="T16" fmla="*/ 0 60000 65536"/>
                <a:gd name="T17" fmla="*/ 0 60000 65536"/>
                <a:gd name="T18" fmla="*/ 0 w 23"/>
                <a:gd name="T19" fmla="*/ 0 h 16"/>
                <a:gd name="T20" fmla="*/ 23 w 23"/>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3" h="16">
                  <a:moveTo>
                    <a:pt x="6" y="6"/>
                  </a:moveTo>
                  <a:lnTo>
                    <a:pt x="21" y="6"/>
                  </a:lnTo>
                  <a:lnTo>
                    <a:pt x="23" y="14"/>
                  </a:lnTo>
                  <a:lnTo>
                    <a:pt x="13" y="16"/>
                  </a:lnTo>
                  <a:lnTo>
                    <a:pt x="0" y="0"/>
                  </a:lnTo>
                  <a:lnTo>
                    <a:pt x="6" y="6"/>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5" name="Freeform 657"/>
            <p:cNvSpPr>
              <a:spLocks noChangeAspect="1"/>
            </p:cNvSpPr>
            <p:nvPr/>
          </p:nvSpPr>
          <p:spPr bwMode="gray">
            <a:xfrm>
              <a:off x="4889458" y="3015959"/>
              <a:ext cx="48691" cy="32620"/>
            </a:xfrm>
            <a:custGeom>
              <a:avLst/>
              <a:gdLst>
                <a:gd name="T0" fmla="*/ 0 w 26"/>
                <a:gd name="T1" fmla="*/ 0 h 21"/>
                <a:gd name="T2" fmla="*/ 14 w 26"/>
                <a:gd name="T3" fmla="*/ 4 h 21"/>
                <a:gd name="T4" fmla="*/ 22 w 26"/>
                <a:gd name="T5" fmla="*/ 10 h 21"/>
                <a:gd name="T6" fmla="*/ 26 w 26"/>
                <a:gd name="T7" fmla="*/ 21 h 21"/>
                <a:gd name="T8" fmla="*/ 2 w 26"/>
                <a:gd name="T9" fmla="*/ 17 h 21"/>
                <a:gd name="T10" fmla="*/ 0 w 26"/>
                <a:gd name="T11" fmla="*/ 0 h 21"/>
                <a:gd name="T12" fmla="*/ 0 60000 65536"/>
                <a:gd name="T13" fmla="*/ 0 60000 65536"/>
                <a:gd name="T14" fmla="*/ 0 60000 65536"/>
                <a:gd name="T15" fmla="*/ 0 60000 65536"/>
                <a:gd name="T16" fmla="*/ 0 60000 65536"/>
                <a:gd name="T17" fmla="*/ 0 60000 65536"/>
                <a:gd name="T18" fmla="*/ 0 w 26"/>
                <a:gd name="T19" fmla="*/ 0 h 21"/>
                <a:gd name="T20" fmla="*/ 26 w 2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26" h="21">
                  <a:moveTo>
                    <a:pt x="0" y="0"/>
                  </a:moveTo>
                  <a:lnTo>
                    <a:pt x="14" y="4"/>
                  </a:lnTo>
                  <a:lnTo>
                    <a:pt x="22" y="10"/>
                  </a:lnTo>
                  <a:lnTo>
                    <a:pt x="26" y="21"/>
                  </a:lnTo>
                  <a:lnTo>
                    <a:pt x="2" y="17"/>
                  </a:lnTo>
                  <a:lnTo>
                    <a:pt x="0" y="0"/>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6" name="Freeform 658"/>
            <p:cNvSpPr>
              <a:spLocks noChangeAspect="1"/>
            </p:cNvSpPr>
            <p:nvPr/>
          </p:nvSpPr>
          <p:spPr bwMode="gray">
            <a:xfrm>
              <a:off x="4889458" y="3015959"/>
              <a:ext cx="48691" cy="32620"/>
            </a:xfrm>
            <a:custGeom>
              <a:avLst/>
              <a:gdLst>
                <a:gd name="T0" fmla="*/ 0 w 26"/>
                <a:gd name="T1" fmla="*/ 0 h 21"/>
                <a:gd name="T2" fmla="*/ 14 w 26"/>
                <a:gd name="T3" fmla="*/ 4 h 21"/>
                <a:gd name="T4" fmla="*/ 22 w 26"/>
                <a:gd name="T5" fmla="*/ 10 h 21"/>
                <a:gd name="T6" fmla="*/ 26 w 26"/>
                <a:gd name="T7" fmla="*/ 21 h 21"/>
                <a:gd name="T8" fmla="*/ 2 w 26"/>
                <a:gd name="T9" fmla="*/ 17 h 21"/>
                <a:gd name="T10" fmla="*/ 0 w 26"/>
                <a:gd name="T11" fmla="*/ 0 h 21"/>
                <a:gd name="T12" fmla="*/ 0 60000 65536"/>
                <a:gd name="T13" fmla="*/ 0 60000 65536"/>
                <a:gd name="T14" fmla="*/ 0 60000 65536"/>
                <a:gd name="T15" fmla="*/ 0 60000 65536"/>
                <a:gd name="T16" fmla="*/ 0 60000 65536"/>
                <a:gd name="T17" fmla="*/ 0 60000 65536"/>
                <a:gd name="T18" fmla="*/ 0 w 26"/>
                <a:gd name="T19" fmla="*/ 0 h 21"/>
                <a:gd name="T20" fmla="*/ 26 w 26"/>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26" h="21">
                  <a:moveTo>
                    <a:pt x="0" y="0"/>
                  </a:moveTo>
                  <a:lnTo>
                    <a:pt x="14" y="4"/>
                  </a:lnTo>
                  <a:lnTo>
                    <a:pt x="22" y="10"/>
                  </a:lnTo>
                  <a:lnTo>
                    <a:pt x="26" y="21"/>
                  </a:lnTo>
                  <a:lnTo>
                    <a:pt x="2" y="17"/>
                  </a:lnTo>
                  <a:lnTo>
                    <a:pt x="0" y="0"/>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7" name="Freeform 659"/>
            <p:cNvSpPr>
              <a:spLocks noChangeAspect="1"/>
            </p:cNvSpPr>
            <p:nvPr/>
          </p:nvSpPr>
          <p:spPr bwMode="gray">
            <a:xfrm>
              <a:off x="5128482" y="2980077"/>
              <a:ext cx="44264" cy="26096"/>
            </a:xfrm>
            <a:custGeom>
              <a:avLst/>
              <a:gdLst>
                <a:gd name="T0" fmla="*/ 0 w 23"/>
                <a:gd name="T1" fmla="*/ 0 h 19"/>
                <a:gd name="T2" fmla="*/ 21 w 23"/>
                <a:gd name="T3" fmla="*/ 13 h 19"/>
                <a:gd name="T4" fmla="*/ 23 w 23"/>
                <a:gd name="T5" fmla="*/ 19 h 19"/>
                <a:gd name="T6" fmla="*/ 13 w 23"/>
                <a:gd name="T7" fmla="*/ 19 h 19"/>
                <a:gd name="T8" fmla="*/ 6 w 23"/>
                <a:gd name="T9" fmla="*/ 11 h 19"/>
                <a:gd name="T10" fmla="*/ 0 w 23"/>
                <a:gd name="T11" fmla="*/ 0 h 19"/>
                <a:gd name="T12" fmla="*/ 0 60000 65536"/>
                <a:gd name="T13" fmla="*/ 0 60000 65536"/>
                <a:gd name="T14" fmla="*/ 0 60000 65536"/>
                <a:gd name="T15" fmla="*/ 0 60000 65536"/>
                <a:gd name="T16" fmla="*/ 0 60000 65536"/>
                <a:gd name="T17" fmla="*/ 0 60000 65536"/>
                <a:gd name="T18" fmla="*/ 0 w 23"/>
                <a:gd name="T19" fmla="*/ 0 h 19"/>
                <a:gd name="T20" fmla="*/ 23 w 2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3" h="19">
                  <a:moveTo>
                    <a:pt x="0" y="0"/>
                  </a:moveTo>
                  <a:lnTo>
                    <a:pt x="21" y="13"/>
                  </a:lnTo>
                  <a:lnTo>
                    <a:pt x="23" y="19"/>
                  </a:lnTo>
                  <a:lnTo>
                    <a:pt x="13" y="19"/>
                  </a:lnTo>
                  <a:lnTo>
                    <a:pt x="6" y="11"/>
                  </a:lnTo>
                  <a:lnTo>
                    <a:pt x="0" y="0"/>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8" name="Freeform 660"/>
            <p:cNvSpPr>
              <a:spLocks noChangeAspect="1"/>
            </p:cNvSpPr>
            <p:nvPr/>
          </p:nvSpPr>
          <p:spPr bwMode="gray">
            <a:xfrm>
              <a:off x="5128482" y="2980077"/>
              <a:ext cx="44264" cy="26096"/>
            </a:xfrm>
            <a:custGeom>
              <a:avLst/>
              <a:gdLst>
                <a:gd name="T0" fmla="*/ 0 w 23"/>
                <a:gd name="T1" fmla="*/ 0 h 19"/>
                <a:gd name="T2" fmla="*/ 21 w 23"/>
                <a:gd name="T3" fmla="*/ 13 h 19"/>
                <a:gd name="T4" fmla="*/ 23 w 23"/>
                <a:gd name="T5" fmla="*/ 19 h 19"/>
                <a:gd name="T6" fmla="*/ 13 w 23"/>
                <a:gd name="T7" fmla="*/ 19 h 19"/>
                <a:gd name="T8" fmla="*/ 6 w 23"/>
                <a:gd name="T9" fmla="*/ 11 h 19"/>
                <a:gd name="T10" fmla="*/ 0 w 23"/>
                <a:gd name="T11" fmla="*/ 0 h 19"/>
                <a:gd name="T12" fmla="*/ 0 60000 65536"/>
                <a:gd name="T13" fmla="*/ 0 60000 65536"/>
                <a:gd name="T14" fmla="*/ 0 60000 65536"/>
                <a:gd name="T15" fmla="*/ 0 60000 65536"/>
                <a:gd name="T16" fmla="*/ 0 60000 65536"/>
                <a:gd name="T17" fmla="*/ 0 60000 65536"/>
                <a:gd name="T18" fmla="*/ 0 w 23"/>
                <a:gd name="T19" fmla="*/ 0 h 19"/>
                <a:gd name="T20" fmla="*/ 23 w 23"/>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23" h="19">
                  <a:moveTo>
                    <a:pt x="0" y="0"/>
                  </a:moveTo>
                  <a:lnTo>
                    <a:pt x="21" y="13"/>
                  </a:lnTo>
                  <a:lnTo>
                    <a:pt x="23" y="19"/>
                  </a:lnTo>
                  <a:lnTo>
                    <a:pt x="13" y="19"/>
                  </a:lnTo>
                  <a:lnTo>
                    <a:pt x="6" y="11"/>
                  </a:lnTo>
                  <a:lnTo>
                    <a:pt x="0" y="0"/>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89" name="Freeform 661"/>
            <p:cNvSpPr>
              <a:spLocks noChangeAspect="1"/>
            </p:cNvSpPr>
            <p:nvPr/>
          </p:nvSpPr>
          <p:spPr bwMode="gray">
            <a:xfrm>
              <a:off x="5380783" y="2679971"/>
              <a:ext cx="44264" cy="58717"/>
            </a:xfrm>
            <a:custGeom>
              <a:avLst/>
              <a:gdLst>
                <a:gd name="T0" fmla="*/ 23 w 23"/>
                <a:gd name="T1" fmla="*/ 43 h 43"/>
                <a:gd name="T2" fmla="*/ 8 w 23"/>
                <a:gd name="T3" fmla="*/ 31 h 43"/>
                <a:gd name="T4" fmla="*/ 2 w 23"/>
                <a:gd name="T5" fmla="*/ 20 h 43"/>
                <a:gd name="T6" fmla="*/ 0 w 23"/>
                <a:gd name="T7" fmla="*/ 0 h 43"/>
                <a:gd name="T8" fmla="*/ 13 w 23"/>
                <a:gd name="T9" fmla="*/ 2 h 43"/>
                <a:gd name="T10" fmla="*/ 23 w 23"/>
                <a:gd name="T11" fmla="*/ 12 h 43"/>
                <a:gd name="T12" fmla="*/ 23 w 23"/>
                <a:gd name="T13" fmla="*/ 43 h 43"/>
                <a:gd name="T14" fmla="*/ 0 60000 65536"/>
                <a:gd name="T15" fmla="*/ 0 60000 65536"/>
                <a:gd name="T16" fmla="*/ 0 60000 65536"/>
                <a:gd name="T17" fmla="*/ 0 60000 65536"/>
                <a:gd name="T18" fmla="*/ 0 60000 65536"/>
                <a:gd name="T19" fmla="*/ 0 60000 65536"/>
                <a:gd name="T20" fmla="*/ 0 60000 65536"/>
                <a:gd name="T21" fmla="*/ 0 w 23"/>
                <a:gd name="T22" fmla="*/ 0 h 43"/>
                <a:gd name="T23" fmla="*/ 23 w 2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43">
                  <a:moveTo>
                    <a:pt x="23" y="43"/>
                  </a:moveTo>
                  <a:lnTo>
                    <a:pt x="8" y="31"/>
                  </a:lnTo>
                  <a:lnTo>
                    <a:pt x="2" y="20"/>
                  </a:lnTo>
                  <a:lnTo>
                    <a:pt x="0" y="0"/>
                  </a:lnTo>
                  <a:lnTo>
                    <a:pt x="13" y="2"/>
                  </a:lnTo>
                  <a:lnTo>
                    <a:pt x="23" y="12"/>
                  </a:lnTo>
                  <a:lnTo>
                    <a:pt x="23" y="43"/>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0" name="Freeform 662"/>
            <p:cNvSpPr>
              <a:spLocks noChangeAspect="1"/>
            </p:cNvSpPr>
            <p:nvPr/>
          </p:nvSpPr>
          <p:spPr bwMode="gray">
            <a:xfrm>
              <a:off x="5363078" y="2631040"/>
              <a:ext cx="4428" cy="26096"/>
            </a:xfrm>
            <a:custGeom>
              <a:avLst/>
              <a:gdLst>
                <a:gd name="T0" fmla="*/ 0 w 4"/>
                <a:gd name="T1" fmla="*/ 2 h 19"/>
                <a:gd name="T2" fmla="*/ 0 w 4"/>
                <a:gd name="T3" fmla="*/ 0 h 19"/>
                <a:gd name="T4" fmla="*/ 4 w 4"/>
                <a:gd name="T5" fmla="*/ 10 h 19"/>
                <a:gd name="T6" fmla="*/ 4 w 4"/>
                <a:gd name="T7" fmla="*/ 19 h 19"/>
                <a:gd name="T8" fmla="*/ 0 w 4"/>
                <a:gd name="T9" fmla="*/ 14 h 19"/>
                <a:gd name="T10" fmla="*/ 0 w 4"/>
                <a:gd name="T11" fmla="*/ 2 h 19"/>
                <a:gd name="T12" fmla="*/ 0 60000 65536"/>
                <a:gd name="T13" fmla="*/ 0 60000 65536"/>
                <a:gd name="T14" fmla="*/ 0 60000 65536"/>
                <a:gd name="T15" fmla="*/ 0 60000 65536"/>
                <a:gd name="T16" fmla="*/ 0 60000 65536"/>
                <a:gd name="T17" fmla="*/ 0 60000 65536"/>
                <a:gd name="T18" fmla="*/ 0 w 4"/>
                <a:gd name="T19" fmla="*/ 0 h 19"/>
                <a:gd name="T20" fmla="*/ 4 w 4"/>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4" h="19">
                  <a:moveTo>
                    <a:pt x="0" y="2"/>
                  </a:moveTo>
                  <a:lnTo>
                    <a:pt x="0" y="0"/>
                  </a:lnTo>
                  <a:lnTo>
                    <a:pt x="4" y="10"/>
                  </a:lnTo>
                  <a:lnTo>
                    <a:pt x="4" y="19"/>
                  </a:lnTo>
                  <a:lnTo>
                    <a:pt x="0" y="14"/>
                  </a:lnTo>
                  <a:lnTo>
                    <a:pt x="0" y="2"/>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1" name="Freeform 663"/>
            <p:cNvSpPr>
              <a:spLocks noChangeAspect="1"/>
            </p:cNvSpPr>
            <p:nvPr/>
          </p:nvSpPr>
          <p:spPr bwMode="gray">
            <a:xfrm>
              <a:off x="5363078" y="2631040"/>
              <a:ext cx="4428" cy="26096"/>
            </a:xfrm>
            <a:custGeom>
              <a:avLst/>
              <a:gdLst>
                <a:gd name="T0" fmla="*/ 0 w 4"/>
                <a:gd name="T1" fmla="*/ 2 h 19"/>
                <a:gd name="T2" fmla="*/ 0 w 4"/>
                <a:gd name="T3" fmla="*/ 0 h 19"/>
                <a:gd name="T4" fmla="*/ 4 w 4"/>
                <a:gd name="T5" fmla="*/ 10 h 19"/>
                <a:gd name="T6" fmla="*/ 4 w 4"/>
                <a:gd name="T7" fmla="*/ 19 h 19"/>
                <a:gd name="T8" fmla="*/ 0 w 4"/>
                <a:gd name="T9" fmla="*/ 14 h 19"/>
                <a:gd name="T10" fmla="*/ 0 w 4"/>
                <a:gd name="T11" fmla="*/ 2 h 19"/>
                <a:gd name="T12" fmla="*/ 0 60000 65536"/>
                <a:gd name="T13" fmla="*/ 0 60000 65536"/>
                <a:gd name="T14" fmla="*/ 0 60000 65536"/>
                <a:gd name="T15" fmla="*/ 0 60000 65536"/>
                <a:gd name="T16" fmla="*/ 0 60000 65536"/>
                <a:gd name="T17" fmla="*/ 0 60000 65536"/>
                <a:gd name="T18" fmla="*/ 0 w 4"/>
                <a:gd name="T19" fmla="*/ 0 h 19"/>
                <a:gd name="T20" fmla="*/ 4 w 4"/>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4" h="19">
                  <a:moveTo>
                    <a:pt x="0" y="2"/>
                  </a:moveTo>
                  <a:lnTo>
                    <a:pt x="0" y="0"/>
                  </a:lnTo>
                  <a:lnTo>
                    <a:pt x="4" y="10"/>
                  </a:lnTo>
                  <a:lnTo>
                    <a:pt x="4" y="19"/>
                  </a:lnTo>
                  <a:lnTo>
                    <a:pt x="0" y="14"/>
                  </a:lnTo>
                  <a:lnTo>
                    <a:pt x="0" y="2"/>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2" name="Freeform 664"/>
            <p:cNvSpPr>
              <a:spLocks noChangeAspect="1"/>
            </p:cNvSpPr>
            <p:nvPr/>
          </p:nvSpPr>
          <p:spPr bwMode="gray">
            <a:xfrm>
              <a:off x="4628301" y="2572323"/>
              <a:ext cx="482475" cy="182673"/>
            </a:xfrm>
            <a:custGeom>
              <a:avLst/>
              <a:gdLst>
                <a:gd name="T0" fmla="*/ 0 w 238"/>
                <a:gd name="T1" fmla="*/ 78 h 126"/>
                <a:gd name="T2" fmla="*/ 5 w 238"/>
                <a:gd name="T3" fmla="*/ 74 h 126"/>
                <a:gd name="T4" fmla="*/ 13 w 238"/>
                <a:gd name="T5" fmla="*/ 76 h 126"/>
                <a:gd name="T6" fmla="*/ 54 w 238"/>
                <a:gd name="T7" fmla="*/ 80 h 126"/>
                <a:gd name="T8" fmla="*/ 87 w 238"/>
                <a:gd name="T9" fmla="*/ 78 h 126"/>
                <a:gd name="T10" fmla="*/ 95 w 238"/>
                <a:gd name="T11" fmla="*/ 74 h 126"/>
                <a:gd name="T12" fmla="*/ 97 w 238"/>
                <a:gd name="T13" fmla="*/ 62 h 126"/>
                <a:gd name="T14" fmla="*/ 100 w 238"/>
                <a:gd name="T15" fmla="*/ 55 h 126"/>
                <a:gd name="T16" fmla="*/ 106 w 238"/>
                <a:gd name="T17" fmla="*/ 51 h 126"/>
                <a:gd name="T18" fmla="*/ 108 w 238"/>
                <a:gd name="T19" fmla="*/ 53 h 126"/>
                <a:gd name="T20" fmla="*/ 104 w 238"/>
                <a:gd name="T21" fmla="*/ 62 h 126"/>
                <a:gd name="T22" fmla="*/ 102 w 238"/>
                <a:gd name="T23" fmla="*/ 74 h 126"/>
                <a:gd name="T24" fmla="*/ 108 w 238"/>
                <a:gd name="T25" fmla="*/ 76 h 126"/>
                <a:gd name="T26" fmla="*/ 128 w 238"/>
                <a:gd name="T27" fmla="*/ 74 h 126"/>
                <a:gd name="T28" fmla="*/ 135 w 238"/>
                <a:gd name="T29" fmla="*/ 78 h 126"/>
                <a:gd name="T30" fmla="*/ 143 w 238"/>
                <a:gd name="T31" fmla="*/ 78 h 126"/>
                <a:gd name="T32" fmla="*/ 151 w 238"/>
                <a:gd name="T33" fmla="*/ 74 h 126"/>
                <a:gd name="T34" fmla="*/ 170 w 238"/>
                <a:gd name="T35" fmla="*/ 51 h 126"/>
                <a:gd name="T36" fmla="*/ 180 w 238"/>
                <a:gd name="T37" fmla="*/ 43 h 126"/>
                <a:gd name="T38" fmla="*/ 188 w 238"/>
                <a:gd name="T39" fmla="*/ 45 h 126"/>
                <a:gd name="T40" fmla="*/ 197 w 238"/>
                <a:gd name="T41" fmla="*/ 39 h 126"/>
                <a:gd name="T42" fmla="*/ 197 w 238"/>
                <a:gd name="T43" fmla="*/ 30 h 126"/>
                <a:gd name="T44" fmla="*/ 192 w 238"/>
                <a:gd name="T45" fmla="*/ 10 h 126"/>
                <a:gd name="T46" fmla="*/ 192 w 238"/>
                <a:gd name="T47" fmla="*/ 4 h 126"/>
                <a:gd name="T48" fmla="*/ 201 w 238"/>
                <a:gd name="T49" fmla="*/ 2 h 126"/>
                <a:gd name="T50" fmla="*/ 207 w 238"/>
                <a:gd name="T51" fmla="*/ 6 h 126"/>
                <a:gd name="T52" fmla="*/ 223 w 238"/>
                <a:gd name="T53" fmla="*/ 0 h 126"/>
                <a:gd name="T54" fmla="*/ 232 w 238"/>
                <a:gd name="T55" fmla="*/ 4 h 126"/>
                <a:gd name="T56" fmla="*/ 238 w 238"/>
                <a:gd name="T57" fmla="*/ 14 h 126"/>
                <a:gd name="T58" fmla="*/ 236 w 238"/>
                <a:gd name="T59" fmla="*/ 39 h 126"/>
                <a:gd name="T60" fmla="*/ 223 w 238"/>
                <a:gd name="T61" fmla="*/ 47 h 126"/>
                <a:gd name="T62" fmla="*/ 221 w 238"/>
                <a:gd name="T63" fmla="*/ 55 h 126"/>
                <a:gd name="T64" fmla="*/ 223 w 238"/>
                <a:gd name="T65" fmla="*/ 68 h 126"/>
                <a:gd name="T66" fmla="*/ 217 w 238"/>
                <a:gd name="T67" fmla="*/ 80 h 126"/>
                <a:gd name="T68" fmla="*/ 209 w 238"/>
                <a:gd name="T69" fmla="*/ 82 h 126"/>
                <a:gd name="T70" fmla="*/ 195 w 238"/>
                <a:gd name="T71" fmla="*/ 80 h 126"/>
                <a:gd name="T72" fmla="*/ 192 w 238"/>
                <a:gd name="T73" fmla="*/ 86 h 126"/>
                <a:gd name="T74" fmla="*/ 192 w 238"/>
                <a:gd name="T75" fmla="*/ 94 h 126"/>
                <a:gd name="T76" fmla="*/ 180 w 238"/>
                <a:gd name="T77" fmla="*/ 105 h 126"/>
                <a:gd name="T78" fmla="*/ 141 w 238"/>
                <a:gd name="T79" fmla="*/ 121 h 126"/>
                <a:gd name="T80" fmla="*/ 83 w 238"/>
                <a:gd name="T81" fmla="*/ 126 h 126"/>
                <a:gd name="T82" fmla="*/ 71 w 238"/>
                <a:gd name="T83" fmla="*/ 115 h 126"/>
                <a:gd name="T84" fmla="*/ 52 w 238"/>
                <a:gd name="T85" fmla="*/ 117 h 126"/>
                <a:gd name="T86" fmla="*/ 29 w 238"/>
                <a:gd name="T87" fmla="*/ 103 h 126"/>
                <a:gd name="T88" fmla="*/ 13 w 238"/>
                <a:gd name="T89" fmla="*/ 99 h 126"/>
                <a:gd name="T90" fmla="*/ 5 w 238"/>
                <a:gd name="T91" fmla="*/ 90 h 126"/>
                <a:gd name="T92" fmla="*/ 0 w 238"/>
                <a:gd name="T93" fmla="*/ 78 h 1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8"/>
                <a:gd name="T142" fmla="*/ 0 h 126"/>
                <a:gd name="T143" fmla="*/ 238 w 238"/>
                <a:gd name="T144" fmla="*/ 126 h 1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8" h="126">
                  <a:moveTo>
                    <a:pt x="0" y="78"/>
                  </a:moveTo>
                  <a:lnTo>
                    <a:pt x="5" y="74"/>
                  </a:lnTo>
                  <a:lnTo>
                    <a:pt x="13" y="76"/>
                  </a:lnTo>
                  <a:lnTo>
                    <a:pt x="54" y="80"/>
                  </a:lnTo>
                  <a:lnTo>
                    <a:pt x="87" y="78"/>
                  </a:lnTo>
                  <a:lnTo>
                    <a:pt x="95" y="74"/>
                  </a:lnTo>
                  <a:lnTo>
                    <a:pt x="97" y="62"/>
                  </a:lnTo>
                  <a:lnTo>
                    <a:pt x="100" y="55"/>
                  </a:lnTo>
                  <a:lnTo>
                    <a:pt x="106" y="51"/>
                  </a:lnTo>
                  <a:lnTo>
                    <a:pt x="108" y="53"/>
                  </a:lnTo>
                  <a:lnTo>
                    <a:pt x="104" y="62"/>
                  </a:lnTo>
                  <a:lnTo>
                    <a:pt x="102" y="74"/>
                  </a:lnTo>
                  <a:lnTo>
                    <a:pt x="108" y="76"/>
                  </a:lnTo>
                  <a:lnTo>
                    <a:pt x="128" y="74"/>
                  </a:lnTo>
                  <a:lnTo>
                    <a:pt x="135" y="78"/>
                  </a:lnTo>
                  <a:lnTo>
                    <a:pt x="143" y="78"/>
                  </a:lnTo>
                  <a:lnTo>
                    <a:pt x="151" y="74"/>
                  </a:lnTo>
                  <a:lnTo>
                    <a:pt x="170" y="51"/>
                  </a:lnTo>
                  <a:lnTo>
                    <a:pt x="180" y="43"/>
                  </a:lnTo>
                  <a:lnTo>
                    <a:pt x="188" y="45"/>
                  </a:lnTo>
                  <a:lnTo>
                    <a:pt x="197" y="39"/>
                  </a:lnTo>
                  <a:lnTo>
                    <a:pt x="197" y="30"/>
                  </a:lnTo>
                  <a:lnTo>
                    <a:pt x="192" y="10"/>
                  </a:lnTo>
                  <a:lnTo>
                    <a:pt x="192" y="4"/>
                  </a:lnTo>
                  <a:lnTo>
                    <a:pt x="201" y="2"/>
                  </a:lnTo>
                  <a:lnTo>
                    <a:pt x="207" y="6"/>
                  </a:lnTo>
                  <a:lnTo>
                    <a:pt x="223" y="0"/>
                  </a:lnTo>
                  <a:lnTo>
                    <a:pt x="232" y="4"/>
                  </a:lnTo>
                  <a:lnTo>
                    <a:pt x="238" y="14"/>
                  </a:lnTo>
                  <a:lnTo>
                    <a:pt x="236" y="39"/>
                  </a:lnTo>
                  <a:lnTo>
                    <a:pt x="223" y="47"/>
                  </a:lnTo>
                  <a:lnTo>
                    <a:pt x="221" y="55"/>
                  </a:lnTo>
                  <a:lnTo>
                    <a:pt x="223" y="68"/>
                  </a:lnTo>
                  <a:lnTo>
                    <a:pt x="217" y="80"/>
                  </a:lnTo>
                  <a:lnTo>
                    <a:pt x="209" y="82"/>
                  </a:lnTo>
                  <a:lnTo>
                    <a:pt x="195" y="80"/>
                  </a:lnTo>
                  <a:lnTo>
                    <a:pt x="192" y="86"/>
                  </a:lnTo>
                  <a:lnTo>
                    <a:pt x="192" y="94"/>
                  </a:lnTo>
                  <a:lnTo>
                    <a:pt x="180" y="105"/>
                  </a:lnTo>
                  <a:lnTo>
                    <a:pt x="141" y="121"/>
                  </a:lnTo>
                  <a:lnTo>
                    <a:pt x="83" y="126"/>
                  </a:lnTo>
                  <a:lnTo>
                    <a:pt x="71" y="115"/>
                  </a:lnTo>
                  <a:lnTo>
                    <a:pt x="52" y="117"/>
                  </a:lnTo>
                  <a:lnTo>
                    <a:pt x="29" y="103"/>
                  </a:lnTo>
                  <a:lnTo>
                    <a:pt x="13" y="99"/>
                  </a:lnTo>
                  <a:lnTo>
                    <a:pt x="5" y="90"/>
                  </a:lnTo>
                  <a:lnTo>
                    <a:pt x="0" y="78"/>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3" name="Freeform 665"/>
            <p:cNvSpPr>
              <a:spLocks noChangeAspect="1"/>
            </p:cNvSpPr>
            <p:nvPr/>
          </p:nvSpPr>
          <p:spPr bwMode="gray">
            <a:xfrm>
              <a:off x="4628301" y="2572323"/>
              <a:ext cx="482475" cy="182673"/>
            </a:xfrm>
            <a:custGeom>
              <a:avLst/>
              <a:gdLst>
                <a:gd name="T0" fmla="*/ 0 w 238"/>
                <a:gd name="T1" fmla="*/ 78 h 126"/>
                <a:gd name="T2" fmla="*/ 5 w 238"/>
                <a:gd name="T3" fmla="*/ 74 h 126"/>
                <a:gd name="T4" fmla="*/ 13 w 238"/>
                <a:gd name="T5" fmla="*/ 76 h 126"/>
                <a:gd name="T6" fmla="*/ 54 w 238"/>
                <a:gd name="T7" fmla="*/ 80 h 126"/>
                <a:gd name="T8" fmla="*/ 87 w 238"/>
                <a:gd name="T9" fmla="*/ 78 h 126"/>
                <a:gd name="T10" fmla="*/ 95 w 238"/>
                <a:gd name="T11" fmla="*/ 74 h 126"/>
                <a:gd name="T12" fmla="*/ 97 w 238"/>
                <a:gd name="T13" fmla="*/ 62 h 126"/>
                <a:gd name="T14" fmla="*/ 100 w 238"/>
                <a:gd name="T15" fmla="*/ 55 h 126"/>
                <a:gd name="T16" fmla="*/ 106 w 238"/>
                <a:gd name="T17" fmla="*/ 51 h 126"/>
                <a:gd name="T18" fmla="*/ 108 w 238"/>
                <a:gd name="T19" fmla="*/ 53 h 126"/>
                <a:gd name="T20" fmla="*/ 104 w 238"/>
                <a:gd name="T21" fmla="*/ 62 h 126"/>
                <a:gd name="T22" fmla="*/ 102 w 238"/>
                <a:gd name="T23" fmla="*/ 74 h 126"/>
                <a:gd name="T24" fmla="*/ 108 w 238"/>
                <a:gd name="T25" fmla="*/ 76 h 126"/>
                <a:gd name="T26" fmla="*/ 128 w 238"/>
                <a:gd name="T27" fmla="*/ 74 h 126"/>
                <a:gd name="T28" fmla="*/ 135 w 238"/>
                <a:gd name="T29" fmla="*/ 78 h 126"/>
                <a:gd name="T30" fmla="*/ 143 w 238"/>
                <a:gd name="T31" fmla="*/ 78 h 126"/>
                <a:gd name="T32" fmla="*/ 151 w 238"/>
                <a:gd name="T33" fmla="*/ 74 h 126"/>
                <a:gd name="T34" fmla="*/ 170 w 238"/>
                <a:gd name="T35" fmla="*/ 51 h 126"/>
                <a:gd name="T36" fmla="*/ 180 w 238"/>
                <a:gd name="T37" fmla="*/ 43 h 126"/>
                <a:gd name="T38" fmla="*/ 188 w 238"/>
                <a:gd name="T39" fmla="*/ 45 h 126"/>
                <a:gd name="T40" fmla="*/ 197 w 238"/>
                <a:gd name="T41" fmla="*/ 39 h 126"/>
                <a:gd name="T42" fmla="*/ 197 w 238"/>
                <a:gd name="T43" fmla="*/ 30 h 126"/>
                <a:gd name="T44" fmla="*/ 192 w 238"/>
                <a:gd name="T45" fmla="*/ 10 h 126"/>
                <a:gd name="T46" fmla="*/ 192 w 238"/>
                <a:gd name="T47" fmla="*/ 4 h 126"/>
                <a:gd name="T48" fmla="*/ 201 w 238"/>
                <a:gd name="T49" fmla="*/ 2 h 126"/>
                <a:gd name="T50" fmla="*/ 207 w 238"/>
                <a:gd name="T51" fmla="*/ 6 h 126"/>
                <a:gd name="T52" fmla="*/ 223 w 238"/>
                <a:gd name="T53" fmla="*/ 0 h 126"/>
                <a:gd name="T54" fmla="*/ 232 w 238"/>
                <a:gd name="T55" fmla="*/ 4 h 126"/>
                <a:gd name="T56" fmla="*/ 238 w 238"/>
                <a:gd name="T57" fmla="*/ 14 h 126"/>
                <a:gd name="T58" fmla="*/ 236 w 238"/>
                <a:gd name="T59" fmla="*/ 39 h 126"/>
                <a:gd name="T60" fmla="*/ 223 w 238"/>
                <a:gd name="T61" fmla="*/ 47 h 126"/>
                <a:gd name="T62" fmla="*/ 221 w 238"/>
                <a:gd name="T63" fmla="*/ 55 h 126"/>
                <a:gd name="T64" fmla="*/ 223 w 238"/>
                <a:gd name="T65" fmla="*/ 68 h 126"/>
                <a:gd name="T66" fmla="*/ 217 w 238"/>
                <a:gd name="T67" fmla="*/ 80 h 126"/>
                <a:gd name="T68" fmla="*/ 209 w 238"/>
                <a:gd name="T69" fmla="*/ 82 h 126"/>
                <a:gd name="T70" fmla="*/ 195 w 238"/>
                <a:gd name="T71" fmla="*/ 80 h 126"/>
                <a:gd name="T72" fmla="*/ 192 w 238"/>
                <a:gd name="T73" fmla="*/ 86 h 126"/>
                <a:gd name="T74" fmla="*/ 192 w 238"/>
                <a:gd name="T75" fmla="*/ 94 h 126"/>
                <a:gd name="T76" fmla="*/ 180 w 238"/>
                <a:gd name="T77" fmla="*/ 105 h 126"/>
                <a:gd name="T78" fmla="*/ 141 w 238"/>
                <a:gd name="T79" fmla="*/ 121 h 126"/>
                <a:gd name="T80" fmla="*/ 83 w 238"/>
                <a:gd name="T81" fmla="*/ 126 h 126"/>
                <a:gd name="T82" fmla="*/ 71 w 238"/>
                <a:gd name="T83" fmla="*/ 115 h 126"/>
                <a:gd name="T84" fmla="*/ 52 w 238"/>
                <a:gd name="T85" fmla="*/ 117 h 126"/>
                <a:gd name="T86" fmla="*/ 29 w 238"/>
                <a:gd name="T87" fmla="*/ 103 h 126"/>
                <a:gd name="T88" fmla="*/ 13 w 238"/>
                <a:gd name="T89" fmla="*/ 99 h 126"/>
                <a:gd name="T90" fmla="*/ 5 w 238"/>
                <a:gd name="T91" fmla="*/ 90 h 126"/>
                <a:gd name="T92" fmla="*/ 0 w 238"/>
                <a:gd name="T93" fmla="*/ 78 h 1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38"/>
                <a:gd name="T142" fmla="*/ 0 h 126"/>
                <a:gd name="T143" fmla="*/ 238 w 238"/>
                <a:gd name="T144" fmla="*/ 126 h 1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38" h="126">
                  <a:moveTo>
                    <a:pt x="0" y="78"/>
                  </a:moveTo>
                  <a:lnTo>
                    <a:pt x="5" y="74"/>
                  </a:lnTo>
                  <a:lnTo>
                    <a:pt x="13" y="76"/>
                  </a:lnTo>
                  <a:lnTo>
                    <a:pt x="54" y="80"/>
                  </a:lnTo>
                  <a:lnTo>
                    <a:pt x="87" y="78"/>
                  </a:lnTo>
                  <a:lnTo>
                    <a:pt x="95" y="74"/>
                  </a:lnTo>
                  <a:lnTo>
                    <a:pt x="97" y="62"/>
                  </a:lnTo>
                  <a:lnTo>
                    <a:pt x="100" y="55"/>
                  </a:lnTo>
                  <a:lnTo>
                    <a:pt x="106" y="51"/>
                  </a:lnTo>
                  <a:lnTo>
                    <a:pt x="108" y="53"/>
                  </a:lnTo>
                  <a:lnTo>
                    <a:pt x="104" y="62"/>
                  </a:lnTo>
                  <a:lnTo>
                    <a:pt x="102" y="74"/>
                  </a:lnTo>
                  <a:lnTo>
                    <a:pt x="108" y="76"/>
                  </a:lnTo>
                  <a:lnTo>
                    <a:pt x="128" y="74"/>
                  </a:lnTo>
                  <a:lnTo>
                    <a:pt x="135" y="78"/>
                  </a:lnTo>
                  <a:lnTo>
                    <a:pt x="143" y="78"/>
                  </a:lnTo>
                  <a:lnTo>
                    <a:pt x="151" y="74"/>
                  </a:lnTo>
                  <a:lnTo>
                    <a:pt x="170" y="51"/>
                  </a:lnTo>
                  <a:lnTo>
                    <a:pt x="180" y="43"/>
                  </a:lnTo>
                  <a:lnTo>
                    <a:pt x="188" y="45"/>
                  </a:lnTo>
                  <a:lnTo>
                    <a:pt x="197" y="39"/>
                  </a:lnTo>
                  <a:lnTo>
                    <a:pt x="197" y="30"/>
                  </a:lnTo>
                  <a:lnTo>
                    <a:pt x="192" y="10"/>
                  </a:lnTo>
                  <a:lnTo>
                    <a:pt x="192" y="4"/>
                  </a:lnTo>
                  <a:lnTo>
                    <a:pt x="201" y="2"/>
                  </a:lnTo>
                  <a:lnTo>
                    <a:pt x="207" y="6"/>
                  </a:lnTo>
                  <a:lnTo>
                    <a:pt x="223" y="0"/>
                  </a:lnTo>
                  <a:lnTo>
                    <a:pt x="232" y="4"/>
                  </a:lnTo>
                  <a:lnTo>
                    <a:pt x="238" y="14"/>
                  </a:lnTo>
                  <a:lnTo>
                    <a:pt x="236" y="39"/>
                  </a:lnTo>
                  <a:lnTo>
                    <a:pt x="223" y="47"/>
                  </a:lnTo>
                  <a:lnTo>
                    <a:pt x="221" y="55"/>
                  </a:lnTo>
                  <a:lnTo>
                    <a:pt x="223" y="68"/>
                  </a:lnTo>
                  <a:lnTo>
                    <a:pt x="217" y="80"/>
                  </a:lnTo>
                  <a:lnTo>
                    <a:pt x="209" y="82"/>
                  </a:lnTo>
                  <a:lnTo>
                    <a:pt x="195" y="80"/>
                  </a:lnTo>
                  <a:lnTo>
                    <a:pt x="192" y="86"/>
                  </a:lnTo>
                  <a:lnTo>
                    <a:pt x="192" y="94"/>
                  </a:lnTo>
                  <a:lnTo>
                    <a:pt x="180" y="105"/>
                  </a:lnTo>
                  <a:lnTo>
                    <a:pt x="141" y="121"/>
                  </a:lnTo>
                  <a:lnTo>
                    <a:pt x="83" y="126"/>
                  </a:lnTo>
                  <a:lnTo>
                    <a:pt x="71" y="115"/>
                  </a:lnTo>
                  <a:lnTo>
                    <a:pt x="52" y="117"/>
                  </a:lnTo>
                  <a:lnTo>
                    <a:pt x="29" y="103"/>
                  </a:lnTo>
                  <a:lnTo>
                    <a:pt x="13" y="99"/>
                  </a:lnTo>
                  <a:lnTo>
                    <a:pt x="5" y="90"/>
                  </a:lnTo>
                  <a:lnTo>
                    <a:pt x="0" y="78"/>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4" name="Freeform 666"/>
            <p:cNvSpPr>
              <a:spLocks noChangeAspect="1"/>
            </p:cNvSpPr>
            <p:nvPr/>
          </p:nvSpPr>
          <p:spPr bwMode="gray">
            <a:xfrm>
              <a:off x="4570760" y="2686495"/>
              <a:ext cx="26558" cy="22835"/>
            </a:xfrm>
            <a:custGeom>
              <a:avLst/>
              <a:gdLst>
                <a:gd name="T0" fmla="*/ 0 w 17"/>
                <a:gd name="T1" fmla="*/ 0 h 15"/>
                <a:gd name="T2" fmla="*/ 7 w 17"/>
                <a:gd name="T3" fmla="*/ 0 h 15"/>
                <a:gd name="T4" fmla="*/ 17 w 17"/>
                <a:gd name="T5" fmla="*/ 4 h 15"/>
                <a:gd name="T6" fmla="*/ 17 w 17"/>
                <a:gd name="T7" fmla="*/ 15 h 15"/>
                <a:gd name="T8" fmla="*/ 11 w 17"/>
                <a:gd name="T9" fmla="*/ 15 h 15"/>
                <a:gd name="T10" fmla="*/ 0 w 17"/>
                <a:gd name="T11" fmla="*/ 0 h 15"/>
                <a:gd name="T12" fmla="*/ 0 60000 65536"/>
                <a:gd name="T13" fmla="*/ 0 60000 65536"/>
                <a:gd name="T14" fmla="*/ 0 60000 65536"/>
                <a:gd name="T15" fmla="*/ 0 60000 65536"/>
                <a:gd name="T16" fmla="*/ 0 60000 65536"/>
                <a:gd name="T17" fmla="*/ 0 60000 65536"/>
                <a:gd name="T18" fmla="*/ 0 w 17"/>
                <a:gd name="T19" fmla="*/ 0 h 15"/>
                <a:gd name="T20" fmla="*/ 17 w 17"/>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7" h="15">
                  <a:moveTo>
                    <a:pt x="0" y="0"/>
                  </a:moveTo>
                  <a:lnTo>
                    <a:pt x="7" y="0"/>
                  </a:lnTo>
                  <a:lnTo>
                    <a:pt x="17" y="4"/>
                  </a:lnTo>
                  <a:lnTo>
                    <a:pt x="17" y="15"/>
                  </a:lnTo>
                  <a:lnTo>
                    <a:pt x="11" y="15"/>
                  </a:lnTo>
                  <a:lnTo>
                    <a:pt x="0" y="0"/>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5" name="Freeform 667"/>
            <p:cNvSpPr>
              <a:spLocks noChangeAspect="1"/>
            </p:cNvSpPr>
            <p:nvPr/>
          </p:nvSpPr>
          <p:spPr bwMode="gray">
            <a:xfrm>
              <a:off x="4570760" y="2686495"/>
              <a:ext cx="26558" cy="22835"/>
            </a:xfrm>
            <a:custGeom>
              <a:avLst/>
              <a:gdLst>
                <a:gd name="T0" fmla="*/ 0 w 17"/>
                <a:gd name="T1" fmla="*/ 0 h 15"/>
                <a:gd name="T2" fmla="*/ 7 w 17"/>
                <a:gd name="T3" fmla="*/ 0 h 15"/>
                <a:gd name="T4" fmla="*/ 17 w 17"/>
                <a:gd name="T5" fmla="*/ 4 h 15"/>
                <a:gd name="T6" fmla="*/ 17 w 17"/>
                <a:gd name="T7" fmla="*/ 15 h 15"/>
                <a:gd name="T8" fmla="*/ 11 w 17"/>
                <a:gd name="T9" fmla="*/ 15 h 15"/>
                <a:gd name="T10" fmla="*/ 0 w 17"/>
                <a:gd name="T11" fmla="*/ 0 h 15"/>
                <a:gd name="T12" fmla="*/ 0 60000 65536"/>
                <a:gd name="T13" fmla="*/ 0 60000 65536"/>
                <a:gd name="T14" fmla="*/ 0 60000 65536"/>
                <a:gd name="T15" fmla="*/ 0 60000 65536"/>
                <a:gd name="T16" fmla="*/ 0 60000 65536"/>
                <a:gd name="T17" fmla="*/ 0 60000 65536"/>
                <a:gd name="T18" fmla="*/ 0 w 17"/>
                <a:gd name="T19" fmla="*/ 0 h 15"/>
                <a:gd name="T20" fmla="*/ 17 w 17"/>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7" h="15">
                  <a:moveTo>
                    <a:pt x="0" y="0"/>
                  </a:moveTo>
                  <a:lnTo>
                    <a:pt x="7" y="0"/>
                  </a:lnTo>
                  <a:lnTo>
                    <a:pt x="17" y="4"/>
                  </a:lnTo>
                  <a:lnTo>
                    <a:pt x="17" y="15"/>
                  </a:lnTo>
                  <a:lnTo>
                    <a:pt x="11" y="15"/>
                  </a:lnTo>
                  <a:lnTo>
                    <a:pt x="0" y="0"/>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6" name="Freeform 668"/>
            <p:cNvSpPr>
              <a:spLocks noChangeAspect="1"/>
            </p:cNvSpPr>
            <p:nvPr/>
          </p:nvSpPr>
          <p:spPr bwMode="gray">
            <a:xfrm>
              <a:off x="4477805" y="2657136"/>
              <a:ext cx="30986" cy="26096"/>
            </a:xfrm>
            <a:custGeom>
              <a:avLst/>
              <a:gdLst>
                <a:gd name="T0" fmla="*/ 0 w 11"/>
                <a:gd name="T1" fmla="*/ 0 h 14"/>
                <a:gd name="T2" fmla="*/ 8 w 11"/>
                <a:gd name="T3" fmla="*/ 4 h 14"/>
                <a:gd name="T4" fmla="*/ 11 w 11"/>
                <a:gd name="T5" fmla="*/ 8 h 14"/>
                <a:gd name="T6" fmla="*/ 6 w 11"/>
                <a:gd name="T7" fmla="*/ 14 h 14"/>
                <a:gd name="T8" fmla="*/ 2 w 11"/>
                <a:gd name="T9" fmla="*/ 12 h 14"/>
                <a:gd name="T10" fmla="*/ 0 w 11"/>
                <a:gd name="T11" fmla="*/ 0 h 14"/>
                <a:gd name="T12" fmla="*/ 0 60000 65536"/>
                <a:gd name="T13" fmla="*/ 0 60000 65536"/>
                <a:gd name="T14" fmla="*/ 0 60000 65536"/>
                <a:gd name="T15" fmla="*/ 0 60000 65536"/>
                <a:gd name="T16" fmla="*/ 0 60000 65536"/>
                <a:gd name="T17" fmla="*/ 0 60000 65536"/>
                <a:gd name="T18" fmla="*/ 0 w 11"/>
                <a:gd name="T19" fmla="*/ 0 h 14"/>
                <a:gd name="T20" fmla="*/ 11 w 11"/>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1" h="14">
                  <a:moveTo>
                    <a:pt x="0" y="0"/>
                  </a:moveTo>
                  <a:lnTo>
                    <a:pt x="8" y="4"/>
                  </a:lnTo>
                  <a:lnTo>
                    <a:pt x="11" y="8"/>
                  </a:lnTo>
                  <a:lnTo>
                    <a:pt x="6" y="14"/>
                  </a:lnTo>
                  <a:lnTo>
                    <a:pt x="2" y="12"/>
                  </a:lnTo>
                  <a:lnTo>
                    <a:pt x="0" y="0"/>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7" name="Freeform 669"/>
            <p:cNvSpPr>
              <a:spLocks noChangeAspect="1"/>
            </p:cNvSpPr>
            <p:nvPr/>
          </p:nvSpPr>
          <p:spPr bwMode="gray">
            <a:xfrm>
              <a:off x="4477805" y="2657136"/>
              <a:ext cx="30986" cy="26096"/>
            </a:xfrm>
            <a:custGeom>
              <a:avLst/>
              <a:gdLst>
                <a:gd name="T0" fmla="*/ 0 w 11"/>
                <a:gd name="T1" fmla="*/ 0 h 14"/>
                <a:gd name="T2" fmla="*/ 8 w 11"/>
                <a:gd name="T3" fmla="*/ 4 h 14"/>
                <a:gd name="T4" fmla="*/ 11 w 11"/>
                <a:gd name="T5" fmla="*/ 8 h 14"/>
                <a:gd name="T6" fmla="*/ 6 w 11"/>
                <a:gd name="T7" fmla="*/ 14 h 14"/>
                <a:gd name="T8" fmla="*/ 2 w 11"/>
                <a:gd name="T9" fmla="*/ 12 h 14"/>
                <a:gd name="T10" fmla="*/ 0 w 11"/>
                <a:gd name="T11" fmla="*/ 0 h 14"/>
                <a:gd name="T12" fmla="*/ 0 60000 65536"/>
                <a:gd name="T13" fmla="*/ 0 60000 65536"/>
                <a:gd name="T14" fmla="*/ 0 60000 65536"/>
                <a:gd name="T15" fmla="*/ 0 60000 65536"/>
                <a:gd name="T16" fmla="*/ 0 60000 65536"/>
                <a:gd name="T17" fmla="*/ 0 60000 65536"/>
                <a:gd name="T18" fmla="*/ 0 w 11"/>
                <a:gd name="T19" fmla="*/ 0 h 14"/>
                <a:gd name="T20" fmla="*/ 11 w 11"/>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1" h="14">
                  <a:moveTo>
                    <a:pt x="0" y="0"/>
                  </a:moveTo>
                  <a:lnTo>
                    <a:pt x="8" y="4"/>
                  </a:lnTo>
                  <a:lnTo>
                    <a:pt x="11" y="8"/>
                  </a:lnTo>
                  <a:lnTo>
                    <a:pt x="6" y="14"/>
                  </a:lnTo>
                  <a:lnTo>
                    <a:pt x="2" y="12"/>
                  </a:lnTo>
                  <a:lnTo>
                    <a:pt x="0" y="0"/>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8" name="Freeform 670"/>
            <p:cNvSpPr>
              <a:spLocks noChangeAspect="1"/>
            </p:cNvSpPr>
            <p:nvPr/>
          </p:nvSpPr>
          <p:spPr bwMode="gray">
            <a:xfrm>
              <a:off x="4924869" y="2425534"/>
              <a:ext cx="274435" cy="192460"/>
            </a:xfrm>
            <a:custGeom>
              <a:avLst/>
              <a:gdLst>
                <a:gd name="T0" fmla="*/ 0 w 138"/>
                <a:gd name="T1" fmla="*/ 4 h 130"/>
                <a:gd name="T2" fmla="*/ 2 w 138"/>
                <a:gd name="T3" fmla="*/ 0 h 130"/>
                <a:gd name="T4" fmla="*/ 58 w 138"/>
                <a:gd name="T5" fmla="*/ 37 h 130"/>
                <a:gd name="T6" fmla="*/ 70 w 138"/>
                <a:gd name="T7" fmla="*/ 39 h 130"/>
                <a:gd name="T8" fmla="*/ 101 w 138"/>
                <a:gd name="T9" fmla="*/ 62 h 130"/>
                <a:gd name="T10" fmla="*/ 112 w 138"/>
                <a:gd name="T11" fmla="*/ 78 h 130"/>
                <a:gd name="T12" fmla="*/ 126 w 138"/>
                <a:gd name="T13" fmla="*/ 82 h 130"/>
                <a:gd name="T14" fmla="*/ 138 w 138"/>
                <a:gd name="T15" fmla="*/ 101 h 130"/>
                <a:gd name="T16" fmla="*/ 138 w 138"/>
                <a:gd name="T17" fmla="*/ 109 h 130"/>
                <a:gd name="T18" fmla="*/ 128 w 138"/>
                <a:gd name="T19" fmla="*/ 128 h 130"/>
                <a:gd name="T20" fmla="*/ 118 w 138"/>
                <a:gd name="T21" fmla="*/ 130 h 130"/>
                <a:gd name="T22" fmla="*/ 103 w 138"/>
                <a:gd name="T23" fmla="*/ 78 h 130"/>
                <a:gd name="T24" fmla="*/ 91 w 138"/>
                <a:gd name="T25" fmla="*/ 59 h 130"/>
                <a:gd name="T26" fmla="*/ 85 w 138"/>
                <a:gd name="T27" fmla="*/ 55 h 130"/>
                <a:gd name="T28" fmla="*/ 70 w 138"/>
                <a:gd name="T29" fmla="*/ 51 h 130"/>
                <a:gd name="T30" fmla="*/ 48 w 138"/>
                <a:gd name="T31" fmla="*/ 35 h 130"/>
                <a:gd name="T32" fmla="*/ 43 w 138"/>
                <a:gd name="T33" fmla="*/ 33 h 130"/>
                <a:gd name="T34" fmla="*/ 8 w 138"/>
                <a:gd name="T35" fmla="*/ 12 h 130"/>
                <a:gd name="T36" fmla="*/ 0 w 138"/>
                <a:gd name="T37" fmla="*/ 12 h 130"/>
                <a:gd name="T38" fmla="*/ 0 w 138"/>
                <a:gd name="T39" fmla="*/ 4 h 1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8"/>
                <a:gd name="T61" fmla="*/ 0 h 130"/>
                <a:gd name="T62" fmla="*/ 138 w 138"/>
                <a:gd name="T63" fmla="*/ 130 h 1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8" h="130">
                  <a:moveTo>
                    <a:pt x="0" y="4"/>
                  </a:moveTo>
                  <a:lnTo>
                    <a:pt x="2" y="0"/>
                  </a:lnTo>
                  <a:lnTo>
                    <a:pt x="58" y="37"/>
                  </a:lnTo>
                  <a:lnTo>
                    <a:pt x="70" y="39"/>
                  </a:lnTo>
                  <a:lnTo>
                    <a:pt x="101" y="62"/>
                  </a:lnTo>
                  <a:lnTo>
                    <a:pt x="112" y="78"/>
                  </a:lnTo>
                  <a:lnTo>
                    <a:pt x="126" y="82"/>
                  </a:lnTo>
                  <a:lnTo>
                    <a:pt x="138" y="101"/>
                  </a:lnTo>
                  <a:lnTo>
                    <a:pt x="138" y="109"/>
                  </a:lnTo>
                  <a:lnTo>
                    <a:pt x="128" y="128"/>
                  </a:lnTo>
                  <a:lnTo>
                    <a:pt x="118" y="130"/>
                  </a:lnTo>
                  <a:lnTo>
                    <a:pt x="103" y="78"/>
                  </a:lnTo>
                  <a:lnTo>
                    <a:pt x="91" y="59"/>
                  </a:lnTo>
                  <a:lnTo>
                    <a:pt x="85" y="55"/>
                  </a:lnTo>
                  <a:lnTo>
                    <a:pt x="70" y="51"/>
                  </a:lnTo>
                  <a:lnTo>
                    <a:pt x="48" y="35"/>
                  </a:lnTo>
                  <a:lnTo>
                    <a:pt x="43" y="33"/>
                  </a:lnTo>
                  <a:lnTo>
                    <a:pt x="8" y="12"/>
                  </a:lnTo>
                  <a:lnTo>
                    <a:pt x="0" y="12"/>
                  </a:lnTo>
                  <a:lnTo>
                    <a:pt x="0" y="4"/>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299" name="Freeform 671"/>
            <p:cNvSpPr>
              <a:spLocks noChangeAspect="1"/>
            </p:cNvSpPr>
            <p:nvPr/>
          </p:nvSpPr>
          <p:spPr bwMode="gray">
            <a:xfrm>
              <a:off x="4924869" y="2425534"/>
              <a:ext cx="274435" cy="192460"/>
            </a:xfrm>
            <a:custGeom>
              <a:avLst/>
              <a:gdLst>
                <a:gd name="T0" fmla="*/ 0 w 138"/>
                <a:gd name="T1" fmla="*/ 4 h 130"/>
                <a:gd name="T2" fmla="*/ 2 w 138"/>
                <a:gd name="T3" fmla="*/ 0 h 130"/>
                <a:gd name="T4" fmla="*/ 58 w 138"/>
                <a:gd name="T5" fmla="*/ 37 h 130"/>
                <a:gd name="T6" fmla="*/ 70 w 138"/>
                <a:gd name="T7" fmla="*/ 39 h 130"/>
                <a:gd name="T8" fmla="*/ 101 w 138"/>
                <a:gd name="T9" fmla="*/ 62 h 130"/>
                <a:gd name="T10" fmla="*/ 112 w 138"/>
                <a:gd name="T11" fmla="*/ 78 h 130"/>
                <a:gd name="T12" fmla="*/ 126 w 138"/>
                <a:gd name="T13" fmla="*/ 82 h 130"/>
                <a:gd name="T14" fmla="*/ 138 w 138"/>
                <a:gd name="T15" fmla="*/ 101 h 130"/>
                <a:gd name="T16" fmla="*/ 138 w 138"/>
                <a:gd name="T17" fmla="*/ 109 h 130"/>
                <a:gd name="T18" fmla="*/ 128 w 138"/>
                <a:gd name="T19" fmla="*/ 128 h 130"/>
                <a:gd name="T20" fmla="*/ 118 w 138"/>
                <a:gd name="T21" fmla="*/ 130 h 130"/>
                <a:gd name="T22" fmla="*/ 103 w 138"/>
                <a:gd name="T23" fmla="*/ 78 h 130"/>
                <a:gd name="T24" fmla="*/ 91 w 138"/>
                <a:gd name="T25" fmla="*/ 59 h 130"/>
                <a:gd name="T26" fmla="*/ 85 w 138"/>
                <a:gd name="T27" fmla="*/ 55 h 130"/>
                <a:gd name="T28" fmla="*/ 70 w 138"/>
                <a:gd name="T29" fmla="*/ 51 h 130"/>
                <a:gd name="T30" fmla="*/ 48 w 138"/>
                <a:gd name="T31" fmla="*/ 35 h 130"/>
                <a:gd name="T32" fmla="*/ 43 w 138"/>
                <a:gd name="T33" fmla="*/ 33 h 130"/>
                <a:gd name="T34" fmla="*/ 8 w 138"/>
                <a:gd name="T35" fmla="*/ 12 h 130"/>
                <a:gd name="T36" fmla="*/ 0 w 138"/>
                <a:gd name="T37" fmla="*/ 12 h 130"/>
                <a:gd name="T38" fmla="*/ 0 w 138"/>
                <a:gd name="T39" fmla="*/ 4 h 1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8"/>
                <a:gd name="T61" fmla="*/ 0 h 130"/>
                <a:gd name="T62" fmla="*/ 138 w 138"/>
                <a:gd name="T63" fmla="*/ 130 h 1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8" h="130">
                  <a:moveTo>
                    <a:pt x="0" y="4"/>
                  </a:moveTo>
                  <a:lnTo>
                    <a:pt x="2" y="0"/>
                  </a:lnTo>
                  <a:lnTo>
                    <a:pt x="58" y="37"/>
                  </a:lnTo>
                  <a:lnTo>
                    <a:pt x="70" y="39"/>
                  </a:lnTo>
                  <a:lnTo>
                    <a:pt x="101" y="62"/>
                  </a:lnTo>
                  <a:lnTo>
                    <a:pt x="112" y="78"/>
                  </a:lnTo>
                  <a:lnTo>
                    <a:pt x="126" y="82"/>
                  </a:lnTo>
                  <a:lnTo>
                    <a:pt x="138" y="101"/>
                  </a:lnTo>
                  <a:lnTo>
                    <a:pt x="138" y="109"/>
                  </a:lnTo>
                  <a:lnTo>
                    <a:pt x="128" y="128"/>
                  </a:lnTo>
                  <a:lnTo>
                    <a:pt x="118" y="130"/>
                  </a:lnTo>
                  <a:lnTo>
                    <a:pt x="103" y="78"/>
                  </a:lnTo>
                  <a:lnTo>
                    <a:pt x="91" y="59"/>
                  </a:lnTo>
                  <a:lnTo>
                    <a:pt x="85" y="55"/>
                  </a:lnTo>
                  <a:lnTo>
                    <a:pt x="70" y="51"/>
                  </a:lnTo>
                  <a:lnTo>
                    <a:pt x="48" y="35"/>
                  </a:lnTo>
                  <a:lnTo>
                    <a:pt x="43" y="33"/>
                  </a:lnTo>
                  <a:lnTo>
                    <a:pt x="8" y="12"/>
                  </a:lnTo>
                  <a:lnTo>
                    <a:pt x="0" y="12"/>
                  </a:lnTo>
                  <a:lnTo>
                    <a:pt x="0" y="4"/>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300" name="Freeform 672"/>
            <p:cNvSpPr>
              <a:spLocks noChangeAspect="1"/>
            </p:cNvSpPr>
            <p:nvPr/>
          </p:nvSpPr>
          <p:spPr bwMode="gray">
            <a:xfrm>
              <a:off x="4827489" y="2415747"/>
              <a:ext cx="48691" cy="22835"/>
            </a:xfrm>
            <a:custGeom>
              <a:avLst/>
              <a:gdLst>
                <a:gd name="T0" fmla="*/ 0 w 26"/>
                <a:gd name="T1" fmla="*/ 4 h 17"/>
                <a:gd name="T2" fmla="*/ 0 w 26"/>
                <a:gd name="T3" fmla="*/ 2 h 17"/>
                <a:gd name="T4" fmla="*/ 8 w 26"/>
                <a:gd name="T5" fmla="*/ 0 h 17"/>
                <a:gd name="T6" fmla="*/ 22 w 26"/>
                <a:gd name="T7" fmla="*/ 2 h 17"/>
                <a:gd name="T8" fmla="*/ 26 w 26"/>
                <a:gd name="T9" fmla="*/ 13 h 17"/>
                <a:gd name="T10" fmla="*/ 14 w 26"/>
                <a:gd name="T11" fmla="*/ 17 h 17"/>
                <a:gd name="T12" fmla="*/ 0 w 26"/>
                <a:gd name="T13" fmla="*/ 4 h 17"/>
                <a:gd name="T14" fmla="*/ 0 60000 65536"/>
                <a:gd name="T15" fmla="*/ 0 60000 65536"/>
                <a:gd name="T16" fmla="*/ 0 60000 65536"/>
                <a:gd name="T17" fmla="*/ 0 60000 65536"/>
                <a:gd name="T18" fmla="*/ 0 60000 65536"/>
                <a:gd name="T19" fmla="*/ 0 60000 65536"/>
                <a:gd name="T20" fmla="*/ 0 60000 65536"/>
                <a:gd name="T21" fmla="*/ 0 w 26"/>
                <a:gd name="T22" fmla="*/ 0 h 17"/>
                <a:gd name="T23" fmla="*/ 26 w 26"/>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17">
                  <a:moveTo>
                    <a:pt x="0" y="4"/>
                  </a:moveTo>
                  <a:lnTo>
                    <a:pt x="0" y="2"/>
                  </a:lnTo>
                  <a:lnTo>
                    <a:pt x="8" y="0"/>
                  </a:lnTo>
                  <a:lnTo>
                    <a:pt x="22" y="2"/>
                  </a:lnTo>
                  <a:lnTo>
                    <a:pt x="26" y="13"/>
                  </a:lnTo>
                  <a:lnTo>
                    <a:pt x="14" y="17"/>
                  </a:lnTo>
                  <a:lnTo>
                    <a:pt x="0" y="4"/>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301" name="Freeform 673"/>
            <p:cNvSpPr>
              <a:spLocks noChangeAspect="1"/>
            </p:cNvSpPr>
            <p:nvPr/>
          </p:nvSpPr>
          <p:spPr bwMode="gray">
            <a:xfrm>
              <a:off x="4827489" y="2415747"/>
              <a:ext cx="48691" cy="22835"/>
            </a:xfrm>
            <a:custGeom>
              <a:avLst/>
              <a:gdLst>
                <a:gd name="T0" fmla="*/ 0 w 26"/>
                <a:gd name="T1" fmla="*/ 4 h 17"/>
                <a:gd name="T2" fmla="*/ 0 w 26"/>
                <a:gd name="T3" fmla="*/ 2 h 17"/>
                <a:gd name="T4" fmla="*/ 8 w 26"/>
                <a:gd name="T5" fmla="*/ 0 h 17"/>
                <a:gd name="T6" fmla="*/ 22 w 26"/>
                <a:gd name="T7" fmla="*/ 2 h 17"/>
                <a:gd name="T8" fmla="*/ 26 w 26"/>
                <a:gd name="T9" fmla="*/ 13 h 17"/>
                <a:gd name="T10" fmla="*/ 14 w 26"/>
                <a:gd name="T11" fmla="*/ 17 h 17"/>
                <a:gd name="T12" fmla="*/ 0 w 26"/>
                <a:gd name="T13" fmla="*/ 4 h 17"/>
                <a:gd name="T14" fmla="*/ 0 60000 65536"/>
                <a:gd name="T15" fmla="*/ 0 60000 65536"/>
                <a:gd name="T16" fmla="*/ 0 60000 65536"/>
                <a:gd name="T17" fmla="*/ 0 60000 65536"/>
                <a:gd name="T18" fmla="*/ 0 60000 65536"/>
                <a:gd name="T19" fmla="*/ 0 60000 65536"/>
                <a:gd name="T20" fmla="*/ 0 60000 65536"/>
                <a:gd name="T21" fmla="*/ 0 w 26"/>
                <a:gd name="T22" fmla="*/ 0 h 17"/>
                <a:gd name="T23" fmla="*/ 26 w 26"/>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17">
                  <a:moveTo>
                    <a:pt x="0" y="4"/>
                  </a:moveTo>
                  <a:lnTo>
                    <a:pt x="0" y="2"/>
                  </a:lnTo>
                  <a:lnTo>
                    <a:pt x="8" y="0"/>
                  </a:lnTo>
                  <a:lnTo>
                    <a:pt x="22" y="2"/>
                  </a:lnTo>
                  <a:lnTo>
                    <a:pt x="26" y="13"/>
                  </a:lnTo>
                  <a:lnTo>
                    <a:pt x="14" y="17"/>
                  </a:lnTo>
                  <a:lnTo>
                    <a:pt x="0" y="4"/>
                  </a:lnTo>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302" name="Freeform 674"/>
            <p:cNvSpPr>
              <a:spLocks noChangeAspect="1"/>
            </p:cNvSpPr>
            <p:nvPr/>
          </p:nvSpPr>
          <p:spPr bwMode="gray">
            <a:xfrm>
              <a:off x="4769945" y="2317886"/>
              <a:ext cx="26558" cy="26096"/>
            </a:xfrm>
            <a:custGeom>
              <a:avLst/>
              <a:gdLst>
                <a:gd name="T0" fmla="*/ 0 w 12"/>
                <a:gd name="T1" fmla="*/ 2 h 15"/>
                <a:gd name="T2" fmla="*/ 4 w 12"/>
                <a:gd name="T3" fmla="*/ 0 h 15"/>
                <a:gd name="T4" fmla="*/ 12 w 12"/>
                <a:gd name="T5" fmla="*/ 11 h 15"/>
                <a:gd name="T6" fmla="*/ 10 w 12"/>
                <a:gd name="T7" fmla="*/ 15 h 15"/>
                <a:gd name="T8" fmla="*/ 2 w 12"/>
                <a:gd name="T9" fmla="*/ 9 h 15"/>
                <a:gd name="T10" fmla="*/ 0 w 12"/>
                <a:gd name="T11" fmla="*/ 2 h 15"/>
                <a:gd name="T12" fmla="*/ 0 60000 65536"/>
                <a:gd name="T13" fmla="*/ 0 60000 65536"/>
                <a:gd name="T14" fmla="*/ 0 60000 65536"/>
                <a:gd name="T15" fmla="*/ 0 60000 65536"/>
                <a:gd name="T16" fmla="*/ 0 60000 65536"/>
                <a:gd name="T17" fmla="*/ 0 60000 65536"/>
                <a:gd name="T18" fmla="*/ 0 w 12"/>
                <a:gd name="T19" fmla="*/ 0 h 15"/>
                <a:gd name="T20" fmla="*/ 12 w 1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2" h="15">
                  <a:moveTo>
                    <a:pt x="0" y="2"/>
                  </a:moveTo>
                  <a:lnTo>
                    <a:pt x="4" y="0"/>
                  </a:lnTo>
                  <a:lnTo>
                    <a:pt x="12" y="11"/>
                  </a:lnTo>
                  <a:lnTo>
                    <a:pt x="10" y="15"/>
                  </a:lnTo>
                  <a:lnTo>
                    <a:pt x="2" y="9"/>
                  </a:lnTo>
                  <a:lnTo>
                    <a:pt x="0" y="2"/>
                  </a:lnTo>
                  <a:close/>
                </a:path>
              </a:pathLst>
            </a:custGeom>
            <a:solidFill>
              <a:srgbClr val="FCD116"/>
            </a:solidFill>
            <a:ln w="6350">
              <a:solidFill>
                <a:schemeClr val="bg1">
                  <a:lumMod val="85000"/>
                </a:schemeClr>
              </a:solidFill>
              <a:round/>
              <a:headEnd/>
              <a:tailEnd/>
            </a:ln>
          </p:spPr>
          <p:txBody>
            <a:bodyPr anchor="ctr"/>
            <a:lstStyle/>
            <a:p>
              <a:endParaRPr lang="en-US" sz="1540"/>
            </a:p>
          </p:txBody>
        </p:sp>
        <p:sp>
          <p:nvSpPr>
            <p:cNvPr id="303" name="Freeform 675"/>
            <p:cNvSpPr>
              <a:spLocks noChangeAspect="1"/>
            </p:cNvSpPr>
            <p:nvPr/>
          </p:nvSpPr>
          <p:spPr bwMode="gray">
            <a:xfrm>
              <a:off x="4769945" y="2317886"/>
              <a:ext cx="26558" cy="26096"/>
            </a:xfrm>
            <a:custGeom>
              <a:avLst/>
              <a:gdLst>
                <a:gd name="T0" fmla="*/ 0 w 12"/>
                <a:gd name="T1" fmla="*/ 2 h 15"/>
                <a:gd name="T2" fmla="*/ 4 w 12"/>
                <a:gd name="T3" fmla="*/ 0 h 15"/>
                <a:gd name="T4" fmla="*/ 12 w 12"/>
                <a:gd name="T5" fmla="*/ 11 h 15"/>
                <a:gd name="T6" fmla="*/ 10 w 12"/>
                <a:gd name="T7" fmla="*/ 15 h 15"/>
                <a:gd name="T8" fmla="*/ 2 w 12"/>
                <a:gd name="T9" fmla="*/ 9 h 15"/>
                <a:gd name="T10" fmla="*/ 0 w 12"/>
                <a:gd name="T11" fmla="*/ 2 h 15"/>
                <a:gd name="T12" fmla="*/ 0 60000 65536"/>
                <a:gd name="T13" fmla="*/ 0 60000 65536"/>
                <a:gd name="T14" fmla="*/ 0 60000 65536"/>
                <a:gd name="T15" fmla="*/ 0 60000 65536"/>
                <a:gd name="T16" fmla="*/ 0 60000 65536"/>
                <a:gd name="T17" fmla="*/ 0 60000 65536"/>
                <a:gd name="T18" fmla="*/ 0 w 12"/>
                <a:gd name="T19" fmla="*/ 0 h 15"/>
                <a:gd name="T20" fmla="*/ 12 w 1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2" h="15">
                  <a:moveTo>
                    <a:pt x="0" y="2"/>
                  </a:moveTo>
                  <a:lnTo>
                    <a:pt x="4" y="0"/>
                  </a:lnTo>
                  <a:lnTo>
                    <a:pt x="12" y="11"/>
                  </a:lnTo>
                  <a:lnTo>
                    <a:pt x="10" y="15"/>
                  </a:lnTo>
                  <a:lnTo>
                    <a:pt x="2" y="9"/>
                  </a:lnTo>
                  <a:lnTo>
                    <a:pt x="0" y="2"/>
                  </a:lnTo>
                </a:path>
              </a:pathLst>
            </a:custGeom>
            <a:solidFill>
              <a:srgbClr val="FCD116"/>
            </a:solidFill>
            <a:ln w="6350">
              <a:solidFill>
                <a:schemeClr val="bg1">
                  <a:lumMod val="85000"/>
                </a:schemeClr>
              </a:solidFill>
              <a:round/>
              <a:headEnd/>
              <a:tailEnd/>
            </a:ln>
          </p:spPr>
          <p:txBody>
            <a:bodyPr anchor="ctr"/>
            <a:lstStyle/>
            <a:p>
              <a:endParaRPr lang="en-US" sz="1540"/>
            </a:p>
          </p:txBody>
        </p:sp>
        <p:pic>
          <p:nvPicPr>
            <p:cNvPr id="304" name="Picture 2"/>
            <p:cNvPicPr>
              <a:picLocks noChangeAspect="1" noChangeArrowheads="1"/>
            </p:cNvPicPr>
            <p:nvPr/>
          </p:nvPicPr>
          <p:blipFill>
            <a:blip r:embed="rId8" cstate="print">
              <a:duotone>
                <a:prstClr val="black"/>
                <a:schemeClr val="tx2">
                  <a:tint val="45000"/>
                  <a:satMod val="400000"/>
                </a:schemeClr>
              </a:duotone>
            </a:blip>
            <a:srcRect l="21919" b="53829"/>
            <a:stretch>
              <a:fillRect/>
            </a:stretch>
          </p:blipFill>
          <p:spPr bwMode="auto">
            <a:xfrm>
              <a:off x="1519372" y="3573540"/>
              <a:ext cx="3750838" cy="1259097"/>
            </a:xfrm>
            <a:prstGeom prst="rect">
              <a:avLst/>
            </a:prstGeom>
            <a:noFill/>
            <a:ln w="9525">
              <a:noFill/>
              <a:miter lim="800000"/>
              <a:headEnd/>
              <a:tailEnd/>
            </a:ln>
            <a:effectLst/>
          </p:spPr>
        </p:pic>
        <p:sp>
          <p:nvSpPr>
            <p:cNvPr id="305" name="TextBox 304"/>
            <p:cNvSpPr txBox="1"/>
            <p:nvPr/>
          </p:nvSpPr>
          <p:spPr>
            <a:xfrm>
              <a:off x="3865284" y="2631041"/>
              <a:ext cx="1229580" cy="297091"/>
            </a:xfrm>
            <a:prstGeom prst="rect">
              <a:avLst/>
            </a:prstGeom>
            <a:noFill/>
          </p:spPr>
          <p:txBody>
            <a:bodyPr wrap="none" rtlCol="0">
              <a:spAutoFit/>
            </a:bodyPr>
            <a:lstStyle/>
            <a:p>
              <a:r>
                <a:rPr lang="en-US" sz="856" b="1" dirty="0"/>
                <a:t>Papua New Guinea</a:t>
              </a:r>
            </a:p>
          </p:txBody>
        </p:sp>
        <p:sp>
          <p:nvSpPr>
            <p:cNvPr id="306" name="TextBox 305"/>
            <p:cNvSpPr txBox="1"/>
            <p:nvPr/>
          </p:nvSpPr>
          <p:spPr>
            <a:xfrm>
              <a:off x="3094392" y="4361972"/>
              <a:ext cx="693677" cy="297091"/>
            </a:xfrm>
            <a:prstGeom prst="rect">
              <a:avLst/>
            </a:prstGeom>
            <a:noFill/>
          </p:spPr>
          <p:txBody>
            <a:bodyPr wrap="none" rtlCol="0">
              <a:spAutoFit/>
            </a:bodyPr>
            <a:lstStyle/>
            <a:p>
              <a:r>
                <a:rPr lang="en-US" sz="856" b="1" dirty="0"/>
                <a:t>Australia</a:t>
              </a:r>
            </a:p>
          </p:txBody>
        </p:sp>
        <p:sp>
          <p:nvSpPr>
            <p:cNvPr id="307" name="TextBox 306"/>
            <p:cNvSpPr txBox="1"/>
            <p:nvPr/>
          </p:nvSpPr>
          <p:spPr>
            <a:xfrm>
              <a:off x="2881146" y="2631041"/>
              <a:ext cx="736774" cy="297091"/>
            </a:xfrm>
            <a:prstGeom prst="rect">
              <a:avLst/>
            </a:prstGeom>
            <a:noFill/>
          </p:spPr>
          <p:txBody>
            <a:bodyPr wrap="none" rtlCol="0">
              <a:spAutoFit/>
            </a:bodyPr>
            <a:lstStyle/>
            <a:p>
              <a:r>
                <a:rPr lang="en-US" sz="856" b="1" dirty="0"/>
                <a:t>Indonesia</a:t>
              </a:r>
            </a:p>
          </p:txBody>
        </p:sp>
        <p:pic>
          <p:nvPicPr>
            <p:cNvPr id="22531" name="Picture 3"/>
            <p:cNvPicPr>
              <a:picLocks noChangeAspect="1" noChangeArrowheads="1"/>
            </p:cNvPicPr>
            <p:nvPr/>
          </p:nvPicPr>
          <p:blipFill rotWithShape="1">
            <a:blip r:embed="rId9">
              <a:extLst>
                <a:ext uri="{BEBA8EAE-BF5A-486C-A8C5-ECC9F3942E4B}">
                  <a14:imgProps xmlns:a14="http://schemas.microsoft.com/office/drawing/2010/main">
                    <a14:imgLayer r:embed="rId10">
                      <a14:imgEffect>
                        <a14:backgroundRemoval t="1158" b="38610" l="2206" r="89706"/>
                      </a14:imgEffect>
                    </a14:imgLayer>
                  </a14:imgProps>
                </a:ext>
                <a:ext uri="{28A0092B-C50C-407E-A947-70E740481C1C}">
                  <a14:useLocalDpi xmlns:a14="http://schemas.microsoft.com/office/drawing/2010/main" val="0"/>
                </a:ext>
              </a:extLst>
            </a:blip>
            <a:srcRect b="56270"/>
            <a:stretch/>
          </p:blipFill>
          <p:spPr bwMode="auto">
            <a:xfrm>
              <a:off x="3175160" y="1811532"/>
              <a:ext cx="775543" cy="541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0" name="Picture 3"/>
            <p:cNvPicPr>
              <a:picLocks noChangeAspect="1" noChangeArrowheads="1"/>
            </p:cNvPicPr>
            <p:nvPr/>
          </p:nvPicPr>
          <p:blipFill rotWithShape="1">
            <a:blip r:embed="rId9">
              <a:extLst>
                <a:ext uri="{BEBA8EAE-BF5A-486C-A8C5-ECC9F3942E4B}">
                  <a14:imgProps xmlns:a14="http://schemas.microsoft.com/office/drawing/2010/main">
                    <a14:imgLayer r:embed="rId10">
                      <a14:imgEffect>
                        <a14:backgroundRemoval t="1158" b="38610" l="2206" r="89706"/>
                      </a14:imgEffect>
                    </a14:imgLayer>
                  </a14:imgProps>
                </a:ext>
                <a:ext uri="{28A0092B-C50C-407E-A947-70E740481C1C}">
                  <a14:useLocalDpi xmlns:a14="http://schemas.microsoft.com/office/drawing/2010/main" val="0"/>
                </a:ext>
              </a:extLst>
            </a:blip>
            <a:srcRect b="56270"/>
            <a:stretch/>
          </p:blipFill>
          <p:spPr bwMode="auto">
            <a:xfrm rot="13908224">
              <a:off x="3730427" y="3060799"/>
              <a:ext cx="775543" cy="541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130" name="Object 2"/>
          <p:cNvGraphicFramePr>
            <a:graphicFrameLocks noChangeAspect="1"/>
          </p:cNvGraphicFramePr>
          <p:nvPr>
            <p:extLst>
              <p:ext uri="{D42A27DB-BD31-4B8C-83A1-F6EECF244321}">
                <p14:modId xmlns:p14="http://schemas.microsoft.com/office/powerpoint/2010/main" val="3130608149"/>
              </p:ext>
            </p:extLst>
          </p:nvPr>
        </p:nvGraphicFramePr>
        <p:xfrm>
          <a:off x="69850" y="15875"/>
          <a:ext cx="901750" cy="676821"/>
        </p:xfrm>
        <a:graphic>
          <a:graphicData uri="http://schemas.openxmlformats.org/presentationml/2006/ole">
            <mc:AlternateContent xmlns:mc="http://schemas.openxmlformats.org/markup-compatibility/2006">
              <mc:Choice xmlns:v="urn:schemas-microsoft-com:vml" Requires="v">
                <p:oleObj spid="_x0000_s42013" r:id="rId11" imgW="2010065" imgH="1343160" progId="">
                  <p:embed/>
                </p:oleObj>
              </mc:Choice>
              <mc:Fallback>
                <p:oleObj r:id="rId11" imgW="2010065" imgH="1343160"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850" y="15875"/>
                        <a:ext cx="901750" cy="676821"/>
                      </a:xfrm>
                      <a:prstGeom prst="rect">
                        <a:avLst/>
                      </a:prstGeom>
                      <a:noFill/>
                      <a:ln>
                        <a:noFill/>
                      </a:ln>
                    </p:spPr>
                  </p:pic>
                </p:oleObj>
              </mc:Fallback>
            </mc:AlternateContent>
          </a:graphicData>
        </a:graphic>
      </p:graphicFrame>
    </p:spTree>
    <p:custDataLst>
      <p:tags r:id="rId2"/>
    </p:custDataLst>
    <p:extLst>
      <p:ext uri="{BB962C8B-B14F-4D97-AF65-F5344CB8AC3E}">
        <p14:creationId xmlns:p14="http://schemas.microsoft.com/office/powerpoint/2010/main" val="2914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827584" y="476672"/>
            <a:ext cx="8064896" cy="707886"/>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AU" sz="1400" b="1" i="1" dirty="0" smtClean="0">
              <a:solidFill>
                <a:srgbClr val="0070C0"/>
              </a:solidFill>
            </a:endParaRPr>
          </a:p>
          <a:p>
            <a:endParaRPr lang="en-AU" sz="1400" b="1" i="1" dirty="0" smtClean="0">
              <a:solidFill>
                <a:srgbClr val="0070C0"/>
              </a:solidFill>
            </a:endParaRPr>
          </a:p>
          <a:p>
            <a:pPr algn="just"/>
            <a:r>
              <a:rPr lang="en-US" sz="1200" b="1" dirty="0" smtClean="0">
                <a:latin typeface="Verdana" panose="020B0604030504040204" pitchFamily="34" charset="0"/>
                <a:ea typeface="Verdana" panose="020B0604030504040204" pitchFamily="34" charset="0"/>
                <a:cs typeface="Verdana" panose="020B0604030504040204" pitchFamily="34" charset="0"/>
              </a:rPr>
              <a:t> </a:t>
            </a:r>
            <a:endParaRPr lang="en-AU" sz="12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0" name="Footer Placeholder 3"/>
          <p:cNvSpPr>
            <a:spLocks noGrp="1"/>
          </p:cNvSpPr>
          <p:nvPr>
            <p:ph type="ftr" sz="quarter" idx="11"/>
          </p:nvPr>
        </p:nvSpPr>
        <p:spPr>
          <a:xfrm>
            <a:off x="-1897" y="6459785"/>
            <a:ext cx="8411259" cy="365125"/>
          </a:xfrm>
        </p:spPr>
        <p:txBody>
          <a:bodyPr/>
          <a:lstStyle/>
          <a:p>
            <a:pPr>
              <a:defRPr/>
            </a:pPr>
            <a:endParaRPr lang="en-US" i="1" cap="none" dirty="0">
              <a:solidFill>
                <a:schemeClr val="bg1"/>
              </a:solidFill>
            </a:endParaRPr>
          </a:p>
        </p:txBody>
      </p:sp>
      <p:sp>
        <p:nvSpPr>
          <p:cNvPr id="9" name="Title 1"/>
          <p:cNvSpPr txBox="1">
            <a:spLocks/>
          </p:cNvSpPr>
          <p:nvPr/>
        </p:nvSpPr>
        <p:spPr>
          <a:xfrm>
            <a:off x="1264263" y="140827"/>
            <a:ext cx="6893768" cy="76200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fontAlgn="auto">
              <a:spcAft>
                <a:spcPts val="0"/>
              </a:spcAft>
              <a:defRPr/>
            </a:pPr>
            <a:r>
              <a:rPr lang="en-AU" sz="28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Government of Papua New Guinea</a:t>
            </a:r>
            <a:endParaRPr lang="en-AU" sz="28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Object 2"/>
          <p:cNvGraphicFramePr>
            <a:graphicFrameLocks noChangeAspect="1"/>
          </p:cNvGraphicFramePr>
          <p:nvPr>
            <p:extLst>
              <p:ext uri="{D42A27DB-BD31-4B8C-83A1-F6EECF244321}">
                <p14:modId xmlns:p14="http://schemas.microsoft.com/office/powerpoint/2010/main" val="2658113580"/>
              </p:ext>
            </p:extLst>
          </p:nvPr>
        </p:nvGraphicFramePr>
        <p:xfrm>
          <a:off x="69850" y="15875"/>
          <a:ext cx="901750" cy="676821"/>
        </p:xfrm>
        <a:graphic>
          <a:graphicData uri="http://schemas.openxmlformats.org/presentationml/2006/ole">
            <mc:AlternateContent xmlns:mc="http://schemas.openxmlformats.org/markup-compatibility/2006">
              <mc:Choice xmlns:v="urn:schemas-microsoft-com:vml" Requires="v">
                <p:oleObj spid="_x0000_s41125"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50" y="15875"/>
                        <a:ext cx="901750" cy="676821"/>
                      </a:xfrm>
                      <a:prstGeom prst="rect">
                        <a:avLst/>
                      </a:prstGeom>
                      <a:noFill/>
                      <a:ln>
                        <a:noFill/>
                      </a:ln>
                    </p:spPr>
                  </p:pic>
                </p:oleObj>
              </mc:Fallback>
            </mc:AlternateContent>
          </a:graphicData>
        </a:graphic>
      </p:graphicFrame>
      <p:pic>
        <p:nvPicPr>
          <p:cNvPr id="11" name="Picture 10"/>
          <p:cNvPicPr>
            <a:picLocks noChangeAspect="1"/>
          </p:cNvPicPr>
          <p:nvPr/>
        </p:nvPicPr>
        <p:blipFill>
          <a:blip r:embed="rId6"/>
          <a:stretch>
            <a:fillRect/>
          </a:stretch>
        </p:blipFill>
        <p:spPr>
          <a:xfrm>
            <a:off x="8153400" y="15875"/>
            <a:ext cx="862622" cy="676821"/>
          </a:xfrm>
          <a:prstGeom prst="rect">
            <a:avLst/>
          </a:prstGeom>
        </p:spPr>
      </p:pic>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PNG is an independent Nation and got its independence from Australia in 1975.</a:t>
            </a:r>
          </a:p>
          <a:p>
            <a:pPr>
              <a:buFont typeface="Wingdings" panose="05000000000000000000" pitchFamily="2" charset="2"/>
              <a:buChar char="§"/>
            </a:pPr>
            <a:r>
              <a:rPr lang="en-US" dirty="0" smtClean="0"/>
              <a:t>PNG is a Parliamentary Democracy with multi-party system.</a:t>
            </a:r>
          </a:p>
          <a:p>
            <a:pPr>
              <a:buFont typeface="Wingdings" panose="05000000000000000000" pitchFamily="2" charset="2"/>
              <a:buChar char="§"/>
            </a:pPr>
            <a:r>
              <a:rPr lang="en-US" dirty="0" smtClean="0"/>
              <a:t>Prime Minister is the head of the Government.</a:t>
            </a:r>
          </a:p>
          <a:p>
            <a:pPr>
              <a:buFont typeface="Wingdings" panose="05000000000000000000" pitchFamily="2" charset="2"/>
              <a:buChar char="§"/>
            </a:pPr>
            <a:r>
              <a:rPr lang="en-US" dirty="0" smtClean="0"/>
              <a:t>PNG is a member of the Commonwealth of Nations with Governor-General acting as head of State.</a:t>
            </a:r>
          </a:p>
          <a:p>
            <a:pPr>
              <a:buFont typeface="Wingdings" panose="05000000000000000000" pitchFamily="2" charset="2"/>
              <a:buChar char="§"/>
            </a:pPr>
            <a:r>
              <a:rPr lang="en-US" dirty="0" smtClean="0"/>
              <a:t>Executive, Legislature and Judiciary are the three arms of Government.</a:t>
            </a:r>
          </a:p>
          <a:p>
            <a:pPr>
              <a:buFont typeface="Wingdings" panose="05000000000000000000" pitchFamily="2" charset="2"/>
              <a:buChar char="§"/>
            </a:pPr>
            <a:r>
              <a:rPr lang="en-US" dirty="0" smtClean="0"/>
              <a:t>Constitutional safeguards include freedom of speech, press, worship, movement and association.</a:t>
            </a:r>
            <a:endParaRPr lang="en-US" dirty="0"/>
          </a:p>
        </p:txBody>
      </p:sp>
    </p:spTree>
    <p:extLst>
      <p:ext uri="{BB962C8B-B14F-4D97-AF65-F5344CB8AC3E}">
        <p14:creationId xmlns:p14="http://schemas.microsoft.com/office/powerpoint/2010/main" val="3072694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7" y="287338"/>
            <a:ext cx="7322517" cy="1449387"/>
          </a:xfrm>
        </p:spPr>
        <p:txBody>
          <a:bodyPr>
            <a:normAutofit fontScale="90000"/>
          </a:bodyPr>
          <a:lstStyle/>
          <a:p>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Status of PNG’s Commitment to OGP &amp; NAP</a:t>
            </a:r>
            <a:endParaRPr lang="en-AU" dirty="0"/>
          </a:p>
        </p:txBody>
      </p:sp>
      <p:sp>
        <p:nvSpPr>
          <p:cNvPr id="6" name="Content Placeholder 5"/>
          <p:cNvSpPr>
            <a:spLocks noGrp="1"/>
          </p:cNvSpPr>
          <p:nvPr>
            <p:ph idx="1"/>
          </p:nvPr>
        </p:nvSpPr>
        <p:spPr/>
        <p:txBody>
          <a:bodyPr/>
          <a:lstStyle/>
          <a:p>
            <a:pPr>
              <a:buFont typeface="Wingdings" panose="05000000000000000000" pitchFamily="2" charset="2"/>
              <a:buChar char="§"/>
            </a:pPr>
            <a:r>
              <a:rPr lang="en-US" dirty="0" smtClean="0"/>
              <a:t>OGP was launched on 20</a:t>
            </a:r>
            <a:r>
              <a:rPr lang="en-US" baseline="30000" dirty="0" smtClean="0"/>
              <a:t>th</a:t>
            </a:r>
            <a:r>
              <a:rPr lang="en-US" dirty="0" smtClean="0"/>
              <a:t> September 2011 at the 66 United Nations General Assembly to provide an international platform for domestic reforms – making the Governments more open, accountable and responsive to citizens.</a:t>
            </a:r>
          </a:p>
          <a:p>
            <a:pPr>
              <a:buFont typeface="Wingdings" panose="05000000000000000000" pitchFamily="2" charset="2"/>
              <a:buChar char="§"/>
            </a:pPr>
            <a:r>
              <a:rPr lang="en-US" dirty="0" smtClean="0"/>
              <a:t>PNG’s Minister for Foreign Affairs had expressed PNG’s interest of joining the OGP during the OGP International Forum in Bali from 6 – 7 May 2014.</a:t>
            </a:r>
          </a:p>
          <a:p>
            <a:pPr>
              <a:buFont typeface="Wingdings" panose="05000000000000000000" pitchFamily="2" charset="2"/>
              <a:buChar char="§"/>
            </a:pPr>
            <a:r>
              <a:rPr lang="en-US" dirty="0" smtClean="0"/>
              <a:t>NEC of PNG had endorsed for PNG to become an OGP member country and letter of intent expressing PNG’s intention of attaining full membership to the OGP was conveyed to OGP Secretariat in Washington DC.</a:t>
            </a:r>
          </a:p>
          <a:p>
            <a:pPr>
              <a:buFont typeface="Wingdings" panose="05000000000000000000" pitchFamily="2" charset="2"/>
              <a:buChar char="§"/>
            </a:pPr>
            <a:r>
              <a:rPr lang="en-US" dirty="0" smtClean="0"/>
              <a:t>OGP Co-chairs had endorsed PNG’s full membership to the OGP as a partner.</a:t>
            </a:r>
          </a:p>
        </p:txBody>
      </p:sp>
      <p:graphicFrame>
        <p:nvGraphicFramePr>
          <p:cNvPr id="18436" name="Object 2"/>
          <p:cNvGraphicFramePr>
            <a:graphicFrameLocks noChangeAspect="1"/>
          </p:cNvGraphicFramePr>
          <p:nvPr>
            <p:extLst>
              <p:ext uri="{D42A27DB-BD31-4B8C-83A1-F6EECF244321}">
                <p14:modId xmlns:p14="http://schemas.microsoft.com/office/powerpoint/2010/main" val="1390773558"/>
              </p:ext>
            </p:extLst>
          </p:nvPr>
        </p:nvGraphicFramePr>
        <p:xfrm>
          <a:off x="-11340" y="92154"/>
          <a:ext cx="1117774" cy="838200"/>
        </p:xfrm>
        <a:graphic>
          <a:graphicData uri="http://schemas.openxmlformats.org/presentationml/2006/ole">
            <mc:AlternateContent xmlns:mc="http://schemas.openxmlformats.org/markup-compatibility/2006">
              <mc:Choice xmlns:v="urn:schemas-microsoft-com:vml" Requires="v">
                <p:oleObj spid="_x0000_s18617" r:id="rId4" imgW="2010065" imgH="1343160" progId="">
                  <p:embed/>
                </p:oleObj>
              </mc:Choice>
              <mc:Fallback>
                <p:oleObj r:id="rId4" imgW="2010065" imgH="134316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40" y="92154"/>
                        <a:ext cx="1117774" cy="838200"/>
                      </a:xfrm>
                      <a:prstGeom prst="rect">
                        <a:avLst/>
                      </a:prstGeom>
                      <a:noFill/>
                      <a:ln>
                        <a:noFill/>
                      </a:ln>
                    </p:spPr>
                  </p:pic>
                </p:oleObj>
              </mc:Fallback>
            </mc:AlternateContent>
          </a:graphicData>
        </a:graphic>
      </p:graphicFrame>
      <p:pic>
        <p:nvPicPr>
          <p:cNvPr id="3" name="Picture 2"/>
          <p:cNvPicPr>
            <a:picLocks noChangeAspect="1"/>
          </p:cNvPicPr>
          <p:nvPr/>
        </p:nvPicPr>
        <p:blipFill>
          <a:blip r:embed="rId6"/>
          <a:stretch>
            <a:fillRect/>
          </a:stretch>
        </p:blipFill>
        <p:spPr>
          <a:xfrm>
            <a:off x="8028384" y="15875"/>
            <a:ext cx="987638" cy="91447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88" y="68263"/>
            <a:ext cx="7315200" cy="1143000"/>
          </a:xfrm>
        </p:spPr>
        <p:txBody>
          <a:bodyPr rtlCol="0"/>
          <a:lstStyle/>
          <a:p>
            <a:pPr algn="ctr" eaLnBrk="1" fontAlgn="auto" hangingPunct="1">
              <a:spcAft>
                <a:spcPts val="0"/>
              </a:spcAft>
              <a:defRPr/>
            </a:pPr>
            <a:r>
              <a:rPr lang="en-US" sz="3600" b="1" dirty="0" smtClean="0">
                <a:solidFill>
                  <a:schemeClr val="tx1">
                    <a:lumMod val="75000"/>
                    <a:lumOff val="25000"/>
                  </a:schemeClr>
                </a:solidFill>
                <a:latin typeface="Verdana" pitchFamily="34" charset="0"/>
                <a:ea typeface="Verdana" pitchFamily="34" charset="0"/>
                <a:cs typeface="Verdana" pitchFamily="34" charset="0"/>
              </a:rPr>
              <a:t>PNG’s Progress on the NAP Commitments</a:t>
            </a:r>
            <a:endParaRPr lang="en-US" sz="3600" b="1" dirty="0">
              <a:solidFill>
                <a:schemeClr val="tx1">
                  <a:lumMod val="75000"/>
                  <a:lumOff val="25000"/>
                </a:schemeClr>
              </a:solidFill>
              <a:latin typeface="Verdana" pitchFamily="34" charset="0"/>
              <a:ea typeface="Verdana" pitchFamily="34" charset="0"/>
              <a:cs typeface="Verdana" pitchFamily="34" charset="0"/>
            </a:endParaRPr>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D47F4FE-EA15-4645-B38F-6ECB0B926EC8}" type="slidenum">
              <a:rPr lang="en-AU" altLang="en-US" sz="1000">
                <a:solidFill>
                  <a:srgbClr val="FFFFFF"/>
                </a:solidFill>
              </a:rPr>
              <a:pPr/>
              <a:t>5</a:t>
            </a:fld>
            <a:endParaRPr lang="en-AU" altLang="en-US" sz="1000">
              <a:solidFill>
                <a:srgbClr val="FFFFFF"/>
              </a:solidFill>
            </a:endParaRPr>
          </a:p>
        </p:txBody>
      </p:sp>
      <p:graphicFrame>
        <p:nvGraphicFramePr>
          <p:cNvPr id="22533" name="Object 2"/>
          <p:cNvGraphicFramePr>
            <a:graphicFrameLocks noChangeAspect="1"/>
          </p:cNvGraphicFramePr>
          <p:nvPr/>
        </p:nvGraphicFramePr>
        <p:xfrm>
          <a:off x="0" y="0"/>
          <a:ext cx="1187450" cy="990600"/>
        </p:xfrm>
        <a:graphic>
          <a:graphicData uri="http://schemas.openxmlformats.org/presentationml/2006/ole">
            <mc:AlternateContent xmlns:mc="http://schemas.openxmlformats.org/markup-compatibility/2006">
              <mc:Choice xmlns:v="urn:schemas-microsoft-com:vml" Requires="v">
                <p:oleObj spid="_x0000_s22713" r:id="rId4" imgW="2010065" imgH="1343160" progId="">
                  <p:embed/>
                </p:oleObj>
              </mc:Choice>
              <mc:Fallback>
                <p:oleObj r:id="rId4" imgW="2010065" imgH="134316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8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2534"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a:buClr>
                <a:schemeClr val="accent1">
                  <a:lumMod val="60000"/>
                  <a:lumOff val="40000"/>
                </a:schemeClr>
              </a:buClr>
              <a:buFont typeface="Wingdings" panose="05000000000000000000" pitchFamily="2" charset="2"/>
              <a:buChar char="§"/>
            </a:pPr>
            <a:r>
              <a:rPr lang="en-US" dirty="0" smtClean="0"/>
              <a:t>Several OGP In-Country Workshops, seminars and conferences were conducted by the OGP Interim Steering Committee.</a:t>
            </a:r>
          </a:p>
          <a:p>
            <a:pPr>
              <a:buClr>
                <a:schemeClr val="accent1">
                  <a:lumMod val="60000"/>
                  <a:lumOff val="40000"/>
                </a:schemeClr>
              </a:buClr>
              <a:buFont typeface="Wingdings" panose="05000000000000000000" pitchFamily="2" charset="2"/>
              <a:buChar char="§"/>
            </a:pPr>
            <a:r>
              <a:rPr lang="en-US" dirty="0" smtClean="0"/>
              <a:t>Relevant Government Departments, Civil Society Organisations and Donor Development Partners including the IMF, World Bank &amp; UNDP were involved.</a:t>
            </a:r>
          </a:p>
          <a:p>
            <a:pPr>
              <a:buClr>
                <a:schemeClr val="accent1">
                  <a:lumMod val="60000"/>
                  <a:lumOff val="40000"/>
                </a:schemeClr>
              </a:buClr>
              <a:buFont typeface="Wingdings" panose="05000000000000000000" pitchFamily="2" charset="2"/>
              <a:buChar char="§"/>
            </a:pPr>
            <a:r>
              <a:rPr lang="en-US" dirty="0" smtClean="0"/>
              <a:t>The PNG’s first documented NAP will have been submitted to  the OGP Secretariat in Washington D.C by 30</a:t>
            </a:r>
            <a:r>
              <a:rPr lang="en-US" baseline="30000" dirty="0" smtClean="0"/>
              <a:t>th</a:t>
            </a:r>
            <a:r>
              <a:rPr lang="en-US" dirty="0" smtClean="0"/>
              <a:t> June 2016.</a:t>
            </a:r>
          </a:p>
          <a:p>
            <a:pPr>
              <a:buClr>
                <a:schemeClr val="accent1">
                  <a:lumMod val="60000"/>
                  <a:lumOff val="40000"/>
                </a:schemeClr>
              </a:buCl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52400"/>
            <a:ext cx="7416824" cy="1200329"/>
          </a:xfrm>
          <a:prstGeom prst="rect">
            <a:avLst/>
          </a:prstGeom>
          <a:noFill/>
        </p:spPr>
        <p:txBody>
          <a:bodyPr wrap="square" rtlCol="0">
            <a:spAutoFit/>
          </a:bodyPr>
          <a:lstStyle/>
          <a:p>
            <a:pPr algn="ctr">
              <a:spcBef>
                <a:spcPct val="0"/>
              </a:spcBef>
            </a:pPr>
            <a:r>
              <a:rPr lang="en-AU" sz="3600" b="1" spc="-50" dirty="0">
                <a:latin typeface="+mj-lt"/>
                <a:ea typeface="+mj-ea"/>
                <a:cs typeface="+mj-cs"/>
              </a:rPr>
              <a:t>I</a:t>
            </a:r>
            <a:r>
              <a:rPr lang="en-AU" sz="3600" b="1" spc="-50" dirty="0" smtClean="0">
                <a:latin typeface="+mj-lt"/>
                <a:ea typeface="+mj-ea"/>
                <a:cs typeface="+mj-cs"/>
              </a:rPr>
              <a:t>mplementing Fiscal Transparency and Accountability Initiatives in PNG</a:t>
            </a:r>
            <a:endParaRPr lang="en-AU" sz="3600" b="1" spc="-50" dirty="0">
              <a:latin typeface="+mj-lt"/>
              <a:ea typeface="+mj-ea"/>
              <a:cs typeface="+mj-cs"/>
            </a:endParaRPr>
          </a:p>
        </p:txBody>
      </p:sp>
      <p:sp>
        <p:nvSpPr>
          <p:cNvPr id="7" name="TextBox 6"/>
          <p:cNvSpPr txBox="1"/>
          <p:nvPr/>
        </p:nvSpPr>
        <p:spPr>
          <a:xfrm>
            <a:off x="467544" y="1352729"/>
            <a:ext cx="8424936" cy="8463855"/>
          </a:xfrm>
          <a:prstGeom prst="rect">
            <a:avLst/>
          </a:prstGeom>
          <a:noFill/>
        </p:spPr>
        <p:txBody>
          <a:bodyPr wrap="square" rtlCol="0">
            <a:spAutoFit/>
          </a:bodyPr>
          <a:lstStyle/>
          <a:p>
            <a:pPr algn="just"/>
            <a:r>
              <a:rPr lang="en-AU" sz="1600" b="1" dirty="0" smtClean="0"/>
              <a:t>BUDGET FORMULATION:</a:t>
            </a:r>
          </a:p>
          <a:p>
            <a:pPr algn="just"/>
            <a:endParaRPr lang="en-AU" sz="1600" dirty="0"/>
          </a:p>
          <a:p>
            <a:pPr algn="just">
              <a:buClr>
                <a:schemeClr val="accent1">
                  <a:lumMod val="60000"/>
                  <a:lumOff val="40000"/>
                </a:schemeClr>
              </a:buClr>
            </a:pPr>
            <a:r>
              <a:rPr lang="en-AU" sz="1600" dirty="0" smtClean="0"/>
              <a:t>PNG Budget has two-staged budget process:</a:t>
            </a:r>
          </a:p>
          <a:p>
            <a:pPr algn="just">
              <a:buClr>
                <a:schemeClr val="accent1">
                  <a:lumMod val="60000"/>
                  <a:lumOff val="40000"/>
                </a:schemeClr>
              </a:buClr>
            </a:pPr>
            <a:endParaRPr lang="en-AU" sz="1600" dirty="0"/>
          </a:p>
          <a:p>
            <a:pPr marL="742950" lvl="1" indent="-285750" algn="just">
              <a:buClr>
                <a:schemeClr val="accent1">
                  <a:lumMod val="60000"/>
                  <a:lumOff val="40000"/>
                </a:schemeClr>
              </a:buClr>
              <a:buFont typeface="Wingdings" panose="05000000000000000000" pitchFamily="2" charset="2"/>
              <a:buChar char="q"/>
            </a:pPr>
            <a:r>
              <a:rPr lang="en-AU" sz="1600" dirty="0" smtClean="0"/>
              <a:t>1</a:t>
            </a:r>
            <a:r>
              <a:rPr lang="en-AU" sz="1600" baseline="30000" dirty="0" smtClean="0"/>
              <a:t>st</a:t>
            </a:r>
            <a:r>
              <a:rPr lang="en-AU" sz="1600" dirty="0" smtClean="0"/>
              <a:t> Stage - Departments of Treasury and National Planning informs the National Government Departments, CSA’s and Sub-national Government’s to submit their budget bids via a Budget Circular -  to submit their budget bids for only new priorities as well as additional from their current funding levels which support Government priority policy areas.</a:t>
            </a:r>
          </a:p>
          <a:p>
            <a:pPr marL="285750" indent="-285750" algn="just">
              <a:buClr>
                <a:schemeClr val="accent1">
                  <a:lumMod val="60000"/>
                  <a:lumOff val="40000"/>
                </a:schemeClr>
              </a:buClr>
              <a:buFont typeface="Wingdings" panose="05000000000000000000" pitchFamily="2" charset="2"/>
              <a:buChar char="q"/>
            </a:pPr>
            <a:endParaRPr lang="en-AU" sz="1600" dirty="0"/>
          </a:p>
          <a:p>
            <a:pPr marL="742950" lvl="1" indent="-285750" algn="just">
              <a:buClr>
                <a:schemeClr val="accent1">
                  <a:lumMod val="60000"/>
                  <a:lumOff val="40000"/>
                </a:schemeClr>
              </a:buClr>
              <a:buFont typeface="Wingdings" panose="05000000000000000000" pitchFamily="2" charset="2"/>
              <a:buChar char="q"/>
            </a:pPr>
            <a:r>
              <a:rPr lang="en-AU" sz="1600" dirty="0" smtClean="0"/>
              <a:t>2</a:t>
            </a:r>
            <a:r>
              <a:rPr lang="en-AU" sz="1600" baseline="30000" dirty="0" smtClean="0"/>
              <a:t>nd</a:t>
            </a:r>
            <a:r>
              <a:rPr lang="en-AU" sz="1600" dirty="0" smtClean="0"/>
              <a:t> Stage – Government Departments, CSA’s &amp; Sub-national Governments are given a funding limit or a ceiling to align their expenditures within through a budget circular – in consistent within the agreed fiscal space.</a:t>
            </a:r>
          </a:p>
          <a:p>
            <a:pPr marL="285750" indent="-285750" algn="just">
              <a:buClr>
                <a:schemeClr val="accent1">
                  <a:lumMod val="60000"/>
                  <a:lumOff val="40000"/>
                </a:schemeClr>
              </a:buClr>
              <a:buFont typeface="Wingdings" panose="05000000000000000000" pitchFamily="2" charset="2"/>
              <a:buChar char="q"/>
            </a:pPr>
            <a:endParaRPr lang="en-AU" sz="1600" dirty="0"/>
          </a:p>
          <a:p>
            <a:pPr marL="285750" indent="-285750" algn="just">
              <a:buClr>
                <a:schemeClr val="accent1">
                  <a:lumMod val="60000"/>
                  <a:lumOff val="40000"/>
                </a:schemeClr>
              </a:buClr>
              <a:buFont typeface="Wingdings" panose="05000000000000000000" pitchFamily="2" charset="2"/>
              <a:buChar char="q"/>
            </a:pPr>
            <a:r>
              <a:rPr lang="en-AU" sz="1600" dirty="0" smtClean="0"/>
              <a:t>Taxation Policy Formulation – Review of the Taxation System in 2015 is a good example of an accountable, transparent and a wider community consultation in formulating fiscal policy.</a:t>
            </a:r>
          </a:p>
          <a:p>
            <a:pPr marL="285750" indent="-285750" algn="just">
              <a:buClr>
                <a:schemeClr val="accent1">
                  <a:lumMod val="60000"/>
                  <a:lumOff val="40000"/>
                </a:schemeClr>
              </a:buClr>
              <a:buFont typeface="Wingdings" panose="05000000000000000000" pitchFamily="2" charset="2"/>
              <a:buChar char="q"/>
            </a:pPr>
            <a:endParaRPr lang="en-AU" sz="1600" dirty="0"/>
          </a:p>
          <a:p>
            <a:pPr marL="285750" indent="-285750" algn="just">
              <a:buClr>
                <a:schemeClr val="accent1">
                  <a:lumMod val="60000"/>
                  <a:lumOff val="40000"/>
                </a:schemeClr>
              </a:buClr>
              <a:buFont typeface="Wingdings" panose="05000000000000000000" pitchFamily="2" charset="2"/>
              <a:buChar char="q"/>
            </a:pPr>
            <a:r>
              <a:rPr lang="en-AU" sz="1600" dirty="0" smtClean="0"/>
              <a:t>Intention of two-staged budget process is to have Ministers responsible for Budgetary matters are engaged much earlier in the Budget decision making process and secure their input.</a:t>
            </a:r>
          </a:p>
          <a:p>
            <a:pPr algn="just"/>
            <a:endParaRPr lang="en-AU" sz="1600" dirty="0"/>
          </a:p>
          <a:p>
            <a:pPr algn="just"/>
            <a:r>
              <a:rPr lang="en-AU" sz="1600" dirty="0" smtClean="0"/>
              <a:t> </a:t>
            </a:r>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a:p>
        </p:txBody>
      </p:sp>
      <p:graphicFrame>
        <p:nvGraphicFramePr>
          <p:cNvPr id="5" name="Object 2"/>
          <p:cNvGraphicFramePr>
            <a:graphicFrameLocks noChangeAspect="1"/>
          </p:cNvGraphicFramePr>
          <p:nvPr/>
        </p:nvGraphicFramePr>
        <p:xfrm>
          <a:off x="0" y="0"/>
          <a:ext cx="1187450" cy="990600"/>
        </p:xfrm>
        <a:graphic>
          <a:graphicData uri="http://schemas.openxmlformats.org/presentationml/2006/ole">
            <mc:AlternateContent xmlns:mc="http://schemas.openxmlformats.org/markup-compatibility/2006">
              <mc:Choice xmlns:v="urn:schemas-microsoft-com:vml" Requires="v">
                <p:oleObj spid="_x0000_s44065"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8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5045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52400"/>
            <a:ext cx="7416824" cy="1200329"/>
          </a:xfrm>
          <a:prstGeom prst="rect">
            <a:avLst/>
          </a:prstGeom>
          <a:noFill/>
        </p:spPr>
        <p:txBody>
          <a:bodyPr wrap="square" rtlCol="0">
            <a:spAutoFit/>
          </a:bodyPr>
          <a:lstStyle/>
          <a:p>
            <a:pPr algn="ctr">
              <a:spcBef>
                <a:spcPct val="0"/>
              </a:spcBef>
            </a:pPr>
            <a:r>
              <a:rPr lang="en-AU" sz="3600" b="1" spc="-50" dirty="0" smtClean="0">
                <a:latin typeface="+mj-lt"/>
                <a:ea typeface="+mj-ea"/>
                <a:cs typeface="+mj-cs"/>
              </a:rPr>
              <a:t>Fiscal </a:t>
            </a:r>
            <a:r>
              <a:rPr lang="en-AU" sz="3600" b="1" spc="-50" dirty="0" smtClean="0">
                <a:latin typeface="+mj-lt"/>
                <a:ea typeface="+mj-ea"/>
                <a:cs typeface="+mj-cs"/>
              </a:rPr>
              <a:t>Transparency and Accountability Initiatives in PNG</a:t>
            </a:r>
            <a:endParaRPr lang="en-AU" sz="3600" b="1" spc="-50" dirty="0">
              <a:latin typeface="+mj-lt"/>
              <a:ea typeface="+mj-ea"/>
              <a:cs typeface="+mj-cs"/>
            </a:endParaRPr>
          </a:p>
        </p:txBody>
      </p:sp>
      <p:sp>
        <p:nvSpPr>
          <p:cNvPr id="7" name="TextBox 6"/>
          <p:cNvSpPr txBox="1"/>
          <p:nvPr/>
        </p:nvSpPr>
        <p:spPr>
          <a:xfrm>
            <a:off x="395536" y="1845765"/>
            <a:ext cx="8424936" cy="6247864"/>
          </a:xfrm>
          <a:prstGeom prst="rect">
            <a:avLst/>
          </a:prstGeom>
          <a:noFill/>
        </p:spPr>
        <p:txBody>
          <a:bodyPr wrap="square" rtlCol="0">
            <a:spAutoFit/>
          </a:bodyPr>
          <a:lstStyle/>
          <a:p>
            <a:pPr algn="just"/>
            <a:r>
              <a:rPr lang="en-AU" sz="1600" b="1" dirty="0" smtClean="0"/>
              <a:t>BUDGET IMPLEMENTATION, AUDITING &amp; REPORTING</a:t>
            </a:r>
          </a:p>
          <a:p>
            <a:pPr algn="just"/>
            <a:endParaRPr lang="en-AU" sz="1600" b="1" dirty="0" smtClean="0"/>
          </a:p>
          <a:p>
            <a:pPr algn="just"/>
            <a:r>
              <a:rPr lang="en-AU" sz="1600" dirty="0" smtClean="0"/>
              <a:t>Budget is implemented by the Departments, CSA’s and the Sub-national Governments, however the Monitoring and Auditing are undertaken by the relevant Government Departments:</a:t>
            </a:r>
          </a:p>
          <a:p>
            <a:pPr algn="just"/>
            <a:endParaRPr lang="en-AU" sz="1600" dirty="0"/>
          </a:p>
          <a:p>
            <a:pPr marL="285750" indent="-285750" algn="just">
              <a:buClr>
                <a:schemeClr val="accent1">
                  <a:lumMod val="60000"/>
                  <a:lumOff val="40000"/>
                </a:schemeClr>
              </a:buClr>
              <a:buFont typeface="Wingdings" panose="05000000000000000000" pitchFamily="2" charset="2"/>
              <a:buChar char="§"/>
            </a:pPr>
            <a:r>
              <a:rPr lang="en-AU" sz="1600" dirty="0" smtClean="0"/>
              <a:t>Department of Treasury – Monitors and reports the performance of the Budget in the course of the </a:t>
            </a:r>
            <a:r>
              <a:rPr lang="en-AU" sz="1600" dirty="0" smtClean="0"/>
              <a:t>year.</a:t>
            </a:r>
            <a:endParaRPr lang="en-AU" sz="1600" dirty="0" smtClean="0"/>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Department of National Planning  - </a:t>
            </a:r>
            <a:r>
              <a:rPr lang="en-AU" sz="1600" dirty="0" smtClean="0"/>
              <a:t>Appraises</a:t>
            </a:r>
            <a:r>
              <a:rPr lang="en-AU" sz="1600" dirty="0" smtClean="0"/>
              <a:t> </a:t>
            </a:r>
            <a:r>
              <a:rPr lang="en-AU" sz="1600" dirty="0" smtClean="0"/>
              <a:t>and Monitors the implementation of the Development </a:t>
            </a:r>
            <a:r>
              <a:rPr lang="en-AU" sz="1600" dirty="0" smtClean="0"/>
              <a:t>Budget (comprising especially the capital budget).</a:t>
            </a:r>
            <a:endParaRPr lang="en-AU" sz="1600" dirty="0" smtClean="0"/>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Office of the Auditor General – Audits the </a:t>
            </a:r>
            <a:r>
              <a:rPr lang="en-AU" sz="1600" dirty="0" smtClean="0"/>
              <a:t>outcome of the Budgets </a:t>
            </a:r>
            <a:r>
              <a:rPr lang="en-AU" sz="1600" dirty="0" smtClean="0"/>
              <a:t>and report it to the Parliament and the </a:t>
            </a:r>
            <a:r>
              <a:rPr lang="en-AU" sz="1600" dirty="0" smtClean="0"/>
              <a:t>Public</a:t>
            </a:r>
            <a:r>
              <a:rPr lang="en-AU" sz="1600" dirty="0"/>
              <a:t> </a:t>
            </a:r>
            <a:r>
              <a:rPr lang="en-AU" sz="1600" dirty="0" smtClean="0"/>
              <a:t>– a required first step to become public document.</a:t>
            </a:r>
            <a:endParaRPr lang="en-AU" sz="1600" dirty="0"/>
          </a:p>
          <a:p>
            <a:pPr marL="285750" indent="-285750" algn="just">
              <a:buClr>
                <a:schemeClr val="accent1">
                  <a:lumMod val="60000"/>
                  <a:lumOff val="40000"/>
                </a:schemeClr>
              </a:buClr>
              <a:buFont typeface="Wingdings" panose="05000000000000000000" pitchFamily="2" charset="2"/>
              <a:buChar char="§"/>
            </a:pPr>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a:p>
        </p:txBody>
      </p:sp>
      <p:graphicFrame>
        <p:nvGraphicFramePr>
          <p:cNvPr id="5" name="Object 2"/>
          <p:cNvGraphicFramePr>
            <a:graphicFrameLocks noChangeAspect="1"/>
          </p:cNvGraphicFramePr>
          <p:nvPr/>
        </p:nvGraphicFramePr>
        <p:xfrm>
          <a:off x="0" y="0"/>
          <a:ext cx="1187450" cy="990600"/>
        </p:xfrm>
        <a:graphic>
          <a:graphicData uri="http://schemas.openxmlformats.org/presentationml/2006/ole">
            <mc:AlternateContent xmlns:mc="http://schemas.openxmlformats.org/markup-compatibility/2006">
              <mc:Choice xmlns:v="urn:schemas-microsoft-com:vml" Requires="v">
                <p:oleObj spid="_x0000_s48147"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8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6763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52400"/>
            <a:ext cx="7416824" cy="1200329"/>
          </a:xfrm>
          <a:prstGeom prst="rect">
            <a:avLst/>
          </a:prstGeom>
          <a:noFill/>
        </p:spPr>
        <p:txBody>
          <a:bodyPr wrap="square" rtlCol="0">
            <a:spAutoFit/>
          </a:bodyPr>
          <a:lstStyle/>
          <a:p>
            <a:pPr algn="ctr">
              <a:spcBef>
                <a:spcPct val="0"/>
              </a:spcBef>
            </a:pPr>
            <a:r>
              <a:rPr lang="en-AU" sz="3600" b="1" spc="-50" dirty="0" smtClean="0">
                <a:latin typeface="+mj-lt"/>
                <a:ea typeface="+mj-ea"/>
                <a:cs typeface="+mj-cs"/>
              </a:rPr>
              <a:t>Progress on other Fiscal Transparency &amp; Accountability Initiatives &amp; Constraints </a:t>
            </a:r>
            <a:endParaRPr lang="en-AU" sz="3600" b="1" spc="-50" dirty="0">
              <a:latin typeface="+mj-lt"/>
              <a:ea typeface="+mj-ea"/>
              <a:cs typeface="+mj-cs"/>
            </a:endParaRPr>
          </a:p>
        </p:txBody>
      </p:sp>
      <p:sp>
        <p:nvSpPr>
          <p:cNvPr id="7" name="TextBox 6"/>
          <p:cNvSpPr txBox="1"/>
          <p:nvPr/>
        </p:nvSpPr>
        <p:spPr>
          <a:xfrm>
            <a:off x="395536" y="1376991"/>
            <a:ext cx="8424936" cy="8463855"/>
          </a:xfrm>
          <a:prstGeom prst="rect">
            <a:avLst/>
          </a:prstGeom>
          <a:noFill/>
        </p:spPr>
        <p:txBody>
          <a:bodyPr wrap="square" rtlCol="0">
            <a:spAutoFit/>
          </a:bodyPr>
          <a:lstStyle/>
          <a:p>
            <a:pPr algn="just"/>
            <a:r>
              <a:rPr lang="en-AU" sz="1600" b="1" dirty="0" smtClean="0"/>
              <a:t>Examples of Fiscal Transparency and Accountability Measures implemented in adherence to Fiscal Responsibility Act:</a:t>
            </a:r>
          </a:p>
          <a:p>
            <a:pPr algn="just"/>
            <a:endParaRPr lang="en-AU" sz="1600" b="1" dirty="0" smtClean="0"/>
          </a:p>
          <a:p>
            <a:pPr marL="285750" indent="-285750" algn="just">
              <a:buClr>
                <a:schemeClr val="accent1">
                  <a:lumMod val="60000"/>
                  <a:lumOff val="40000"/>
                </a:schemeClr>
              </a:buClr>
              <a:buFont typeface="Wingdings" panose="05000000000000000000" pitchFamily="2" charset="2"/>
              <a:buChar char="§"/>
            </a:pPr>
            <a:r>
              <a:rPr lang="en-AU" sz="1600" dirty="0" smtClean="0"/>
              <a:t>Department of Treasury in adherence to the Fiscal Responsibility Act:</a:t>
            </a:r>
            <a:endParaRPr lang="en-AU" sz="1600" dirty="0"/>
          </a:p>
          <a:p>
            <a:pPr marL="742950" lvl="1" indent="-285750" algn="just">
              <a:buClr>
                <a:schemeClr val="accent1">
                  <a:lumMod val="60000"/>
                  <a:lumOff val="40000"/>
                </a:schemeClr>
              </a:buClr>
              <a:buFont typeface="Wingdings" panose="05000000000000000000" pitchFamily="2" charset="2"/>
              <a:buChar char="§"/>
            </a:pPr>
            <a:r>
              <a:rPr lang="en-AU" sz="1600" dirty="0" smtClean="0"/>
              <a:t>Pre-Budget Statement – Budget Strategy Paper – 1</a:t>
            </a:r>
            <a:r>
              <a:rPr lang="en-AU" sz="1600" baseline="30000" dirty="0" smtClean="0"/>
              <a:t>st</a:t>
            </a:r>
            <a:r>
              <a:rPr lang="en-AU" sz="1600" dirty="0" smtClean="0"/>
              <a:t> July</a:t>
            </a:r>
            <a:endParaRPr lang="en-AU" sz="1600" dirty="0"/>
          </a:p>
          <a:p>
            <a:pPr marL="742950" lvl="1" indent="-285750" algn="just">
              <a:buClr>
                <a:schemeClr val="accent1">
                  <a:lumMod val="60000"/>
                  <a:lumOff val="40000"/>
                </a:schemeClr>
              </a:buClr>
              <a:buFont typeface="Wingdings" panose="05000000000000000000" pitchFamily="2" charset="2"/>
              <a:buChar char="§"/>
            </a:pPr>
            <a:r>
              <a:rPr lang="en-AU" sz="1600" dirty="0" smtClean="0"/>
              <a:t>Mid-Year Report – Mid-Year Economic and Fiscal Outturn Report – 31</a:t>
            </a:r>
            <a:r>
              <a:rPr lang="en-AU" sz="1600" baseline="30000" dirty="0" smtClean="0"/>
              <a:t>st</a:t>
            </a:r>
            <a:r>
              <a:rPr lang="en-AU" sz="1600" dirty="0" smtClean="0"/>
              <a:t> July</a:t>
            </a:r>
          </a:p>
          <a:p>
            <a:pPr marL="742950" lvl="1" indent="-285750" algn="just">
              <a:buClr>
                <a:schemeClr val="accent1">
                  <a:lumMod val="60000"/>
                  <a:lumOff val="40000"/>
                </a:schemeClr>
              </a:buClr>
              <a:buFont typeface="Wingdings" panose="05000000000000000000" pitchFamily="2" charset="2"/>
              <a:buChar char="§"/>
            </a:pPr>
            <a:r>
              <a:rPr lang="en-AU" sz="1600" dirty="0" smtClean="0"/>
              <a:t>Final Budget Outturn Report – 31</a:t>
            </a:r>
            <a:r>
              <a:rPr lang="en-AU" sz="1600" baseline="30000" dirty="0" smtClean="0"/>
              <a:t>st</a:t>
            </a:r>
            <a:r>
              <a:rPr lang="en-AU" sz="1600" dirty="0" smtClean="0"/>
              <a:t> March</a:t>
            </a:r>
          </a:p>
          <a:p>
            <a:pPr marL="742950" lvl="1" indent="-285750" algn="just">
              <a:buClr>
                <a:schemeClr val="accent1">
                  <a:lumMod val="60000"/>
                  <a:lumOff val="40000"/>
                </a:schemeClr>
              </a:buClr>
              <a:buFont typeface="Wingdings" panose="05000000000000000000" pitchFamily="2" charset="2"/>
              <a:buChar char="§"/>
            </a:pPr>
            <a:r>
              <a:rPr lang="en-AU" sz="1600" dirty="0" smtClean="0"/>
              <a:t>Publication of Tax Expenditures Report in Economic Policy Document of the Budget</a:t>
            </a:r>
          </a:p>
          <a:p>
            <a:pPr marL="742950" lvl="1" indent="-285750" algn="just">
              <a:buClr>
                <a:schemeClr val="accent1">
                  <a:lumMod val="60000"/>
                  <a:lumOff val="40000"/>
                </a:schemeClr>
              </a:buClr>
              <a:buFont typeface="Wingdings" panose="05000000000000000000" pitchFamily="2" charset="2"/>
              <a:buChar char="§"/>
            </a:pPr>
            <a:r>
              <a:rPr lang="en-AU" sz="1600" dirty="0" smtClean="0"/>
              <a:t>Production of Monthly Fiscal Outturn </a:t>
            </a:r>
            <a:r>
              <a:rPr lang="en-AU" sz="1600" dirty="0" smtClean="0"/>
              <a:t>Reports (untimely availability of data from IFMS)</a:t>
            </a:r>
            <a:endParaRPr lang="en-AU" sz="1600" dirty="0" smtClean="0"/>
          </a:p>
          <a:p>
            <a:pPr marL="742950" lvl="1"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NEFC – monitors and prepares quarterly report on the use of grants transferred by the National Government to the Sub-national government.</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Department of National Planning – Not effective in monitoring implementation of Development </a:t>
            </a:r>
            <a:r>
              <a:rPr lang="en-AU" sz="1600" dirty="0" smtClean="0"/>
              <a:t>Budget. Recently has shifted role from releasing funds to oversight in recent years.</a:t>
            </a:r>
            <a:endParaRPr lang="en-AU" sz="1600" dirty="0" smtClean="0"/>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Office of the Auditor General – not preparing and reporting Audited reports on a timely manner</a:t>
            </a:r>
            <a:r>
              <a:rPr lang="en-AU" sz="1600" dirty="0" smtClean="0"/>
              <a:t>. Problems: (1) funding and staffing for AG to prepare accounts, (2) need firm direction timely submission of audited accounts (penalty provision), (3) AG receives report from </a:t>
            </a:r>
            <a:r>
              <a:rPr lang="en-AU" sz="1600" dirty="0" err="1" smtClean="0"/>
              <a:t>DoF</a:t>
            </a:r>
            <a:r>
              <a:rPr lang="en-AU" sz="1600" dirty="0" smtClean="0"/>
              <a:t>.</a:t>
            </a:r>
            <a:endParaRPr lang="en-AU" sz="1600" dirty="0" smtClean="0"/>
          </a:p>
          <a:p>
            <a:pPr marL="285750" indent="-285750" algn="just">
              <a:buClr>
                <a:schemeClr val="accent1">
                  <a:lumMod val="60000"/>
                  <a:lumOff val="40000"/>
                </a:schemeClr>
              </a:buClr>
              <a:buFont typeface="Wingdings" panose="05000000000000000000" pitchFamily="2" charset="2"/>
              <a:buChar char="§"/>
            </a:pPr>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a:p>
        </p:txBody>
      </p:sp>
      <p:graphicFrame>
        <p:nvGraphicFramePr>
          <p:cNvPr id="5" name="Object 2"/>
          <p:cNvGraphicFramePr>
            <a:graphicFrameLocks noChangeAspect="1"/>
          </p:cNvGraphicFramePr>
          <p:nvPr/>
        </p:nvGraphicFramePr>
        <p:xfrm>
          <a:off x="0" y="0"/>
          <a:ext cx="1187450" cy="990600"/>
        </p:xfrm>
        <a:graphic>
          <a:graphicData uri="http://schemas.openxmlformats.org/presentationml/2006/ole">
            <mc:AlternateContent xmlns:mc="http://schemas.openxmlformats.org/markup-compatibility/2006">
              <mc:Choice xmlns:v="urn:schemas-microsoft-com:vml" Requires="v">
                <p:oleObj spid="_x0000_s47127"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8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22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52400"/>
            <a:ext cx="7416824" cy="1754326"/>
          </a:xfrm>
          <a:prstGeom prst="rect">
            <a:avLst/>
          </a:prstGeom>
          <a:noFill/>
        </p:spPr>
        <p:txBody>
          <a:bodyPr wrap="square" rtlCol="0">
            <a:spAutoFit/>
          </a:bodyPr>
          <a:lstStyle/>
          <a:p>
            <a:pPr algn="ctr">
              <a:spcBef>
                <a:spcPct val="0"/>
              </a:spcBef>
            </a:pPr>
            <a:r>
              <a:rPr lang="en-AU" sz="3600" b="1" spc="-50" dirty="0" smtClean="0">
                <a:latin typeface="+mj-lt"/>
                <a:ea typeface="+mj-ea"/>
                <a:cs typeface="+mj-cs"/>
              </a:rPr>
              <a:t>Progress on implementing other Fiscal Transparency and Accountability Initiatives in PNG &amp; Constraints</a:t>
            </a:r>
            <a:endParaRPr lang="en-AU" sz="3600" b="1" spc="-50" dirty="0">
              <a:latin typeface="+mj-lt"/>
              <a:ea typeface="+mj-ea"/>
              <a:cs typeface="+mj-cs"/>
            </a:endParaRPr>
          </a:p>
        </p:txBody>
      </p:sp>
      <p:sp>
        <p:nvSpPr>
          <p:cNvPr id="7" name="TextBox 6"/>
          <p:cNvSpPr txBox="1"/>
          <p:nvPr/>
        </p:nvSpPr>
        <p:spPr>
          <a:xfrm>
            <a:off x="395536" y="1845765"/>
            <a:ext cx="8424936" cy="7478970"/>
          </a:xfrm>
          <a:prstGeom prst="rect">
            <a:avLst/>
          </a:prstGeom>
          <a:noFill/>
        </p:spPr>
        <p:txBody>
          <a:bodyPr wrap="square" rtlCol="0">
            <a:spAutoFit/>
          </a:bodyPr>
          <a:lstStyle/>
          <a:p>
            <a:pPr marL="285750" indent="-285750" algn="just">
              <a:buClr>
                <a:schemeClr val="accent1">
                  <a:lumMod val="60000"/>
                  <a:lumOff val="40000"/>
                </a:schemeClr>
              </a:buClr>
              <a:buFont typeface="Wingdings" panose="05000000000000000000" pitchFamily="2" charset="2"/>
              <a:buChar char="§"/>
            </a:pPr>
            <a:r>
              <a:rPr lang="en-AU" sz="1600" dirty="0" smtClean="0"/>
              <a:t>Rolling out of the Government Finance Management System (IFMS) replacing PGAS system &amp; Oracle system:</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marL="742950" lvl="1" indent="-285750" algn="just">
              <a:buClr>
                <a:schemeClr val="accent1">
                  <a:lumMod val="60000"/>
                  <a:lumOff val="40000"/>
                </a:schemeClr>
              </a:buClr>
              <a:buFont typeface="Wingdings" panose="05000000000000000000" pitchFamily="2" charset="2"/>
              <a:buChar char="§"/>
            </a:pPr>
            <a:r>
              <a:rPr lang="en-AU" sz="1600" dirty="0" smtClean="0"/>
              <a:t>Objective </a:t>
            </a:r>
            <a:r>
              <a:rPr lang="en-AU" sz="1600" dirty="0"/>
              <a:t>is to produce a single unified chart of accounts and budget classification across all departments and sub-national </a:t>
            </a:r>
            <a:r>
              <a:rPr lang="en-AU" sz="1600" dirty="0" smtClean="0"/>
              <a:t>governments.</a:t>
            </a:r>
          </a:p>
          <a:p>
            <a:pPr marL="742950" lvl="1" indent="-285750" algn="just">
              <a:buClr>
                <a:schemeClr val="accent1">
                  <a:lumMod val="60000"/>
                  <a:lumOff val="40000"/>
                </a:schemeClr>
              </a:buClr>
              <a:buFont typeface="Wingdings" panose="05000000000000000000" pitchFamily="2" charset="2"/>
              <a:buChar char="§"/>
            </a:pPr>
            <a:r>
              <a:rPr lang="en-AU" sz="1600" dirty="0" smtClean="0"/>
              <a:t>Yet to be rolled out to other Government Departments and Sub-national governments</a:t>
            </a:r>
            <a:r>
              <a:rPr lang="en-AU" sz="1600" dirty="0" smtClean="0"/>
              <a:t>. </a:t>
            </a:r>
            <a:r>
              <a:rPr lang="en-AU" sz="1600" dirty="0" smtClean="0"/>
              <a:t>Currently facing difficulties in production of timely &amp; complete sets of accounts.</a:t>
            </a:r>
            <a:endParaRPr lang="en-AU" sz="1600" dirty="0" smtClean="0"/>
          </a:p>
          <a:p>
            <a:pPr marL="742950" lvl="1"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Department of Treasury has started to implement the 2014 Government Finance Statistics System (GFS) in its Economic Policy Document of the National Budget in the 2016 Budget. – Needs to configure the IFMS system.</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Public Finance Management Reform – strengthening the Government procurement system.</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marL="285750" indent="-285750" algn="just">
              <a:buClr>
                <a:schemeClr val="accent1">
                  <a:lumMod val="60000"/>
                  <a:lumOff val="40000"/>
                </a:schemeClr>
              </a:buClr>
              <a:buFont typeface="Wingdings" panose="05000000000000000000" pitchFamily="2" charset="2"/>
              <a:buChar char="§"/>
            </a:pPr>
            <a:r>
              <a:rPr lang="en-AU" sz="1600" dirty="0" smtClean="0"/>
              <a:t>Public Finance Management Reform – Integration of all Government Payment system – Revenue (RASI), Customs (SIGTAS), Finance and Treasury (IFMS) and BPNG (?? Payment system).</a:t>
            </a:r>
          </a:p>
          <a:p>
            <a:pPr marL="285750" indent="-285750" algn="just">
              <a:buClr>
                <a:schemeClr val="accent1">
                  <a:lumMod val="60000"/>
                  <a:lumOff val="40000"/>
                </a:schemeClr>
              </a:buClr>
              <a:buFont typeface="Wingdings" panose="05000000000000000000" pitchFamily="2" charset="2"/>
              <a:buChar char="§"/>
            </a:pPr>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smtClean="0"/>
          </a:p>
          <a:p>
            <a:pPr algn="just"/>
            <a:endParaRPr lang="en-AU" sz="1600" dirty="0"/>
          </a:p>
          <a:p>
            <a:pPr algn="just"/>
            <a:endParaRPr lang="en-AU" sz="1600" dirty="0"/>
          </a:p>
        </p:txBody>
      </p:sp>
      <p:graphicFrame>
        <p:nvGraphicFramePr>
          <p:cNvPr id="5" name="Object 2"/>
          <p:cNvGraphicFramePr>
            <a:graphicFrameLocks noChangeAspect="1"/>
          </p:cNvGraphicFramePr>
          <p:nvPr/>
        </p:nvGraphicFramePr>
        <p:xfrm>
          <a:off x="0" y="0"/>
          <a:ext cx="1187450" cy="990600"/>
        </p:xfrm>
        <a:graphic>
          <a:graphicData uri="http://schemas.openxmlformats.org/presentationml/2006/ole">
            <mc:AlternateContent xmlns:mc="http://schemas.openxmlformats.org/markup-compatibility/2006">
              <mc:Choice xmlns:v="urn:schemas-microsoft-com:vml" Requires="v">
                <p:oleObj spid="_x0000_s49168" r:id="rId4" imgW="2010065" imgH="1343160" progId="">
                  <p:embed/>
                </p:oleObj>
              </mc:Choice>
              <mc:Fallback>
                <p:oleObj r:id="rId4" imgW="2010065" imgH="13431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8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3" descr="C:\Documents and Settings\mkuari\Desktop\DOT%20logo_new.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29600" y="12700"/>
            <a:ext cx="914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2827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xml><?xml version="1.0" encoding="utf-8"?>
<p:tagLst xmlns:a="http://schemas.openxmlformats.org/drawingml/2006/main" xmlns:r="http://schemas.openxmlformats.org/officeDocument/2006/relationships" xmlns:p="http://schemas.openxmlformats.org/presentationml/2006/main">
  <p:tag name="JPM_OBJECT_NAME" val="jpmObjectTitle"/>
</p:tagLst>
</file>

<file path=ppt/tags/tag3.xml><?xml version="1.0" encoding="utf-8"?>
<p:tagLst xmlns:a="http://schemas.openxmlformats.org/drawingml/2006/main" xmlns:r="http://schemas.openxmlformats.org/officeDocument/2006/relationships" xmlns:p="http://schemas.openxmlformats.org/presentationml/2006/main">
  <p:tag name="JPM_OBJECT_NAME" val="jpmObjectTitle"/>
</p:tagLst>
</file>

<file path=ppt/tags/tag4.xml><?xml version="1.0" encoding="utf-8"?>
<p:tagLst xmlns:a="http://schemas.openxmlformats.org/drawingml/2006/main" xmlns:r="http://schemas.openxmlformats.org/officeDocument/2006/relationships" xmlns:p="http://schemas.openxmlformats.org/presentationml/2006/main">
  <p:tag name="JPM_TEXT_SIZE" val="14"/>
</p:tagLst>
</file>

<file path=ppt/theme/theme1.xml><?xml version="1.0" encoding="utf-8"?>
<a:theme xmlns:a="http://schemas.openxmlformats.org/drawingml/2006/main" name="Vele - PNG UK Forum">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1- 1 Dairi Vele [Read-Only] [Compatibility Mode]" id="{080ADC46-1CB1-46E7-99C9-B1B4A9EC5C59}" vid="{3A8144DF-E4C0-49E2-8F11-3F54B61908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1- 1 Dairi Vele</Template>
  <TotalTime>784</TotalTime>
  <Words>2534</Words>
  <Application>Microsoft Office PowerPoint</Application>
  <PresentationFormat>On-screen Show (4:3)</PresentationFormat>
  <Paragraphs>268</Paragraphs>
  <Slides>11</Slides>
  <Notes>11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0</vt:i4>
      </vt:variant>
      <vt:variant>
        <vt:lpstr>Slide Titles</vt:lpstr>
      </vt:variant>
      <vt:variant>
        <vt:i4>11</vt:i4>
      </vt:variant>
    </vt:vector>
  </HeadingPairs>
  <TitlesOfParts>
    <vt:vector size="21" baseType="lpstr">
      <vt:lpstr>MS PGothic</vt:lpstr>
      <vt:lpstr>MS PGothic</vt:lpstr>
      <vt:lpstr>Arial</vt:lpstr>
      <vt:lpstr>Calibri</vt:lpstr>
      <vt:lpstr>Calibri Light</vt:lpstr>
      <vt:lpstr>Courier New</vt:lpstr>
      <vt:lpstr>LF_Kai</vt:lpstr>
      <vt:lpstr>Verdana</vt:lpstr>
      <vt:lpstr>Wingdings</vt:lpstr>
      <vt:lpstr>Vele - PNG UK Forum</vt:lpstr>
      <vt:lpstr>  Fiscal Transparency Commitments in OGP’s National Action Plans &amp; GIFT General Stewards Meeting   Washington D.C. June 20 - 21, 2016  </vt:lpstr>
      <vt:lpstr>Overview of Papua New Guinea </vt:lpstr>
      <vt:lpstr>PowerPoint Presentation</vt:lpstr>
      <vt:lpstr>    Status of PNG’s Commitment to OGP &amp; NAP</vt:lpstr>
      <vt:lpstr>PNG’s Progress on the NAP Commitments</vt:lpstr>
      <vt:lpstr>PowerPoint Presentation</vt:lpstr>
      <vt:lpstr>PowerPoint Presentation</vt:lpstr>
      <vt:lpstr>PowerPoint Presentation</vt:lpstr>
      <vt:lpstr>PowerPoint Presentation</vt:lpstr>
      <vt:lpstr>PNG Extractive Industry Transparency Initiative (EITI)</vt:lpstr>
      <vt:lpstr>PowerPoint Presentation</vt:lpstr>
    </vt:vector>
  </TitlesOfParts>
  <Company>PNG Treasury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 PNG   Trade &amp; Investment Forum  2016  London</dc:title>
  <dc:creator>Jeconiah Hamua</dc:creator>
  <cp:lastModifiedBy>SiteKiosk Restricted User Account</cp:lastModifiedBy>
  <cp:revision>104</cp:revision>
  <cp:lastPrinted>2016-06-20T09:04:49Z</cp:lastPrinted>
  <dcterms:created xsi:type="dcterms:W3CDTF">2016-05-23T22:17:00Z</dcterms:created>
  <dcterms:modified xsi:type="dcterms:W3CDTF">2016-06-20T12:17:29Z</dcterms:modified>
</cp:coreProperties>
</file>