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359" r:id="rId3"/>
    <p:sldId id="362" r:id="rId4"/>
    <p:sldId id="363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788C727B-B0C3-44E5-BE9D-76AD265BF978}">
          <p14:sldIdLst>
            <p14:sldId id="256"/>
            <p14:sldId id="359"/>
            <p14:sldId id="362"/>
            <p14:sldId id="363"/>
          </p14:sldIdLst>
        </p14:section>
        <p14:section name="Sección sin título" id="{33B42E0F-CA76-4738-A474-8C79504BE888}">
          <p14:sldIdLst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nia Sanchez Andrade" initials="TSA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900"/>
    <a:srgbClr val="3C4648"/>
    <a:srgbClr val="FB5308"/>
    <a:srgbClr val="F93707"/>
    <a:srgbClr val="8E9D9E"/>
    <a:srgbClr val="97BBD1"/>
    <a:srgbClr val="6AC1BD"/>
    <a:srgbClr val="77C390"/>
    <a:srgbClr val="B594C4"/>
    <a:srgbClr val="74B5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32" autoAdjust="0"/>
    <p:restoredTop sz="92966" autoAdjust="0"/>
  </p:normalViewPr>
  <p:slideViewPr>
    <p:cSldViewPr snapToGrid="0" snapToObjects="1">
      <p:cViewPr varScale="1">
        <p:scale>
          <a:sx n="103" d="100"/>
          <a:sy n="103" d="100"/>
        </p:scale>
        <p:origin x="13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455DC-93FE-F04E-821C-247B57ED379E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2A202-9FDB-4B49-B0DC-90E507511A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0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82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7210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026" y="6029012"/>
            <a:ext cx="768919" cy="51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420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074" y="3215474"/>
            <a:ext cx="768919" cy="51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67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8782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6333" y="646236"/>
            <a:ext cx="650582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/>
                <a:cs typeface="Arial"/>
              </a:rPr>
              <a:t>GIFT: Lessons from Peer Learning</a:t>
            </a:r>
          </a:p>
          <a:p>
            <a:endParaRPr lang="en-NZ" sz="16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NZ" sz="16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NZ" sz="2000" b="1" dirty="0">
                <a:solidFill>
                  <a:schemeClr val="bg1"/>
                </a:solidFill>
                <a:latin typeface="Arial"/>
                <a:cs typeface="Arial"/>
              </a:rPr>
              <a:t>Anja Linder</a:t>
            </a:r>
          </a:p>
          <a:p>
            <a:r>
              <a:rPr lang="en-NZ" sz="2000" b="1" dirty="0">
                <a:solidFill>
                  <a:schemeClr val="bg1"/>
                </a:solidFill>
                <a:latin typeface="Arial"/>
                <a:cs typeface="Arial"/>
              </a:rPr>
              <a:t>GIFT Stewards meeting</a:t>
            </a:r>
          </a:p>
          <a:p>
            <a:r>
              <a:rPr lang="sv-SE" sz="2000" b="1" dirty="0">
                <a:solidFill>
                  <a:schemeClr val="bg1"/>
                </a:solidFill>
                <a:latin typeface="Arial"/>
                <a:cs typeface="Arial"/>
              </a:rPr>
              <a:t>MITRE Headquarters, McLean, VA</a:t>
            </a:r>
            <a:endParaRPr lang="en-NZ" sz="2000" b="1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NZ" sz="2000" b="1" dirty="0">
                <a:solidFill>
                  <a:schemeClr val="bg1"/>
                </a:solidFill>
                <a:latin typeface="Arial"/>
                <a:cs typeface="Arial"/>
              </a:rPr>
              <a:t>October 10, 2017</a:t>
            </a:r>
            <a:r>
              <a:rPr lang="en-US" sz="2000" b="1" dirty="0"/>
              <a:t> </a:t>
            </a:r>
            <a:endParaRPr lang="es-MX" sz="2000" b="1" dirty="0"/>
          </a:p>
          <a:p>
            <a:endParaRPr lang="en-NZ" sz="3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8029" y="5316204"/>
            <a:ext cx="2318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#FiscalTransparency</a:t>
            </a:r>
          </a:p>
        </p:txBody>
      </p:sp>
    </p:spTree>
    <p:extLst>
      <p:ext uri="{BB962C8B-B14F-4D97-AF65-F5344CB8AC3E}">
        <p14:creationId xmlns:p14="http://schemas.microsoft.com/office/powerpoint/2010/main" val="1637487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23453" y="1300233"/>
            <a:ext cx="698864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Objectives:</a:t>
            </a:r>
          </a:p>
          <a:p>
            <a:endParaRPr lang="sv-SE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 and systematize peer learning experiences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Extract lessons and contribute to improving learning processes</a:t>
            </a:r>
          </a:p>
          <a:p>
            <a:endParaRPr lang="sv-SE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Methodology:</a:t>
            </a:r>
          </a:p>
          <a:p>
            <a:endParaRPr lang="sv-SE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Interviews, meeting observation, surveys and document review</a:t>
            </a:r>
          </a:p>
          <a:p>
            <a:endParaRPr lang="sv-SE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Framework for assessing value creation in networks and communities </a:t>
            </a:r>
          </a:p>
          <a:p>
            <a:endParaRPr lang="sv-SE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Gauge extent to which GIFT creates value for its members, supporting learning and transfer of learning to domestic context</a:t>
            </a:r>
          </a:p>
        </p:txBody>
      </p:sp>
      <p:sp>
        <p:nvSpPr>
          <p:cNvPr id="3" name="Marcador de número de diapositiva 2"/>
          <p:cNvSpPr txBox="1">
            <a:spLocks/>
          </p:cNvSpPr>
          <p:nvPr/>
        </p:nvSpPr>
        <p:spPr>
          <a:xfrm>
            <a:off x="457200" y="6275178"/>
            <a:ext cx="6858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E7D98CA-1D08-404D-9717-662EFCF3D727}" type="slidenum">
              <a:rPr lang="en-US" sz="1100" smtClean="0">
                <a:solidFill>
                  <a:srgbClr val="7F7F7F"/>
                </a:solidFill>
                <a:latin typeface="Arial"/>
                <a:cs typeface="Arial"/>
              </a:rPr>
              <a:pPr algn="r">
                <a:defRPr/>
              </a:pPr>
              <a:t>2</a:t>
            </a:fld>
            <a:endParaRPr lang="en-US" sz="110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12217" y="6407474"/>
            <a:ext cx="323328" cy="0"/>
          </a:xfrm>
          <a:prstGeom prst="line">
            <a:avLst/>
          </a:prstGeom>
          <a:ln>
            <a:solidFill>
              <a:srgbClr val="FB530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5E34F8F-5532-4C6D-9B30-D4E222B60B5B}"/>
              </a:ext>
            </a:extLst>
          </p:cNvPr>
          <p:cNvSpPr txBox="1"/>
          <p:nvPr/>
        </p:nvSpPr>
        <p:spPr>
          <a:xfrm>
            <a:off x="627985" y="651850"/>
            <a:ext cx="7610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cap="all" dirty="0">
                <a:solidFill>
                  <a:schemeClr val="accent6">
                    <a:lumMod val="50000"/>
                  </a:schemeClr>
                </a:solidFill>
              </a:rPr>
              <a:t>Assessment of peer learning in the GIFT network</a:t>
            </a:r>
            <a:endParaRPr lang="en-US" sz="2400" b="1" cap="all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943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F353EAB-F384-4FC9-8F09-A4C28EB40A07}"/>
              </a:ext>
            </a:extLst>
          </p:cNvPr>
          <p:cNvSpPr txBox="1"/>
          <p:nvPr/>
        </p:nvSpPr>
        <p:spPr>
          <a:xfrm>
            <a:off x="832919" y="588475"/>
            <a:ext cx="6971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b="1" cap="all" dirty="0">
                <a:solidFill>
                  <a:schemeClr val="accent6">
                    <a:lumMod val="50000"/>
                  </a:schemeClr>
                </a:solidFill>
              </a:rPr>
              <a:t>Conclusions</a:t>
            </a:r>
            <a:endParaRPr lang="en-US" sz="2600" b="1" cap="al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86B379-A6D9-4778-80BF-D352F118B511}"/>
              </a:ext>
            </a:extLst>
          </p:cNvPr>
          <p:cNvSpPr txBox="1"/>
          <p:nvPr/>
        </p:nvSpPr>
        <p:spPr>
          <a:xfrm>
            <a:off x="742384" y="1456868"/>
            <a:ext cx="754153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accent6">
                    <a:lumMod val="50000"/>
                  </a:schemeClr>
                </a:solidFill>
              </a:rPr>
              <a:t>GIFT has achieved its peer learning objectives.</a:t>
            </a:r>
          </a:p>
          <a:p>
            <a:endParaRPr lang="sv-SE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sv-SE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accent6">
                    <a:lumMod val="50000"/>
                  </a:schemeClr>
                </a:solidFill>
              </a:rPr>
              <a:t>Creating immediate, potential, applied and realized value</a:t>
            </a:r>
          </a:p>
          <a:p>
            <a:endParaRPr lang="sv-SE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sv-SE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accent6">
                    <a:lumMod val="50000"/>
                  </a:schemeClr>
                </a:solidFill>
              </a:rPr>
              <a:t>GIFT enabling factors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accent6">
                    <a:lumMod val="50000"/>
                  </a:schemeClr>
                </a:solidFill>
              </a:rPr>
              <a:t>Trust and technical credibility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accent6">
                    <a:lumMod val="50000"/>
                  </a:schemeClr>
                </a:solidFill>
              </a:rPr>
              <a:t>Normative foundation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accent6">
                    <a:lumMod val="50000"/>
                  </a:schemeClr>
                </a:solidFill>
              </a:rPr>
              <a:t>Agile, flexible informal approach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134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5824BC-01AE-4372-AFF3-23A627B10A44}"/>
              </a:ext>
            </a:extLst>
          </p:cNvPr>
          <p:cNvSpPr txBox="1"/>
          <p:nvPr/>
        </p:nvSpPr>
        <p:spPr>
          <a:xfrm>
            <a:off x="669956" y="470780"/>
            <a:ext cx="7269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cap="all" dirty="0">
                <a:solidFill>
                  <a:schemeClr val="accent6">
                    <a:lumMod val="50000"/>
                  </a:schemeClr>
                </a:solidFill>
              </a:rPr>
              <a:t>Recommendations</a:t>
            </a:r>
            <a:endParaRPr lang="en-US" sz="2400" b="1" cap="al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470D92-FD7D-4126-AD3E-9988F060F32F}"/>
              </a:ext>
            </a:extLst>
          </p:cNvPr>
          <p:cNvSpPr txBox="1"/>
          <p:nvPr/>
        </p:nvSpPr>
        <p:spPr>
          <a:xfrm>
            <a:off x="787651" y="964778"/>
            <a:ext cx="715223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chemeClr val="accent6">
                    <a:lumMod val="50000"/>
                  </a:schemeClr>
                </a:solidFill>
              </a:rPr>
              <a:t>You asked for more technical content!</a:t>
            </a:r>
          </a:p>
          <a:p>
            <a:endParaRPr lang="sv-SE" sz="20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sv-SE" sz="2000" i="1" dirty="0">
                <a:solidFill>
                  <a:schemeClr val="accent6">
                    <a:lumMod val="50000"/>
                  </a:schemeClr>
                </a:solidFill>
              </a:rPr>
              <a:t>Revived online Community of Practice for: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6">
                    <a:lumMod val="50000"/>
                  </a:schemeClr>
                </a:solidFill>
              </a:rPr>
              <a:t>Work log</a:t>
            </a:r>
          </a:p>
          <a:p>
            <a:pPr marL="690563" lvl="1"/>
            <a:r>
              <a:rPr lang="sv-SE" sz="2000" i="1" dirty="0">
                <a:solidFill>
                  <a:schemeClr val="accent6">
                    <a:lumMod val="50000"/>
                  </a:schemeClr>
                </a:solidFill>
              </a:rPr>
              <a:t>Surveys – a means to serve you better and bring you the content you want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6">
                    <a:lumMod val="50000"/>
                  </a:schemeClr>
                </a:solidFill>
              </a:rPr>
              <a:t>Online tool box for enhanced communication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6">
                    <a:lumMod val="50000"/>
                  </a:schemeClr>
                </a:solidFill>
              </a:rPr>
              <a:t>Webinars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6">
                    <a:lumMod val="50000"/>
                  </a:schemeClr>
                </a:solidFill>
              </a:rPr>
              <a:t>Online discussion forum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6">
                    <a:lumMod val="50000"/>
                  </a:schemeClr>
                </a:solidFill>
              </a:rPr>
              <a:t>Blog posts</a:t>
            </a:r>
          </a:p>
          <a:p>
            <a:pPr lvl="1"/>
            <a:endParaRPr lang="sv-SE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288925" lvl="1" indent="-285750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6">
                    <a:lumMod val="50000"/>
                  </a:schemeClr>
                </a:solidFill>
              </a:rPr>
              <a:t>Knowledge bank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dirty="0">
              <a:solidFill>
                <a:schemeClr val="accent6">
                  <a:lumMod val="50000"/>
                </a:schemeClr>
              </a:solidFill>
            </a:endParaRPr>
          </a:p>
          <a:p>
            <a:pPr marL="0" lvl="1"/>
            <a:r>
              <a:rPr lang="sv-SE" sz="1900" dirty="0">
                <a:solidFill>
                  <a:schemeClr val="accent6">
                    <a:lumMod val="50000"/>
                  </a:schemeClr>
                </a:solidFill>
              </a:rPr>
              <a:t>Other: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accent6">
                    <a:lumMod val="50000"/>
                  </a:schemeClr>
                </a:solidFill>
              </a:rPr>
              <a:t>reinforce support for civil society network members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accent6">
                    <a:lumMod val="50000"/>
                  </a:schemeClr>
                </a:solidFill>
              </a:rPr>
              <a:t>level out differences between countries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accent6">
                    <a:lumMod val="50000"/>
                  </a:schemeClr>
                </a:solidFill>
              </a:rPr>
              <a:t>extend the network to include more members</a:t>
            </a:r>
            <a:endParaRPr lang="sv-SE" sz="19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889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84872" y="2143969"/>
            <a:ext cx="794159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rial"/>
                <a:cs typeface="Arial"/>
              </a:rPr>
              <a:t>The assessment document is available as part of the meeting </a:t>
            </a:r>
          </a:p>
          <a:p>
            <a:r>
              <a:rPr lang="en-US" sz="2200" dirty="0">
                <a:solidFill>
                  <a:schemeClr val="bg1"/>
                </a:solidFill>
                <a:latin typeface="Arial"/>
                <a:cs typeface="Arial"/>
              </a:rPr>
              <a:t>material   </a:t>
            </a:r>
          </a:p>
          <a:p>
            <a:r>
              <a:rPr lang="en-US" sz="2200" dirty="0">
                <a:solidFill>
                  <a:schemeClr val="bg1"/>
                </a:solidFill>
                <a:latin typeface="Arial"/>
                <a:cs typeface="Arial"/>
              </a:rPr>
              <a:t>http://www.fiscaltransparency.net/our-work/#toggle-id-1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40736" y="1194816"/>
            <a:ext cx="2814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THANK YOU!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6156" y="4919711"/>
            <a:ext cx="34641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anja@fiscaltransparency.net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E2E79A-23D1-4BAC-B8B3-0B21872CD2DE}"/>
              </a:ext>
            </a:extLst>
          </p:cNvPr>
          <p:cNvSpPr txBox="1"/>
          <p:nvPr/>
        </p:nvSpPr>
        <p:spPr>
          <a:xfrm>
            <a:off x="584872" y="3797879"/>
            <a:ext cx="54830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200" dirty="0">
                <a:solidFill>
                  <a:schemeClr val="bg1"/>
                </a:solidFill>
              </a:rPr>
              <a:t>Questions and comments are welcome!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337452"/>
      </p:ext>
    </p:extLst>
  </p:cSld>
  <p:clrMapOvr>
    <a:masterClrMapping/>
  </p:clrMapOvr>
</p:sld>
</file>

<file path=ppt/theme/theme1.xml><?xml version="1.0" encoding="utf-8"?>
<a:theme xmlns:a="http://schemas.openxmlformats.org/drawingml/2006/main" name="gif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9067</TotalTime>
  <Words>223</Words>
  <Application>Microsoft Office PowerPoint</Application>
  <PresentationFormat>On-screen Show (4:3)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gift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O</dc:creator>
  <cp:lastModifiedBy>Anja Linder</cp:lastModifiedBy>
  <cp:revision>530</cp:revision>
  <cp:lastPrinted>2017-02-10T02:14:13Z</cp:lastPrinted>
  <dcterms:created xsi:type="dcterms:W3CDTF">2015-03-01T23:52:29Z</dcterms:created>
  <dcterms:modified xsi:type="dcterms:W3CDTF">2017-10-09T20:08:23Z</dcterms:modified>
</cp:coreProperties>
</file>