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361" r:id="rId3"/>
    <p:sldId id="398" r:id="rId4"/>
    <p:sldId id="399" r:id="rId5"/>
    <p:sldId id="408" r:id="rId6"/>
    <p:sldId id="401" r:id="rId7"/>
    <p:sldId id="400" r:id="rId8"/>
    <p:sldId id="402" r:id="rId9"/>
    <p:sldId id="403" r:id="rId10"/>
    <p:sldId id="404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26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648"/>
    <a:srgbClr val="FF6900"/>
    <a:srgbClr val="FB5308"/>
    <a:srgbClr val="F93707"/>
    <a:srgbClr val="8E9D9E"/>
    <a:srgbClr val="97BBD1"/>
    <a:srgbClr val="6AC1BD"/>
    <a:srgbClr val="77C390"/>
    <a:srgbClr val="B594C4"/>
    <a:srgbClr val="74B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3025"/>
  </p:normalViewPr>
  <p:slideViewPr>
    <p:cSldViewPr snapToGrid="0" snapToObjects="1">
      <p:cViewPr>
        <p:scale>
          <a:sx n="94" d="100"/>
          <a:sy n="94" d="100"/>
        </p:scale>
        <p:origin x="-13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5DC-93FE-F04E-821C-247B57ED379E}" type="datetimeFigureOut">
              <a:rPr lang="en-US" smtClean="0"/>
              <a:t>6/21/16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202-9FDB-4B49-B0DC-90E507511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9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6758200" y="245106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 smtClean="0">
                <a:solidFill>
                  <a:srgbClr val="FB5308"/>
                </a:solidFill>
                <a:latin typeface="Arial"/>
                <a:cs typeface="Arial"/>
              </a:rPr>
              <a:t>Guide to the Principles of</a:t>
            </a:r>
          </a:p>
          <a:p>
            <a:pPr algn="r"/>
            <a:r>
              <a:rPr lang="en-US" sz="900" dirty="0" smtClean="0">
                <a:solidFill>
                  <a:srgbClr val="FB5308"/>
                </a:solidFill>
                <a:latin typeface="Arial"/>
                <a:cs typeface="Arial"/>
              </a:rPr>
              <a:t>Public Participation in Fiscal Policy</a:t>
            </a:r>
            <a:endParaRPr lang="en-US" sz="900" dirty="0">
              <a:solidFill>
                <a:srgbClr val="FB530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42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6826816" y="245106"/>
            <a:ext cx="19223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rgbClr val="FB5308"/>
                </a:solidFill>
                <a:latin typeface="Arial"/>
                <a:cs typeface="Arial"/>
              </a:rPr>
              <a:t>GIFT Work on Public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39267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5590" y="2636959"/>
            <a:ext cx="51122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500" dirty="0">
                <a:solidFill>
                  <a:schemeClr val="bg1"/>
                </a:solidFill>
                <a:latin typeface="Arial"/>
                <a:cs typeface="Arial"/>
              </a:rPr>
              <a:t>Guide to the Principles </a:t>
            </a:r>
            <a:r>
              <a:rPr lang="en-NZ" sz="2500" dirty="0" smtClean="0">
                <a:solidFill>
                  <a:schemeClr val="bg1"/>
                </a:solidFill>
                <a:latin typeface="Arial"/>
                <a:cs typeface="Arial"/>
              </a:rPr>
              <a:t>of</a:t>
            </a:r>
          </a:p>
          <a:p>
            <a:r>
              <a:rPr lang="en-NZ" sz="2500" dirty="0" smtClean="0">
                <a:solidFill>
                  <a:schemeClr val="bg1"/>
                </a:solidFill>
                <a:latin typeface="Arial"/>
                <a:cs typeface="Arial"/>
              </a:rPr>
              <a:t>Public </a:t>
            </a:r>
            <a:r>
              <a:rPr lang="en-NZ" sz="2500" dirty="0">
                <a:solidFill>
                  <a:schemeClr val="bg1"/>
                </a:solidFill>
                <a:latin typeface="Arial"/>
                <a:cs typeface="Arial"/>
              </a:rPr>
              <a:t>Participation in Fiscal Policy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590" y="3763588"/>
            <a:ext cx="2765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Olivia </a:t>
            </a:r>
            <a:r>
              <a:rPr lang="it-IT" sz="1400" b="1" dirty="0" err="1">
                <a:solidFill>
                  <a:schemeClr val="bg1"/>
                </a:solidFill>
                <a:latin typeface="Arial"/>
                <a:cs typeface="Arial"/>
              </a:rPr>
              <a:t>Radics</a:t>
            </a:r>
            <a:r>
              <a:rPr lang="it-IT" sz="1400" b="1" dirty="0">
                <a:solidFill>
                  <a:schemeClr val="bg1"/>
                </a:solidFill>
                <a:latin typeface="Arial"/>
                <a:cs typeface="Arial"/>
              </a:rPr>
              <a:t> &amp; Tania Sanchez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590" y="5709904"/>
            <a:ext cx="231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FiscalTransparency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590" y="4307604"/>
            <a:ext cx="3245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Arial"/>
                <a:cs typeface="Arial"/>
              </a:rPr>
              <a:t>Lead Stewards’ Meeting, Washington D.C.</a:t>
            </a:r>
          </a:p>
          <a:p>
            <a:r>
              <a:rPr lang="it-IT" sz="1200" dirty="0" err="1">
                <a:solidFill>
                  <a:schemeClr val="bg1"/>
                </a:solidFill>
                <a:latin typeface="Arial"/>
                <a:cs typeface="Arial"/>
              </a:rPr>
              <a:t>June</a:t>
            </a:r>
            <a:r>
              <a:rPr lang="it-IT" sz="1200" dirty="0">
                <a:solidFill>
                  <a:schemeClr val="bg1"/>
                </a:solidFill>
                <a:latin typeface="Arial"/>
                <a:cs typeface="Arial"/>
              </a:rPr>
              <a:t> 20-21, 2016</a:t>
            </a:r>
          </a:p>
        </p:txBody>
      </p:sp>
    </p:spTree>
    <p:extLst>
      <p:ext uri="{BB962C8B-B14F-4D97-AF65-F5344CB8AC3E}">
        <p14:creationId xmlns:p14="http://schemas.microsoft.com/office/powerpoint/2010/main" val="163748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1183772"/>
            <a:ext cx="80508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rgbClr val="FB5308"/>
                </a:solidFill>
                <a:latin typeface="Arial"/>
                <a:cs typeface="Arial"/>
              </a:rPr>
              <a:t>Example</a:t>
            </a:r>
            <a:endParaRPr lang="es-ES_tradnl" sz="2400" b="1" dirty="0" smtClean="0">
              <a:solidFill>
                <a:srgbClr val="FB5308"/>
              </a:solidFill>
              <a:latin typeface="Arial"/>
              <a:cs typeface="Arial"/>
            </a:endParaRPr>
          </a:p>
          <a:p>
            <a:endParaRPr lang="es-ES_tradnl" sz="1600" dirty="0" smtClean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Lessons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Learned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Conditions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Success</a:t>
            </a:r>
            <a:endParaRPr lang="es-ES_tradnl" sz="16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 startAt="3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Unclear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how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representative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or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diverse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groups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individuals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participating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process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are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No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efforts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made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to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include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marginalized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groups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Fixed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timeframe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makes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hard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to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participate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Discussion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guided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by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pre-set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topics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Report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tabled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too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late in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budget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process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to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have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real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impact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Decisions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Committee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are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formed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along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party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lines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lang="es-ES_tradnl" sz="12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10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17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1292629"/>
            <a:ext cx="805087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rgbClr val="FB5308"/>
                </a:solidFill>
                <a:latin typeface="Arial"/>
                <a:cs typeface="Arial"/>
              </a:rPr>
              <a:t>Example</a:t>
            </a:r>
            <a:endParaRPr lang="es-ES_tradnl" sz="2400" b="1" dirty="0" smtClean="0">
              <a:solidFill>
                <a:srgbClr val="FB5308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 startAt="4"/>
            </a:pP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Principles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of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Public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Participation</a:t>
            </a:r>
            <a:endParaRPr lang="es-ES_tradnl" sz="16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 startAt="4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mechanism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illustrates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following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principles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action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, to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varying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degrees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:</a:t>
            </a:r>
          </a:p>
          <a:p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Arial" charset="0"/>
              <a:buChar char="•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Respect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self-expression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;</a:t>
            </a:r>
          </a:p>
          <a:p>
            <a:pPr marL="342900" indent="-342900">
              <a:buFont typeface="Arial" charset="0"/>
              <a:buChar char="•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Arial" charset="0"/>
              <a:buChar char="•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Transparency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;</a:t>
            </a:r>
          </a:p>
          <a:p>
            <a:pPr marL="342900" indent="-342900">
              <a:buFont typeface="Arial" charset="0"/>
              <a:buChar char="•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Arial" charset="0"/>
              <a:buChar char="•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Complementarity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;</a:t>
            </a:r>
          </a:p>
          <a:p>
            <a:pPr marL="342900" indent="-342900">
              <a:buFont typeface="Arial" charset="0"/>
              <a:buChar char="•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Arial" charset="0"/>
              <a:buChar char="•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Inclusiveness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;</a:t>
            </a:r>
          </a:p>
          <a:p>
            <a:pPr marL="342900" indent="-342900">
              <a:buFont typeface="Arial" charset="0"/>
              <a:buChar char="•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Arial" charset="0"/>
              <a:buChar char="•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Timeliness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lang="es-ES_tradnl" sz="12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11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66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1967544"/>
            <a:ext cx="80508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rgbClr val="FB5308"/>
                </a:solidFill>
                <a:latin typeface="Arial"/>
                <a:cs typeface="Arial"/>
              </a:rPr>
              <a:t>Example</a:t>
            </a:r>
            <a:endParaRPr lang="es-ES_tradnl" sz="2400" b="1" dirty="0" smtClean="0">
              <a:solidFill>
                <a:srgbClr val="FB5308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 startAt="4"/>
            </a:pP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Factors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to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Consider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When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Selecting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Mechanism</a:t>
            </a: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endParaRPr lang="es-ES_tradnl" sz="16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5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. 1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Type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government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: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Parliamentary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democracy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	5.2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Civic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space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: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Generally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free and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showing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steady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growth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with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setbacks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2010s.</a:t>
            </a:r>
            <a:endParaRPr lang="es-ES_tradnl" sz="12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94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1586178"/>
            <a:ext cx="80508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rgbClr val="FB5308"/>
                </a:solidFill>
                <a:latin typeface="Arial"/>
                <a:cs typeface="Arial"/>
              </a:rPr>
              <a:t>Guide</a:t>
            </a:r>
            <a:r>
              <a:rPr lang="es-ES_tradnl" sz="2400" b="1" dirty="0">
                <a:solidFill>
                  <a:srgbClr val="FB5308"/>
                </a:solidFill>
                <a:latin typeface="Arial"/>
                <a:cs typeface="Arial"/>
              </a:rPr>
              <a:t> Online </a:t>
            </a:r>
            <a:r>
              <a:rPr lang="es-ES_tradnl" sz="2400" b="1" dirty="0" err="1" smtClean="0">
                <a:solidFill>
                  <a:srgbClr val="FB5308"/>
                </a:solidFill>
                <a:latin typeface="Arial"/>
                <a:cs typeface="Arial"/>
              </a:rPr>
              <a:t>Platform</a:t>
            </a:r>
            <a:endParaRPr lang="es-ES_tradnl" sz="2400" b="1" dirty="0" smtClean="0">
              <a:solidFill>
                <a:srgbClr val="FB5308"/>
              </a:solidFill>
              <a:latin typeface="Arial"/>
              <a:cs typeface="Arial"/>
            </a:endParaRPr>
          </a:p>
          <a:p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Type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audiences</a:t>
            </a:r>
            <a:endParaRPr lang="es-ES_tradnl" sz="16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es-ES_tradnl" sz="16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User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friendly</a:t>
            </a:r>
            <a:endParaRPr lang="es-ES_tradnl" sz="16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es-ES_tradnl" sz="16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marL="0" lvl="1"/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3.  Time </a:t>
            </a: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efficiency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(Search </a:t>
            </a: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filters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)</a:t>
            </a: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Mapped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 case</a:t>
            </a:r>
          </a:p>
          <a:p>
            <a:endParaRPr lang="es-ES_tradnl" sz="16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marL="0" lvl="1"/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5. </a:t>
            </a: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Organizing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Criteria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:</a:t>
            </a:r>
          </a:p>
          <a:p>
            <a:pPr marL="0" lvl="1"/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- Budget </a:t>
            </a: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cycle</a:t>
            </a:r>
            <a:endParaRPr lang="es-ES_tradnl" sz="16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marL="0" lvl="1"/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- </a:t>
            </a: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Public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Participation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Principle</a:t>
            </a:r>
            <a:endParaRPr lang="es-ES_tradnl" sz="12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6. Exportable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report</a:t>
            </a: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 startAt="4"/>
            </a:pPr>
            <a:endParaRPr lang="es-ES_tradnl" sz="1600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13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9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1" y="76200"/>
            <a:ext cx="8964636" cy="67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" y="76200"/>
            <a:ext cx="8964634" cy="67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4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16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" y="76200"/>
            <a:ext cx="8964634" cy="67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3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" y="76200"/>
            <a:ext cx="8964634" cy="67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3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" y="76200"/>
            <a:ext cx="8964634" cy="67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8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19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" y="76200"/>
            <a:ext cx="8964634" cy="67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1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900743"/>
            <a:ext cx="805087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rgbClr val="FB5308"/>
                </a:solidFill>
                <a:latin typeface="Arial"/>
                <a:cs typeface="Arial"/>
              </a:rPr>
              <a:t>Origins</a:t>
            </a:r>
            <a:r>
              <a:rPr lang="es-ES_tradnl" sz="2400" b="1" dirty="0">
                <a:solidFill>
                  <a:srgbClr val="FB5308"/>
                </a:solidFill>
                <a:latin typeface="Arial"/>
                <a:cs typeface="Arial"/>
              </a:rPr>
              <a:t> of </a:t>
            </a:r>
            <a:r>
              <a:rPr lang="es-ES_tradnl" sz="2400" b="1" dirty="0" err="1">
                <a:solidFill>
                  <a:srgbClr val="FB5308"/>
                </a:solidFill>
                <a:latin typeface="Arial"/>
                <a:cs typeface="Arial"/>
              </a:rPr>
              <a:t>the</a:t>
            </a:r>
            <a:r>
              <a:rPr lang="es-ES_tradnl" sz="2400" b="1" dirty="0">
                <a:solidFill>
                  <a:srgbClr val="FB5308"/>
                </a:solidFill>
                <a:latin typeface="Arial"/>
                <a:cs typeface="Arial"/>
              </a:rPr>
              <a:t> </a:t>
            </a:r>
            <a:r>
              <a:rPr lang="es-ES_tradnl" sz="2400" b="1" dirty="0" err="1" smtClean="0">
                <a:solidFill>
                  <a:srgbClr val="FB5308"/>
                </a:solidFill>
                <a:latin typeface="Arial"/>
                <a:cs typeface="Arial"/>
              </a:rPr>
              <a:t>Guide</a:t>
            </a:r>
            <a:endParaRPr lang="es-ES_tradnl" sz="2400" b="1" dirty="0" smtClean="0">
              <a:solidFill>
                <a:srgbClr val="FB5308"/>
              </a:solidFill>
              <a:latin typeface="Arial"/>
              <a:cs typeface="Arial"/>
            </a:endParaRPr>
          </a:p>
          <a:p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b="1" dirty="0">
                <a:solidFill>
                  <a:srgbClr val="3C4648"/>
                </a:solidFill>
                <a:latin typeface="Arial"/>
                <a:cs typeface="Arial"/>
              </a:rPr>
              <a:t>GIFT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High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Level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Principle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10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asserts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citizen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right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to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direct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participation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fiscal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policy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: 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“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Citizens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and non-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state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actors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should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have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right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effective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opportunities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to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participate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595959"/>
                </a:solidFill>
                <a:latin typeface="Arial"/>
                <a:cs typeface="Arial"/>
              </a:rPr>
              <a:t>directly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public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debate and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discussion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over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design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implementation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fiscal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policies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.”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b="1" dirty="0" err="1">
                <a:solidFill>
                  <a:srgbClr val="3C4648"/>
                </a:solidFill>
                <a:latin typeface="Arial"/>
                <a:cs typeface="Arial"/>
              </a:rPr>
              <a:t>GIFT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’s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work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program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to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address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gaps in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norms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how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governments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should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engage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public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s-ES_tradnl" sz="1600" b="1" dirty="0" err="1">
                <a:solidFill>
                  <a:srgbClr val="595959"/>
                </a:solidFill>
                <a:latin typeface="Arial"/>
                <a:cs typeface="Arial"/>
              </a:rPr>
              <a:t>Work</a:t>
            </a:r>
            <a:r>
              <a:rPr lang="es-ES_tradnl" sz="16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595959"/>
                </a:solidFill>
                <a:latin typeface="Arial"/>
                <a:cs typeface="Arial"/>
              </a:rPr>
              <a:t>program</a:t>
            </a:r>
            <a:r>
              <a:rPr lang="es-ES_tradnl" sz="16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595959"/>
                </a:solidFill>
                <a:latin typeface="Arial"/>
                <a:cs typeface="Arial"/>
              </a:rPr>
              <a:t>includes</a:t>
            </a:r>
            <a:r>
              <a:rPr lang="es-ES_tradnl" sz="1600" b="1" dirty="0">
                <a:solidFill>
                  <a:srgbClr val="595959"/>
                </a:solidFill>
                <a:latin typeface="Arial"/>
                <a:cs typeface="Arial"/>
              </a:rPr>
              <a:t>: </a:t>
            </a: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Eight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country case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studies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;</a:t>
            </a: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A series of workshops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between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2012 and 2015;</a:t>
            </a: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Public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consultation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process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2015;</a:t>
            </a: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Drafting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approval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GIFT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Principles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Public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Participation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 in 2015-2016.</a:t>
            </a: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Preparation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an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associated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Guide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to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help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implement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Principles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practice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lang="es-ES_tradnl" sz="12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40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20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" y="76200"/>
            <a:ext cx="8964634" cy="67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21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" y="76200"/>
            <a:ext cx="8964634" cy="67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9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" y="76200"/>
            <a:ext cx="8964634" cy="67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8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23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" y="76200"/>
            <a:ext cx="8964634" cy="67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3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" y="76200"/>
            <a:ext cx="8964634" cy="67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5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" y="76200"/>
            <a:ext cx="8964634" cy="67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4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26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" y="76200"/>
            <a:ext cx="8964634" cy="67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6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" y="76200"/>
            <a:ext cx="8964634" cy="67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9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" y="76200"/>
            <a:ext cx="8964634" cy="67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5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29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" y="76200"/>
            <a:ext cx="8964634" cy="67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3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1629722"/>
            <a:ext cx="80508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rgbClr val="FB5308"/>
                </a:solidFill>
                <a:latin typeface="Arial"/>
                <a:cs typeface="Arial"/>
              </a:rPr>
              <a:t>Aim</a:t>
            </a:r>
            <a:r>
              <a:rPr lang="es-ES_tradnl" sz="2400" b="1" dirty="0">
                <a:solidFill>
                  <a:srgbClr val="FB5308"/>
                </a:solidFill>
                <a:latin typeface="Arial"/>
                <a:cs typeface="Arial"/>
              </a:rPr>
              <a:t> and </a:t>
            </a:r>
            <a:r>
              <a:rPr lang="es-ES_tradnl" sz="2400" b="1" dirty="0" err="1">
                <a:solidFill>
                  <a:srgbClr val="FB5308"/>
                </a:solidFill>
                <a:latin typeface="Arial"/>
                <a:cs typeface="Arial"/>
              </a:rPr>
              <a:t>Structure</a:t>
            </a:r>
            <a:r>
              <a:rPr lang="es-ES_tradnl" sz="2400" b="1" dirty="0">
                <a:solidFill>
                  <a:srgbClr val="FB5308"/>
                </a:solidFill>
                <a:latin typeface="Arial"/>
                <a:cs typeface="Arial"/>
              </a:rPr>
              <a:t> of </a:t>
            </a:r>
            <a:r>
              <a:rPr lang="es-ES_tradnl" sz="2400" b="1" dirty="0" err="1">
                <a:solidFill>
                  <a:srgbClr val="FB5308"/>
                </a:solidFill>
                <a:latin typeface="Arial"/>
                <a:cs typeface="Arial"/>
              </a:rPr>
              <a:t>the</a:t>
            </a:r>
            <a:r>
              <a:rPr lang="es-ES_tradnl" sz="2400" b="1" dirty="0">
                <a:solidFill>
                  <a:srgbClr val="FB5308"/>
                </a:solidFill>
                <a:latin typeface="Arial"/>
                <a:cs typeface="Arial"/>
              </a:rPr>
              <a:t> </a:t>
            </a:r>
            <a:r>
              <a:rPr lang="es-ES_tradnl" sz="2400" b="1" dirty="0" err="1" smtClean="0">
                <a:solidFill>
                  <a:srgbClr val="FB5308"/>
                </a:solidFill>
                <a:latin typeface="Arial"/>
                <a:cs typeface="Arial"/>
              </a:rPr>
              <a:t>Guide</a:t>
            </a:r>
            <a:endParaRPr lang="es-ES_tradnl" sz="2400" b="1" dirty="0" smtClean="0">
              <a:solidFill>
                <a:srgbClr val="FB5308"/>
              </a:solidFill>
              <a:latin typeface="Arial"/>
              <a:cs typeface="Arial"/>
            </a:endParaRPr>
          </a:p>
          <a:p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Aim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Guide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to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aid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implementation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GIFT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participation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principles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through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practical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examples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step-by-step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explanation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functioning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mechanisms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A catalogue of viable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approaches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to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integrate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public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participation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into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fiscal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policy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Six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practices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have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been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selected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as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initial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group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cases,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with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view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to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add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further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examples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to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these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practices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over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next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year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Guide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takes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form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a PDF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version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as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well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as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an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online, multimedia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platform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lang="es-ES_tradnl" sz="12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17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3718" y="3043179"/>
            <a:ext cx="2076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@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FiscalTrans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43" y="3137350"/>
            <a:ext cx="406828" cy="329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3718" y="2721775"/>
            <a:ext cx="1587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Engage with 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4873" y="3859363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chemeClr val="bg1"/>
                </a:solidFill>
                <a:latin typeface="Arial"/>
                <a:cs typeface="Arial"/>
              </a:rPr>
              <a:t>fiscaltransparency.net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33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1586178"/>
            <a:ext cx="80508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rgbClr val="FB5308"/>
                </a:solidFill>
                <a:latin typeface="Arial"/>
                <a:cs typeface="Arial"/>
              </a:rPr>
              <a:t>Audience</a:t>
            </a:r>
            <a:endParaRPr lang="es-ES_tradnl" sz="2400" b="1" dirty="0" smtClean="0">
              <a:solidFill>
                <a:srgbClr val="FB5308"/>
              </a:solidFill>
              <a:latin typeface="Arial"/>
              <a:cs typeface="Arial"/>
            </a:endParaRPr>
          </a:p>
          <a:p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Ministries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Finance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other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central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government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executive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departments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or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ministries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;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Legislative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committees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engaged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formulation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review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budget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;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Citizens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community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members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interested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engaging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way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public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funds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are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raised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used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;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Civil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society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organizations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private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sector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entities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research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institutes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academics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that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are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actively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seeking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to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engage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with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governments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lang="es-ES_tradnl" sz="12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30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1096321"/>
            <a:ext cx="80508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rgbClr val="FB5308"/>
                </a:solidFill>
                <a:latin typeface="Arial"/>
                <a:cs typeface="Arial"/>
              </a:rPr>
              <a:t>Work</a:t>
            </a:r>
            <a:r>
              <a:rPr lang="es-ES_tradnl" sz="2400" b="1" dirty="0">
                <a:solidFill>
                  <a:srgbClr val="FB5308"/>
                </a:solidFill>
                <a:latin typeface="Arial"/>
                <a:cs typeface="Arial"/>
              </a:rPr>
              <a:t> </a:t>
            </a:r>
            <a:r>
              <a:rPr lang="es-ES_tradnl" sz="2400" b="1" dirty="0" err="1">
                <a:solidFill>
                  <a:srgbClr val="FB5308"/>
                </a:solidFill>
                <a:latin typeface="Arial"/>
                <a:cs typeface="Arial"/>
              </a:rPr>
              <a:t>Program</a:t>
            </a:r>
            <a:r>
              <a:rPr lang="es-ES_tradnl" sz="2400" b="1" dirty="0">
                <a:solidFill>
                  <a:srgbClr val="FB5308"/>
                </a:solidFill>
                <a:latin typeface="Arial"/>
                <a:cs typeface="Arial"/>
              </a:rPr>
              <a:t> and </a:t>
            </a:r>
            <a:r>
              <a:rPr lang="es-ES_tradnl" sz="2400" b="1" dirty="0" err="1">
                <a:solidFill>
                  <a:srgbClr val="FB5308"/>
                </a:solidFill>
                <a:latin typeface="Arial"/>
                <a:cs typeface="Arial"/>
              </a:rPr>
              <a:t>Timeline</a:t>
            </a:r>
            <a:r>
              <a:rPr lang="es-ES_tradnl" sz="2400" b="1" dirty="0">
                <a:solidFill>
                  <a:srgbClr val="FB5308"/>
                </a:solidFill>
                <a:latin typeface="Arial"/>
                <a:cs typeface="Arial"/>
              </a:rPr>
              <a:t> </a:t>
            </a:r>
            <a:r>
              <a:rPr lang="es-ES_tradnl" sz="2400" b="1" dirty="0" err="1">
                <a:solidFill>
                  <a:srgbClr val="FB5308"/>
                </a:solidFill>
                <a:latin typeface="Arial"/>
                <a:cs typeface="Arial"/>
              </a:rPr>
              <a:t>for</a:t>
            </a:r>
            <a:r>
              <a:rPr lang="es-ES_tradnl" sz="2400" b="1" dirty="0">
                <a:solidFill>
                  <a:srgbClr val="FB5308"/>
                </a:solidFill>
                <a:latin typeface="Arial"/>
                <a:cs typeface="Arial"/>
              </a:rPr>
              <a:t> </a:t>
            </a:r>
            <a:r>
              <a:rPr lang="es-ES_tradnl" sz="2400" b="1" dirty="0" err="1" smtClean="0">
                <a:solidFill>
                  <a:srgbClr val="FB5308"/>
                </a:solidFill>
                <a:latin typeface="Arial"/>
                <a:cs typeface="Arial"/>
              </a:rPr>
              <a:t>Guide</a:t>
            </a:r>
            <a:endParaRPr lang="es-ES_tradnl" sz="2400" b="1" dirty="0" smtClean="0">
              <a:solidFill>
                <a:srgbClr val="FB5308"/>
              </a:solidFill>
              <a:latin typeface="Arial"/>
              <a:cs typeface="Arial"/>
            </a:endParaRPr>
          </a:p>
          <a:p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Project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team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within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b="1" dirty="0">
                <a:solidFill>
                  <a:srgbClr val="595959"/>
                </a:solidFill>
                <a:latin typeface="Arial"/>
                <a:cs typeface="Arial"/>
              </a:rPr>
              <a:t>GIFT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Support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Unit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started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work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drafts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first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group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six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practices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(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February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– June 2016).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External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Review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Group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has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been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established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consulted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drafts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development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online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platform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.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Members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include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: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MoF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officials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;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Officials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representing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Lead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Stewards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(IMF,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World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Bank);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CSO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specialists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. 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First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draft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initial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six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case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studies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to be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completed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by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June 2016.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Online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platform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development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: June – </a:t>
            </a: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September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 2016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First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Edition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Guide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to be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ready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October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2016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launch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b="1" dirty="0">
                <a:solidFill>
                  <a:srgbClr val="595959"/>
                </a:solidFill>
                <a:latin typeface="Arial"/>
                <a:cs typeface="Arial"/>
              </a:rPr>
              <a:t>GIFT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Participation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Principles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lang="es-ES_tradnl" sz="12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82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987829"/>
            <a:ext cx="80508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rgbClr val="FB5308"/>
                </a:solidFill>
                <a:latin typeface="Arial"/>
                <a:cs typeface="Arial"/>
              </a:rPr>
              <a:t>Practices</a:t>
            </a:r>
            <a:endParaRPr lang="es-ES_tradnl" sz="2400" b="1" dirty="0" smtClean="0">
              <a:solidFill>
                <a:srgbClr val="FB5308"/>
              </a:solidFill>
              <a:latin typeface="Arial"/>
              <a:cs typeface="Arial"/>
            </a:endParaRPr>
          </a:p>
          <a:p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Public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Participation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School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Infrastructure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Equipment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Projects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Mexico</a:t>
            </a: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Bottom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 Up </a:t>
            </a: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Budgeting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in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Philippines</a:t>
            </a: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Public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Policy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Councils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Brazil</a:t>
            </a: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Experts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’ and Civil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Society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Pre-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budget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Consultations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through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Fiscal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Policy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Commission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Croatia</a:t>
            </a: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House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Commons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Standing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Committee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Finance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Pre-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budget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Consultation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Exercise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Canada</a:t>
            </a: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Top-Down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Budgeting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: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Advisory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Committees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Budget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Preparation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Evaluation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South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Korea</a:t>
            </a:r>
            <a:endParaRPr lang="es-ES_tradnl" sz="12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6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67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900743"/>
            <a:ext cx="80508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rgbClr val="FB5308"/>
                </a:solidFill>
                <a:latin typeface="Arial"/>
                <a:cs typeface="Arial"/>
              </a:rPr>
              <a:t>Contents</a:t>
            </a:r>
            <a:r>
              <a:rPr lang="es-ES_tradnl" sz="2400" b="1" dirty="0">
                <a:solidFill>
                  <a:srgbClr val="FB5308"/>
                </a:solidFill>
                <a:latin typeface="Arial"/>
                <a:cs typeface="Arial"/>
              </a:rPr>
              <a:t> of </a:t>
            </a:r>
            <a:r>
              <a:rPr lang="es-ES_tradnl" sz="2400" b="1" dirty="0" err="1">
                <a:solidFill>
                  <a:srgbClr val="FB5308"/>
                </a:solidFill>
                <a:latin typeface="Arial"/>
                <a:cs typeface="Arial"/>
              </a:rPr>
              <a:t>the</a:t>
            </a:r>
            <a:r>
              <a:rPr lang="es-ES_tradnl" sz="2400" b="1" dirty="0">
                <a:solidFill>
                  <a:srgbClr val="FB5308"/>
                </a:solidFill>
                <a:latin typeface="Arial"/>
                <a:cs typeface="Arial"/>
              </a:rPr>
              <a:t> </a:t>
            </a:r>
            <a:r>
              <a:rPr lang="es-ES_tradnl" sz="2400" b="1" dirty="0" err="1" smtClean="0">
                <a:solidFill>
                  <a:srgbClr val="FB5308"/>
                </a:solidFill>
                <a:latin typeface="Arial"/>
                <a:cs typeface="Arial"/>
              </a:rPr>
              <a:t>Guide</a:t>
            </a:r>
            <a:endParaRPr lang="es-ES_tradnl" sz="2400" b="1" dirty="0" smtClean="0">
              <a:solidFill>
                <a:srgbClr val="FB5308"/>
              </a:solidFill>
              <a:latin typeface="Arial"/>
              <a:cs typeface="Arial"/>
            </a:endParaRPr>
          </a:p>
          <a:p>
            <a:endParaRPr lang="es-ES_tradnl" sz="1600" dirty="0" smtClean="0">
              <a:solidFill>
                <a:srgbClr val="3C4648"/>
              </a:solidFill>
              <a:latin typeface="Arial"/>
              <a:cs typeface="Arial"/>
            </a:endParaRPr>
          </a:p>
          <a:p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template</a:t>
            </a:r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for</a:t>
            </a:r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each</a:t>
            </a:r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practice</a:t>
            </a:r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is</a:t>
            </a:r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 as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follows</a:t>
            </a:r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sz="1600" b="1" dirty="0" err="1" smtClean="0">
                <a:solidFill>
                  <a:srgbClr val="3C4648"/>
                </a:solidFill>
                <a:latin typeface="Arial"/>
                <a:cs typeface="Arial"/>
              </a:rPr>
              <a:t>Introduction</a:t>
            </a:r>
            <a:endParaRPr lang="es-ES_tradnl" sz="1600" b="1" dirty="0" smtClean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es-ES_tradnl" sz="1600" b="1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600" b="1" dirty="0" err="1">
                <a:solidFill>
                  <a:srgbClr val="3C4648"/>
                </a:solidFill>
                <a:latin typeface="Arial"/>
                <a:cs typeface="Arial"/>
              </a:rPr>
              <a:t>Mechanism</a:t>
            </a:r>
            <a:r>
              <a:rPr lang="es-ES_tradnl" sz="1600" b="1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3C4648"/>
                </a:solidFill>
                <a:latin typeface="Arial"/>
                <a:cs typeface="Arial"/>
              </a:rPr>
              <a:t>Implementation</a:t>
            </a:r>
            <a:endParaRPr lang="es-ES_tradnl" sz="1600" b="1" dirty="0">
              <a:solidFill>
                <a:srgbClr val="3C4648"/>
              </a:solidFill>
              <a:latin typeface="Arial"/>
              <a:cs typeface="Arial"/>
            </a:endParaRPr>
          </a:p>
          <a:p>
            <a:pPr lvl="1"/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2.1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Stage</a:t>
            </a:r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 in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 Budget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Cycle</a:t>
            </a:r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 and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Branch</a:t>
            </a:r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Government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lvl="1"/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2.2 Establishment and </a:t>
            </a:r>
            <a:r>
              <a:rPr lang="es-ES_tradnl" sz="1600" dirty="0" err="1" smtClean="0">
                <a:solidFill>
                  <a:srgbClr val="3C4648"/>
                </a:solidFill>
                <a:latin typeface="Arial"/>
                <a:cs typeface="Arial"/>
              </a:rPr>
              <a:t>Objectives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lvl="1"/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2.3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Public</a:t>
            </a:r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Participation</a:t>
            </a:r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Process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lvl="1"/>
            <a:r>
              <a:rPr lang="es-ES_tradnl" sz="1600" dirty="0" smtClean="0">
                <a:solidFill>
                  <a:srgbClr val="3C4648"/>
                </a:solidFill>
                <a:latin typeface="Arial"/>
                <a:cs typeface="Arial"/>
              </a:rPr>
              <a:t>2.4 </a:t>
            </a:r>
            <a:r>
              <a:rPr lang="es-ES_tradnl" sz="1600" dirty="0" err="1" smtClean="0">
                <a:solidFill>
                  <a:srgbClr val="3C4648"/>
                </a:solidFill>
                <a:latin typeface="Arial"/>
                <a:cs typeface="Arial"/>
              </a:rPr>
              <a:t>Results</a:t>
            </a:r>
            <a:endParaRPr lang="es-ES_tradnl" sz="1600" dirty="0" smtClean="0">
              <a:solidFill>
                <a:srgbClr val="3C4648"/>
              </a:solidFill>
              <a:latin typeface="Arial"/>
              <a:cs typeface="Arial"/>
            </a:endParaRPr>
          </a:p>
          <a:p>
            <a:pPr lvl="1"/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600" b="1" dirty="0" err="1" smtClean="0">
                <a:solidFill>
                  <a:srgbClr val="3C4648"/>
                </a:solidFill>
                <a:latin typeface="Arial"/>
                <a:cs typeface="Arial"/>
              </a:rPr>
              <a:t>Lessons</a:t>
            </a:r>
            <a:r>
              <a:rPr lang="es-ES_tradnl" sz="1600" b="1" dirty="0" smtClean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3C4648"/>
                </a:solidFill>
                <a:latin typeface="Arial"/>
                <a:cs typeface="Arial"/>
              </a:rPr>
              <a:t>Learned</a:t>
            </a:r>
            <a:r>
              <a:rPr lang="es-ES_tradnl" sz="1600" b="1" dirty="0">
                <a:solidFill>
                  <a:srgbClr val="3C4648"/>
                </a:solidFill>
                <a:latin typeface="Arial"/>
                <a:cs typeface="Arial"/>
              </a:rPr>
              <a:t> and </a:t>
            </a:r>
            <a:r>
              <a:rPr lang="es-ES_tradnl" sz="1600" b="1" dirty="0" err="1">
                <a:solidFill>
                  <a:srgbClr val="3C4648"/>
                </a:solidFill>
                <a:latin typeface="Arial"/>
                <a:cs typeface="Arial"/>
              </a:rPr>
              <a:t>Conditions</a:t>
            </a:r>
            <a:r>
              <a:rPr lang="es-ES_tradnl" sz="1600" b="1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3C4648"/>
                </a:solidFill>
                <a:latin typeface="Arial"/>
                <a:cs typeface="Arial"/>
              </a:rPr>
              <a:t>for</a:t>
            </a:r>
            <a:r>
              <a:rPr lang="es-ES_tradnl" sz="1600" b="1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3C4648"/>
                </a:solidFill>
                <a:latin typeface="Arial"/>
                <a:cs typeface="Arial"/>
              </a:rPr>
              <a:t>Success</a:t>
            </a:r>
            <a:endParaRPr lang="es-ES_tradnl" sz="1600" b="1" dirty="0" smtClean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es-ES_tradnl" sz="1600" b="1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600" b="1" dirty="0" err="1" smtClean="0">
                <a:solidFill>
                  <a:srgbClr val="3C4648"/>
                </a:solidFill>
                <a:latin typeface="Arial"/>
                <a:cs typeface="Arial"/>
              </a:rPr>
              <a:t>Principles</a:t>
            </a:r>
            <a:r>
              <a:rPr lang="es-ES_tradnl" sz="1600" b="1" dirty="0" smtClean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1600" b="1" dirty="0">
                <a:solidFill>
                  <a:srgbClr val="3C4648"/>
                </a:solidFill>
                <a:latin typeface="Arial"/>
                <a:cs typeface="Arial"/>
              </a:rPr>
              <a:t>of </a:t>
            </a:r>
            <a:r>
              <a:rPr lang="es-ES_tradnl" sz="1600" b="1" dirty="0" err="1">
                <a:solidFill>
                  <a:srgbClr val="3C4648"/>
                </a:solidFill>
                <a:latin typeface="Arial"/>
                <a:cs typeface="Arial"/>
              </a:rPr>
              <a:t>Public</a:t>
            </a:r>
            <a:r>
              <a:rPr lang="es-ES_tradnl" sz="1600" b="1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3C4648"/>
                </a:solidFill>
                <a:latin typeface="Arial"/>
                <a:cs typeface="Arial"/>
              </a:rPr>
              <a:t>Participation</a:t>
            </a:r>
            <a:r>
              <a:rPr lang="es-ES_tradnl" sz="1600" b="1" dirty="0">
                <a:solidFill>
                  <a:srgbClr val="3C4648"/>
                </a:solidFill>
                <a:latin typeface="Arial"/>
                <a:cs typeface="Arial"/>
              </a:rPr>
              <a:t> in Fiscal </a:t>
            </a:r>
            <a:r>
              <a:rPr lang="es-ES_tradnl" sz="1600" b="1" dirty="0" err="1" smtClean="0">
                <a:solidFill>
                  <a:srgbClr val="3C4648"/>
                </a:solidFill>
                <a:latin typeface="Arial"/>
                <a:cs typeface="Arial"/>
              </a:rPr>
              <a:t>Policy</a:t>
            </a:r>
            <a:endParaRPr lang="es-ES_tradnl" sz="1600" b="1" dirty="0" smtClean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es-ES_tradnl" sz="1600" b="1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600" b="1" dirty="0" err="1" smtClean="0">
                <a:solidFill>
                  <a:srgbClr val="3C4648"/>
                </a:solidFill>
                <a:latin typeface="Arial"/>
                <a:cs typeface="Arial"/>
              </a:rPr>
              <a:t>Factors</a:t>
            </a:r>
            <a:r>
              <a:rPr lang="es-ES_tradnl" sz="1600" b="1" dirty="0" smtClean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1600" b="1" dirty="0">
                <a:solidFill>
                  <a:srgbClr val="3C4648"/>
                </a:solidFill>
                <a:latin typeface="Arial"/>
                <a:cs typeface="Arial"/>
              </a:rPr>
              <a:t>to </a:t>
            </a:r>
            <a:r>
              <a:rPr lang="es-ES_tradnl" sz="1600" b="1" dirty="0" err="1">
                <a:solidFill>
                  <a:srgbClr val="3C4648"/>
                </a:solidFill>
                <a:latin typeface="Arial"/>
                <a:cs typeface="Arial"/>
              </a:rPr>
              <a:t>Consider</a:t>
            </a:r>
            <a:r>
              <a:rPr lang="es-ES_tradnl" sz="1600" b="1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3C4648"/>
                </a:solidFill>
                <a:latin typeface="Arial"/>
                <a:cs typeface="Arial"/>
              </a:rPr>
              <a:t>When</a:t>
            </a:r>
            <a:r>
              <a:rPr lang="es-ES_tradnl" sz="1600" b="1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3C4648"/>
                </a:solidFill>
                <a:latin typeface="Arial"/>
                <a:cs typeface="Arial"/>
              </a:rPr>
              <a:t>Selecting</a:t>
            </a:r>
            <a:r>
              <a:rPr lang="es-ES_tradnl" sz="1600" b="1" dirty="0">
                <a:solidFill>
                  <a:srgbClr val="3C4648"/>
                </a:solidFill>
                <a:latin typeface="Arial"/>
                <a:cs typeface="Arial"/>
              </a:rPr>
              <a:t> a </a:t>
            </a:r>
            <a:r>
              <a:rPr lang="es-ES_tradnl" sz="1600" b="1" dirty="0" err="1">
                <a:solidFill>
                  <a:srgbClr val="3C4648"/>
                </a:solidFill>
                <a:latin typeface="Arial"/>
                <a:cs typeface="Arial"/>
              </a:rPr>
              <a:t>Mechanism</a:t>
            </a:r>
            <a:endParaRPr lang="es-ES_tradnl" sz="1600" b="1" dirty="0">
              <a:solidFill>
                <a:srgbClr val="3C4648"/>
              </a:solidFill>
              <a:latin typeface="Arial"/>
              <a:cs typeface="Arial"/>
            </a:endParaRPr>
          </a:p>
          <a:p>
            <a:pPr lvl="1"/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5.1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Fact</a:t>
            </a:r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Sheet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lvl="1"/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5.1.1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Type</a:t>
            </a:r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Government</a:t>
            </a:r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lvl="1"/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5.1.2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Brief</a:t>
            </a:r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Description</a:t>
            </a:r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Civic</a:t>
            </a:r>
            <a:r>
              <a:rPr lang="es-ES_tradnl" sz="1600" dirty="0">
                <a:solidFill>
                  <a:srgbClr val="3C4648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3C4648"/>
                </a:solidFill>
                <a:latin typeface="Arial"/>
                <a:cs typeface="Arial"/>
              </a:rPr>
              <a:t>Space</a:t>
            </a:r>
            <a:endParaRPr lang="es-ES_tradnl" sz="12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7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1140229"/>
            <a:ext cx="80508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rgbClr val="FB5308"/>
                </a:solidFill>
                <a:latin typeface="Arial"/>
                <a:cs typeface="Arial"/>
              </a:rPr>
              <a:t>Example</a:t>
            </a:r>
            <a:endParaRPr lang="es-ES_tradnl" sz="2400" b="1" dirty="0" smtClean="0">
              <a:solidFill>
                <a:srgbClr val="FB5308"/>
              </a:solidFill>
              <a:latin typeface="Arial"/>
              <a:cs typeface="Arial"/>
            </a:endParaRPr>
          </a:p>
          <a:p>
            <a:endParaRPr lang="es-ES_tradnl" sz="1600" dirty="0" smtClean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b="1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595959"/>
                </a:solidFill>
                <a:latin typeface="Arial"/>
                <a:cs typeface="Arial"/>
              </a:rPr>
              <a:t>House</a:t>
            </a:r>
            <a:r>
              <a:rPr lang="es-ES_tradnl" sz="1600" b="1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b="1" dirty="0" err="1">
                <a:solidFill>
                  <a:srgbClr val="595959"/>
                </a:solidFill>
                <a:latin typeface="Arial"/>
                <a:cs typeface="Arial"/>
              </a:rPr>
              <a:t>Commons</a:t>
            </a:r>
            <a:r>
              <a:rPr lang="es-ES_tradnl" sz="1600" b="1" dirty="0">
                <a:solidFill>
                  <a:srgbClr val="595959"/>
                </a:solidFill>
                <a:latin typeface="Arial"/>
                <a:cs typeface="Arial"/>
              </a:rPr>
              <a:t> Standing </a:t>
            </a:r>
            <a:r>
              <a:rPr lang="es-ES_tradnl" sz="1600" b="1" dirty="0" err="1">
                <a:solidFill>
                  <a:srgbClr val="595959"/>
                </a:solidFill>
                <a:latin typeface="Arial"/>
                <a:cs typeface="Arial"/>
              </a:rPr>
              <a:t>Committee</a:t>
            </a:r>
            <a:r>
              <a:rPr lang="es-ES_tradnl" sz="16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lang="es-ES_tradnl" sz="16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595959"/>
                </a:solidFill>
                <a:latin typeface="Arial"/>
                <a:cs typeface="Arial"/>
              </a:rPr>
              <a:t>Finance</a:t>
            </a:r>
            <a:r>
              <a:rPr lang="es-ES_tradnl" sz="16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b="1" dirty="0">
                <a:solidFill>
                  <a:srgbClr val="595959"/>
                </a:solidFill>
                <a:latin typeface="Arial"/>
                <a:cs typeface="Arial"/>
              </a:rPr>
              <a:t>Pre-</a:t>
            </a:r>
            <a:r>
              <a:rPr lang="es-ES_tradnl" sz="1600" b="1" dirty="0" err="1">
                <a:solidFill>
                  <a:srgbClr val="595959"/>
                </a:solidFill>
                <a:latin typeface="Arial"/>
                <a:cs typeface="Arial"/>
              </a:rPr>
              <a:t>budget</a:t>
            </a:r>
            <a:r>
              <a:rPr lang="es-ES_tradnl" sz="16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595959"/>
                </a:solidFill>
                <a:latin typeface="Arial"/>
                <a:cs typeface="Arial"/>
              </a:rPr>
              <a:t>Consultation</a:t>
            </a:r>
            <a:r>
              <a:rPr lang="es-ES_tradnl" sz="16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595959"/>
                </a:solidFill>
                <a:latin typeface="Arial"/>
                <a:cs typeface="Arial"/>
              </a:rPr>
              <a:t>Exercise</a:t>
            </a:r>
            <a:r>
              <a:rPr lang="es-ES_tradnl" sz="1600" b="1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_tradnl" sz="1600" b="1" dirty="0" err="1" smtClean="0">
                <a:solidFill>
                  <a:srgbClr val="595959"/>
                </a:solidFill>
                <a:latin typeface="Arial"/>
                <a:cs typeface="Arial"/>
              </a:rPr>
              <a:t>Canada</a:t>
            </a:r>
            <a:r>
              <a:rPr lang="es-ES_tradnl" sz="1600" b="1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b="1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Budget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cycle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: </a:t>
            </a:r>
            <a:r>
              <a:rPr lang="es-ES_tradnl" sz="1600" u="sng" dirty="0" err="1">
                <a:solidFill>
                  <a:srgbClr val="595959"/>
                </a:solidFill>
                <a:latin typeface="Arial"/>
                <a:cs typeface="Arial"/>
              </a:rPr>
              <a:t>Formulation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Branch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government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: </a:t>
            </a:r>
            <a:r>
              <a:rPr lang="es-ES_tradnl" sz="1600" u="sng" dirty="0" err="1">
                <a:solidFill>
                  <a:srgbClr val="595959"/>
                </a:solidFill>
                <a:latin typeface="Arial"/>
                <a:cs typeface="Arial"/>
              </a:rPr>
              <a:t>Legislature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This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most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visible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part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engagement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Parliament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pre-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budget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process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.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House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Commons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Standing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Committee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Finance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receives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witness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testimony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and online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submissions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following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press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release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that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calls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public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submissions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and sets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agenda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annual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pre-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budget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consultation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exercise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..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An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annual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public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report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drafted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highlighting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recommendations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tied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to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consultation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exercise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. In 2016,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Committee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heard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from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92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witnesses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received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175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written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submissions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from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individuals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lang="es-ES_tradnl" sz="12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91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217" y="625242"/>
            <a:ext cx="805087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rgbClr val="FB5308"/>
                </a:solidFill>
                <a:latin typeface="Arial"/>
                <a:cs typeface="Arial"/>
              </a:rPr>
              <a:t>Example</a:t>
            </a:r>
            <a:endParaRPr lang="es-ES_tradnl" sz="2400" b="1" dirty="0" smtClean="0">
              <a:solidFill>
                <a:srgbClr val="FB5308"/>
              </a:solidFill>
              <a:latin typeface="Arial"/>
              <a:cs typeface="Arial"/>
            </a:endParaRPr>
          </a:p>
          <a:p>
            <a:endParaRPr lang="es-ES_tradnl" sz="1600" dirty="0">
              <a:solidFill>
                <a:srgbClr val="3C4648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Introduction</a:t>
            </a: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Standing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Committee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Finance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pre-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budget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consultation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exercise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was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launched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mid-1990s </a:t>
            </a:r>
          </a:p>
          <a:p>
            <a:pPr marL="342900" indent="-342900">
              <a:buFont typeface="Wingdings" charset="2"/>
              <a:buChar char="§"/>
            </a:pP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Considered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to be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most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consistent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and visible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avenue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public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participation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federal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budget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process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Canada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buFont typeface="Wingdings" charset="2"/>
              <a:buChar char="§"/>
            </a:pP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ES_tradnl" sz="1600" dirty="0" err="1" smtClean="0">
                <a:solidFill>
                  <a:srgbClr val="595959"/>
                </a:solidFill>
                <a:latin typeface="Arial"/>
                <a:cs typeface="Arial"/>
              </a:rPr>
              <a:t>Mechanism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595959"/>
                </a:solidFill>
                <a:latin typeface="Arial"/>
                <a:cs typeface="Arial"/>
              </a:rPr>
              <a:t>Implementation</a:t>
            </a:r>
            <a:endParaRPr lang="es-ES_tradn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pPr lvl="1"/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2.1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Engages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legislative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branch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at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budget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formulation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enactment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stage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	2.2 </a:t>
            </a:r>
            <a:r>
              <a:rPr lang="es-ES_tradnl" sz="1500" dirty="0" err="1" smtClean="0">
                <a:solidFill>
                  <a:srgbClr val="595959"/>
                </a:solidFill>
                <a:latin typeface="Arial"/>
                <a:cs typeface="Arial"/>
              </a:rPr>
              <a:t>Finance</a:t>
            </a:r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Committee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was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created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with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a mandate to “examine and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enquire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into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all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lang="es-ES_tradnl" sz="1500" dirty="0" err="1" smtClean="0">
                <a:solidFill>
                  <a:srgbClr val="595959"/>
                </a:solidFill>
                <a:latin typeface="Arial"/>
                <a:cs typeface="Arial"/>
              </a:rPr>
              <a:t>matters</a:t>
            </a:r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referred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to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it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by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House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Commons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, to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report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from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time to time” and “(…) to </a:t>
            </a:r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lang="es-ES_tradnl" sz="1500" dirty="0" err="1" smtClean="0">
                <a:solidFill>
                  <a:srgbClr val="595959"/>
                </a:solidFill>
                <a:latin typeface="Arial"/>
                <a:cs typeface="Arial"/>
              </a:rPr>
              <a:t>send</a:t>
            </a:r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persons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papers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, and records” and to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consider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budgetary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policy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lang="es-ES_tradnl" sz="1500" dirty="0" err="1" smtClean="0">
                <a:solidFill>
                  <a:srgbClr val="595959"/>
                </a:solidFill>
                <a:latin typeface="Arial"/>
                <a:cs typeface="Arial"/>
              </a:rPr>
              <a:t>government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. In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each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parliamentary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session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Committee’s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work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may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include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pre-	</a:t>
            </a:r>
            <a:r>
              <a:rPr lang="es-ES_tradnl" sz="1500" dirty="0" err="1" smtClean="0">
                <a:solidFill>
                  <a:srgbClr val="595959"/>
                </a:solidFill>
                <a:latin typeface="Arial"/>
                <a:cs typeface="Arial"/>
              </a:rPr>
              <a:t>budget</a:t>
            </a:r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consultations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launched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in 1993-1994.</a:t>
            </a:r>
          </a:p>
          <a:p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	2.3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.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Press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release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announces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pre-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budget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consultation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process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and invites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written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	and 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oral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submissions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around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number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priority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 smtClean="0">
                <a:solidFill>
                  <a:srgbClr val="595959"/>
                </a:solidFill>
                <a:latin typeface="Arial"/>
                <a:cs typeface="Arial"/>
              </a:rPr>
              <a:t>themes</a:t>
            </a:r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.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Both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online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submissions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	oral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testimony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– at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public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hearings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in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capital and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major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cities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– are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accepted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. </a:t>
            </a:r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lang="es-ES_tradnl" sz="1500" dirty="0" err="1" smtClean="0">
                <a:solidFill>
                  <a:srgbClr val="595959"/>
                </a:solidFill>
                <a:latin typeface="Arial"/>
                <a:cs typeface="Arial"/>
              </a:rPr>
              <a:t>Results</a:t>
            </a:r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of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consultation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process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are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published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along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with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recommendations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lang="es-ES_tradnl" sz="1500" dirty="0" err="1" smtClean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Committee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	2.4 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In 2016,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Committee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heard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from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92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witnesses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received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175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written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	</a:t>
            </a:r>
            <a:r>
              <a:rPr lang="es-ES_tradnl" sz="1500" dirty="0" err="1" smtClean="0">
                <a:solidFill>
                  <a:srgbClr val="595959"/>
                </a:solidFill>
                <a:latin typeface="Arial"/>
                <a:cs typeface="Arial"/>
              </a:rPr>
              <a:t>submissions</a:t>
            </a:r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from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_tradnl" sz="1500" dirty="0" err="1">
                <a:solidFill>
                  <a:srgbClr val="595959"/>
                </a:solidFill>
                <a:latin typeface="Arial"/>
                <a:cs typeface="Arial"/>
              </a:rPr>
              <a:t>individuals</a:t>
            </a:r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9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31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3311</TotalTime>
  <Words>904</Words>
  <Application>Microsoft Macintosh PowerPoint</Application>
  <PresentationFormat>On-screen Show (4:3)</PresentationFormat>
  <Paragraphs>187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gift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</dc:creator>
  <cp:lastModifiedBy>Olivia Radics</cp:lastModifiedBy>
  <cp:revision>369</cp:revision>
  <dcterms:created xsi:type="dcterms:W3CDTF">2015-03-01T23:52:29Z</dcterms:created>
  <dcterms:modified xsi:type="dcterms:W3CDTF">2016-06-21T12:57:33Z</dcterms:modified>
</cp:coreProperties>
</file>