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75" r:id="rId11"/>
    <p:sldId id="265" r:id="rId12"/>
    <p:sldId id="266" r:id="rId13"/>
    <p:sldId id="267" r:id="rId14"/>
    <p:sldId id="268" r:id="rId15"/>
    <p:sldId id="269" r:id="rId16"/>
    <p:sldId id="270" r:id="rId17"/>
    <p:sldId id="271" r:id="rId18"/>
    <p:sldId id="272" r:id="rId19"/>
    <p:sldId id="273" r:id="rId20"/>
    <p:sldId id="274"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3"/>
    <p:restoredTop sz="97691" autoAdjust="0"/>
  </p:normalViewPr>
  <p:slideViewPr>
    <p:cSldViewPr snapToGrid="0" snapToObjects="1">
      <p:cViewPr varScale="1">
        <p:scale>
          <a:sx n="67" d="100"/>
          <a:sy n="67" d="100"/>
        </p:scale>
        <p:origin x="151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B81FA8E-79D3-4DEF-8652-01B082389EC7}" type="datetimeFigureOut">
              <a:rPr lang="en-US" smtClean="0"/>
              <a:t>6/20/2016</a:t>
            </a:fld>
            <a:endParaRPr lang="en-US"/>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6C25027-2A7B-4C33-9098-F077BCC2A030}" type="slidenum">
              <a:rPr lang="en-US" smtClean="0"/>
              <a:t>‹#›</a:t>
            </a:fld>
            <a:endParaRPr lang="en-US"/>
          </a:p>
        </p:txBody>
      </p:sp>
    </p:spTree>
    <p:extLst>
      <p:ext uri="{BB962C8B-B14F-4D97-AF65-F5344CB8AC3E}">
        <p14:creationId xmlns:p14="http://schemas.microsoft.com/office/powerpoint/2010/main" val="2055683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25027-2A7B-4C33-9098-F077BCC2A030}" type="slidenum">
              <a:rPr lang="en-US" smtClean="0"/>
              <a:t>1</a:t>
            </a:fld>
            <a:endParaRPr lang="en-US"/>
          </a:p>
        </p:txBody>
      </p:sp>
    </p:spTree>
    <p:extLst>
      <p:ext uri="{BB962C8B-B14F-4D97-AF65-F5344CB8AC3E}">
        <p14:creationId xmlns:p14="http://schemas.microsoft.com/office/powerpoint/2010/main" val="198257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25027-2A7B-4C33-9098-F077BCC2A030}" type="slidenum">
              <a:rPr lang="en-US" smtClean="0"/>
              <a:t>2</a:t>
            </a:fld>
            <a:endParaRPr lang="en-US"/>
          </a:p>
        </p:txBody>
      </p:sp>
    </p:spTree>
    <p:extLst>
      <p:ext uri="{BB962C8B-B14F-4D97-AF65-F5344CB8AC3E}">
        <p14:creationId xmlns:p14="http://schemas.microsoft.com/office/powerpoint/2010/main" val="41411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25027-2A7B-4C33-9098-F077BCC2A030}" type="slidenum">
              <a:rPr lang="en-US" smtClean="0"/>
              <a:t>3</a:t>
            </a:fld>
            <a:endParaRPr lang="en-US"/>
          </a:p>
        </p:txBody>
      </p:sp>
    </p:spTree>
    <p:extLst>
      <p:ext uri="{BB962C8B-B14F-4D97-AF65-F5344CB8AC3E}">
        <p14:creationId xmlns:p14="http://schemas.microsoft.com/office/powerpoint/2010/main" val="363141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1973594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13780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5024"/>
          </a:xfrm>
          <a:prstGeom prst="rect">
            <a:avLst/>
          </a:prstGeom>
        </p:spPr>
      </p:pic>
      <p:sp>
        <p:nvSpPr>
          <p:cNvPr id="2" name="Title 1"/>
          <p:cNvSpPr>
            <a:spLocks noGrp="1"/>
          </p:cNvSpPr>
          <p:nvPr>
            <p:ph type="title" hasCustomPrompt="1"/>
          </p:nvPr>
        </p:nvSpPr>
        <p:spPr>
          <a:xfrm>
            <a:off x="190005" y="1"/>
            <a:ext cx="6495803" cy="985024"/>
          </a:xfrm>
        </p:spPr>
        <p:txBody>
          <a:bodyPr tIns="180000">
            <a:normAutofit/>
          </a:bodyPr>
          <a:lstStyle>
            <a:lvl1pPr>
              <a:lnSpc>
                <a:spcPts val="3000"/>
              </a:lnSpc>
              <a:defRPr sz="3600" b="1" cap="all" baseline="0">
                <a:solidFill>
                  <a:schemeClr val="bg1"/>
                </a:solidFill>
                <a:latin typeface="+mn-lt"/>
              </a:defRPr>
            </a:lvl1pPr>
          </a:lstStyle>
          <a:p>
            <a:r>
              <a:rPr lang="en-US" dirty="0" smtClean="0"/>
              <a:t>OPEN GOVERNMENT PARTNERSHIP</a:t>
            </a:r>
            <a:endParaRPr lang="en-US" dirty="0"/>
          </a:p>
        </p:txBody>
      </p:sp>
      <p:sp>
        <p:nvSpPr>
          <p:cNvPr id="3" name="Content Placeholder 2"/>
          <p:cNvSpPr>
            <a:spLocks noGrp="1"/>
          </p:cNvSpPr>
          <p:nvPr>
            <p:ph idx="1"/>
          </p:nvPr>
        </p:nvSpPr>
        <p:spPr>
          <a:xfrm>
            <a:off x="190005" y="1068779"/>
            <a:ext cx="8734301" cy="5593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798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203866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1129566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184803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41277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1424268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1911759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E3B84-49EC-3241-B927-A151584B1B27}" type="slidenum">
              <a:rPr lang="en-US" smtClean="0"/>
              <a:t>‹#›</a:t>
            </a:fld>
            <a:endParaRPr lang="en-US"/>
          </a:p>
        </p:txBody>
      </p:sp>
    </p:spTree>
    <p:extLst>
      <p:ext uri="{BB962C8B-B14F-4D97-AF65-F5344CB8AC3E}">
        <p14:creationId xmlns:p14="http://schemas.microsoft.com/office/powerpoint/2010/main" val="74924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E3B84-49EC-3241-B927-A151584B1B27}" type="slidenum">
              <a:rPr lang="en-US" smtClean="0"/>
              <a:t>‹#›</a:t>
            </a:fld>
            <a:endParaRPr lang="en-US"/>
          </a:p>
        </p:txBody>
      </p:sp>
    </p:spTree>
    <p:extLst>
      <p:ext uri="{BB962C8B-B14F-4D97-AF65-F5344CB8AC3E}">
        <p14:creationId xmlns:p14="http://schemas.microsoft.com/office/powerpoint/2010/main" val="1734575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 y="1778"/>
            <a:ext cx="9133070" cy="6854444"/>
          </a:xfrm>
          <a:prstGeom prst="rect">
            <a:avLst/>
          </a:prstGeom>
        </p:spPr>
      </p:pic>
      <p:sp>
        <p:nvSpPr>
          <p:cNvPr id="2" name="Title 1"/>
          <p:cNvSpPr>
            <a:spLocks noGrp="1"/>
          </p:cNvSpPr>
          <p:nvPr>
            <p:ph type="ctrTitle"/>
          </p:nvPr>
        </p:nvSpPr>
        <p:spPr>
          <a:xfrm>
            <a:off x="3212272" y="2737263"/>
            <a:ext cx="5373586" cy="617517"/>
          </a:xfrm>
          <a:ln>
            <a:noFill/>
          </a:ln>
        </p:spPr>
        <p:txBody>
          <a:bodyPr>
            <a:noAutofit/>
          </a:bodyPr>
          <a:lstStyle/>
          <a:p>
            <a:pPr algn="l">
              <a:lnSpc>
                <a:spcPct val="0"/>
              </a:lnSpc>
            </a:pPr>
            <a:r>
              <a:rPr lang="en-US" sz="4800" b="1" dirty="0" smtClean="0">
                <a:ln w="28575">
                  <a:solidFill>
                    <a:schemeClr val="bg1"/>
                  </a:solidFill>
                </a:ln>
                <a:solidFill>
                  <a:schemeClr val="bg1"/>
                </a:solidFill>
                <a:latin typeface="+mn-lt"/>
                <a:ea typeface="COCOGOOSE" charset="0"/>
                <a:cs typeface="COCOGOOSE" charset="0"/>
              </a:rPr>
              <a:t>OPEN BUDGETING</a:t>
            </a:r>
            <a:endParaRPr lang="en-US" sz="4800" b="1" dirty="0">
              <a:ln w="28575">
                <a:solidFill>
                  <a:schemeClr val="bg1"/>
                </a:solidFill>
              </a:ln>
              <a:solidFill>
                <a:schemeClr val="bg1"/>
              </a:solidFill>
              <a:latin typeface="+mn-lt"/>
              <a:ea typeface="COCOGOOSE" charset="0"/>
              <a:cs typeface="COCOGOOSE" charset="0"/>
            </a:endParaRPr>
          </a:p>
        </p:txBody>
      </p:sp>
      <p:sp>
        <p:nvSpPr>
          <p:cNvPr id="3" name="Subtitle 2"/>
          <p:cNvSpPr>
            <a:spLocks noGrp="1"/>
          </p:cNvSpPr>
          <p:nvPr>
            <p:ph type="subTitle" idx="1"/>
          </p:nvPr>
        </p:nvSpPr>
        <p:spPr>
          <a:xfrm>
            <a:off x="3212274" y="3390408"/>
            <a:ext cx="5326083" cy="314695"/>
          </a:xfrm>
        </p:spPr>
        <p:txBody>
          <a:bodyPr>
            <a:normAutofit fontScale="85000" lnSpcReduction="20000"/>
          </a:bodyPr>
          <a:lstStyle/>
          <a:p>
            <a:pPr algn="l"/>
            <a:r>
              <a:rPr lang="en-US" b="1" dirty="0" smtClean="0">
                <a:solidFill>
                  <a:schemeClr val="bg1"/>
                </a:solidFill>
              </a:rPr>
              <a:t>TRANSPARENCY AND PUBLIC PARTICIPATION</a:t>
            </a:r>
            <a:endParaRPr lang="en-US" b="1" dirty="0">
              <a:solidFill>
                <a:schemeClr val="bg1"/>
              </a:solidFill>
            </a:endParaRPr>
          </a:p>
        </p:txBody>
      </p:sp>
      <p:sp>
        <p:nvSpPr>
          <p:cNvPr id="5" name="TextBox 4"/>
          <p:cNvSpPr txBox="1"/>
          <p:nvPr/>
        </p:nvSpPr>
        <p:spPr>
          <a:xfrm>
            <a:off x="3200402" y="3740731"/>
            <a:ext cx="5421084" cy="830997"/>
          </a:xfrm>
          <a:prstGeom prst="rect">
            <a:avLst/>
          </a:prstGeom>
          <a:noFill/>
        </p:spPr>
        <p:txBody>
          <a:bodyPr wrap="square" rtlCol="0">
            <a:spAutoFit/>
          </a:bodyPr>
          <a:lstStyle/>
          <a:p>
            <a:r>
              <a:rPr lang="en-US" sz="1600" b="1" dirty="0" smtClean="0">
                <a:solidFill>
                  <a:schemeClr val="bg1"/>
                </a:solidFill>
              </a:rPr>
              <a:t>National Treasury: </a:t>
            </a:r>
            <a:r>
              <a:rPr lang="en-US" sz="1600" dirty="0" smtClean="0">
                <a:solidFill>
                  <a:schemeClr val="bg1"/>
                </a:solidFill>
              </a:rPr>
              <a:t>Raquel Ferreira</a:t>
            </a:r>
          </a:p>
          <a:p>
            <a:r>
              <a:rPr lang="en-US" sz="1600" b="1" dirty="0">
                <a:solidFill>
                  <a:schemeClr val="bg1"/>
                </a:solidFill>
              </a:rPr>
              <a:t>Public </a:t>
            </a:r>
            <a:r>
              <a:rPr lang="en-US" sz="1600" b="1" dirty="0" smtClean="0">
                <a:solidFill>
                  <a:schemeClr val="bg1"/>
                </a:solidFill>
              </a:rPr>
              <a:t>Service Accountability </a:t>
            </a:r>
            <a:r>
              <a:rPr lang="en-US" sz="1600" b="1" dirty="0">
                <a:solidFill>
                  <a:schemeClr val="bg1"/>
                </a:solidFill>
              </a:rPr>
              <a:t>Monitor: </a:t>
            </a:r>
            <a:r>
              <a:rPr lang="en-US" sz="1600" dirty="0" smtClean="0">
                <a:solidFill>
                  <a:schemeClr val="bg1"/>
                </a:solidFill>
              </a:rPr>
              <a:t>Zukiswa Kota</a:t>
            </a:r>
          </a:p>
          <a:p>
            <a:endParaRPr lang="en-US" sz="1600" dirty="0">
              <a:solidFill>
                <a:schemeClr val="bg1"/>
              </a:solidFill>
            </a:endParaRPr>
          </a:p>
        </p:txBody>
      </p:sp>
      <p:sp>
        <p:nvSpPr>
          <p:cNvPr id="7" name="TextBox 6"/>
          <p:cNvSpPr txBox="1"/>
          <p:nvPr/>
        </p:nvSpPr>
        <p:spPr>
          <a:xfrm>
            <a:off x="3212274" y="4354405"/>
            <a:ext cx="5421084" cy="400110"/>
          </a:xfrm>
          <a:prstGeom prst="rect">
            <a:avLst/>
          </a:prstGeom>
          <a:noFill/>
        </p:spPr>
        <p:txBody>
          <a:bodyPr wrap="square" rtlCol="0">
            <a:spAutoFit/>
          </a:bodyPr>
          <a:lstStyle/>
          <a:p>
            <a:r>
              <a:rPr lang="en-US" sz="2000" b="1" dirty="0" smtClean="0">
                <a:solidFill>
                  <a:schemeClr val="bg1"/>
                </a:solidFill>
              </a:rPr>
              <a:t>20 June 2016</a:t>
            </a:r>
            <a:endParaRPr lang="en-US" sz="2000" dirty="0">
              <a:solidFill>
                <a:schemeClr val="bg1"/>
              </a:solidFill>
            </a:endParaRPr>
          </a:p>
        </p:txBody>
      </p:sp>
      <p:cxnSp>
        <p:nvCxnSpPr>
          <p:cNvPr id="13" name="Straight Connector 12"/>
          <p:cNvCxnSpPr/>
          <p:nvPr/>
        </p:nvCxnSpPr>
        <p:spPr>
          <a:xfrm>
            <a:off x="3302352" y="3747873"/>
            <a:ext cx="1609107" cy="1781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87484" y="4331791"/>
            <a:ext cx="160910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065" y="5597690"/>
            <a:ext cx="1515292" cy="11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65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685808" cy="985024"/>
          </a:xfrm>
        </p:spPr>
        <p:txBody>
          <a:bodyPr/>
          <a:lstStyle/>
          <a:p>
            <a:r>
              <a:rPr lang="en-US" dirty="0" smtClean="0"/>
              <a:t>participation </a:t>
            </a:r>
            <a:r>
              <a:rPr lang="en-US" sz="2400" dirty="0"/>
              <a:t>_ </a:t>
            </a:r>
            <a:r>
              <a:rPr lang="en-US" sz="2400" cap="none" dirty="0" smtClean="0"/>
              <a:t>cont.</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3143" y="1858955"/>
            <a:ext cx="3365726" cy="306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0" y="1240971"/>
            <a:ext cx="3722914" cy="540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245" y="4484590"/>
            <a:ext cx="2103121" cy="204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7190" y="6505453"/>
            <a:ext cx="492826" cy="307777"/>
          </a:xfrm>
          <a:prstGeom prst="rect">
            <a:avLst/>
          </a:prstGeom>
          <a:solidFill>
            <a:schemeClr val="bg1"/>
          </a:solidFill>
        </p:spPr>
        <p:txBody>
          <a:bodyPr wrap="square" rtlCol="0">
            <a:spAutoFit/>
          </a:bodyPr>
          <a:lstStyle/>
          <a:p>
            <a:r>
              <a:rPr lang="en-US" sz="1400" dirty="0" smtClean="0"/>
              <a:t>9</a:t>
            </a:r>
            <a:endParaRPr lang="en-US" sz="1400" dirty="0"/>
          </a:p>
        </p:txBody>
      </p:sp>
    </p:spTree>
    <p:extLst>
      <p:ext uri="{BB962C8B-B14F-4D97-AF65-F5344CB8AC3E}">
        <p14:creationId xmlns:p14="http://schemas.microsoft.com/office/powerpoint/2010/main" val="2740037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South </a:t>
            </a:r>
            <a:r>
              <a:rPr lang="en-US" dirty="0" err="1" smtClean="0"/>
              <a:t>africa’s</a:t>
            </a:r>
            <a:r>
              <a:rPr lang="en-US" dirty="0" smtClean="0"/>
              <a:t> current </a:t>
            </a:r>
            <a:br>
              <a:rPr lang="en-US" dirty="0" smtClean="0"/>
            </a:br>
            <a:r>
              <a:rPr lang="en-US" dirty="0" smtClean="0"/>
              <a:t>OGP commitments</a:t>
            </a:r>
            <a:endParaRPr lang="en-US" dirty="0"/>
          </a:p>
        </p:txBody>
      </p:sp>
      <p:sp>
        <p:nvSpPr>
          <p:cNvPr id="3" name="Content Placeholder 2"/>
          <p:cNvSpPr>
            <a:spLocks noGrp="1"/>
          </p:cNvSpPr>
          <p:nvPr>
            <p:ph idx="1"/>
          </p:nvPr>
        </p:nvSpPr>
        <p:spPr/>
        <p:txBody>
          <a:bodyPr>
            <a:normAutofit/>
          </a:bodyPr>
          <a:lstStyle/>
          <a:p>
            <a:r>
              <a:rPr lang="en-ZA" sz="2400" b="1" dirty="0">
                <a:solidFill>
                  <a:srgbClr val="7030A0"/>
                </a:solidFill>
                <a:latin typeface="Calibri" panose="020F0502020204030204" pitchFamily="34" charset="0"/>
              </a:rPr>
              <a:t>OGP </a:t>
            </a:r>
            <a:r>
              <a:rPr lang="en-ZA" sz="2400" b="1" dirty="0" smtClean="0">
                <a:solidFill>
                  <a:srgbClr val="7030A0"/>
                </a:solidFill>
                <a:latin typeface="Calibri" panose="020F0502020204030204" pitchFamily="34" charset="0"/>
              </a:rPr>
              <a:t>Principles: </a:t>
            </a:r>
            <a:r>
              <a:rPr lang="en-ZA" sz="2400" dirty="0">
                <a:latin typeface="Calibri" panose="020F0502020204030204" pitchFamily="34" charset="0"/>
              </a:rPr>
              <a:t>More effectively managing public resources</a:t>
            </a:r>
          </a:p>
          <a:p>
            <a:r>
              <a:rPr lang="en-ZA" sz="2400" b="1" dirty="0" smtClean="0">
                <a:solidFill>
                  <a:srgbClr val="FF0000"/>
                </a:solidFill>
                <a:latin typeface="Calibri" panose="020F0502020204030204" pitchFamily="34" charset="0"/>
              </a:rPr>
              <a:t>Output: </a:t>
            </a:r>
            <a:r>
              <a:rPr lang="en-ZA" sz="2400" dirty="0">
                <a:latin typeface="Calibri" panose="020F0502020204030204" pitchFamily="34" charset="0"/>
              </a:rPr>
              <a:t>Improved participation in the budget </a:t>
            </a:r>
            <a:r>
              <a:rPr lang="en-ZA" sz="2400" dirty="0" smtClean="0">
                <a:latin typeface="Calibri" panose="020F0502020204030204" pitchFamily="34" charset="0"/>
              </a:rPr>
              <a:t>process</a:t>
            </a:r>
          </a:p>
          <a:p>
            <a:pPr marL="0" indent="0">
              <a:buNone/>
            </a:pPr>
            <a:endParaRPr lang="en-ZA" sz="2400" dirty="0">
              <a:latin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20500947"/>
              </p:ext>
            </p:extLst>
          </p:nvPr>
        </p:nvGraphicFramePr>
        <p:xfrm>
          <a:off x="277091" y="2096325"/>
          <a:ext cx="8599714" cy="4446979"/>
        </p:xfrm>
        <a:graphic>
          <a:graphicData uri="http://schemas.openxmlformats.org/drawingml/2006/table">
            <a:tbl>
              <a:tblPr firstRow="1" bandRow="1">
                <a:tableStyleId>{5C22544A-7EE6-4342-B048-85BDC9FD1C3A}</a:tableStyleId>
              </a:tblPr>
              <a:tblGrid>
                <a:gridCol w="3267693"/>
                <a:gridCol w="5332021"/>
              </a:tblGrid>
              <a:tr h="5237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400" dirty="0" smtClean="0">
                          <a:latin typeface="Calibri" panose="020F0502020204030204" pitchFamily="34" charset="0"/>
                        </a:rPr>
                        <a:t>Milestones</a:t>
                      </a:r>
                      <a:endParaRPr lang="en-ZA" sz="2400" dirty="0" smtClean="0"/>
                    </a:p>
                  </a:txBody>
                  <a:tcPr>
                    <a:solidFill>
                      <a:srgbClr val="00206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400" dirty="0" smtClean="0">
                          <a:latin typeface="Calibri" panose="020F0502020204030204" pitchFamily="34" charset="0"/>
                        </a:rPr>
                        <a:t>Possible Indicators</a:t>
                      </a:r>
                      <a:endParaRPr lang="en-ZA" sz="2400" dirty="0" smtClean="0"/>
                    </a:p>
                  </a:txBody>
                  <a:tcPr>
                    <a:solidFill>
                      <a:srgbClr val="002060"/>
                    </a:solidFill>
                  </a:tcPr>
                </a:tc>
              </a:tr>
              <a:tr h="18632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dirty="0" smtClean="0">
                          <a:latin typeface="Calibri" panose="020F0502020204030204" pitchFamily="34" charset="0"/>
                        </a:rPr>
                        <a:t>Information sessions organised  to engage with civil society and other stakeholders on budgetary and reporting issues</a:t>
                      </a:r>
                    </a:p>
                    <a:p>
                      <a:endParaRPr lang="en-US" sz="1600" dirty="0"/>
                    </a:p>
                  </a:txBody>
                  <a:tcPr anchor="ctr"/>
                </a:tc>
                <a:tc>
                  <a:txBody>
                    <a:bodyPr/>
                    <a:lstStyle/>
                    <a:p>
                      <a:pPr marL="285750" indent="-285750">
                        <a:buFont typeface="Arial" charset="0"/>
                        <a:buChar char="•"/>
                      </a:pPr>
                      <a:r>
                        <a:rPr lang="en-ZA" sz="1600" dirty="0" smtClean="0">
                          <a:latin typeface="Calibri" panose="020F0502020204030204" pitchFamily="34" charset="0"/>
                        </a:rPr>
                        <a:t>Number of engagements</a:t>
                      </a:r>
                      <a:r>
                        <a:rPr lang="en-ZA" sz="1600" baseline="0" dirty="0" smtClean="0">
                          <a:latin typeface="Calibri" panose="020F0502020204030204" pitchFamily="34" charset="0"/>
                        </a:rPr>
                        <a:t> held with CSOs and other stakeholders on the budget practices and their implications per year (proposed target=2)</a:t>
                      </a:r>
                    </a:p>
                    <a:p>
                      <a:pPr marL="285750" indent="-285750">
                        <a:buFont typeface="Arial" charset="0"/>
                        <a:buChar char="•"/>
                      </a:pPr>
                      <a:r>
                        <a:rPr lang="en-ZA" sz="1600" baseline="0" dirty="0" smtClean="0">
                          <a:latin typeface="Calibri" panose="020F0502020204030204" pitchFamily="34" charset="0"/>
                        </a:rPr>
                        <a:t>Number Treasury budget engagements, after tabling the Budget, held per year (proposed target=10)</a:t>
                      </a:r>
                    </a:p>
                  </a:txBody>
                  <a:tcPr anchor="ctr"/>
                </a:tc>
              </a:tr>
              <a:tr h="2059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dirty="0" smtClean="0">
                          <a:latin typeface="Calibri" panose="020F0502020204030204" pitchFamily="34" charset="0"/>
                        </a:rPr>
                        <a:t>Civil society</a:t>
                      </a:r>
                      <a:r>
                        <a:rPr lang="en-ZA" sz="1600" baseline="0" dirty="0" smtClean="0">
                          <a:latin typeface="Calibri" panose="020F0502020204030204" pitchFamily="34" charset="0"/>
                        </a:rPr>
                        <a:t> engagement on current procurement reforms being undertaken by the office of the chief procurement officer  </a:t>
                      </a:r>
                      <a:endParaRPr lang="en-ZA" sz="1600" dirty="0" smtClean="0">
                        <a:latin typeface="Calibri" panose="020F0502020204030204" pitchFamily="34" charset="0"/>
                      </a:endParaRPr>
                    </a:p>
                    <a:p>
                      <a:endParaRPr lang="en-US" sz="1600" dirty="0"/>
                    </a:p>
                  </a:txBody>
                  <a:tcPr anchor="ctr"/>
                </a:tc>
                <a:tc>
                  <a:txBody>
                    <a:bodyPr/>
                    <a:lstStyle/>
                    <a:p>
                      <a:pPr marL="285750" indent="-285750">
                        <a:buFont typeface="Arial" charset="0"/>
                        <a:buChar char="•"/>
                      </a:pPr>
                      <a:r>
                        <a:rPr lang="en-ZA" sz="1600" dirty="0" smtClean="0">
                          <a:latin typeface="Calibri" panose="020F0502020204030204" pitchFamily="34" charset="0"/>
                        </a:rPr>
                        <a:t>Standard procurement operating procedure published    (by 2016)</a:t>
                      </a:r>
                    </a:p>
                    <a:p>
                      <a:pPr marL="285750" indent="-285750">
                        <a:buFont typeface="Arial" charset="0"/>
                        <a:buChar char="•"/>
                      </a:pPr>
                      <a:r>
                        <a:rPr lang="en-ZA" sz="1600" dirty="0" smtClean="0">
                          <a:latin typeface="Calibri" panose="020F0502020204030204" pitchFamily="34" charset="0"/>
                        </a:rPr>
                        <a:t>Draft</a:t>
                      </a:r>
                      <a:r>
                        <a:rPr lang="en-ZA" sz="1600" baseline="0" dirty="0" smtClean="0">
                          <a:latin typeface="Calibri" panose="020F0502020204030204" pitchFamily="34" charset="0"/>
                        </a:rPr>
                        <a:t> procurement bill released for public comment        (by  2016) </a:t>
                      </a:r>
                    </a:p>
                    <a:p>
                      <a:pPr marL="285750" indent="-285750">
                        <a:buFont typeface="Arial" charset="0"/>
                        <a:buChar char="•"/>
                      </a:pPr>
                      <a:r>
                        <a:rPr lang="en-ZA" sz="1600" dirty="0" smtClean="0">
                          <a:latin typeface="Calibri" panose="020F0502020204030204" pitchFamily="34" charset="0"/>
                        </a:rPr>
                        <a:t>Central supplier database operational and mandatory as a source of suppliers for government institutions (national</a:t>
                      </a:r>
                      <a:r>
                        <a:rPr lang="en-ZA" sz="1600" baseline="0" dirty="0" smtClean="0">
                          <a:latin typeface="Calibri" panose="020F0502020204030204" pitchFamily="34" charset="0"/>
                        </a:rPr>
                        <a:t> and p</a:t>
                      </a:r>
                      <a:r>
                        <a:rPr lang="en-ZA" sz="1600" dirty="0" smtClean="0">
                          <a:latin typeface="Calibri" panose="020F0502020204030204" pitchFamily="34" charset="0"/>
                        </a:rPr>
                        <a:t>rovincial</a:t>
                      </a:r>
                      <a:r>
                        <a:rPr lang="en-ZA" sz="1600" baseline="0" dirty="0" smtClean="0">
                          <a:latin typeface="Calibri" panose="020F0502020204030204" pitchFamily="34" charset="0"/>
                        </a:rPr>
                        <a:t> government departments from April 2016</a:t>
                      </a:r>
                      <a:r>
                        <a:rPr lang="en-ZA" sz="1600" dirty="0" smtClean="0">
                          <a:latin typeface="Calibri" panose="020F0502020204030204" pitchFamily="34" charset="0"/>
                        </a:rPr>
                        <a:t> and local government from July 2016)</a:t>
                      </a:r>
                    </a:p>
                  </a:txBody>
                  <a:tcPr anchor="ctr"/>
                </a:tc>
              </a:tr>
            </a:tbl>
          </a:graphicData>
        </a:graphic>
      </p:graphicFrame>
      <p:sp>
        <p:nvSpPr>
          <p:cNvPr id="5" name="TextBox 4"/>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10</a:t>
            </a:r>
            <a:endParaRPr lang="en-US" sz="1400" dirty="0"/>
          </a:p>
        </p:txBody>
      </p:sp>
    </p:spTree>
    <p:extLst>
      <p:ext uri="{BB962C8B-B14F-4D97-AF65-F5344CB8AC3E}">
        <p14:creationId xmlns:p14="http://schemas.microsoft.com/office/powerpoint/2010/main" val="1211721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South </a:t>
            </a:r>
            <a:r>
              <a:rPr lang="en-US" dirty="0" err="1"/>
              <a:t>africa’s</a:t>
            </a:r>
            <a:r>
              <a:rPr lang="en-US" dirty="0"/>
              <a:t> current </a:t>
            </a:r>
            <a:br>
              <a:rPr lang="en-US" dirty="0"/>
            </a:br>
            <a:r>
              <a:rPr lang="en-US" dirty="0"/>
              <a:t>OGP </a:t>
            </a:r>
            <a:r>
              <a:rPr lang="en-US" dirty="0" smtClean="0"/>
              <a:t>commitments </a:t>
            </a:r>
            <a:r>
              <a:rPr lang="en-US" sz="2700" dirty="0"/>
              <a:t>_ </a:t>
            </a:r>
            <a:r>
              <a:rPr lang="en-US" sz="2700" cap="none" dirty="0"/>
              <a:t>cont.</a:t>
            </a:r>
            <a:endParaRPr lang="en-US" sz="2700" dirty="0"/>
          </a:p>
        </p:txBody>
      </p:sp>
      <p:graphicFrame>
        <p:nvGraphicFramePr>
          <p:cNvPr id="4" name="Table 3"/>
          <p:cNvGraphicFramePr>
            <a:graphicFrameLocks noGrp="1"/>
          </p:cNvGraphicFramePr>
          <p:nvPr>
            <p:extLst>
              <p:ext uri="{D42A27DB-BD31-4B8C-83A1-F6EECF244321}">
                <p14:modId xmlns:p14="http://schemas.microsoft.com/office/powerpoint/2010/main" val="898833451"/>
              </p:ext>
            </p:extLst>
          </p:nvPr>
        </p:nvGraphicFramePr>
        <p:xfrm>
          <a:off x="277091" y="1223487"/>
          <a:ext cx="8599714" cy="4667861"/>
        </p:xfrm>
        <a:graphic>
          <a:graphicData uri="http://schemas.openxmlformats.org/drawingml/2006/table">
            <a:tbl>
              <a:tblPr firstRow="1" bandRow="1">
                <a:tableStyleId>{5C22544A-7EE6-4342-B048-85BDC9FD1C3A}</a:tableStyleId>
              </a:tblPr>
              <a:tblGrid>
                <a:gridCol w="4288971"/>
                <a:gridCol w="4310743"/>
              </a:tblGrid>
              <a:tr h="537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400" dirty="0" smtClean="0">
                          <a:latin typeface="Calibri" panose="020F0502020204030204" pitchFamily="34" charset="0"/>
                        </a:rPr>
                        <a:t>Milestones</a:t>
                      </a:r>
                      <a:endParaRPr lang="en-ZA" sz="2400" dirty="0" smtClean="0"/>
                    </a:p>
                  </a:txBody>
                  <a:tcPr>
                    <a:solidFill>
                      <a:srgbClr val="00206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400" dirty="0" smtClean="0">
                          <a:latin typeface="Calibri" panose="020F0502020204030204" pitchFamily="34" charset="0"/>
                        </a:rPr>
                        <a:t>Possible Indicators</a:t>
                      </a:r>
                      <a:endParaRPr lang="en-ZA" sz="2400" dirty="0" smtClean="0"/>
                    </a:p>
                  </a:txBody>
                  <a:tcPr>
                    <a:solidFill>
                      <a:srgbClr val="002060"/>
                    </a:solidFill>
                  </a:tcPr>
                </a:tc>
              </a:tr>
              <a:tr h="1716188">
                <a:tc>
                  <a:txBody>
                    <a:bodyPr/>
                    <a:lstStyle/>
                    <a:p>
                      <a:r>
                        <a:rPr lang="en-ZA" sz="1600" dirty="0" smtClean="0">
                          <a:latin typeface="Calibri" panose="020F0502020204030204" pitchFamily="34" charset="0"/>
                        </a:rPr>
                        <a:t>National Treasury will continue to provide information and support</a:t>
                      </a:r>
                      <a:r>
                        <a:rPr lang="en-ZA" sz="1600" baseline="0" dirty="0" smtClean="0">
                          <a:latin typeface="Calibri" panose="020F0502020204030204" pitchFamily="34" charset="0"/>
                        </a:rPr>
                        <a:t> to civil society organisations to enable them to publish citizen’s guides to the budget</a:t>
                      </a:r>
                      <a:endParaRPr lang="en-ZA" sz="1600" dirty="0" smtClean="0">
                        <a:latin typeface="Calibri" panose="020F0502020204030204" pitchFamily="34" charset="0"/>
                      </a:endParaRPr>
                    </a:p>
                  </a:txBody>
                  <a:tcPr anchor="ctr"/>
                </a:tc>
                <a:tc>
                  <a:txBody>
                    <a:bodyPr/>
                    <a:lstStyle/>
                    <a:p>
                      <a:pPr marL="285750" indent="-285750">
                        <a:buFont typeface="Arial" charset="0"/>
                        <a:buChar char="•"/>
                      </a:pPr>
                      <a:r>
                        <a:rPr lang="en-ZA" sz="1600" dirty="0" smtClean="0">
                          <a:latin typeface="Calibri" panose="020F0502020204030204" pitchFamily="34" charset="0"/>
                        </a:rPr>
                        <a:t>Number of citizen’s</a:t>
                      </a:r>
                      <a:r>
                        <a:rPr lang="en-ZA" sz="1600" baseline="0" dirty="0" smtClean="0">
                          <a:latin typeface="Calibri" panose="020F0502020204030204" pitchFamily="34" charset="0"/>
                        </a:rPr>
                        <a:t> guides published by CSOs per year (proposed target=1)</a:t>
                      </a:r>
                      <a:endParaRPr lang="en-ZA" sz="1600" dirty="0">
                        <a:latin typeface="Calibri" panose="020F0502020204030204" pitchFamily="34" charset="0"/>
                      </a:endParaRPr>
                    </a:p>
                  </a:txBody>
                  <a:tcPr anchor="ctr"/>
                </a:tc>
              </a:tr>
              <a:tr h="2414371">
                <a:tc>
                  <a:txBody>
                    <a:bodyPr/>
                    <a:lstStyle/>
                    <a:p>
                      <a:pPr marL="0" algn="l" defTabSz="914400" rtl="0" eaLnBrk="1" latinLnBrk="0" hangingPunct="1"/>
                      <a:r>
                        <a:rPr lang="en-ZA" sz="1600" kern="1200" dirty="0" smtClean="0">
                          <a:solidFill>
                            <a:schemeClr val="dk1"/>
                          </a:solidFill>
                          <a:latin typeface="Calibri" panose="020F0502020204030204" pitchFamily="34" charset="0"/>
                          <a:ea typeface="+mn-ea"/>
                          <a:cs typeface="+mn-cs"/>
                        </a:rPr>
                        <a:t>National Treasury will collaborate with CSOs to discuss possible development of an interactive portal to furnish the public with extensive information on the budget and expenditure outcomes to make data more accessible and to aid civil society in their analysis</a:t>
                      </a:r>
                    </a:p>
                  </a:txBody>
                  <a:tcPr anchor="ctr"/>
                </a:tc>
                <a:tc>
                  <a:txBody>
                    <a:bodyPr/>
                    <a:lstStyle/>
                    <a:p>
                      <a:pPr marL="285750" indent="-285750">
                        <a:buFont typeface="Arial" charset="0"/>
                        <a:buChar char="•"/>
                      </a:pPr>
                      <a:r>
                        <a:rPr lang="en-ZA" sz="1600" dirty="0" smtClean="0">
                          <a:latin typeface="Calibri" panose="020F0502020204030204" pitchFamily="34" charset="0"/>
                        </a:rPr>
                        <a:t>Development of a data portal for budgets    (by 2017)</a:t>
                      </a:r>
                      <a:endParaRPr lang="en-ZA" sz="1600" dirty="0">
                        <a:latin typeface="Calibri" panose="020F0502020204030204" pitchFamily="34" charset="0"/>
                      </a:endParaRPr>
                    </a:p>
                  </a:txBody>
                  <a:tcPr anchor="ctr"/>
                </a:tc>
              </a:tr>
            </a:tbl>
          </a:graphicData>
        </a:graphic>
      </p:graphicFrame>
      <p:sp>
        <p:nvSpPr>
          <p:cNvPr id="5" name="TextBox 4"/>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11</a:t>
            </a:r>
            <a:endParaRPr lang="en-US" sz="1400" dirty="0"/>
          </a:p>
        </p:txBody>
      </p:sp>
    </p:spTree>
    <p:extLst>
      <p:ext uri="{BB962C8B-B14F-4D97-AF65-F5344CB8AC3E}">
        <p14:creationId xmlns:p14="http://schemas.microsoft.com/office/powerpoint/2010/main" val="457676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37019" y="3477444"/>
            <a:ext cx="4506980" cy="3358055"/>
          </a:xfrm>
          <a:prstGeom prst="rect">
            <a:avLst/>
          </a:prstGeom>
        </p:spPr>
      </p:pic>
      <p:sp>
        <p:nvSpPr>
          <p:cNvPr id="2" name="Title 1"/>
          <p:cNvSpPr>
            <a:spLocks noGrp="1"/>
          </p:cNvSpPr>
          <p:nvPr>
            <p:ph type="title"/>
          </p:nvPr>
        </p:nvSpPr>
        <p:spPr/>
        <p:txBody>
          <a:bodyPr/>
          <a:lstStyle/>
          <a:p>
            <a:r>
              <a:rPr lang="en-US" dirty="0" smtClean="0"/>
              <a:t>CSO Engagements</a:t>
            </a:r>
            <a:endParaRPr lang="en-US" dirty="0"/>
          </a:p>
        </p:txBody>
      </p:sp>
      <p:sp>
        <p:nvSpPr>
          <p:cNvPr id="3" name="Content Placeholder 2"/>
          <p:cNvSpPr>
            <a:spLocks noGrp="1"/>
          </p:cNvSpPr>
          <p:nvPr>
            <p:ph idx="1"/>
          </p:nvPr>
        </p:nvSpPr>
        <p:spPr>
          <a:xfrm>
            <a:off x="190006" y="1068780"/>
            <a:ext cx="2921330" cy="347466"/>
          </a:xfrm>
        </p:spPr>
        <p:txBody>
          <a:bodyPr>
            <a:normAutofit fontScale="92500" lnSpcReduction="20000"/>
          </a:bodyPr>
          <a:lstStyle/>
          <a:p>
            <a:pPr marL="0" indent="0">
              <a:buNone/>
            </a:pPr>
            <a:r>
              <a:rPr lang="en-ZA" sz="2400" b="1" dirty="0">
                <a:solidFill>
                  <a:schemeClr val="accent2"/>
                </a:solidFill>
              </a:rPr>
              <a:t>Cape </a:t>
            </a:r>
            <a:r>
              <a:rPr lang="en-ZA" sz="2400" b="1" dirty="0" smtClean="0">
                <a:solidFill>
                  <a:schemeClr val="accent2"/>
                </a:solidFill>
              </a:rPr>
              <a:t>Town </a:t>
            </a:r>
            <a:r>
              <a:rPr lang="en-ZA" sz="2400" b="1" dirty="0">
                <a:solidFill>
                  <a:schemeClr val="accent2"/>
                </a:solidFill>
              </a:rPr>
              <a:t>April </a:t>
            </a:r>
            <a:r>
              <a:rPr lang="en-ZA" sz="2400" b="1" dirty="0" smtClean="0">
                <a:solidFill>
                  <a:schemeClr val="accent2"/>
                </a:solidFill>
              </a:rPr>
              <a:t>2016</a:t>
            </a:r>
            <a:endParaRPr lang="en-ZA" sz="2400" b="1" dirty="0">
              <a:solidFill>
                <a:schemeClr val="accent2"/>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66" t="25380" r="5068" b="386"/>
          <a:stretch/>
        </p:blipFill>
        <p:spPr>
          <a:xfrm>
            <a:off x="263930" y="1633484"/>
            <a:ext cx="3706854" cy="1843960"/>
          </a:xfrm>
          <a:prstGeom prst="rect">
            <a:avLst/>
          </a:prstGeom>
        </p:spPr>
      </p:pic>
      <p:pic>
        <p:nvPicPr>
          <p:cNvPr id="5"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1435" t="27589" r="18480"/>
          <a:stretch/>
        </p:blipFill>
        <p:spPr>
          <a:xfrm>
            <a:off x="4194258" y="1633484"/>
            <a:ext cx="3789919" cy="186316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2822" r="7041"/>
          <a:stretch/>
        </p:blipFill>
        <p:spPr>
          <a:xfrm>
            <a:off x="263930" y="3694683"/>
            <a:ext cx="3706854" cy="1968905"/>
          </a:xfrm>
          <a:prstGeom prst="rect">
            <a:avLst/>
          </a:prstGeom>
        </p:spPr>
      </p:pic>
      <p:sp>
        <p:nvSpPr>
          <p:cNvPr id="9" name="TextBox 8"/>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12</a:t>
            </a:r>
            <a:endParaRPr lang="en-US" sz="1400" dirty="0"/>
          </a:p>
        </p:txBody>
      </p:sp>
    </p:spTree>
    <p:extLst>
      <p:ext uri="{BB962C8B-B14F-4D97-AF65-F5344CB8AC3E}">
        <p14:creationId xmlns:p14="http://schemas.microsoft.com/office/powerpoint/2010/main" val="33713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outreach</a:t>
            </a:r>
            <a:endParaRPr lang="en-US" dirty="0"/>
          </a:p>
        </p:txBody>
      </p:sp>
      <p:sp>
        <p:nvSpPr>
          <p:cNvPr id="4" name="Content Placeholder 2"/>
          <p:cNvSpPr>
            <a:spLocks noGrp="1"/>
          </p:cNvSpPr>
          <p:nvPr>
            <p:ph idx="1"/>
          </p:nvPr>
        </p:nvSpPr>
        <p:spPr>
          <a:xfrm>
            <a:off x="914401" y="1151904"/>
            <a:ext cx="2921330" cy="347466"/>
          </a:xfrm>
        </p:spPr>
        <p:txBody>
          <a:bodyPr>
            <a:normAutofit fontScale="92500" lnSpcReduction="20000"/>
          </a:bodyPr>
          <a:lstStyle/>
          <a:p>
            <a:pPr marL="0" indent="0">
              <a:buNone/>
            </a:pPr>
            <a:r>
              <a:rPr lang="en-ZA" sz="2400" b="1" dirty="0" smtClean="0">
                <a:solidFill>
                  <a:schemeClr val="accent1"/>
                </a:solidFill>
              </a:rPr>
              <a:t>Wits University</a:t>
            </a:r>
            <a:endParaRPr lang="en-ZA" sz="2400" b="1" dirty="0">
              <a:solidFill>
                <a:schemeClr val="accent1"/>
              </a:solidFill>
            </a:endParaRPr>
          </a:p>
        </p:txBody>
      </p:sp>
      <p:pic>
        <p:nvPicPr>
          <p:cNvPr id="5" name="Content Placeholder 9"/>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983891" y="1583125"/>
            <a:ext cx="3225912" cy="2034227"/>
          </a:xfrm>
          <a:prstGeom prst="rect">
            <a:avLst/>
          </a:prstGeom>
        </p:spPr>
      </p:pic>
      <p:pic>
        <p:nvPicPr>
          <p:cNvPr id="6" name="Content Placeholder 3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1000"/>
                    </a14:imgEffect>
                  </a14:imgLayer>
                </a14:imgProps>
              </a:ext>
              <a:ext uri="{28A0092B-C50C-407E-A947-70E740481C1C}">
                <a14:useLocalDpi xmlns:a14="http://schemas.microsoft.com/office/drawing/2010/main" val="0"/>
              </a:ext>
            </a:extLst>
          </a:blip>
          <a:stretch>
            <a:fillRect/>
          </a:stretch>
        </p:blipFill>
        <p:spPr>
          <a:xfrm>
            <a:off x="4967536" y="1571867"/>
            <a:ext cx="3149248" cy="204007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35000" contrast="9000"/>
                    </a14:imgEffect>
                  </a14:imgLayer>
                </a14:imgProps>
              </a:ext>
              <a:ext uri="{28A0092B-C50C-407E-A947-70E740481C1C}">
                <a14:useLocalDpi xmlns:a14="http://schemas.microsoft.com/office/drawing/2010/main" val="0"/>
              </a:ext>
            </a:extLst>
          </a:blip>
          <a:stretch>
            <a:fillRect/>
          </a:stretch>
        </p:blipFill>
        <p:spPr>
          <a:xfrm>
            <a:off x="4967536" y="4491571"/>
            <a:ext cx="3149248" cy="2017504"/>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rightnessContrast bright="22000"/>
                    </a14:imgEffect>
                  </a14:imgLayer>
                </a14:imgProps>
              </a:ext>
              <a:ext uri="{28A0092B-C50C-407E-A947-70E740481C1C}">
                <a14:useLocalDpi xmlns:a14="http://schemas.microsoft.com/office/drawing/2010/main" val="0"/>
              </a:ext>
            </a:extLst>
          </a:blip>
          <a:stretch>
            <a:fillRect/>
          </a:stretch>
        </p:blipFill>
        <p:spPr>
          <a:xfrm>
            <a:off x="983892" y="4491571"/>
            <a:ext cx="3225912" cy="2030341"/>
          </a:xfrm>
          <a:prstGeom prst="rect">
            <a:avLst/>
          </a:prstGeom>
        </p:spPr>
      </p:pic>
      <p:sp>
        <p:nvSpPr>
          <p:cNvPr id="9" name="Content Placeholder 2"/>
          <p:cNvSpPr txBox="1">
            <a:spLocks/>
          </p:cNvSpPr>
          <p:nvPr/>
        </p:nvSpPr>
        <p:spPr>
          <a:xfrm>
            <a:off x="4830968" y="1151904"/>
            <a:ext cx="3760828" cy="34746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400" b="1" dirty="0" smtClean="0">
                <a:solidFill>
                  <a:srgbClr val="C00000"/>
                </a:solidFill>
              </a:rPr>
              <a:t>University of </a:t>
            </a:r>
            <a:r>
              <a:rPr lang="en-ZA" sz="2400" b="1" dirty="0" err="1" smtClean="0">
                <a:solidFill>
                  <a:srgbClr val="C00000"/>
                </a:solidFill>
              </a:rPr>
              <a:t>Kwa</a:t>
            </a:r>
            <a:r>
              <a:rPr lang="en-ZA" sz="2400" b="1" dirty="0" smtClean="0">
                <a:solidFill>
                  <a:srgbClr val="C00000"/>
                </a:solidFill>
              </a:rPr>
              <a:t>-Zulu Natal</a:t>
            </a:r>
            <a:endParaRPr lang="en-ZA" sz="2400" b="1" dirty="0">
              <a:solidFill>
                <a:srgbClr val="C00000"/>
              </a:solidFill>
            </a:endParaRPr>
          </a:p>
        </p:txBody>
      </p:sp>
      <p:sp>
        <p:nvSpPr>
          <p:cNvPr id="10" name="Content Placeholder 2"/>
          <p:cNvSpPr txBox="1">
            <a:spLocks/>
          </p:cNvSpPr>
          <p:nvPr/>
        </p:nvSpPr>
        <p:spPr>
          <a:xfrm>
            <a:off x="914401" y="4043791"/>
            <a:ext cx="2921330" cy="34746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b="1" dirty="0">
                <a:solidFill>
                  <a:srgbClr val="002060"/>
                </a:solidFill>
              </a:rPr>
              <a:t>University </a:t>
            </a:r>
            <a:r>
              <a:rPr lang="en-ZA" sz="2400" b="1" dirty="0" smtClean="0">
                <a:solidFill>
                  <a:srgbClr val="002060"/>
                </a:solidFill>
              </a:rPr>
              <a:t>of Free State</a:t>
            </a:r>
            <a:endParaRPr lang="en-ZA" sz="2400" b="1" dirty="0">
              <a:solidFill>
                <a:srgbClr val="002060"/>
              </a:solidFill>
            </a:endParaRPr>
          </a:p>
        </p:txBody>
      </p:sp>
      <p:sp>
        <p:nvSpPr>
          <p:cNvPr id="11" name="Content Placeholder 2"/>
          <p:cNvSpPr txBox="1">
            <a:spLocks/>
          </p:cNvSpPr>
          <p:nvPr/>
        </p:nvSpPr>
        <p:spPr>
          <a:xfrm>
            <a:off x="4830967" y="4043791"/>
            <a:ext cx="3558949" cy="34746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b="1" dirty="0">
                <a:solidFill>
                  <a:schemeClr val="accent2"/>
                </a:solidFill>
              </a:rPr>
              <a:t>University </a:t>
            </a:r>
            <a:r>
              <a:rPr lang="en-ZA" sz="2400" b="1" dirty="0" smtClean="0">
                <a:solidFill>
                  <a:schemeClr val="accent2"/>
                </a:solidFill>
              </a:rPr>
              <a:t>of Johannesburg</a:t>
            </a:r>
            <a:endParaRPr lang="en-ZA" sz="2400" b="1" dirty="0">
              <a:solidFill>
                <a:schemeClr val="accent2"/>
              </a:solidFill>
            </a:endParaRPr>
          </a:p>
        </p:txBody>
      </p:sp>
      <p:cxnSp>
        <p:nvCxnSpPr>
          <p:cNvPr id="12" name="Straight Connector 11"/>
          <p:cNvCxnSpPr/>
          <p:nvPr/>
        </p:nvCxnSpPr>
        <p:spPr>
          <a:xfrm flipV="1">
            <a:off x="914401" y="3871356"/>
            <a:ext cx="7202383" cy="29689"/>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99025" y="1193470"/>
            <a:ext cx="0" cy="534535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13</a:t>
            </a:r>
            <a:endParaRPr lang="en-US" sz="1400" dirty="0"/>
          </a:p>
        </p:txBody>
      </p:sp>
    </p:spTree>
    <p:extLst>
      <p:ext uri="{BB962C8B-B14F-4D97-AF65-F5344CB8AC3E}">
        <p14:creationId xmlns:p14="http://schemas.microsoft.com/office/powerpoint/2010/main" val="386753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a:t>
            </a:r>
            <a:r>
              <a:rPr lang="en-US" sz="2400" dirty="0"/>
              <a:t>_ </a:t>
            </a:r>
            <a:r>
              <a:rPr lang="en-US" sz="2400" cap="none" dirty="0"/>
              <a:t>cont.</a:t>
            </a:r>
            <a:endParaRPr lang="en-US" sz="2400" dirty="0"/>
          </a:p>
        </p:txBody>
      </p:sp>
      <p:sp>
        <p:nvSpPr>
          <p:cNvPr id="3" name="Content Placeholder 2"/>
          <p:cNvSpPr>
            <a:spLocks noGrp="1"/>
          </p:cNvSpPr>
          <p:nvPr>
            <p:ph idx="1"/>
          </p:nvPr>
        </p:nvSpPr>
        <p:spPr>
          <a:xfrm>
            <a:off x="190006" y="1068779"/>
            <a:ext cx="5094514" cy="5593278"/>
          </a:xfrm>
        </p:spPr>
        <p:txBody>
          <a:bodyPr>
            <a:normAutofit/>
          </a:bodyPr>
          <a:lstStyle/>
          <a:p>
            <a:r>
              <a:rPr lang="en-ZA" b="1" dirty="0">
                <a:solidFill>
                  <a:srgbClr val="000000"/>
                </a:solidFill>
              </a:rPr>
              <a:t>Ongoing procurement reforms </a:t>
            </a:r>
          </a:p>
          <a:p>
            <a:pPr lvl="1">
              <a:buFont typeface="Wingdings" charset="2"/>
              <a:buChar char="§"/>
            </a:pPr>
            <a:r>
              <a:rPr lang="en-ZA" dirty="0">
                <a:solidFill>
                  <a:srgbClr val="000000"/>
                </a:solidFill>
              </a:rPr>
              <a:t>Central </a:t>
            </a:r>
            <a:r>
              <a:rPr lang="en-ZA" dirty="0" smtClean="0">
                <a:solidFill>
                  <a:srgbClr val="000000"/>
                </a:solidFill>
              </a:rPr>
              <a:t>Supplier Database </a:t>
            </a:r>
            <a:br>
              <a:rPr lang="en-ZA" dirty="0" smtClean="0">
                <a:solidFill>
                  <a:srgbClr val="000000"/>
                </a:solidFill>
              </a:rPr>
            </a:br>
            <a:r>
              <a:rPr lang="en-ZA" dirty="0" smtClean="0">
                <a:solidFill>
                  <a:srgbClr val="000000"/>
                </a:solidFill>
              </a:rPr>
              <a:t>accessible online</a:t>
            </a:r>
            <a:r>
              <a:rPr lang="en-ZA" dirty="0">
                <a:solidFill>
                  <a:srgbClr val="000000"/>
                </a:solidFill>
              </a:rPr>
              <a:t>: </a:t>
            </a:r>
            <a:r>
              <a:rPr lang="en-ZA" u="sng" dirty="0" err="1">
                <a:solidFill>
                  <a:srgbClr val="C00000"/>
                </a:solidFill>
              </a:rPr>
              <a:t>www.csd.gov.za</a:t>
            </a:r>
            <a:endParaRPr lang="en-ZA" u="sng" dirty="0">
              <a:solidFill>
                <a:srgbClr val="C00000"/>
              </a:solidFill>
            </a:endParaRPr>
          </a:p>
          <a:p>
            <a:pPr lvl="1">
              <a:buFont typeface="Wingdings" charset="2"/>
              <a:buChar char="§"/>
            </a:pPr>
            <a:r>
              <a:rPr lang="en-ZA" dirty="0" err="1">
                <a:solidFill>
                  <a:srgbClr val="000000"/>
                </a:solidFill>
              </a:rPr>
              <a:t>eTenders</a:t>
            </a:r>
            <a:r>
              <a:rPr lang="en-ZA" dirty="0">
                <a:solidFill>
                  <a:srgbClr val="000000"/>
                </a:solidFill>
              </a:rPr>
              <a:t> portal accessible online, </a:t>
            </a:r>
            <a:r>
              <a:rPr lang="en-ZA" dirty="0" smtClean="0">
                <a:solidFill>
                  <a:srgbClr val="000000"/>
                </a:solidFill>
              </a:rPr>
              <a:t/>
            </a:r>
            <a:br>
              <a:rPr lang="en-ZA" dirty="0" smtClean="0">
                <a:solidFill>
                  <a:srgbClr val="000000"/>
                </a:solidFill>
              </a:rPr>
            </a:br>
            <a:r>
              <a:rPr lang="en-ZA" dirty="0" smtClean="0">
                <a:solidFill>
                  <a:srgbClr val="000000"/>
                </a:solidFill>
              </a:rPr>
              <a:t>and </a:t>
            </a:r>
            <a:r>
              <a:rPr lang="en-ZA" dirty="0">
                <a:solidFill>
                  <a:srgbClr val="000000"/>
                </a:solidFill>
              </a:rPr>
              <a:t>in the process of being </a:t>
            </a:r>
            <a:r>
              <a:rPr lang="en-ZA" dirty="0" smtClean="0">
                <a:solidFill>
                  <a:srgbClr val="000000"/>
                </a:solidFill>
              </a:rPr>
              <a:t/>
            </a:r>
            <a:br>
              <a:rPr lang="en-ZA" dirty="0" smtClean="0">
                <a:solidFill>
                  <a:srgbClr val="000000"/>
                </a:solidFill>
              </a:rPr>
            </a:br>
            <a:r>
              <a:rPr lang="en-ZA" dirty="0" smtClean="0">
                <a:solidFill>
                  <a:srgbClr val="000000"/>
                </a:solidFill>
              </a:rPr>
              <a:t>populated</a:t>
            </a:r>
            <a:r>
              <a:rPr lang="en-ZA" dirty="0">
                <a:solidFill>
                  <a:srgbClr val="000000"/>
                </a:solidFill>
              </a:rPr>
              <a:t>: </a:t>
            </a:r>
            <a:r>
              <a:rPr lang="en-ZA" u="sng" dirty="0" err="1">
                <a:solidFill>
                  <a:srgbClr val="C00000"/>
                </a:solidFill>
              </a:rPr>
              <a:t>www.eTenders.gov.za</a:t>
            </a:r>
            <a:endParaRPr lang="en-ZA" u="sng" dirty="0">
              <a:solidFill>
                <a:srgbClr val="C00000"/>
              </a:solidFill>
            </a:endParaRPr>
          </a:p>
          <a:p>
            <a:pPr lvl="1">
              <a:buFont typeface="Wingdings" charset="2"/>
              <a:buChar char="§"/>
            </a:pPr>
            <a:r>
              <a:rPr lang="en-ZA" dirty="0">
                <a:solidFill>
                  <a:srgbClr val="000000"/>
                </a:solidFill>
              </a:rPr>
              <a:t>Gauteng province: Open tender </a:t>
            </a:r>
            <a:r>
              <a:rPr lang="en-ZA" dirty="0" smtClean="0">
                <a:solidFill>
                  <a:srgbClr val="000000"/>
                </a:solidFill>
              </a:rPr>
              <a:t/>
            </a:r>
            <a:br>
              <a:rPr lang="en-ZA" dirty="0" smtClean="0">
                <a:solidFill>
                  <a:srgbClr val="000000"/>
                </a:solidFill>
              </a:rPr>
            </a:br>
            <a:r>
              <a:rPr lang="en-ZA" dirty="0" smtClean="0">
                <a:solidFill>
                  <a:srgbClr val="000000"/>
                </a:solidFill>
              </a:rPr>
              <a:t>procurement </a:t>
            </a:r>
            <a:r>
              <a:rPr lang="en-ZA" dirty="0">
                <a:solidFill>
                  <a:srgbClr val="000000"/>
                </a:solidFill>
              </a:rPr>
              <a:t>systems along with </a:t>
            </a:r>
            <a:r>
              <a:rPr lang="en-ZA" dirty="0" smtClean="0">
                <a:solidFill>
                  <a:srgbClr val="000000"/>
                </a:solidFill>
              </a:rPr>
              <a:t/>
            </a:r>
            <a:br>
              <a:rPr lang="en-ZA" dirty="0" smtClean="0">
                <a:solidFill>
                  <a:srgbClr val="000000"/>
                </a:solidFill>
              </a:rPr>
            </a:br>
            <a:r>
              <a:rPr lang="en-ZA" dirty="0" smtClean="0">
                <a:solidFill>
                  <a:srgbClr val="000000"/>
                </a:solidFill>
              </a:rPr>
              <a:t>provincial </a:t>
            </a:r>
            <a:r>
              <a:rPr lang="en-ZA" dirty="0">
                <a:solidFill>
                  <a:srgbClr val="000000"/>
                </a:solidFill>
              </a:rPr>
              <a:t>e-procurement system</a:t>
            </a:r>
          </a:p>
          <a:p>
            <a:pPr lvl="1">
              <a:buFont typeface="Wingdings" charset="2"/>
              <a:buChar char="§"/>
            </a:pPr>
            <a:r>
              <a:rPr lang="en-ZA" dirty="0">
                <a:solidFill>
                  <a:srgbClr val="000000"/>
                </a:solidFill>
              </a:rPr>
              <a:t>Civil society has collaborated with </a:t>
            </a:r>
            <a:r>
              <a:rPr lang="en-ZA" dirty="0" smtClean="0">
                <a:solidFill>
                  <a:srgbClr val="000000"/>
                </a:solidFill>
              </a:rPr>
              <a:t/>
            </a:r>
            <a:br>
              <a:rPr lang="en-ZA" dirty="0" smtClean="0">
                <a:solidFill>
                  <a:srgbClr val="000000"/>
                </a:solidFill>
              </a:rPr>
            </a:br>
            <a:r>
              <a:rPr lang="en-ZA" dirty="0" smtClean="0">
                <a:solidFill>
                  <a:srgbClr val="000000"/>
                </a:solidFill>
              </a:rPr>
              <a:t>National </a:t>
            </a:r>
            <a:r>
              <a:rPr lang="en-ZA" dirty="0">
                <a:solidFill>
                  <a:srgbClr val="000000"/>
                </a:solidFill>
              </a:rPr>
              <a:t>Treasury to release their </a:t>
            </a:r>
            <a:r>
              <a:rPr lang="en-ZA" dirty="0" smtClean="0">
                <a:solidFill>
                  <a:srgbClr val="000000"/>
                </a:solidFill>
              </a:rPr>
              <a:t/>
            </a:r>
            <a:br>
              <a:rPr lang="en-ZA" dirty="0" smtClean="0">
                <a:solidFill>
                  <a:srgbClr val="000000"/>
                </a:solidFill>
              </a:rPr>
            </a:br>
            <a:r>
              <a:rPr lang="en-ZA" dirty="0" smtClean="0">
                <a:solidFill>
                  <a:srgbClr val="000000"/>
                </a:solidFill>
              </a:rPr>
              <a:t>own </a:t>
            </a:r>
            <a:r>
              <a:rPr lang="en-ZA" dirty="0">
                <a:solidFill>
                  <a:srgbClr val="000000"/>
                </a:solidFill>
              </a:rPr>
              <a:t>guide to </a:t>
            </a:r>
            <a:r>
              <a:rPr lang="en-ZA" dirty="0" smtClean="0">
                <a:solidFill>
                  <a:srgbClr val="000000"/>
                </a:solidFill>
              </a:rPr>
              <a:t>procurement</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333" y="1181594"/>
            <a:ext cx="3428659" cy="4484203"/>
          </a:xfrm>
          <a:prstGeom prst="rect">
            <a:avLst/>
          </a:prstGeom>
        </p:spPr>
      </p:pic>
      <p:sp>
        <p:nvSpPr>
          <p:cNvPr id="6" name="TextBox 5"/>
          <p:cNvSpPr txBox="1"/>
          <p:nvPr/>
        </p:nvSpPr>
        <p:spPr>
          <a:xfrm>
            <a:off x="77190" y="6448301"/>
            <a:ext cx="492826" cy="307777"/>
          </a:xfrm>
          <a:prstGeom prst="rect">
            <a:avLst/>
          </a:prstGeom>
          <a:noFill/>
        </p:spPr>
        <p:txBody>
          <a:bodyPr wrap="square" rtlCol="0">
            <a:spAutoFit/>
          </a:bodyPr>
          <a:lstStyle/>
          <a:p>
            <a:r>
              <a:rPr lang="en-US" sz="1400" dirty="0" smtClean="0"/>
              <a:t>14</a:t>
            </a:r>
            <a:endParaRPr lang="en-US" sz="1400" dirty="0"/>
          </a:p>
        </p:txBody>
      </p:sp>
    </p:spTree>
    <p:extLst>
      <p:ext uri="{BB962C8B-B14F-4D97-AF65-F5344CB8AC3E}">
        <p14:creationId xmlns:p14="http://schemas.microsoft.com/office/powerpoint/2010/main" val="688852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936" y="1201347"/>
            <a:ext cx="3722915" cy="5400842"/>
          </a:xfrm>
          <a:prstGeom prst="rect">
            <a:avLst/>
          </a:prstGeom>
        </p:spPr>
      </p:pic>
      <p:sp>
        <p:nvSpPr>
          <p:cNvPr id="2" name="Title 1"/>
          <p:cNvSpPr>
            <a:spLocks noGrp="1"/>
          </p:cNvSpPr>
          <p:nvPr>
            <p:ph type="title"/>
          </p:nvPr>
        </p:nvSpPr>
        <p:spPr>
          <a:xfrm>
            <a:off x="1" y="1"/>
            <a:ext cx="6685808" cy="985024"/>
          </a:xfrm>
        </p:spPr>
        <p:txBody>
          <a:bodyPr/>
          <a:lstStyle/>
          <a:p>
            <a:r>
              <a:rPr lang="en-US" dirty="0"/>
              <a:t>participation </a:t>
            </a:r>
            <a:r>
              <a:rPr lang="en-US" sz="2400" dirty="0"/>
              <a:t>_ </a:t>
            </a:r>
            <a:r>
              <a:rPr lang="en-US" sz="2400" cap="none" dirty="0"/>
              <a:t>cont.</a:t>
            </a:r>
            <a:endParaRPr lang="en-US" sz="2400" dirty="0"/>
          </a:p>
        </p:txBody>
      </p:sp>
      <p:sp>
        <p:nvSpPr>
          <p:cNvPr id="5" name="Content Placeholder 2"/>
          <p:cNvSpPr>
            <a:spLocks noGrp="1"/>
          </p:cNvSpPr>
          <p:nvPr>
            <p:ph idx="1"/>
          </p:nvPr>
        </p:nvSpPr>
        <p:spPr>
          <a:xfrm>
            <a:off x="190007" y="1068779"/>
            <a:ext cx="4096243" cy="5593278"/>
          </a:xfrm>
        </p:spPr>
        <p:txBody>
          <a:bodyPr>
            <a:normAutofit/>
          </a:bodyPr>
          <a:lstStyle/>
          <a:p>
            <a:r>
              <a:rPr lang="en-ZA" b="1" dirty="0" smtClean="0">
                <a:solidFill>
                  <a:srgbClr val="000000"/>
                </a:solidFill>
              </a:rPr>
              <a:t>Milestones and firsts</a:t>
            </a:r>
            <a:endParaRPr lang="en-ZA" b="1" dirty="0">
              <a:solidFill>
                <a:srgbClr val="000000"/>
              </a:solidFill>
            </a:endParaRPr>
          </a:p>
          <a:p>
            <a:pPr lvl="1">
              <a:buFont typeface="Wingdings" charset="2"/>
              <a:buChar char="§"/>
            </a:pPr>
            <a:r>
              <a:rPr lang="en-ZA" dirty="0" smtClean="0">
                <a:solidFill>
                  <a:srgbClr val="000000"/>
                </a:solidFill>
              </a:rPr>
              <a:t>CSOs </a:t>
            </a:r>
            <a:r>
              <a:rPr lang="en-ZA" dirty="0">
                <a:solidFill>
                  <a:srgbClr val="000000"/>
                </a:solidFill>
              </a:rPr>
              <a:t>published citizen-friendly budget publications with National Treasury support</a:t>
            </a:r>
          </a:p>
          <a:p>
            <a:pPr lvl="1">
              <a:buFont typeface="Wingdings" charset="2"/>
              <a:buChar char="§"/>
            </a:pPr>
            <a:r>
              <a:rPr lang="en-ZA" dirty="0" smtClean="0">
                <a:solidFill>
                  <a:srgbClr val="000000"/>
                </a:solidFill>
              </a:rPr>
              <a:t>Budget </a:t>
            </a:r>
            <a:r>
              <a:rPr lang="en-ZA" dirty="0">
                <a:solidFill>
                  <a:srgbClr val="000000"/>
                </a:solidFill>
              </a:rPr>
              <a:t>publication tables now made available in Microsoft Excel format</a:t>
            </a:r>
          </a:p>
          <a:p>
            <a:pPr lvl="1">
              <a:buFont typeface="Wingdings" charset="2"/>
              <a:buChar char="§"/>
            </a:pPr>
            <a:r>
              <a:rPr lang="en-ZA" dirty="0" smtClean="0">
                <a:solidFill>
                  <a:srgbClr val="000000"/>
                </a:solidFill>
              </a:rPr>
              <a:t>National </a:t>
            </a:r>
            <a:r>
              <a:rPr lang="en-ZA" dirty="0">
                <a:solidFill>
                  <a:srgbClr val="000000"/>
                </a:solidFill>
              </a:rPr>
              <a:t>Treasury’s website has had a facility for citizens to record their budget suggestions since 1999 </a:t>
            </a:r>
          </a:p>
          <a:p>
            <a:endParaRPr lang="en-US" sz="2000" dirty="0">
              <a:solidFill>
                <a:srgbClr val="000000"/>
              </a:solidFill>
              <a:ea typeface="Calibri"/>
              <a:cs typeface="Times New Roman"/>
            </a:endParaRPr>
          </a:p>
        </p:txBody>
      </p:sp>
      <p:sp>
        <p:nvSpPr>
          <p:cNvPr id="6" name="TextBox 5"/>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15</a:t>
            </a:r>
            <a:endParaRPr lang="en-US" sz="1400" dirty="0"/>
          </a:p>
        </p:txBody>
      </p:sp>
    </p:spTree>
    <p:extLst>
      <p:ext uri="{BB962C8B-B14F-4D97-AF65-F5344CB8AC3E}">
        <p14:creationId xmlns:p14="http://schemas.microsoft.com/office/powerpoint/2010/main" val="1113675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6685808" cy="985024"/>
          </a:xfrm>
        </p:spPr>
        <p:txBody>
          <a:bodyPr/>
          <a:lstStyle/>
          <a:p>
            <a:r>
              <a:rPr lang="en-US" dirty="0"/>
              <a:t>participation </a:t>
            </a:r>
            <a:r>
              <a:rPr lang="en-US" sz="2400" dirty="0"/>
              <a:t>_ </a:t>
            </a:r>
            <a:r>
              <a:rPr lang="en-US" sz="2400" cap="none" dirty="0"/>
              <a:t>cont.</a:t>
            </a:r>
            <a:endParaRPr lang="en-US" sz="2400" dirty="0"/>
          </a:p>
        </p:txBody>
      </p:sp>
      <p:sp>
        <p:nvSpPr>
          <p:cNvPr id="3" name="Content Placeholder 2"/>
          <p:cNvSpPr>
            <a:spLocks noGrp="1"/>
          </p:cNvSpPr>
          <p:nvPr>
            <p:ph idx="1"/>
          </p:nvPr>
        </p:nvSpPr>
        <p:spPr/>
        <p:txBody>
          <a:bodyPr>
            <a:normAutofit/>
          </a:bodyPr>
          <a:lstStyle/>
          <a:p>
            <a:r>
              <a:rPr lang="en-ZA" sz="2400" b="1" dirty="0"/>
              <a:t>“vote4thebudget” </a:t>
            </a:r>
            <a:r>
              <a:rPr lang="en-ZA" sz="2400" dirty="0"/>
              <a:t>- 2016 online initiative by the IBP and Code4SA, provided effective online tool to South Africans to engage meaningfully on the budget and submit views directly to Parliament</a:t>
            </a:r>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7520"/>
            <a:ext cx="9144000" cy="3949634"/>
          </a:xfrm>
          <a:prstGeom prst="rect">
            <a:avLst/>
          </a:prstGeom>
        </p:spPr>
      </p:pic>
      <p:sp>
        <p:nvSpPr>
          <p:cNvPr id="6" name="TextBox 5"/>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16</a:t>
            </a:r>
            <a:endParaRPr lang="en-US" sz="1400" dirty="0"/>
          </a:p>
        </p:txBody>
      </p:sp>
    </p:spTree>
    <p:extLst>
      <p:ext uri="{BB962C8B-B14F-4D97-AF65-F5344CB8AC3E}">
        <p14:creationId xmlns:p14="http://schemas.microsoft.com/office/powerpoint/2010/main" val="159037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444" y="3625596"/>
            <a:ext cx="5591556" cy="3232404"/>
          </a:xfrm>
          <a:prstGeom prst="rect">
            <a:avLst/>
          </a:prstGeom>
        </p:spPr>
      </p:pic>
      <p:sp>
        <p:nvSpPr>
          <p:cNvPr id="2" name="Title 1"/>
          <p:cNvSpPr>
            <a:spLocks noGrp="1"/>
          </p:cNvSpPr>
          <p:nvPr>
            <p:ph type="title"/>
          </p:nvPr>
        </p:nvSpPr>
        <p:spPr>
          <a:xfrm>
            <a:off x="42863" y="1"/>
            <a:ext cx="6642946" cy="985024"/>
          </a:xfrm>
        </p:spPr>
        <p:txBody>
          <a:bodyPr/>
          <a:lstStyle/>
          <a:p>
            <a:r>
              <a:rPr lang="en-US" dirty="0"/>
              <a:t>participation </a:t>
            </a:r>
            <a:r>
              <a:rPr lang="en-US" sz="2400" dirty="0"/>
              <a:t>_ </a:t>
            </a:r>
            <a:r>
              <a:rPr lang="en-US" sz="2400" cap="none" dirty="0"/>
              <a:t>cont.</a:t>
            </a:r>
            <a:endParaRPr lang="en-US" sz="2400" dirty="0"/>
          </a:p>
        </p:txBody>
      </p:sp>
      <p:sp>
        <p:nvSpPr>
          <p:cNvPr id="3" name="Content Placeholder 2"/>
          <p:cNvSpPr>
            <a:spLocks noGrp="1"/>
          </p:cNvSpPr>
          <p:nvPr>
            <p:ph idx="1"/>
          </p:nvPr>
        </p:nvSpPr>
        <p:spPr>
          <a:xfrm>
            <a:off x="190005" y="1068779"/>
            <a:ext cx="8734301" cy="5391398"/>
          </a:xfrm>
        </p:spPr>
        <p:txBody>
          <a:bodyPr/>
          <a:lstStyle/>
          <a:p>
            <a:pPr>
              <a:spcBef>
                <a:spcPts val="500"/>
              </a:spcBef>
            </a:pPr>
            <a:r>
              <a:rPr lang="en-ZA" sz="2400" dirty="0"/>
              <a:t>National Treasury plans to launch IT portals for citizens to access disaggregated budget information more easily, starting with a local government portal</a:t>
            </a:r>
          </a:p>
          <a:p>
            <a:pPr>
              <a:spcBef>
                <a:spcPts val="500"/>
              </a:spcBef>
            </a:pPr>
            <a:r>
              <a:rPr lang="en-ZA" sz="2400" dirty="0"/>
              <a:t>Local Government data available since 2006/07 in planning and performance documents, publications and analysis reports</a:t>
            </a:r>
          </a:p>
          <a:p>
            <a:pPr>
              <a:spcBef>
                <a:spcPts val="500"/>
              </a:spcBef>
            </a:pPr>
            <a:r>
              <a:rPr lang="en-ZA" sz="2400" dirty="0"/>
              <a:t>NT has partnerships to make this data more accessible</a:t>
            </a:r>
          </a:p>
          <a:p>
            <a:pPr>
              <a:spcBef>
                <a:spcPts val="500"/>
              </a:spcBef>
            </a:pPr>
            <a:r>
              <a:rPr lang="en-ZA" sz="2400" dirty="0"/>
              <a:t>Two initial focus areas are:</a:t>
            </a:r>
          </a:p>
          <a:p>
            <a:pPr lvl="1"/>
            <a:r>
              <a:rPr lang="en-ZA" sz="2000" dirty="0">
                <a:solidFill>
                  <a:srgbClr val="0070C0"/>
                </a:solidFill>
              </a:rPr>
              <a:t>an informative and educational citizen’s guide </a:t>
            </a:r>
            <a:r>
              <a:rPr lang="en-ZA" sz="2000" dirty="0" smtClean="0">
                <a:solidFill>
                  <a:srgbClr val="0070C0"/>
                </a:solidFill>
              </a:rPr>
              <a:t/>
            </a:r>
            <a:br>
              <a:rPr lang="en-ZA" sz="2000" dirty="0" smtClean="0">
                <a:solidFill>
                  <a:srgbClr val="0070C0"/>
                </a:solidFill>
              </a:rPr>
            </a:br>
            <a:r>
              <a:rPr lang="en-ZA" sz="2000" dirty="0" smtClean="0">
                <a:solidFill>
                  <a:srgbClr val="0070C0"/>
                </a:solidFill>
              </a:rPr>
              <a:t>to </a:t>
            </a:r>
            <a:r>
              <a:rPr lang="en-ZA" sz="2000" dirty="0">
                <a:solidFill>
                  <a:srgbClr val="0070C0"/>
                </a:solidFill>
              </a:rPr>
              <a:t>their own local municipal budgets </a:t>
            </a:r>
          </a:p>
          <a:p>
            <a:pPr lvl="1"/>
            <a:r>
              <a:rPr lang="en-ZA" sz="2000" dirty="0">
                <a:solidFill>
                  <a:srgbClr val="0070C0"/>
                </a:solidFill>
              </a:rPr>
              <a:t>detailed financial data that will enable </a:t>
            </a:r>
            <a:r>
              <a:rPr lang="en-ZA" sz="2000" dirty="0" smtClean="0">
                <a:solidFill>
                  <a:srgbClr val="0070C0"/>
                </a:solidFill>
              </a:rPr>
              <a:t/>
            </a:r>
            <a:br>
              <a:rPr lang="en-ZA" sz="2000" dirty="0" smtClean="0">
                <a:solidFill>
                  <a:srgbClr val="0070C0"/>
                </a:solidFill>
              </a:rPr>
            </a:br>
            <a:r>
              <a:rPr lang="en-ZA" sz="2000" dirty="0" smtClean="0">
                <a:solidFill>
                  <a:srgbClr val="0070C0"/>
                </a:solidFill>
              </a:rPr>
              <a:t>researchers and </a:t>
            </a:r>
            <a:r>
              <a:rPr lang="en-ZA" sz="2000" dirty="0">
                <a:solidFill>
                  <a:srgbClr val="0070C0"/>
                </a:solidFill>
              </a:rPr>
              <a:t>developers to develop </a:t>
            </a:r>
            <a:r>
              <a:rPr lang="en-ZA" sz="2000" dirty="0" smtClean="0">
                <a:solidFill>
                  <a:srgbClr val="0070C0"/>
                </a:solidFill>
              </a:rPr>
              <a:t/>
            </a:r>
            <a:br>
              <a:rPr lang="en-ZA" sz="2000" dirty="0" smtClean="0">
                <a:solidFill>
                  <a:srgbClr val="0070C0"/>
                </a:solidFill>
              </a:rPr>
            </a:br>
            <a:r>
              <a:rPr lang="en-ZA" sz="2000" dirty="0" smtClean="0">
                <a:solidFill>
                  <a:srgbClr val="0070C0"/>
                </a:solidFill>
              </a:rPr>
              <a:t>their </a:t>
            </a:r>
            <a:r>
              <a:rPr lang="en-ZA" sz="2000" dirty="0">
                <a:solidFill>
                  <a:srgbClr val="0070C0"/>
                </a:solidFill>
              </a:rPr>
              <a:t>own Apps</a:t>
            </a:r>
          </a:p>
          <a:p>
            <a:pPr lvl="0">
              <a:spcBef>
                <a:spcPts val="500"/>
              </a:spcBef>
            </a:pPr>
            <a:r>
              <a:rPr lang="en-ZA" sz="2400" dirty="0"/>
              <a:t>The local government portal will </a:t>
            </a:r>
            <a:r>
              <a:rPr lang="en-ZA" sz="2400" dirty="0" smtClean="0"/>
              <a:t/>
            </a:r>
            <a:br>
              <a:rPr lang="en-ZA" sz="2400" dirty="0" smtClean="0"/>
            </a:br>
            <a:r>
              <a:rPr lang="en-ZA" sz="2400" dirty="0" smtClean="0"/>
              <a:t>be available </a:t>
            </a:r>
            <a:r>
              <a:rPr lang="en-ZA" sz="2400" dirty="0"/>
              <a:t>by August 2016</a:t>
            </a:r>
          </a:p>
          <a:p>
            <a:endParaRPr lang="en-US" dirty="0"/>
          </a:p>
        </p:txBody>
      </p:sp>
      <p:sp>
        <p:nvSpPr>
          <p:cNvPr id="6" name="TextBox 5"/>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17</a:t>
            </a:r>
            <a:endParaRPr lang="en-US" sz="1400" dirty="0"/>
          </a:p>
        </p:txBody>
      </p:sp>
    </p:spTree>
    <p:extLst>
      <p:ext uri="{BB962C8B-B14F-4D97-AF65-F5344CB8AC3E}">
        <p14:creationId xmlns:p14="http://schemas.microsoft.com/office/powerpoint/2010/main" val="405341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going </a:t>
            </a:r>
            <a:br>
              <a:rPr lang="en-US" dirty="0" smtClean="0"/>
            </a:br>
            <a:r>
              <a:rPr lang="en-US" dirty="0" smtClean="0"/>
              <a:t>forward</a:t>
            </a:r>
            <a:endParaRPr lang="en-US" dirty="0"/>
          </a:p>
        </p:txBody>
      </p:sp>
      <p:sp>
        <p:nvSpPr>
          <p:cNvPr id="3" name="Content Placeholder 2"/>
          <p:cNvSpPr>
            <a:spLocks noGrp="1"/>
          </p:cNvSpPr>
          <p:nvPr>
            <p:ph idx="1"/>
          </p:nvPr>
        </p:nvSpPr>
        <p:spPr/>
        <p:txBody>
          <a:bodyPr/>
          <a:lstStyle/>
          <a:p>
            <a:pPr lvl="0">
              <a:spcAft>
                <a:spcPts val="0"/>
              </a:spcAft>
            </a:pPr>
            <a:r>
              <a:rPr lang="en-ZA" sz="2400" dirty="0">
                <a:solidFill>
                  <a:srgbClr val="000000"/>
                </a:solidFill>
                <a:ea typeface="Calibri"/>
                <a:cs typeface="Times New Roman"/>
              </a:rPr>
              <a:t>CSOs &amp; National Treasury committed to improving their budget interactions going forward </a:t>
            </a:r>
          </a:p>
          <a:p>
            <a:r>
              <a:rPr lang="en-ZA" sz="2400" dirty="0">
                <a:solidFill>
                  <a:srgbClr val="000000"/>
                </a:solidFill>
                <a:ea typeface="Calibri"/>
                <a:cs typeface="Times New Roman"/>
              </a:rPr>
              <a:t>Common aims:</a:t>
            </a:r>
          </a:p>
          <a:p>
            <a:pPr lvl="1">
              <a:buFont typeface="Wingdings" charset="2"/>
              <a:buChar char="§"/>
            </a:pPr>
            <a:r>
              <a:rPr lang="en-ZA" sz="1900" dirty="0">
                <a:solidFill>
                  <a:srgbClr val="0070C0"/>
                </a:solidFill>
                <a:ea typeface="Calibri"/>
                <a:cs typeface="Times New Roman"/>
              </a:rPr>
              <a:t>Meaningful citizen empowerment</a:t>
            </a:r>
          </a:p>
          <a:p>
            <a:pPr lvl="1">
              <a:buFont typeface="Wingdings" charset="2"/>
              <a:buChar char="§"/>
            </a:pPr>
            <a:r>
              <a:rPr lang="en-ZA" sz="1900" dirty="0">
                <a:solidFill>
                  <a:srgbClr val="0070C0"/>
                </a:solidFill>
                <a:ea typeface="Calibri"/>
                <a:cs typeface="Times New Roman"/>
              </a:rPr>
              <a:t>Analytical abilities and evidence-based rigour </a:t>
            </a:r>
          </a:p>
          <a:p>
            <a:pPr lvl="1">
              <a:buFont typeface="Wingdings" charset="2"/>
              <a:buChar char="§"/>
            </a:pPr>
            <a:r>
              <a:rPr lang="en-ZA" sz="1900" dirty="0">
                <a:solidFill>
                  <a:srgbClr val="0070C0"/>
                </a:solidFill>
                <a:ea typeface="Calibri"/>
                <a:cs typeface="Times New Roman"/>
              </a:rPr>
              <a:t>Interactive hubs and IT portals</a:t>
            </a:r>
          </a:p>
          <a:p>
            <a:pPr lvl="0">
              <a:spcAft>
                <a:spcPts val="0"/>
              </a:spcAft>
            </a:pPr>
            <a:r>
              <a:rPr lang="en-ZA" sz="2400" dirty="0">
                <a:solidFill>
                  <a:srgbClr val="000000"/>
                </a:solidFill>
                <a:ea typeface="Calibri"/>
                <a:cs typeface="Times New Roman"/>
              </a:rPr>
              <a:t>Key considerations include:</a:t>
            </a:r>
          </a:p>
          <a:p>
            <a:pPr lvl="1">
              <a:buFont typeface="Wingdings" charset="2"/>
              <a:buChar char="§"/>
            </a:pPr>
            <a:r>
              <a:rPr lang="en-ZA" sz="1900" dirty="0">
                <a:solidFill>
                  <a:srgbClr val="0070C0"/>
                </a:solidFill>
                <a:ea typeface="Calibri"/>
                <a:cs typeface="Times New Roman"/>
              </a:rPr>
              <a:t>Need for disaggregated budget and service delivery data</a:t>
            </a:r>
          </a:p>
          <a:p>
            <a:pPr lvl="1">
              <a:buFont typeface="Wingdings" charset="2"/>
              <a:buChar char="§"/>
            </a:pPr>
            <a:r>
              <a:rPr lang="en-ZA" sz="1900" dirty="0">
                <a:solidFill>
                  <a:srgbClr val="0070C0"/>
                </a:solidFill>
                <a:ea typeface="Calibri"/>
                <a:cs typeface="Times New Roman"/>
              </a:rPr>
              <a:t>A range of views and their coordination requirements</a:t>
            </a:r>
          </a:p>
          <a:p>
            <a:pPr lvl="1">
              <a:buFont typeface="Wingdings" charset="2"/>
              <a:buChar char="§"/>
            </a:pPr>
            <a:r>
              <a:rPr lang="en-ZA" sz="1900" dirty="0">
                <a:solidFill>
                  <a:srgbClr val="0070C0"/>
                </a:solidFill>
                <a:ea typeface="Calibri"/>
                <a:cs typeface="Times New Roman"/>
              </a:rPr>
              <a:t>Different nature of relationships with different CSOs and line departments</a:t>
            </a:r>
          </a:p>
          <a:p>
            <a:pPr lvl="1">
              <a:buFont typeface="Wingdings" charset="2"/>
              <a:buChar char="§"/>
            </a:pPr>
            <a:r>
              <a:rPr lang="en-ZA" sz="1900" dirty="0">
                <a:solidFill>
                  <a:srgbClr val="0070C0"/>
                </a:solidFill>
                <a:ea typeface="Calibri"/>
                <a:cs typeface="Times New Roman"/>
              </a:rPr>
              <a:t>National Treasury’s role and mandate within government</a:t>
            </a:r>
          </a:p>
          <a:p>
            <a:pPr lvl="1">
              <a:buFont typeface="Wingdings" charset="2"/>
              <a:buChar char="§"/>
            </a:pPr>
            <a:r>
              <a:rPr lang="en-ZA" sz="1900" b="1" dirty="0">
                <a:solidFill>
                  <a:srgbClr val="00B050"/>
                </a:solidFill>
                <a:ea typeface="Calibri"/>
                <a:cs typeface="Times New Roman"/>
              </a:rPr>
              <a:t>Budget process interaction spaces, focussing on formulation phase</a:t>
            </a:r>
          </a:p>
          <a:p>
            <a:pPr lvl="1">
              <a:buFont typeface="Wingdings" charset="2"/>
              <a:buChar char="§"/>
            </a:pPr>
            <a:r>
              <a:rPr lang="en-ZA" sz="1900" b="1" dirty="0">
                <a:solidFill>
                  <a:srgbClr val="00B050"/>
                </a:solidFill>
                <a:ea typeface="Calibri"/>
                <a:cs typeface="Times New Roman"/>
              </a:rPr>
              <a:t>Role of social audits in achieving value for money</a:t>
            </a:r>
          </a:p>
          <a:p>
            <a:pPr lvl="1">
              <a:buFont typeface="Wingdings" charset="2"/>
              <a:buChar char="§"/>
            </a:pPr>
            <a:r>
              <a:rPr lang="en-ZA" sz="1900" b="1" dirty="0" smtClean="0">
                <a:solidFill>
                  <a:srgbClr val="00B050"/>
                </a:solidFill>
                <a:ea typeface="Calibri"/>
                <a:cs typeface="Times New Roman"/>
              </a:rPr>
              <a:t>Extending- and sustaining- </a:t>
            </a:r>
            <a:r>
              <a:rPr lang="en-ZA" sz="1900" b="1" dirty="0">
                <a:solidFill>
                  <a:srgbClr val="00B050"/>
                </a:solidFill>
                <a:ea typeface="Calibri"/>
                <a:cs typeface="Times New Roman"/>
              </a:rPr>
              <a:t>citizen-owned publications on </a:t>
            </a:r>
            <a:r>
              <a:rPr lang="en-ZA" sz="1900" b="1" dirty="0" smtClean="0">
                <a:solidFill>
                  <a:srgbClr val="00B050"/>
                </a:solidFill>
                <a:ea typeface="Calibri"/>
                <a:cs typeface="Times New Roman"/>
              </a:rPr>
              <a:t>budgets</a:t>
            </a:r>
          </a:p>
          <a:p>
            <a:pPr lvl="1">
              <a:buFont typeface="Wingdings" charset="2"/>
              <a:buChar char="§"/>
            </a:pPr>
            <a:r>
              <a:rPr lang="en-ZA" sz="1900" b="1" dirty="0" smtClean="0">
                <a:solidFill>
                  <a:srgbClr val="00B050"/>
                </a:solidFill>
                <a:ea typeface="Calibri"/>
                <a:cs typeface="Times New Roman"/>
              </a:rPr>
              <a:t>Need wider, deeper, regular CSO engagement specific to OGP Commitment 2 </a:t>
            </a:r>
            <a:endParaRPr lang="en-ZA" sz="1900" b="1" dirty="0">
              <a:solidFill>
                <a:srgbClr val="00B050"/>
              </a:solidFill>
              <a:ea typeface="Calibri"/>
              <a:cs typeface="Times New Roman"/>
            </a:endParaRPr>
          </a:p>
          <a:p>
            <a:endParaRPr lang="en-US" dirty="0"/>
          </a:p>
        </p:txBody>
      </p:sp>
      <p:sp>
        <p:nvSpPr>
          <p:cNvPr id="4" name="TextBox 3"/>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18</a:t>
            </a:r>
            <a:endParaRPr lang="en-US" sz="1400" dirty="0"/>
          </a:p>
        </p:txBody>
      </p:sp>
    </p:spTree>
    <p:extLst>
      <p:ext uri="{BB962C8B-B14F-4D97-AF65-F5344CB8AC3E}">
        <p14:creationId xmlns:p14="http://schemas.microsoft.com/office/powerpoint/2010/main" val="1883555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rPr>
              <a:t>Open government partnership</a:t>
            </a:r>
            <a:endParaRPr lang="en-US" dirty="0">
              <a:latin typeface="+mn-lt"/>
            </a:endParaRPr>
          </a:p>
        </p:txBody>
      </p:sp>
      <p:sp>
        <p:nvSpPr>
          <p:cNvPr id="3" name="Content Placeholder 2"/>
          <p:cNvSpPr>
            <a:spLocks noGrp="1"/>
          </p:cNvSpPr>
          <p:nvPr>
            <p:ph idx="1"/>
          </p:nvPr>
        </p:nvSpPr>
        <p:spPr/>
        <p:txBody>
          <a:bodyPr/>
          <a:lstStyle/>
          <a:p>
            <a:r>
              <a:rPr lang="en-ZA" dirty="0"/>
              <a:t>South Africa is a founding member of the </a:t>
            </a:r>
            <a:r>
              <a:rPr lang="en-ZA" dirty="0" smtClean="0"/>
              <a:t>OGP</a:t>
            </a:r>
            <a:endParaRPr lang="en-ZA" dirty="0"/>
          </a:p>
          <a:p>
            <a:r>
              <a:rPr lang="en-ZA" dirty="0"/>
              <a:t>Commitment made in Country National Action Plan includes CSOs and Treasury activities </a:t>
            </a:r>
            <a:r>
              <a:rPr lang="en-ZA" dirty="0" smtClean="0"/>
              <a:t>			 in </a:t>
            </a:r>
            <a:r>
              <a:rPr lang="en-ZA" dirty="0"/>
              <a:t>the budget </a:t>
            </a:r>
            <a:r>
              <a:rPr lang="en-ZA" dirty="0" smtClean="0"/>
              <a:t>process</a:t>
            </a:r>
            <a:endParaRPr lang="en-ZA" dirty="0"/>
          </a:p>
          <a:p>
            <a:r>
              <a:rPr lang="en-ZA" dirty="0"/>
              <a:t>Steward of the Global Initiative 	</a:t>
            </a:r>
            <a:r>
              <a:rPr lang="en-ZA" dirty="0" smtClean="0"/>
              <a:t>		           on </a:t>
            </a:r>
            <a:r>
              <a:rPr lang="en-ZA" dirty="0"/>
              <a:t>Fiscal Transparency (</a:t>
            </a:r>
            <a:r>
              <a:rPr lang="en-ZA" dirty="0" smtClean="0"/>
              <a:t>GIFT)</a:t>
            </a:r>
            <a:endParaRPr lang="en-US" dirty="0"/>
          </a:p>
        </p:txBody>
      </p:sp>
      <p:pic>
        <p:nvPicPr>
          <p:cNvPr id="5" name="Picture 4"/>
          <p:cNvPicPr>
            <a:picLocks noChangeAspect="1"/>
          </p:cNvPicPr>
          <p:nvPr/>
        </p:nvPicPr>
        <p:blipFill>
          <a:blip r:embed="rId3"/>
          <a:stretch>
            <a:fillRect/>
          </a:stretch>
        </p:blipFill>
        <p:spPr>
          <a:xfrm>
            <a:off x="3955259" y="2830230"/>
            <a:ext cx="4667002" cy="3374916"/>
          </a:xfrm>
          <a:prstGeom prst="rect">
            <a:avLst/>
          </a:prstGeom>
        </p:spPr>
      </p:pic>
      <p:sp>
        <p:nvSpPr>
          <p:cNvPr id="6" name="TextBox 5"/>
          <p:cNvSpPr txBox="1"/>
          <p:nvPr/>
        </p:nvSpPr>
        <p:spPr>
          <a:xfrm>
            <a:off x="77190" y="6448301"/>
            <a:ext cx="492826" cy="307777"/>
          </a:xfrm>
          <a:prstGeom prst="rect">
            <a:avLst/>
          </a:prstGeom>
          <a:noFill/>
        </p:spPr>
        <p:txBody>
          <a:bodyPr wrap="square" rtlCol="0">
            <a:spAutoFit/>
          </a:bodyPr>
          <a:lstStyle/>
          <a:p>
            <a:r>
              <a:rPr lang="en-US" sz="1400" dirty="0" smtClean="0"/>
              <a:t>1</a:t>
            </a:r>
            <a:endParaRPr lang="en-US" sz="1400" dirty="0"/>
          </a:p>
        </p:txBody>
      </p:sp>
    </p:spTree>
    <p:extLst>
      <p:ext uri="{BB962C8B-B14F-4D97-AF65-F5344CB8AC3E}">
        <p14:creationId xmlns:p14="http://schemas.microsoft.com/office/powerpoint/2010/main" val="1781999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91" y="-95003"/>
            <a:ext cx="9351678" cy="7032766"/>
          </a:xfrm>
          <a:prstGeom prst="rect">
            <a:avLst/>
          </a:prstGeom>
        </p:spPr>
      </p:pic>
    </p:spTree>
    <p:extLst>
      <p:ext uri="{BB962C8B-B14F-4D97-AF65-F5344CB8AC3E}">
        <p14:creationId xmlns:p14="http://schemas.microsoft.com/office/powerpoint/2010/main" val="40776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Open budget surveys</a:t>
            </a:r>
            <a:endParaRPr lang="en-US" dirty="0">
              <a:latin typeface="+mn-lt"/>
            </a:endParaRPr>
          </a:p>
        </p:txBody>
      </p:sp>
      <p:sp>
        <p:nvSpPr>
          <p:cNvPr id="3" name="Content Placeholder 2"/>
          <p:cNvSpPr>
            <a:spLocks noGrp="1"/>
          </p:cNvSpPr>
          <p:nvPr>
            <p:ph idx="1"/>
          </p:nvPr>
        </p:nvSpPr>
        <p:spPr/>
        <p:txBody>
          <a:bodyPr/>
          <a:lstStyle/>
          <a:p>
            <a:r>
              <a:rPr lang="en-ZA" dirty="0"/>
              <a:t>2010: South Africa ranked first </a:t>
            </a:r>
          </a:p>
          <a:p>
            <a:r>
              <a:rPr lang="en-ZA" dirty="0"/>
              <a:t>2015: South Africa ranked third (expanded questionnaire) </a:t>
            </a:r>
          </a:p>
          <a:p>
            <a:pPr marL="0"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57" y="2146055"/>
            <a:ext cx="8497571" cy="445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2</a:t>
            </a:r>
            <a:endParaRPr lang="en-US" sz="1400" dirty="0"/>
          </a:p>
        </p:txBody>
      </p:sp>
    </p:spTree>
    <p:extLst>
      <p:ext uri="{BB962C8B-B14F-4D97-AF65-F5344CB8AC3E}">
        <p14:creationId xmlns:p14="http://schemas.microsoft.com/office/powerpoint/2010/main" val="318561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180000"/>
          <a:lstStyle/>
          <a:p>
            <a:r>
              <a:rPr lang="en-US" dirty="0">
                <a:latin typeface="+mn-lt"/>
              </a:rPr>
              <a:t>Open budget </a:t>
            </a:r>
            <a:r>
              <a:rPr lang="en-US" dirty="0" smtClean="0">
                <a:latin typeface="+mn-lt"/>
              </a:rPr>
              <a:t>surveys </a:t>
            </a:r>
            <a:r>
              <a:rPr lang="en-US" sz="2400" dirty="0" smtClean="0"/>
              <a:t>_ </a:t>
            </a:r>
            <a:r>
              <a:rPr lang="en-US" sz="2400" cap="none" dirty="0" smtClean="0"/>
              <a:t>cont.</a:t>
            </a:r>
            <a:endParaRPr lang="en-US" sz="2400" cap="none" dirty="0"/>
          </a:p>
        </p:txBody>
      </p:sp>
      <p:sp>
        <p:nvSpPr>
          <p:cNvPr id="3" name="Content Placeholder 2"/>
          <p:cNvSpPr>
            <a:spLocks noGrp="1"/>
          </p:cNvSpPr>
          <p:nvPr>
            <p:ph idx="1"/>
          </p:nvPr>
        </p:nvSpPr>
        <p:spPr/>
        <p:txBody>
          <a:bodyPr/>
          <a:lstStyle/>
          <a:p>
            <a:r>
              <a:rPr lang="en-US" dirty="0"/>
              <a:t>South Africa scored highly in </a:t>
            </a:r>
            <a:r>
              <a:rPr lang="en-US" dirty="0" smtClean="0"/>
              <a:t/>
            </a:r>
            <a:br>
              <a:rPr lang="en-US" dirty="0" smtClean="0"/>
            </a:br>
            <a:r>
              <a:rPr lang="en-US" dirty="0" smtClean="0"/>
              <a:t>2015 Survey in </a:t>
            </a:r>
            <a:r>
              <a:rPr lang="en-US" dirty="0"/>
              <a:t>its 3 main areas </a:t>
            </a:r>
            <a:r>
              <a:rPr lang="en-US" dirty="0" smtClean="0"/>
              <a:t/>
            </a:r>
            <a:br>
              <a:rPr lang="en-US" dirty="0" smtClean="0"/>
            </a:br>
            <a:r>
              <a:rPr lang="en-US" dirty="0" smtClean="0"/>
              <a:t>of </a:t>
            </a:r>
            <a:r>
              <a:rPr lang="en-US" dirty="0"/>
              <a:t>budget </a:t>
            </a:r>
            <a:r>
              <a:rPr lang="en-US" dirty="0" smtClean="0"/>
              <a:t>accountability</a:t>
            </a:r>
            <a:r>
              <a:rPr lang="en-US" dirty="0"/>
              <a:t>: </a:t>
            </a:r>
          </a:p>
          <a:p>
            <a:pPr marL="914400" lvl="1" indent="-457200">
              <a:buFont typeface="+mj-lt"/>
              <a:buAutoNum type="arabicPeriod"/>
            </a:pPr>
            <a:r>
              <a:rPr lang="en-US" dirty="0">
                <a:solidFill>
                  <a:schemeClr val="tx1">
                    <a:lumMod val="95000"/>
                    <a:lumOff val="5000"/>
                  </a:schemeClr>
                </a:solidFill>
              </a:rPr>
              <a:t>Budget transparency: </a:t>
            </a:r>
            <a:r>
              <a:rPr lang="en-US" dirty="0" smtClean="0">
                <a:solidFill>
                  <a:schemeClr val="tx1">
                    <a:lumMod val="95000"/>
                    <a:lumOff val="5000"/>
                  </a:schemeClr>
                </a:solidFill>
              </a:rPr>
              <a:t/>
            </a:r>
            <a:br>
              <a:rPr lang="en-US" dirty="0" smtClean="0">
                <a:solidFill>
                  <a:schemeClr val="tx1">
                    <a:lumMod val="95000"/>
                    <a:lumOff val="5000"/>
                  </a:schemeClr>
                </a:solidFill>
              </a:rPr>
            </a:br>
            <a:r>
              <a:rPr lang="en-US" b="1" dirty="0" smtClean="0">
                <a:solidFill>
                  <a:srgbClr val="0070C0"/>
                </a:solidFill>
              </a:rPr>
              <a:t>Ranked </a:t>
            </a:r>
            <a:r>
              <a:rPr lang="en-US" b="1" dirty="0">
                <a:solidFill>
                  <a:srgbClr val="0070C0"/>
                </a:solidFill>
              </a:rPr>
              <a:t>3rd</a:t>
            </a:r>
          </a:p>
          <a:p>
            <a:pPr marL="914400" lvl="1" indent="-457200">
              <a:buFont typeface="+mj-lt"/>
              <a:buAutoNum type="arabicPeriod"/>
            </a:pPr>
            <a:r>
              <a:rPr lang="en-US" dirty="0">
                <a:solidFill>
                  <a:schemeClr val="tx1">
                    <a:lumMod val="95000"/>
                    <a:lumOff val="5000"/>
                  </a:schemeClr>
                </a:solidFill>
              </a:rPr>
              <a:t>Public participation: </a:t>
            </a:r>
            <a:br>
              <a:rPr lang="en-US" dirty="0">
                <a:solidFill>
                  <a:schemeClr val="tx1">
                    <a:lumMod val="95000"/>
                    <a:lumOff val="5000"/>
                  </a:schemeClr>
                </a:solidFill>
              </a:rPr>
            </a:br>
            <a:r>
              <a:rPr lang="en-US" b="1" dirty="0" smtClean="0">
                <a:solidFill>
                  <a:srgbClr val="002060"/>
                </a:solidFill>
              </a:rPr>
              <a:t>Ranked </a:t>
            </a:r>
            <a:r>
              <a:rPr lang="en-US" b="1" dirty="0">
                <a:solidFill>
                  <a:srgbClr val="002060"/>
                </a:solidFill>
              </a:rPr>
              <a:t>joint 5th </a:t>
            </a:r>
          </a:p>
          <a:p>
            <a:pPr marL="914400" lvl="1" indent="-457200">
              <a:buFont typeface="+mj-lt"/>
              <a:buAutoNum type="arabicPeriod"/>
            </a:pPr>
            <a:r>
              <a:rPr lang="en-US" dirty="0">
                <a:solidFill>
                  <a:schemeClr val="tx1">
                    <a:lumMod val="95000"/>
                    <a:lumOff val="5000"/>
                  </a:schemeClr>
                </a:solidFill>
              </a:rPr>
              <a:t>Institutional oversight: </a:t>
            </a:r>
            <a:r>
              <a:rPr lang="en-US" dirty="0" smtClean="0">
                <a:solidFill>
                  <a:schemeClr val="tx1">
                    <a:lumMod val="95000"/>
                    <a:lumOff val="5000"/>
                  </a:schemeClr>
                </a:solidFill>
              </a:rPr>
              <a:t/>
            </a:r>
            <a:br>
              <a:rPr lang="en-US" dirty="0" smtClean="0">
                <a:solidFill>
                  <a:schemeClr val="tx1">
                    <a:lumMod val="95000"/>
                    <a:lumOff val="5000"/>
                  </a:schemeClr>
                </a:solidFill>
              </a:rPr>
            </a:br>
            <a:r>
              <a:rPr lang="en-US" b="1" dirty="0" smtClean="0">
                <a:solidFill>
                  <a:srgbClr val="00B050"/>
                </a:solidFill>
              </a:rPr>
              <a:t>Ranked </a:t>
            </a:r>
            <a:r>
              <a:rPr lang="en-US" b="1" dirty="0">
                <a:solidFill>
                  <a:srgbClr val="00B050"/>
                </a:solidFill>
              </a:rPr>
              <a:t>joint 2nd</a:t>
            </a:r>
          </a:p>
          <a:p>
            <a:r>
              <a:rPr lang="en-US" kern="0" dirty="0"/>
              <a:t>South Africa </a:t>
            </a:r>
            <a:r>
              <a:rPr lang="en-ZA" kern="0" dirty="0"/>
              <a:t>was one of only </a:t>
            </a:r>
            <a:r>
              <a:rPr lang="en-ZA" kern="0" dirty="0" smtClean="0"/>
              <a:t/>
            </a:r>
            <a:br>
              <a:rPr lang="en-ZA" kern="0" dirty="0" smtClean="0"/>
            </a:br>
            <a:r>
              <a:rPr lang="en-ZA" kern="0" dirty="0" smtClean="0"/>
              <a:t>four countries that </a:t>
            </a:r>
            <a:r>
              <a:rPr lang="en-ZA" kern="0" dirty="0"/>
              <a:t>performed </a:t>
            </a:r>
            <a:r>
              <a:rPr lang="en-ZA" kern="0" dirty="0" smtClean="0"/>
              <a:t/>
            </a:r>
            <a:br>
              <a:rPr lang="en-ZA" kern="0" dirty="0" smtClean="0"/>
            </a:br>
            <a:r>
              <a:rPr lang="en-ZA" kern="0" dirty="0" smtClean="0"/>
              <a:t>solidly </a:t>
            </a:r>
            <a:r>
              <a:rPr lang="en-ZA" kern="0" dirty="0"/>
              <a:t>across all three categories</a:t>
            </a:r>
            <a:endParaRPr lang="en-US" kern="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758" y="1174411"/>
            <a:ext cx="3044730" cy="4745438"/>
          </a:xfrm>
          <a:prstGeom prst="rect">
            <a:avLst/>
          </a:prstGeom>
        </p:spPr>
      </p:pic>
      <p:sp>
        <p:nvSpPr>
          <p:cNvPr id="6" name="TextBox 5"/>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3</a:t>
            </a:r>
            <a:endParaRPr lang="en-US" sz="1400" dirty="0"/>
          </a:p>
        </p:txBody>
      </p:sp>
    </p:spTree>
    <p:extLst>
      <p:ext uri="{BB962C8B-B14F-4D97-AF65-F5344CB8AC3E}">
        <p14:creationId xmlns:p14="http://schemas.microsoft.com/office/powerpoint/2010/main" val="159473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Transparency</a:t>
            </a:r>
            <a:endParaRPr lang="en-US" dirty="0">
              <a:latin typeface="+mn-lt"/>
            </a:endParaRPr>
          </a:p>
        </p:txBody>
      </p:sp>
      <p:sp>
        <p:nvSpPr>
          <p:cNvPr id="3" name="Content Placeholder 2"/>
          <p:cNvSpPr>
            <a:spLocks noGrp="1"/>
          </p:cNvSpPr>
          <p:nvPr>
            <p:ph idx="1"/>
          </p:nvPr>
        </p:nvSpPr>
        <p:spPr/>
        <p:txBody>
          <a:bodyPr/>
          <a:lstStyle/>
          <a:p>
            <a:r>
              <a:rPr lang="en-ZA" dirty="0"/>
              <a:t>Continued publication </a:t>
            </a:r>
            <a:r>
              <a:rPr lang="en-ZA" dirty="0" smtClean="0"/>
              <a:t>of </a:t>
            </a:r>
            <a:r>
              <a:rPr lang="en-ZA" dirty="0"/>
              <a:t>extensive </a:t>
            </a:r>
            <a:r>
              <a:rPr lang="en-ZA" dirty="0" smtClean="0"/>
              <a:t>National Budget </a:t>
            </a:r>
            <a:r>
              <a:rPr lang="en-ZA" dirty="0"/>
              <a:t>data</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8675" y="1683189"/>
            <a:ext cx="1592216" cy="2281547"/>
          </a:xfrm>
          <a:prstGeom prst="rect">
            <a:avLst/>
          </a:prstGeom>
          <a:ln>
            <a:solidFill>
              <a:schemeClr val="bg1">
                <a:lumMod val="75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906" y="1683189"/>
            <a:ext cx="3231400" cy="4647152"/>
          </a:xfrm>
          <a:prstGeom prst="rect">
            <a:avLst/>
          </a:prstGeom>
          <a:ln>
            <a:solidFill>
              <a:schemeClr val="bg1">
                <a:lumMod val="75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8674" y="4072959"/>
            <a:ext cx="1586475" cy="2281547"/>
          </a:xfrm>
          <a:prstGeom prst="rect">
            <a:avLst/>
          </a:prstGeom>
          <a:ln>
            <a:solidFill>
              <a:schemeClr val="bg1">
                <a:lumMod val="75000"/>
              </a:schemeClr>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44" y="1683189"/>
            <a:ext cx="3307515" cy="4673056"/>
          </a:xfrm>
          <a:prstGeom prst="rect">
            <a:avLst/>
          </a:prstGeom>
          <a:ln>
            <a:solidFill>
              <a:schemeClr val="bg1">
                <a:lumMod val="75000"/>
              </a:schemeClr>
            </a:solidFill>
          </a:ln>
        </p:spPr>
      </p:pic>
      <p:sp>
        <p:nvSpPr>
          <p:cNvPr id="8" name="TextBox 7"/>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4</a:t>
            </a:r>
            <a:endParaRPr lang="en-US" sz="1400" dirty="0"/>
          </a:p>
        </p:txBody>
      </p:sp>
    </p:spTree>
    <p:extLst>
      <p:ext uri="{BB962C8B-B14F-4D97-AF65-F5344CB8AC3E}">
        <p14:creationId xmlns:p14="http://schemas.microsoft.com/office/powerpoint/2010/main" val="1986894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Transparency</a:t>
            </a:r>
            <a:r>
              <a:rPr lang="en-US" dirty="0" smtClean="0"/>
              <a:t> </a:t>
            </a:r>
            <a:r>
              <a:rPr lang="en-US" sz="2400" dirty="0"/>
              <a:t>_ </a:t>
            </a:r>
            <a:r>
              <a:rPr lang="en-US" sz="2400" cap="none" dirty="0"/>
              <a:t>cont.</a:t>
            </a:r>
            <a:endParaRPr lang="en-US" sz="2400" dirty="0"/>
          </a:p>
        </p:txBody>
      </p:sp>
      <p:sp>
        <p:nvSpPr>
          <p:cNvPr id="3" name="Content Placeholder 2"/>
          <p:cNvSpPr>
            <a:spLocks noGrp="1"/>
          </p:cNvSpPr>
          <p:nvPr>
            <p:ph idx="1"/>
          </p:nvPr>
        </p:nvSpPr>
        <p:spPr/>
        <p:txBody>
          <a:bodyPr/>
          <a:lstStyle/>
          <a:p>
            <a:r>
              <a:rPr lang="en-ZA" dirty="0"/>
              <a:t>Continued publication of extensive </a:t>
            </a:r>
            <a:r>
              <a:rPr lang="en-ZA" dirty="0" smtClean="0"/>
              <a:t/>
            </a:r>
            <a:br>
              <a:rPr lang="en-ZA" dirty="0" smtClean="0"/>
            </a:br>
            <a:r>
              <a:rPr lang="en-ZA" dirty="0" smtClean="0"/>
              <a:t>mid-year </a:t>
            </a:r>
            <a:r>
              <a:rPr lang="en-ZA" dirty="0"/>
              <a:t>National </a:t>
            </a:r>
            <a:r>
              <a:rPr lang="en-ZA" dirty="0" smtClean="0"/>
              <a:t>Budget </a:t>
            </a:r>
            <a:r>
              <a:rPr lang="en-ZA" dirty="0"/>
              <a:t>data</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25" y="2101932"/>
            <a:ext cx="3172261" cy="4471066"/>
          </a:xfrm>
          <a:prstGeom prst="rect">
            <a:avLst/>
          </a:prstGeom>
          <a:ln>
            <a:solidFill>
              <a:schemeClr val="bg1">
                <a:lumMod val="75000"/>
              </a:schemeClr>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444" y="2101933"/>
            <a:ext cx="3164859" cy="4471066"/>
          </a:xfrm>
          <a:prstGeom prst="rect">
            <a:avLst/>
          </a:prstGeom>
          <a:ln>
            <a:solidFill>
              <a:schemeClr val="bg1">
                <a:lumMod val="75000"/>
              </a:schemeClr>
            </a:solidFill>
          </a:ln>
        </p:spPr>
      </p:pic>
      <p:sp>
        <p:nvSpPr>
          <p:cNvPr id="7" name="TextBox 6"/>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5</a:t>
            </a:r>
            <a:endParaRPr lang="en-US" sz="1400" dirty="0"/>
          </a:p>
        </p:txBody>
      </p:sp>
    </p:spTree>
    <p:extLst>
      <p:ext uri="{BB962C8B-B14F-4D97-AF65-F5344CB8AC3E}">
        <p14:creationId xmlns:p14="http://schemas.microsoft.com/office/powerpoint/2010/main" val="1404515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1091"/>
            <a:ext cx="9144000" cy="2016909"/>
          </a:xfrm>
          <a:prstGeom prst="rect">
            <a:avLst/>
          </a:prstGeom>
        </p:spPr>
      </p:pic>
      <p:sp>
        <p:nvSpPr>
          <p:cNvPr id="2" name="Title 1"/>
          <p:cNvSpPr>
            <a:spLocks noGrp="1"/>
          </p:cNvSpPr>
          <p:nvPr>
            <p:ph type="title"/>
          </p:nvPr>
        </p:nvSpPr>
        <p:spPr/>
        <p:txBody>
          <a:bodyPr/>
          <a:lstStyle/>
          <a:p>
            <a:r>
              <a:rPr lang="en-US" dirty="0" smtClean="0">
                <a:latin typeface="+mn-lt"/>
              </a:rPr>
              <a:t>Budget tipsters</a:t>
            </a:r>
            <a:endParaRPr lang="en-US" dirty="0">
              <a:latin typeface="+mn-lt"/>
            </a:endParaRPr>
          </a:p>
        </p:txBody>
      </p:sp>
      <p:sp>
        <p:nvSpPr>
          <p:cNvPr id="3" name="Content Placeholder 2"/>
          <p:cNvSpPr>
            <a:spLocks noGrp="1"/>
          </p:cNvSpPr>
          <p:nvPr>
            <p:ph idx="1"/>
          </p:nvPr>
        </p:nvSpPr>
        <p:spPr>
          <a:xfrm>
            <a:off x="4860281" y="1860193"/>
            <a:ext cx="2149434" cy="528452"/>
          </a:xfrm>
        </p:spPr>
        <p:txBody>
          <a:bodyPr/>
          <a:lstStyle/>
          <a:p>
            <a:r>
              <a:rPr lang="en-ZA" dirty="0"/>
              <a:t>Tipster </a:t>
            </a:r>
            <a:r>
              <a:rPr lang="en-ZA" dirty="0" smtClean="0"/>
              <a:t>2 </a:t>
            </a:r>
            <a:endParaRPr lang="en-ZA" dirty="0"/>
          </a:p>
          <a:p>
            <a:pPr marL="0" indent="0">
              <a:buNone/>
            </a:pPr>
            <a:endParaRPr lang="en-US" dirty="0"/>
          </a:p>
        </p:txBody>
      </p:sp>
      <p:sp>
        <p:nvSpPr>
          <p:cNvPr id="4" name="Content Placeholder 2"/>
          <p:cNvSpPr txBox="1">
            <a:spLocks/>
          </p:cNvSpPr>
          <p:nvPr/>
        </p:nvSpPr>
        <p:spPr>
          <a:xfrm>
            <a:off x="1194077" y="1860194"/>
            <a:ext cx="2149434" cy="528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smtClean="0"/>
              <a:t>Tipster 1 </a:t>
            </a:r>
          </a:p>
          <a:p>
            <a:pPr marL="0" indent="0">
              <a:buFont typeface="Arial" panose="020B0604020202020204" pitchFamily="34" charse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287" t="3700" r="1854" b="15468"/>
          <a:stretch/>
        </p:blipFill>
        <p:spPr>
          <a:xfrm>
            <a:off x="4933512" y="2388646"/>
            <a:ext cx="2861473" cy="200099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439" t="4281" r="7592" b="-7482"/>
          <a:stretch/>
        </p:blipFill>
        <p:spPr>
          <a:xfrm>
            <a:off x="1080655" y="2388646"/>
            <a:ext cx="3168046" cy="2165110"/>
          </a:xfrm>
          <a:prstGeom prst="rect">
            <a:avLst/>
          </a:prstGeom>
        </p:spPr>
      </p:pic>
      <p:cxnSp>
        <p:nvCxnSpPr>
          <p:cNvPr id="17" name="Straight Connector 16"/>
          <p:cNvCxnSpPr/>
          <p:nvPr/>
        </p:nvCxnSpPr>
        <p:spPr>
          <a:xfrm>
            <a:off x="4599025" y="1984885"/>
            <a:ext cx="0" cy="24047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190" y="6448301"/>
            <a:ext cx="296883" cy="307777"/>
          </a:xfrm>
          <a:prstGeom prst="rect">
            <a:avLst/>
          </a:prstGeom>
          <a:solidFill>
            <a:schemeClr val="bg1"/>
          </a:solidFill>
        </p:spPr>
        <p:txBody>
          <a:bodyPr wrap="square" rtlCol="0">
            <a:spAutoFit/>
          </a:bodyPr>
          <a:lstStyle/>
          <a:p>
            <a:r>
              <a:rPr lang="en-US" sz="1400" dirty="0" smtClean="0"/>
              <a:t>6</a:t>
            </a:r>
            <a:endParaRPr lang="en-US" sz="1400" dirty="0"/>
          </a:p>
        </p:txBody>
      </p:sp>
      <p:sp>
        <p:nvSpPr>
          <p:cNvPr id="15" name="Content Placeholder 2"/>
          <p:cNvSpPr txBox="1">
            <a:spLocks/>
          </p:cNvSpPr>
          <p:nvPr/>
        </p:nvSpPr>
        <p:spPr>
          <a:xfrm>
            <a:off x="190005" y="1229106"/>
            <a:ext cx="8734301" cy="44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300" dirty="0" smtClean="0">
                <a:solidFill>
                  <a:srgbClr val="FF8524"/>
                </a:solidFill>
              </a:rPr>
              <a:t>Launched in 1999 by Trevor Manuel the then Minister of Finance</a:t>
            </a:r>
            <a:endParaRPr lang="en-US" sz="2300" dirty="0">
              <a:solidFill>
                <a:srgbClr val="FF8524"/>
              </a:solidFill>
            </a:endParaRPr>
          </a:p>
        </p:txBody>
      </p:sp>
      <p:sp>
        <p:nvSpPr>
          <p:cNvPr id="16" name="Content Placeholder 2"/>
          <p:cNvSpPr txBox="1">
            <a:spLocks/>
          </p:cNvSpPr>
          <p:nvPr/>
        </p:nvSpPr>
        <p:spPr>
          <a:xfrm>
            <a:off x="2849046" y="1955193"/>
            <a:ext cx="1511439" cy="3028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ZA" sz="1800" dirty="0" smtClean="0">
                <a:solidFill>
                  <a:schemeClr val="bg1">
                    <a:lumMod val="65000"/>
                  </a:schemeClr>
                </a:solidFill>
              </a:rPr>
              <a:t>24/02/2016</a:t>
            </a:r>
            <a:endParaRPr lang="en-US" sz="1800" dirty="0">
              <a:solidFill>
                <a:schemeClr val="bg1">
                  <a:lumMod val="65000"/>
                </a:schemeClr>
              </a:solidFill>
            </a:endParaRPr>
          </a:p>
        </p:txBody>
      </p:sp>
      <p:sp>
        <p:nvSpPr>
          <p:cNvPr id="18" name="Content Placeholder 2"/>
          <p:cNvSpPr txBox="1">
            <a:spLocks/>
          </p:cNvSpPr>
          <p:nvPr/>
        </p:nvSpPr>
        <p:spPr>
          <a:xfrm>
            <a:off x="6364248" y="1955193"/>
            <a:ext cx="1511439" cy="3028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ZA" sz="1800" dirty="0" smtClean="0">
                <a:solidFill>
                  <a:schemeClr val="bg1">
                    <a:lumMod val="65000"/>
                  </a:schemeClr>
                </a:solidFill>
              </a:rPr>
              <a:t>25/02/2015</a:t>
            </a:r>
            <a:endParaRPr lang="en-US" sz="1800" dirty="0">
              <a:solidFill>
                <a:schemeClr val="bg1">
                  <a:lumMod val="65000"/>
                </a:schemeClr>
              </a:solidFill>
            </a:endParaRPr>
          </a:p>
        </p:txBody>
      </p:sp>
    </p:spTree>
    <p:extLst>
      <p:ext uri="{BB962C8B-B14F-4D97-AF65-F5344CB8AC3E}">
        <p14:creationId xmlns:p14="http://schemas.microsoft.com/office/powerpoint/2010/main" val="1280311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074" y="5667183"/>
            <a:ext cx="1854925" cy="1190816"/>
          </a:xfrm>
          <a:prstGeom prst="rect">
            <a:avLst/>
          </a:prstGeom>
        </p:spPr>
      </p:pic>
      <p:sp>
        <p:nvSpPr>
          <p:cNvPr id="2" name="Title 1"/>
          <p:cNvSpPr>
            <a:spLocks noGrp="1"/>
          </p:cNvSpPr>
          <p:nvPr>
            <p:ph type="title"/>
          </p:nvPr>
        </p:nvSpPr>
        <p:spPr/>
        <p:txBody>
          <a:bodyPr/>
          <a:lstStyle/>
          <a:p>
            <a:r>
              <a:rPr lang="en-US" dirty="0" smtClean="0"/>
              <a:t>Participation</a:t>
            </a:r>
            <a:endParaRPr lang="en-US" dirty="0"/>
          </a:p>
        </p:txBody>
      </p:sp>
      <p:sp>
        <p:nvSpPr>
          <p:cNvPr id="3" name="Content Placeholder 2"/>
          <p:cNvSpPr>
            <a:spLocks noGrp="1"/>
          </p:cNvSpPr>
          <p:nvPr>
            <p:ph idx="1"/>
          </p:nvPr>
        </p:nvSpPr>
        <p:spPr>
          <a:xfrm>
            <a:off x="0" y="1068779"/>
            <a:ext cx="9143999" cy="5593278"/>
          </a:xfrm>
        </p:spPr>
        <p:txBody>
          <a:bodyPr>
            <a:normAutofit fontScale="92500" lnSpcReduction="20000"/>
          </a:bodyPr>
          <a:lstStyle/>
          <a:p>
            <a:pPr marL="0" indent="0" algn="ctr" fontAlgn="base">
              <a:spcBef>
                <a:spcPts val="1200"/>
              </a:spcBef>
              <a:spcAft>
                <a:spcPct val="0"/>
              </a:spcAft>
              <a:buNone/>
            </a:pPr>
            <a:r>
              <a:rPr lang="en-ZA" sz="2400" b="1" kern="0" dirty="0">
                <a:solidFill>
                  <a:srgbClr val="00B050"/>
                </a:solidFill>
                <a:latin typeface="Calibri" panose="020F0502020204030204" pitchFamily="34" charset="0"/>
              </a:rPr>
              <a:t>SUPPORTING FACTORS:</a:t>
            </a:r>
          </a:p>
          <a:p>
            <a:pPr fontAlgn="base">
              <a:spcBef>
                <a:spcPts val="1200"/>
              </a:spcBef>
              <a:spcAft>
                <a:spcPct val="0"/>
              </a:spcAft>
            </a:pPr>
            <a:r>
              <a:rPr lang="en-ZA" sz="2400" kern="0" dirty="0" smtClean="0">
                <a:solidFill>
                  <a:srgbClr val="000000"/>
                </a:solidFill>
                <a:latin typeface="Calibri" panose="020F0502020204030204" pitchFamily="34" charset="0"/>
              </a:rPr>
              <a:t>During democratic transition year- SA Treasury was staffed by former political activists, </a:t>
            </a:r>
            <a:r>
              <a:rPr lang="en-ZA" sz="2400" kern="0" dirty="0" err="1" smtClean="0">
                <a:solidFill>
                  <a:srgbClr val="000000"/>
                </a:solidFill>
                <a:latin typeface="Calibri" panose="020F0502020204030204" pitchFamily="34" charset="0"/>
              </a:rPr>
              <a:t>CSO</a:t>
            </a:r>
            <a:r>
              <a:rPr lang="en-ZA" sz="2400" kern="0" dirty="0" smtClean="0">
                <a:solidFill>
                  <a:srgbClr val="000000"/>
                </a:solidFill>
                <a:latin typeface="Calibri" panose="020F0502020204030204" pitchFamily="34" charset="0"/>
              </a:rPr>
              <a:t> staff and academics  </a:t>
            </a:r>
          </a:p>
          <a:p>
            <a:pPr lvl="0" fontAlgn="base">
              <a:spcBef>
                <a:spcPts val="1200"/>
              </a:spcBef>
              <a:spcAft>
                <a:spcPct val="0"/>
              </a:spcAft>
              <a:buFont typeface="Arial" charset="0"/>
              <a:buChar char="•"/>
            </a:pPr>
            <a:r>
              <a:rPr lang="en-ZA" sz="2400" kern="0" dirty="0" smtClean="0">
                <a:solidFill>
                  <a:srgbClr val="000000"/>
                </a:solidFill>
                <a:latin typeface="Calibri" panose="020F0502020204030204" pitchFamily="34" charset="0"/>
              </a:rPr>
              <a:t>Facilitated strong </a:t>
            </a:r>
            <a:r>
              <a:rPr lang="en-ZA" sz="2400" kern="0" dirty="0">
                <a:solidFill>
                  <a:srgbClr val="000000"/>
                </a:solidFill>
                <a:latin typeface="Calibri" panose="020F0502020204030204" pitchFamily="34" charset="0"/>
              </a:rPr>
              <a:t>bilateral relationships </a:t>
            </a:r>
            <a:r>
              <a:rPr lang="en-ZA" sz="2400" kern="0" dirty="0" smtClean="0">
                <a:solidFill>
                  <a:srgbClr val="000000"/>
                </a:solidFill>
                <a:latin typeface="Calibri" panose="020F0502020204030204" pitchFamily="34" charset="0"/>
              </a:rPr>
              <a:t>in many sectors</a:t>
            </a:r>
          </a:p>
          <a:p>
            <a:pPr lvl="1" fontAlgn="base">
              <a:spcBef>
                <a:spcPts val="1200"/>
              </a:spcBef>
              <a:spcAft>
                <a:spcPct val="0"/>
              </a:spcAft>
              <a:buFont typeface="Arial" charset="0"/>
              <a:buChar char="•"/>
            </a:pPr>
            <a:r>
              <a:rPr lang="en-ZA" sz="2000" kern="0" dirty="0" smtClean="0">
                <a:solidFill>
                  <a:srgbClr val="000000"/>
                </a:solidFill>
                <a:latin typeface="Calibri" panose="020F0502020204030204" pitchFamily="34" charset="0"/>
              </a:rPr>
              <a:t>fostered significant assent on </a:t>
            </a:r>
            <a:r>
              <a:rPr lang="en-ZA" sz="2000" kern="0" dirty="0">
                <a:solidFill>
                  <a:srgbClr val="000000"/>
                </a:solidFill>
                <a:latin typeface="Calibri" panose="020F0502020204030204" pitchFamily="34" charset="0"/>
              </a:rPr>
              <a:t>specific budget </a:t>
            </a:r>
            <a:r>
              <a:rPr lang="en-ZA" sz="2000" kern="0" dirty="0" smtClean="0">
                <a:solidFill>
                  <a:srgbClr val="000000"/>
                </a:solidFill>
                <a:latin typeface="Calibri" panose="020F0502020204030204" pitchFamily="34" charset="0"/>
              </a:rPr>
              <a:t>areas (not all and not all the time)</a:t>
            </a:r>
          </a:p>
          <a:p>
            <a:pPr lvl="1" fontAlgn="base">
              <a:spcBef>
                <a:spcPts val="1200"/>
              </a:spcBef>
              <a:spcAft>
                <a:spcPct val="0"/>
              </a:spcAft>
              <a:buFont typeface="Arial" charset="0"/>
              <a:buChar char="•"/>
            </a:pPr>
            <a:r>
              <a:rPr lang="en-ZA" sz="2000" kern="0" dirty="0">
                <a:solidFill>
                  <a:srgbClr val="000000"/>
                </a:solidFill>
                <a:latin typeface="Calibri" panose="020F0502020204030204" pitchFamily="34" charset="0"/>
              </a:rPr>
              <a:t>f</a:t>
            </a:r>
            <a:r>
              <a:rPr lang="en-ZA" sz="2000" kern="0" dirty="0" smtClean="0">
                <a:solidFill>
                  <a:srgbClr val="000000"/>
                </a:solidFill>
                <a:latin typeface="Calibri" panose="020F0502020204030204" pitchFamily="34" charset="0"/>
              </a:rPr>
              <a:t>ostered consultative approach to budget priorities or contents </a:t>
            </a:r>
          </a:p>
          <a:p>
            <a:pPr fontAlgn="base">
              <a:spcBef>
                <a:spcPts val="1200"/>
              </a:spcBef>
              <a:spcAft>
                <a:spcPct val="0"/>
              </a:spcAft>
            </a:pPr>
            <a:r>
              <a:rPr lang="en-ZA" sz="2400" kern="0" dirty="0" smtClean="0">
                <a:solidFill>
                  <a:srgbClr val="000000"/>
                </a:solidFill>
                <a:latin typeface="Calibri" panose="020F0502020204030204" pitchFamily="34" charset="0"/>
              </a:rPr>
              <a:t>Dynamic civil society space post-1994</a:t>
            </a:r>
          </a:p>
          <a:p>
            <a:pPr marL="0" lvl="0" indent="0" algn="ctr" fontAlgn="base">
              <a:spcBef>
                <a:spcPts val="1200"/>
              </a:spcBef>
              <a:spcAft>
                <a:spcPct val="0"/>
              </a:spcAft>
              <a:buNone/>
            </a:pPr>
            <a:r>
              <a:rPr lang="en-ZA" sz="2400" b="1" kern="0" dirty="0">
                <a:solidFill>
                  <a:srgbClr val="00B050"/>
                </a:solidFill>
                <a:latin typeface="Calibri" panose="020F0502020204030204" pitchFamily="34" charset="0"/>
              </a:rPr>
              <a:t>CHALLENGING FACTORS:</a:t>
            </a:r>
          </a:p>
          <a:p>
            <a:pPr lvl="0" fontAlgn="base">
              <a:spcBef>
                <a:spcPts val="1200"/>
              </a:spcBef>
              <a:spcAft>
                <a:spcPct val="0"/>
              </a:spcAft>
              <a:buFont typeface="Arial" charset="0"/>
              <a:buChar char="•"/>
            </a:pPr>
            <a:r>
              <a:rPr lang="en-ZA" sz="2400" kern="0" dirty="0" smtClean="0">
                <a:solidFill>
                  <a:srgbClr val="000000"/>
                </a:solidFill>
                <a:latin typeface="Calibri" panose="020F0502020204030204" pitchFamily="34" charset="0"/>
              </a:rPr>
              <a:t>Technical nature of budget information</a:t>
            </a:r>
          </a:p>
          <a:p>
            <a:pPr lvl="1" fontAlgn="base">
              <a:spcBef>
                <a:spcPts val="1200"/>
              </a:spcBef>
              <a:spcAft>
                <a:spcPct val="0"/>
              </a:spcAft>
              <a:buFont typeface="Arial" charset="0"/>
              <a:buChar char="•"/>
            </a:pPr>
            <a:r>
              <a:rPr lang="en-ZA" sz="2200" kern="0" dirty="0" smtClean="0">
                <a:solidFill>
                  <a:srgbClr val="000000"/>
                </a:solidFill>
                <a:latin typeface="Calibri" panose="020F0502020204030204" pitchFamily="34" charset="0"/>
              </a:rPr>
              <a:t>Necessitates </a:t>
            </a:r>
            <a:r>
              <a:rPr lang="en-ZA" sz="2200" i="1" kern="0" dirty="0" smtClean="0">
                <a:solidFill>
                  <a:srgbClr val="000000"/>
                </a:solidFill>
                <a:latin typeface="Calibri" panose="020F0502020204030204" pitchFamily="34" charset="0"/>
              </a:rPr>
              <a:t>concerted</a:t>
            </a:r>
            <a:r>
              <a:rPr lang="en-ZA" sz="2200" kern="0" dirty="0" smtClean="0">
                <a:solidFill>
                  <a:srgbClr val="000000"/>
                </a:solidFill>
                <a:latin typeface="Calibri" panose="020F0502020204030204" pitchFamily="34" charset="0"/>
              </a:rPr>
              <a:t> budget skills development outside of government - time consuming</a:t>
            </a:r>
          </a:p>
          <a:p>
            <a:pPr lvl="1" fontAlgn="base">
              <a:spcBef>
                <a:spcPts val="1200"/>
              </a:spcBef>
              <a:spcAft>
                <a:spcPct val="0"/>
              </a:spcAft>
              <a:buFont typeface="Arial" charset="0"/>
              <a:buChar char="•"/>
            </a:pPr>
            <a:r>
              <a:rPr lang="en-ZA" sz="2200" kern="0" dirty="0" smtClean="0">
                <a:solidFill>
                  <a:srgbClr val="000000"/>
                </a:solidFill>
                <a:latin typeface="Calibri" panose="020F0502020204030204" pitchFamily="34" charset="0"/>
              </a:rPr>
              <a:t>Requires specific skills for interpretation and analysis</a:t>
            </a:r>
            <a:endParaRPr lang="en-ZA" sz="2200" kern="0" dirty="0">
              <a:solidFill>
                <a:srgbClr val="000000"/>
              </a:solidFill>
              <a:latin typeface="Calibri" panose="020F0502020204030204" pitchFamily="34" charset="0"/>
            </a:endParaRPr>
          </a:p>
          <a:p>
            <a:pPr lvl="1" fontAlgn="base">
              <a:spcBef>
                <a:spcPts val="1200"/>
              </a:spcBef>
              <a:spcAft>
                <a:spcPct val="0"/>
              </a:spcAft>
              <a:buFont typeface="Arial" charset="0"/>
              <a:buChar char="•"/>
            </a:pPr>
            <a:r>
              <a:rPr lang="en-ZA" sz="2200" kern="0" dirty="0" smtClean="0">
                <a:solidFill>
                  <a:srgbClr val="000000"/>
                </a:solidFill>
                <a:latin typeface="Calibri" panose="020F0502020204030204" pitchFamily="34" charset="0"/>
              </a:rPr>
              <a:t>Requires ‘experts’ to relay accessible, accurate information </a:t>
            </a:r>
          </a:p>
          <a:p>
            <a:pPr lvl="0" fontAlgn="base">
              <a:spcBef>
                <a:spcPts val="1200"/>
              </a:spcBef>
              <a:spcAft>
                <a:spcPct val="0"/>
              </a:spcAft>
              <a:buFont typeface="Arial" charset="0"/>
              <a:buChar char="•"/>
            </a:pPr>
            <a:r>
              <a:rPr lang="en-ZA" sz="2400" kern="0" dirty="0" smtClean="0">
                <a:solidFill>
                  <a:srgbClr val="000000"/>
                </a:solidFill>
                <a:latin typeface="Calibri" panose="020F0502020204030204" pitchFamily="34" charset="0"/>
              </a:rPr>
              <a:t>Budget timeframes are inherently narrow</a:t>
            </a:r>
          </a:p>
          <a:p>
            <a:pPr lvl="1" fontAlgn="base">
              <a:spcBef>
                <a:spcPts val="1200"/>
              </a:spcBef>
              <a:spcAft>
                <a:spcPct val="0"/>
              </a:spcAft>
              <a:buFont typeface="Arial" charset="0"/>
              <a:buChar char="•"/>
            </a:pPr>
            <a:r>
              <a:rPr lang="en-ZA" sz="2000" i="1" kern="0" dirty="0" smtClean="0">
                <a:solidFill>
                  <a:srgbClr val="000000"/>
                </a:solidFill>
                <a:latin typeface="Calibri" panose="020F0502020204030204" pitchFamily="34" charset="0"/>
              </a:rPr>
              <a:t>Further </a:t>
            </a:r>
            <a:r>
              <a:rPr lang="en-ZA" sz="2000" kern="0" dirty="0" smtClean="0">
                <a:solidFill>
                  <a:srgbClr val="000000"/>
                </a:solidFill>
                <a:latin typeface="Calibri" panose="020F0502020204030204" pitchFamily="34" charset="0"/>
              </a:rPr>
              <a:t>constrains participation in budget formulation</a:t>
            </a:r>
            <a:endParaRPr lang="en-ZA" sz="2000" kern="0" dirty="0">
              <a:solidFill>
                <a:srgbClr val="000000"/>
              </a:solidFill>
              <a:latin typeface="Calibri" panose="020F0502020204030204" pitchFamily="34" charset="0"/>
            </a:endParaRPr>
          </a:p>
          <a:p>
            <a:endParaRPr lang="en-US" sz="2400" dirty="0"/>
          </a:p>
        </p:txBody>
      </p:sp>
      <p:sp>
        <p:nvSpPr>
          <p:cNvPr id="6" name="TextBox 5"/>
          <p:cNvSpPr txBox="1"/>
          <p:nvPr/>
        </p:nvSpPr>
        <p:spPr>
          <a:xfrm>
            <a:off x="77190" y="6448301"/>
            <a:ext cx="492826" cy="307777"/>
          </a:xfrm>
          <a:prstGeom prst="rect">
            <a:avLst/>
          </a:prstGeom>
          <a:solidFill>
            <a:schemeClr val="bg1"/>
          </a:solidFill>
        </p:spPr>
        <p:txBody>
          <a:bodyPr wrap="square" rtlCol="0">
            <a:spAutoFit/>
          </a:bodyPr>
          <a:lstStyle/>
          <a:p>
            <a:r>
              <a:rPr lang="en-US" sz="1400" dirty="0" smtClean="0"/>
              <a:t>7</a:t>
            </a:r>
            <a:endParaRPr lang="en-US" sz="1400" dirty="0"/>
          </a:p>
        </p:txBody>
      </p:sp>
    </p:spTree>
    <p:extLst>
      <p:ext uri="{BB962C8B-B14F-4D97-AF65-F5344CB8AC3E}">
        <p14:creationId xmlns:p14="http://schemas.microsoft.com/office/powerpoint/2010/main" val="1922757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646" y="6030830"/>
            <a:ext cx="1288473" cy="827168"/>
          </a:xfrm>
          <a:prstGeom prst="rect">
            <a:avLst/>
          </a:prstGeom>
        </p:spPr>
      </p:pic>
      <p:sp>
        <p:nvSpPr>
          <p:cNvPr id="2" name="Title 1"/>
          <p:cNvSpPr>
            <a:spLocks noGrp="1"/>
          </p:cNvSpPr>
          <p:nvPr>
            <p:ph type="title"/>
          </p:nvPr>
        </p:nvSpPr>
        <p:spPr>
          <a:xfrm>
            <a:off x="28575" y="-29387"/>
            <a:ext cx="6657234" cy="985024"/>
          </a:xfrm>
        </p:spPr>
        <p:txBody>
          <a:bodyPr/>
          <a:lstStyle/>
          <a:p>
            <a:r>
              <a:rPr lang="en-US" dirty="0" smtClean="0"/>
              <a:t>participation</a:t>
            </a:r>
            <a:r>
              <a:rPr lang="en-US" sz="2400" dirty="0" smtClean="0"/>
              <a:t>  _ </a:t>
            </a:r>
            <a:r>
              <a:rPr lang="en-US" sz="2400" cap="none" dirty="0" smtClean="0"/>
              <a:t>cont.</a:t>
            </a:r>
            <a:endParaRPr lang="en-US" sz="2400" cap="none" dirty="0"/>
          </a:p>
        </p:txBody>
      </p:sp>
      <p:sp>
        <p:nvSpPr>
          <p:cNvPr id="3" name="Content Placeholder 2"/>
          <p:cNvSpPr>
            <a:spLocks noGrp="1"/>
          </p:cNvSpPr>
          <p:nvPr>
            <p:ph idx="1"/>
          </p:nvPr>
        </p:nvSpPr>
        <p:spPr>
          <a:xfrm>
            <a:off x="77191" y="1068779"/>
            <a:ext cx="8959928" cy="5593278"/>
          </a:xfrm>
        </p:spPr>
        <p:txBody>
          <a:bodyPr>
            <a:normAutofit fontScale="77500" lnSpcReduction="20000"/>
          </a:bodyPr>
          <a:lstStyle/>
          <a:p>
            <a:pPr marL="0" indent="0" algn="ctr" fontAlgn="base">
              <a:spcBef>
                <a:spcPts val="1200"/>
              </a:spcBef>
              <a:spcAft>
                <a:spcPct val="0"/>
              </a:spcAft>
              <a:buNone/>
            </a:pPr>
            <a:r>
              <a:rPr lang="en-ZA" b="1" kern="0" dirty="0">
                <a:solidFill>
                  <a:srgbClr val="00B050"/>
                </a:solidFill>
                <a:latin typeface="Calibri" panose="020F0502020204030204" pitchFamily="34" charset="0"/>
              </a:rPr>
              <a:t>CHALLENGING FACTORS _ cont.</a:t>
            </a:r>
          </a:p>
          <a:p>
            <a:pPr>
              <a:lnSpc>
                <a:spcPct val="110000"/>
              </a:lnSpc>
            </a:pPr>
            <a:r>
              <a:rPr lang="en-ZA" sz="2600" dirty="0">
                <a:solidFill>
                  <a:srgbClr val="000000"/>
                </a:solidFill>
                <a:ea typeface="Calibri"/>
                <a:cs typeface="Times New Roman"/>
              </a:rPr>
              <a:t>Disparate availability of disaggregated budget information</a:t>
            </a:r>
          </a:p>
          <a:p>
            <a:pPr>
              <a:lnSpc>
                <a:spcPct val="110000"/>
              </a:lnSpc>
            </a:pPr>
            <a:r>
              <a:rPr lang="en-ZA" sz="2600" dirty="0">
                <a:solidFill>
                  <a:srgbClr val="000000"/>
                </a:solidFill>
                <a:ea typeface="Calibri"/>
                <a:cs typeface="Times New Roman"/>
              </a:rPr>
              <a:t>Disparate availability of service delivery </a:t>
            </a:r>
            <a:r>
              <a:rPr lang="en-ZA" sz="2600" dirty="0" smtClean="0">
                <a:solidFill>
                  <a:srgbClr val="000000"/>
                </a:solidFill>
                <a:ea typeface="Calibri"/>
                <a:cs typeface="Times New Roman"/>
              </a:rPr>
              <a:t>information or </a:t>
            </a:r>
            <a:r>
              <a:rPr lang="en-ZA" sz="2600" dirty="0">
                <a:solidFill>
                  <a:srgbClr val="000000"/>
                </a:solidFill>
                <a:ea typeface="Calibri"/>
                <a:cs typeface="Times New Roman"/>
              </a:rPr>
              <a:t>sometimes not up-to-date where available</a:t>
            </a:r>
          </a:p>
          <a:p>
            <a:pPr marL="228600" lvl="1">
              <a:lnSpc>
                <a:spcPct val="110000"/>
              </a:lnSpc>
              <a:spcBef>
                <a:spcPts val="1000"/>
              </a:spcBef>
            </a:pPr>
            <a:r>
              <a:rPr lang="en-ZA" sz="2600" dirty="0">
                <a:solidFill>
                  <a:srgbClr val="000000"/>
                </a:solidFill>
                <a:ea typeface="Calibri"/>
                <a:cs typeface="Times New Roman"/>
              </a:rPr>
              <a:t>Accessibility constrained by various factors incl. location </a:t>
            </a:r>
          </a:p>
          <a:p>
            <a:pPr marL="0" lvl="1" indent="0" algn="ctr" fontAlgn="base">
              <a:spcBef>
                <a:spcPts val="1200"/>
              </a:spcBef>
              <a:spcAft>
                <a:spcPct val="0"/>
              </a:spcAft>
              <a:buNone/>
            </a:pPr>
            <a:r>
              <a:rPr lang="en-ZA" sz="2800" b="1" kern="0" dirty="0">
                <a:solidFill>
                  <a:srgbClr val="00B050"/>
                </a:solidFill>
                <a:latin typeface="Calibri" panose="020F0502020204030204" pitchFamily="34" charset="0"/>
              </a:rPr>
              <a:t>……POSITIVE PROGRESS IN SA TREASURY- </a:t>
            </a:r>
            <a:r>
              <a:rPr lang="en-ZA" sz="2800" b="1" kern="0" dirty="0" err="1">
                <a:solidFill>
                  <a:srgbClr val="00B050"/>
                </a:solidFill>
                <a:latin typeface="Calibri" panose="020F0502020204030204" pitchFamily="34" charset="0"/>
              </a:rPr>
              <a:t>CSO</a:t>
            </a:r>
            <a:r>
              <a:rPr lang="en-ZA" sz="2800" b="1" kern="0" dirty="0">
                <a:solidFill>
                  <a:srgbClr val="00B050"/>
                </a:solidFill>
                <a:latin typeface="Calibri" panose="020F0502020204030204" pitchFamily="34" charset="0"/>
              </a:rPr>
              <a:t> SPACE</a:t>
            </a:r>
          </a:p>
          <a:p>
            <a:pPr marL="228600" lvl="1">
              <a:lnSpc>
                <a:spcPct val="110000"/>
              </a:lnSpc>
              <a:spcBef>
                <a:spcPts val="1000"/>
              </a:spcBef>
            </a:pPr>
            <a:r>
              <a:rPr lang="en-ZA" sz="2600" dirty="0">
                <a:solidFill>
                  <a:srgbClr val="000000"/>
                </a:solidFill>
                <a:ea typeface="Calibri"/>
                <a:cs typeface="Times New Roman"/>
              </a:rPr>
              <a:t>Regular, intentional formal engagement (</a:t>
            </a:r>
            <a:r>
              <a:rPr lang="en-ZA" sz="2600" dirty="0" err="1">
                <a:solidFill>
                  <a:srgbClr val="000000"/>
                </a:solidFill>
                <a:ea typeface="Calibri"/>
                <a:cs typeface="Times New Roman"/>
              </a:rPr>
              <a:t>eg</a:t>
            </a:r>
            <a:r>
              <a:rPr lang="en-ZA" sz="2600" dirty="0">
                <a:solidFill>
                  <a:srgbClr val="000000"/>
                </a:solidFill>
                <a:ea typeface="Calibri"/>
                <a:cs typeface="Times New Roman"/>
              </a:rPr>
              <a:t> Treasury roadshows and workshops)</a:t>
            </a:r>
          </a:p>
          <a:p>
            <a:pPr marL="228600" lvl="1">
              <a:lnSpc>
                <a:spcPct val="110000"/>
              </a:lnSpc>
              <a:spcBef>
                <a:spcPts val="1000"/>
              </a:spcBef>
            </a:pPr>
            <a:r>
              <a:rPr lang="en-ZA" sz="2600" dirty="0">
                <a:solidFill>
                  <a:srgbClr val="000000"/>
                </a:solidFill>
                <a:ea typeface="Calibri"/>
                <a:cs typeface="Times New Roman"/>
              </a:rPr>
              <a:t>Regular, </a:t>
            </a:r>
            <a:r>
              <a:rPr lang="en-ZA" sz="2600" dirty="0" smtClean="0">
                <a:solidFill>
                  <a:srgbClr val="000000"/>
                </a:solidFill>
                <a:ea typeface="Calibri"/>
                <a:cs typeface="Times New Roman"/>
              </a:rPr>
              <a:t>intentional </a:t>
            </a:r>
            <a:r>
              <a:rPr lang="en-ZA" sz="2600" dirty="0">
                <a:solidFill>
                  <a:srgbClr val="000000"/>
                </a:solidFill>
                <a:ea typeface="Calibri"/>
                <a:cs typeface="Times New Roman"/>
              </a:rPr>
              <a:t>informal dialogue (organic processes)</a:t>
            </a:r>
          </a:p>
          <a:p>
            <a:pPr marL="0" lvl="1" indent="0" algn="ctr" fontAlgn="base">
              <a:spcBef>
                <a:spcPts val="1200"/>
              </a:spcBef>
              <a:spcAft>
                <a:spcPct val="0"/>
              </a:spcAft>
              <a:buNone/>
            </a:pPr>
            <a:r>
              <a:rPr lang="en-ZA" sz="2800" b="1" kern="0" dirty="0">
                <a:solidFill>
                  <a:srgbClr val="00B050"/>
                </a:solidFill>
                <a:latin typeface="Calibri" panose="020F0502020204030204" pitchFamily="34" charset="0"/>
              </a:rPr>
              <a:t>HOWEVER…….</a:t>
            </a:r>
          </a:p>
          <a:p>
            <a:pPr marL="228600" lvl="1">
              <a:lnSpc>
                <a:spcPct val="110000"/>
              </a:lnSpc>
              <a:spcBef>
                <a:spcPts val="1000"/>
              </a:spcBef>
            </a:pPr>
            <a:r>
              <a:rPr lang="en-ZA" sz="2600" dirty="0">
                <a:solidFill>
                  <a:srgbClr val="000000"/>
                </a:solidFill>
                <a:ea typeface="Calibri"/>
                <a:cs typeface="Times New Roman"/>
              </a:rPr>
              <a:t>Need wider, in-depth interaction (and debate?) on OGP </a:t>
            </a:r>
            <a:r>
              <a:rPr lang="en-ZA" sz="2600" dirty="0" smtClean="0">
                <a:solidFill>
                  <a:srgbClr val="000000"/>
                </a:solidFill>
                <a:ea typeface="Calibri"/>
                <a:cs typeface="Times New Roman"/>
              </a:rPr>
              <a:t>commitments </a:t>
            </a:r>
            <a:endParaRPr lang="en-ZA" sz="2600" dirty="0">
              <a:solidFill>
                <a:srgbClr val="000000"/>
              </a:solidFill>
              <a:ea typeface="Calibri"/>
              <a:cs typeface="Times New Roman"/>
            </a:endParaRPr>
          </a:p>
          <a:p>
            <a:pPr marL="228600" lvl="1">
              <a:lnSpc>
                <a:spcPct val="110000"/>
              </a:lnSpc>
              <a:spcBef>
                <a:spcPts val="1000"/>
              </a:spcBef>
            </a:pPr>
            <a:r>
              <a:rPr lang="en-ZA" sz="2600" dirty="0">
                <a:solidFill>
                  <a:srgbClr val="000000"/>
                </a:solidFill>
                <a:ea typeface="Calibri"/>
                <a:cs typeface="Times New Roman"/>
              </a:rPr>
              <a:t>Need more regular CSO-Treasury interaction throughout the budget process to build and deepen interactions</a:t>
            </a:r>
          </a:p>
          <a:p>
            <a:pPr marL="228600" lvl="1">
              <a:lnSpc>
                <a:spcPct val="110000"/>
              </a:lnSpc>
              <a:spcBef>
                <a:spcPts val="1000"/>
              </a:spcBef>
            </a:pPr>
            <a:r>
              <a:rPr lang="en-ZA" sz="2600" dirty="0">
                <a:solidFill>
                  <a:srgbClr val="000000"/>
                </a:solidFill>
                <a:ea typeface="Calibri"/>
                <a:cs typeface="Times New Roman"/>
              </a:rPr>
              <a:t>Need to build on critical analytical engagement through budget workshops (between and within </a:t>
            </a:r>
            <a:r>
              <a:rPr lang="en-ZA" sz="2600" dirty="0" err="1">
                <a:solidFill>
                  <a:srgbClr val="000000"/>
                </a:solidFill>
                <a:ea typeface="Calibri"/>
                <a:cs typeface="Times New Roman"/>
              </a:rPr>
              <a:t>CSO</a:t>
            </a:r>
            <a:r>
              <a:rPr lang="en-ZA" sz="2600" dirty="0">
                <a:solidFill>
                  <a:srgbClr val="000000"/>
                </a:solidFill>
                <a:ea typeface="Calibri"/>
                <a:cs typeface="Times New Roman"/>
              </a:rPr>
              <a:t>-Treasury space)</a:t>
            </a:r>
          </a:p>
          <a:p>
            <a:pPr marL="228600" lvl="1">
              <a:lnSpc>
                <a:spcPct val="110000"/>
              </a:lnSpc>
              <a:spcBef>
                <a:spcPts val="1000"/>
              </a:spcBef>
            </a:pPr>
            <a:r>
              <a:rPr lang="en-ZA" sz="2600" dirty="0">
                <a:solidFill>
                  <a:srgbClr val="000000"/>
                </a:solidFill>
                <a:ea typeface="Calibri"/>
                <a:cs typeface="Times New Roman"/>
              </a:rPr>
              <a:t>Need to reach wider spectrum of stakeholders beyond </a:t>
            </a:r>
            <a:r>
              <a:rPr lang="en-ZA" sz="2600" i="1" dirty="0" smtClean="0">
                <a:solidFill>
                  <a:srgbClr val="00B050"/>
                </a:solidFill>
              </a:rPr>
              <a:t>‘tried </a:t>
            </a:r>
            <a:r>
              <a:rPr lang="en-ZA" sz="2600" i="1" dirty="0">
                <a:solidFill>
                  <a:srgbClr val="00B050"/>
                </a:solidFill>
              </a:rPr>
              <a:t>and </a:t>
            </a:r>
            <a:r>
              <a:rPr lang="en-ZA" sz="2600" i="1" dirty="0" smtClean="0">
                <a:solidFill>
                  <a:srgbClr val="00B050"/>
                </a:solidFill>
              </a:rPr>
              <a:t>trusted’ </a:t>
            </a:r>
            <a:endParaRPr lang="en-ZA" sz="2600" i="1" dirty="0">
              <a:solidFill>
                <a:srgbClr val="00B050"/>
              </a:solidFill>
            </a:endParaRPr>
          </a:p>
          <a:p>
            <a:endParaRPr lang="en-ZA" sz="2400" dirty="0" smtClean="0">
              <a:solidFill>
                <a:srgbClr val="000000"/>
              </a:solidFill>
            </a:endParaRPr>
          </a:p>
          <a:p>
            <a:endParaRPr lang="en-US" dirty="0"/>
          </a:p>
        </p:txBody>
      </p:sp>
      <p:sp>
        <p:nvSpPr>
          <p:cNvPr id="5" name="TextBox 4"/>
          <p:cNvSpPr txBox="1"/>
          <p:nvPr/>
        </p:nvSpPr>
        <p:spPr>
          <a:xfrm>
            <a:off x="77190" y="6505453"/>
            <a:ext cx="492826" cy="307777"/>
          </a:xfrm>
          <a:prstGeom prst="rect">
            <a:avLst/>
          </a:prstGeom>
          <a:solidFill>
            <a:schemeClr val="bg1"/>
          </a:solidFill>
        </p:spPr>
        <p:txBody>
          <a:bodyPr wrap="square" rtlCol="0">
            <a:spAutoFit/>
          </a:bodyPr>
          <a:lstStyle/>
          <a:p>
            <a:r>
              <a:rPr lang="en-US" sz="1400" dirty="0"/>
              <a:t>8</a:t>
            </a:r>
          </a:p>
        </p:txBody>
      </p:sp>
    </p:spTree>
    <p:extLst>
      <p:ext uri="{BB962C8B-B14F-4D97-AF65-F5344CB8AC3E}">
        <p14:creationId xmlns:p14="http://schemas.microsoft.com/office/powerpoint/2010/main" val="1107096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TotalTime>
  <Words>876</Words>
  <Application>Microsoft Office PowerPoint</Application>
  <PresentationFormat>On-screen Show (4:3)</PresentationFormat>
  <Paragraphs>139</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COCOGOOSE</vt:lpstr>
      <vt:lpstr>Times New Roman</vt:lpstr>
      <vt:lpstr>Wingdings</vt:lpstr>
      <vt:lpstr>Office Theme</vt:lpstr>
      <vt:lpstr>OPEN BUDGETING</vt:lpstr>
      <vt:lpstr>Open government partnership</vt:lpstr>
      <vt:lpstr>Open budget surveys</vt:lpstr>
      <vt:lpstr>Open budget surveys _ cont.</vt:lpstr>
      <vt:lpstr>Transparency</vt:lpstr>
      <vt:lpstr>Transparency _ cont.</vt:lpstr>
      <vt:lpstr>Budget tipsters</vt:lpstr>
      <vt:lpstr>Participation</vt:lpstr>
      <vt:lpstr>participation  _ cont.</vt:lpstr>
      <vt:lpstr>participation _ cont.</vt:lpstr>
      <vt:lpstr>South africa’s current  OGP commitments</vt:lpstr>
      <vt:lpstr>South africa’s current  OGP commitments _ cont.</vt:lpstr>
      <vt:lpstr>CSO Engagements</vt:lpstr>
      <vt:lpstr>University outreach</vt:lpstr>
      <vt:lpstr>participation _ cont.</vt:lpstr>
      <vt:lpstr>participation _ cont.</vt:lpstr>
      <vt:lpstr>participation _ cont.</vt:lpstr>
      <vt:lpstr>participation _ cont.</vt:lpstr>
      <vt:lpstr>Considerations going  forward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BUDGETING</dc:title>
  <dc:creator>Microsoft Office User</dc:creator>
  <cp:lastModifiedBy>Raquel Ferreira</cp:lastModifiedBy>
  <cp:revision>66</cp:revision>
  <cp:lastPrinted>2016-05-23T15:03:26Z</cp:lastPrinted>
  <dcterms:created xsi:type="dcterms:W3CDTF">2016-04-28T09:09:40Z</dcterms:created>
  <dcterms:modified xsi:type="dcterms:W3CDTF">2016-06-20T14:02:15Z</dcterms:modified>
</cp:coreProperties>
</file>