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61" r:id="rId3"/>
    <p:sldId id="412" r:id="rId4"/>
    <p:sldId id="400" r:id="rId5"/>
    <p:sldId id="401" r:id="rId6"/>
    <p:sldId id="402" r:id="rId7"/>
    <p:sldId id="406" r:id="rId8"/>
    <p:sldId id="407" r:id="rId9"/>
    <p:sldId id="408" r:id="rId10"/>
    <p:sldId id="409" r:id="rId11"/>
    <p:sldId id="420" r:id="rId12"/>
    <p:sldId id="421" r:id="rId13"/>
    <p:sldId id="413" r:id="rId14"/>
    <p:sldId id="414" r:id="rId15"/>
    <p:sldId id="410" r:id="rId16"/>
    <p:sldId id="415" r:id="rId17"/>
    <p:sldId id="416" r:id="rId18"/>
    <p:sldId id="417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5308"/>
    <a:srgbClr val="FF6900"/>
    <a:srgbClr val="F93707"/>
    <a:srgbClr val="3C4648"/>
    <a:srgbClr val="8E9D9E"/>
    <a:srgbClr val="97BBD1"/>
    <a:srgbClr val="6AC1BD"/>
    <a:srgbClr val="77C390"/>
    <a:srgbClr val="B594C4"/>
    <a:srgbClr val="74B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023"/>
  </p:normalViewPr>
  <p:slideViewPr>
    <p:cSldViewPr snapToGrid="0" snapToObjects="1">
      <p:cViewPr varScale="1">
        <p:scale>
          <a:sx n="59" d="100"/>
          <a:sy n="59" d="100"/>
        </p:scale>
        <p:origin x="10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6/20/16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9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6796672" y="245106"/>
            <a:ext cx="19223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 smtClean="0">
                <a:solidFill>
                  <a:srgbClr val="FB5308"/>
                </a:solidFill>
                <a:latin typeface="Arial"/>
                <a:cs typeface="Arial"/>
              </a:rPr>
              <a:t>GIFT Work on Public Participation</a:t>
            </a:r>
            <a:endParaRPr lang="en-US" sz="900" dirty="0">
              <a:solidFill>
                <a:srgbClr val="FB530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42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6826816" y="245106"/>
            <a:ext cx="19223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 smtClean="0">
                <a:solidFill>
                  <a:srgbClr val="FB5308"/>
                </a:solidFill>
                <a:latin typeface="Arial"/>
                <a:cs typeface="Arial"/>
              </a:rPr>
              <a:t>GIFT Work on Public Participation</a:t>
            </a:r>
            <a:endParaRPr lang="en-US" sz="900" dirty="0">
              <a:solidFill>
                <a:srgbClr val="FB530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267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hyperlink" Target="http://www.fiscaltransparency.n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5590" y="2636959"/>
            <a:ext cx="65389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500" dirty="0" smtClean="0">
                <a:solidFill>
                  <a:schemeClr val="bg1"/>
                </a:solidFill>
                <a:latin typeface="Arial"/>
                <a:cs typeface="Arial"/>
              </a:rPr>
              <a:t>Fiscal Transparency Commitments in OGP  </a:t>
            </a:r>
          </a:p>
          <a:p>
            <a:r>
              <a:rPr lang="en-NZ" sz="2500" dirty="0" smtClean="0">
                <a:solidFill>
                  <a:schemeClr val="bg1"/>
                </a:solidFill>
                <a:latin typeface="Arial"/>
                <a:cs typeface="Arial"/>
              </a:rPr>
              <a:t>National Action Plans</a:t>
            </a:r>
            <a:endParaRPr lang="en-US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590" y="3763588"/>
            <a:ext cx="3406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latin typeface="Arial"/>
                <a:cs typeface="Arial"/>
              </a:rPr>
              <a:t>Juan </a:t>
            </a:r>
            <a:r>
              <a:rPr lang="it-IT" sz="1600" b="1" dirty="0">
                <a:solidFill>
                  <a:schemeClr val="bg1"/>
                </a:solidFill>
                <a:latin typeface="Arial"/>
                <a:cs typeface="Arial"/>
              </a:rPr>
              <a:t>Pablo </a:t>
            </a:r>
            <a:r>
              <a:rPr lang="it-IT" sz="1600" b="1" dirty="0" err="1" smtClean="0">
                <a:solidFill>
                  <a:schemeClr val="bg1"/>
                </a:solidFill>
                <a:latin typeface="Arial"/>
                <a:cs typeface="Arial"/>
              </a:rPr>
              <a:t>Guerrero</a:t>
            </a:r>
            <a:endParaRPr lang="it-IT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590" y="5709904"/>
            <a:ext cx="231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#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FiscalTransparency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589" y="4307604"/>
            <a:ext cx="2447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Washington DC</a:t>
            </a:r>
            <a:endParaRPr lang="it-IT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it-IT" sz="1400" dirty="0" err="1" smtClean="0">
                <a:solidFill>
                  <a:schemeClr val="bg1"/>
                </a:solidFill>
                <a:latin typeface="Arial"/>
                <a:cs typeface="Arial"/>
              </a:rPr>
              <a:t>June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 20-21  2016</a:t>
            </a:r>
            <a:endParaRPr lang="it-IT" sz="1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it-IT" sz="12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it-IT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48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419" y="1258702"/>
            <a:ext cx="794787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B5308"/>
                </a:solidFill>
                <a:latin typeface="Arial"/>
                <a:cs typeface="Arial"/>
              </a:rPr>
              <a:t>Streams of work of GIFT – TI &amp; Data </a:t>
            </a:r>
          </a:p>
          <a:p>
            <a:endParaRPr lang="en-US" sz="2800" dirty="0" smtClean="0">
              <a:solidFill>
                <a:srgbClr val="3C4648"/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rgbClr val="FB5308"/>
                </a:solidFill>
                <a:latin typeface="Arial"/>
                <a:cs typeface="Arial"/>
              </a:rPr>
              <a:t>4) Technologies &amp; open data</a:t>
            </a:r>
          </a:p>
          <a:p>
            <a:endParaRPr lang="en-US" sz="2800" dirty="0" smtClean="0">
              <a:solidFill>
                <a:srgbClr val="FB5308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800" dirty="0" smtClean="0">
                <a:solidFill>
                  <a:srgbClr val="3C4648"/>
                </a:solidFill>
                <a:latin typeface="Arial"/>
                <a:cs typeface="Arial"/>
              </a:rPr>
              <a:t>Use of technologies for information disclosure &amp; proactive dissemination (FT portals)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800" dirty="0" smtClean="0">
                <a:solidFill>
                  <a:srgbClr val="3C4648"/>
                </a:solidFill>
                <a:latin typeface="Arial"/>
                <a:cs typeface="Arial"/>
              </a:rPr>
              <a:t>Open formats for budget data with BOOST (World Bank-</a:t>
            </a:r>
            <a:r>
              <a:rPr lang="en-US" sz="2800" i="1" dirty="0" smtClean="0">
                <a:solidFill>
                  <a:srgbClr val="3C4648"/>
                </a:solidFill>
                <a:latin typeface="Arial"/>
                <a:cs typeface="Arial"/>
              </a:rPr>
              <a:t>Open Knowledge</a:t>
            </a:r>
            <a:r>
              <a:rPr lang="en-US" sz="2800" dirty="0" smtClean="0">
                <a:solidFill>
                  <a:srgbClr val="3C4648"/>
                </a:solidFill>
                <a:latin typeface="Arial"/>
                <a:cs typeface="Arial"/>
              </a:rPr>
              <a:t>)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800" dirty="0" smtClean="0">
                <a:solidFill>
                  <a:srgbClr val="3C4648"/>
                </a:solidFill>
                <a:latin typeface="Arial"/>
                <a:cs typeface="Arial"/>
              </a:rPr>
              <a:t>Community of practice: discussions, networks, webinars, blogs, videos, experiences, exchanges…</a:t>
            </a:r>
          </a:p>
          <a:p>
            <a:endParaRPr lang="en-US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10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8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8344" y="1385567"/>
            <a:ext cx="80554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B5308"/>
                </a:solidFill>
                <a:latin typeface="Arial"/>
                <a:cs typeface="Arial"/>
              </a:rPr>
              <a:t>Breakout sessions of the workshop (topics proposed for </a:t>
            </a:r>
            <a:r>
              <a:rPr lang="en-US" sz="2600" dirty="0" smtClean="0">
                <a:solidFill>
                  <a:srgbClr val="FB5308"/>
                </a:solidFill>
                <a:latin typeface="Arial"/>
                <a:cs typeface="Arial"/>
              </a:rPr>
              <a:t>breakout </a:t>
            </a:r>
            <a:r>
              <a:rPr lang="en-US" sz="2600" dirty="0">
                <a:solidFill>
                  <a:srgbClr val="FB5308"/>
                </a:solidFill>
                <a:latin typeface="Arial"/>
                <a:cs typeface="Arial"/>
              </a:rPr>
              <a:t>groups) </a:t>
            </a:r>
          </a:p>
          <a:p>
            <a:endParaRPr lang="en-US" sz="2600" dirty="0">
              <a:solidFill>
                <a:srgbClr val="FB5308"/>
              </a:solidFill>
              <a:latin typeface="Arial"/>
              <a:cs typeface="Arial"/>
            </a:endParaRPr>
          </a:p>
          <a:p>
            <a:pPr marL="257175" indent="-257175">
              <a:buFont typeface="Wingdings" charset="2"/>
              <a:buChar char="§"/>
            </a:pPr>
            <a:r>
              <a:rPr lang="en-US" sz="2600" dirty="0">
                <a:solidFill>
                  <a:srgbClr val="3C4648"/>
                </a:solidFill>
                <a:latin typeface="Arial"/>
                <a:cs typeface="Arial"/>
              </a:rPr>
              <a:t>Use of information technologies for reaching out to </a:t>
            </a:r>
            <a:r>
              <a:rPr lang="en-US" sz="2600" dirty="0" smtClean="0">
                <a:solidFill>
                  <a:srgbClr val="3C4648"/>
                </a:solidFill>
                <a:latin typeface="Arial"/>
                <a:cs typeface="Arial"/>
              </a:rPr>
              <a:t>users and ways </a:t>
            </a:r>
            <a:r>
              <a:rPr lang="en-US" sz="2600" dirty="0">
                <a:solidFill>
                  <a:srgbClr val="3C4648"/>
                </a:solidFill>
                <a:latin typeface="Arial"/>
                <a:cs typeface="Arial"/>
              </a:rPr>
              <a:t>to engage the public in the budget process &amp; fiscal </a:t>
            </a:r>
            <a:r>
              <a:rPr lang="en-US" sz="2600" dirty="0" smtClean="0">
                <a:solidFill>
                  <a:srgbClr val="3C4648"/>
                </a:solidFill>
                <a:latin typeface="Arial"/>
                <a:cs typeface="Arial"/>
              </a:rPr>
              <a:t>policies (disclosure/usability/communication issues)</a:t>
            </a:r>
            <a:endParaRPr lang="en-US" sz="2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57175" indent="-257175">
              <a:buFont typeface="Wingdings" charset="2"/>
              <a:buChar char="§"/>
            </a:pPr>
            <a:r>
              <a:rPr lang="en-US" sz="2600" smtClean="0">
                <a:solidFill>
                  <a:srgbClr val="3C4648"/>
                </a:solidFill>
                <a:latin typeface="Arial"/>
                <a:cs typeface="Arial"/>
              </a:rPr>
              <a:t>Open budget: how </a:t>
            </a:r>
            <a:r>
              <a:rPr lang="en-US" sz="2600">
                <a:solidFill>
                  <a:srgbClr val="3C4648"/>
                </a:solidFill>
                <a:latin typeface="Arial"/>
                <a:cs typeface="Arial"/>
              </a:rPr>
              <a:t>to </a:t>
            </a:r>
            <a:r>
              <a:rPr lang="en-US" sz="2600" smtClean="0">
                <a:solidFill>
                  <a:srgbClr val="3C4648"/>
                </a:solidFill>
                <a:latin typeface="Arial"/>
                <a:cs typeface="Arial"/>
              </a:rPr>
              <a:t>link FT with </a:t>
            </a:r>
            <a:r>
              <a:rPr lang="en-US" sz="2600" dirty="0">
                <a:solidFill>
                  <a:srgbClr val="3C4648"/>
                </a:solidFill>
                <a:latin typeface="Arial"/>
                <a:cs typeface="Arial"/>
              </a:rPr>
              <a:t>transactions disclosure (contracts) and eventually, with service delivery</a:t>
            </a:r>
          </a:p>
          <a:p>
            <a:pPr marL="257175" indent="-257175">
              <a:buFont typeface="Wingdings" charset="2"/>
              <a:buChar char="§"/>
            </a:pPr>
            <a:r>
              <a:rPr lang="en-US" sz="2600" dirty="0">
                <a:solidFill>
                  <a:srgbClr val="3C4648"/>
                </a:solidFill>
                <a:latin typeface="Arial"/>
                <a:cs typeface="Arial"/>
              </a:rPr>
              <a:t>National Government </a:t>
            </a:r>
            <a:r>
              <a:rPr lang="en-US" sz="2600" dirty="0" smtClean="0">
                <a:solidFill>
                  <a:srgbClr val="3C4648"/>
                </a:solidFill>
                <a:latin typeface="Arial"/>
                <a:cs typeface="Arial"/>
              </a:rPr>
              <a:t>FT efforts &amp; the </a:t>
            </a:r>
            <a:r>
              <a:rPr lang="en-US" sz="2600" dirty="0">
                <a:solidFill>
                  <a:srgbClr val="3C4648"/>
                </a:solidFill>
                <a:latin typeface="Arial"/>
                <a:cs typeface="Arial"/>
              </a:rPr>
              <a:t>roles of </a:t>
            </a:r>
            <a:r>
              <a:rPr lang="en-US" sz="2600">
                <a:solidFill>
                  <a:srgbClr val="3C4648"/>
                </a:solidFill>
                <a:latin typeface="Arial"/>
                <a:cs typeface="Arial"/>
              </a:rPr>
              <a:t>legislatures </a:t>
            </a:r>
            <a:r>
              <a:rPr lang="en-US" sz="2600" smtClean="0">
                <a:solidFill>
                  <a:srgbClr val="3C4648"/>
                </a:solidFill>
                <a:latin typeface="Arial"/>
                <a:cs typeface="Arial"/>
              </a:rPr>
              <a:t>/ local </a:t>
            </a:r>
            <a:r>
              <a:rPr lang="en-US" sz="2600" dirty="0">
                <a:solidFill>
                  <a:srgbClr val="3C4648"/>
                </a:solidFill>
                <a:latin typeface="Arial"/>
                <a:cs typeface="Arial"/>
              </a:rPr>
              <a:t>governments</a:t>
            </a:r>
            <a:endParaRPr lang="en-US" sz="2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485900" y="5563635"/>
            <a:ext cx="514350" cy="273844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825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11</a:t>
            </a:fld>
            <a:endParaRPr lang="en-US" sz="825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27163" y="5662856"/>
            <a:ext cx="242496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3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7829" y="1608364"/>
            <a:ext cx="80336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B5308"/>
                </a:solidFill>
                <a:latin typeface="Arial"/>
                <a:cs typeface="Arial"/>
              </a:rPr>
              <a:t>Questions to </a:t>
            </a:r>
            <a:r>
              <a:rPr lang="en-US" sz="2600" dirty="0" smtClean="0">
                <a:solidFill>
                  <a:srgbClr val="FB5308"/>
                </a:solidFill>
                <a:latin typeface="Arial"/>
                <a:cs typeface="Arial"/>
              </a:rPr>
              <a:t>discuss </a:t>
            </a:r>
            <a:r>
              <a:rPr lang="en-US" sz="2600" dirty="0">
                <a:solidFill>
                  <a:srgbClr val="FB5308"/>
                </a:solidFill>
                <a:latin typeface="Arial"/>
                <a:cs typeface="Arial"/>
              </a:rPr>
              <a:t>in each working group</a:t>
            </a:r>
          </a:p>
          <a:p>
            <a:endParaRPr lang="en-US" sz="2600" dirty="0">
              <a:solidFill>
                <a:srgbClr val="FB5308"/>
              </a:solidFill>
              <a:latin typeface="Arial"/>
              <a:cs typeface="Arial"/>
            </a:endParaRPr>
          </a:p>
          <a:p>
            <a:pPr marL="257175" indent="-257175">
              <a:buFont typeface="Wingdings" charset="2"/>
              <a:buChar char="§"/>
            </a:pPr>
            <a:r>
              <a:rPr lang="en-US" sz="2600" dirty="0">
                <a:solidFill>
                  <a:srgbClr val="3C4648"/>
                </a:solidFill>
                <a:latin typeface="Arial"/>
                <a:cs typeface="Arial"/>
              </a:rPr>
              <a:t>Identify the main challenges to address the issue</a:t>
            </a:r>
          </a:p>
          <a:p>
            <a:pPr marL="257175" indent="-257175">
              <a:buFont typeface="Wingdings" charset="2"/>
              <a:buChar char="§"/>
            </a:pPr>
            <a:r>
              <a:rPr lang="en-US" sz="2600" dirty="0">
                <a:solidFill>
                  <a:srgbClr val="3C4648"/>
                </a:solidFill>
                <a:latin typeface="Arial"/>
                <a:cs typeface="Arial"/>
              </a:rPr>
              <a:t>Identify countries/experiences from which you would like to learn more about this issue </a:t>
            </a:r>
          </a:p>
          <a:p>
            <a:pPr marL="257175" indent="-257175">
              <a:buFont typeface="Wingdings" charset="2"/>
              <a:buChar char="§"/>
            </a:pPr>
            <a:r>
              <a:rPr lang="en-US" sz="2600" dirty="0">
                <a:solidFill>
                  <a:srgbClr val="3C4648"/>
                </a:solidFill>
                <a:latin typeface="Arial"/>
                <a:cs typeface="Arial"/>
              </a:rPr>
              <a:t>What kind of international collaboration &amp; technical assistance would be </a:t>
            </a:r>
            <a:r>
              <a:rPr lang="en-US" sz="2600" dirty="0" smtClean="0">
                <a:solidFill>
                  <a:srgbClr val="3C4648"/>
                </a:solidFill>
                <a:latin typeface="Arial"/>
                <a:cs typeface="Arial"/>
              </a:rPr>
              <a:t>useful? </a:t>
            </a:r>
            <a:endParaRPr lang="en-US" sz="2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57175" indent="-257175">
              <a:buFont typeface="Wingdings" charset="2"/>
              <a:buChar char="§"/>
            </a:pPr>
            <a:r>
              <a:rPr lang="en-US" sz="2600" dirty="0">
                <a:solidFill>
                  <a:srgbClr val="3C4648"/>
                </a:solidFill>
                <a:latin typeface="Arial"/>
                <a:cs typeface="Arial"/>
              </a:rPr>
              <a:t>What would be the next steps for GIFT on this </a:t>
            </a:r>
            <a:r>
              <a:rPr lang="en-US" sz="2600" dirty="0" smtClean="0">
                <a:solidFill>
                  <a:srgbClr val="3C4648"/>
                </a:solidFill>
                <a:latin typeface="Arial"/>
                <a:cs typeface="Arial"/>
              </a:rPr>
              <a:t>agenda?</a:t>
            </a:r>
            <a:endParaRPr lang="en-US" sz="2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485900" y="5563635"/>
            <a:ext cx="514350" cy="273844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825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12</a:t>
            </a:fld>
            <a:endParaRPr lang="en-US" sz="825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27163" y="5662856"/>
            <a:ext cx="242496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2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-Forum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15" y="2585725"/>
            <a:ext cx="3701542" cy="2695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1" y="2585725"/>
            <a:ext cx="3701539" cy="2695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914400"/>
            <a:ext cx="80532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B5308"/>
                </a:solidFill>
                <a:latin typeface="Arial"/>
                <a:cs typeface="Arial"/>
              </a:rPr>
              <a:t>GIFT activities in 2016 (1)</a:t>
            </a:r>
          </a:p>
          <a:p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a) Guide on public participation in budget making &amp; fiscal policies (practices, mechanisms, lessons, impact)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0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6883" y="951771"/>
            <a:ext cx="804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rgbClr val="FB5308"/>
                </a:solidFill>
                <a:latin typeface="Arial"/>
                <a:cs typeface="Arial"/>
              </a:rPr>
              <a:t>Fiscal Open Data </a:t>
            </a:r>
            <a:r>
              <a:rPr lang="es-ES_tradnl" sz="2400" dirty="0" err="1" smtClean="0">
                <a:solidFill>
                  <a:srgbClr val="FB5308"/>
                </a:solidFill>
                <a:latin typeface="Arial"/>
                <a:cs typeface="Arial"/>
              </a:rPr>
              <a:t>Package</a:t>
            </a:r>
            <a:r>
              <a:rPr lang="es-ES_tradnl" sz="2400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2400" dirty="0" smtClean="0">
                <a:latin typeface="Arial"/>
                <a:cs typeface="Arial"/>
              </a:rPr>
              <a:t>(</a:t>
            </a:r>
            <a:r>
              <a:rPr lang="es-ES_tradnl" sz="2400" dirty="0" err="1" smtClean="0">
                <a:latin typeface="Arial"/>
                <a:cs typeface="Arial"/>
              </a:rPr>
              <a:t>activities</a:t>
            </a:r>
            <a:r>
              <a:rPr lang="es-ES_tradnl" sz="2400" dirty="0" smtClean="0">
                <a:latin typeface="Arial"/>
                <a:cs typeface="Arial"/>
              </a:rPr>
              <a:t> 2016)</a:t>
            </a:r>
            <a:endParaRPr lang="es-ES_tradnl" sz="2400" dirty="0" smtClean="0">
              <a:solidFill>
                <a:srgbClr val="FB5308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4686" y="5377702"/>
            <a:ext cx="3157640" cy="12929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980" y="1651286"/>
            <a:ext cx="8898522" cy="50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8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09773" y="5446353"/>
            <a:ext cx="2242310" cy="1144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8369" y="922197"/>
            <a:ext cx="807514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B5308"/>
                </a:solidFill>
                <a:latin typeface="Arial"/>
                <a:cs typeface="Arial"/>
              </a:rPr>
              <a:t>GIFT activities in 2016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Open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fiscal data package, to disclose fiscal information in open data formats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(joint effort with the World Bank BOOST and Open Knowledge): </a:t>
            </a:r>
            <a:endParaRPr lang="en-US" sz="23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1. Put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BOOST into an open data format;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2. ensure the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connection between data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and visualizations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that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will also be interactive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3. Allow the data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to be linked with other open data sources.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srgbClr val="595959"/>
              </a:solidFill>
              <a:latin typeface="Arial"/>
              <a:cs typeface="Arial"/>
            </a:endParaRPr>
          </a:p>
          <a:p>
            <a:endParaRPr lang="fr-FR" sz="2200" dirty="0" smtClean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6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859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3341" y="1085642"/>
            <a:ext cx="78499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B5308"/>
                </a:solidFill>
                <a:latin typeface="Arial"/>
                <a:cs typeface="Arial"/>
              </a:rPr>
              <a:t>GIFT activities in 2016 (2)</a:t>
            </a:r>
          </a:p>
          <a:p>
            <a:endParaRPr lang="en-US" sz="2200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c) Provide assistance in </a:t>
            </a:r>
            <a:r>
              <a:rPr lang="en-US" sz="2200" dirty="0" smtClean="0">
                <a:latin typeface="Arial"/>
                <a:cs typeface="Arial"/>
              </a:rPr>
              <a:t>defining and implementing fiscal transparency commitments </a:t>
            </a:r>
            <a:r>
              <a:rPr lang="en-US" sz="2200" dirty="0">
                <a:latin typeface="Arial"/>
                <a:cs typeface="Arial"/>
              </a:rPr>
              <a:t>in OGP National Actions Plans: </a:t>
            </a:r>
            <a:r>
              <a:rPr lang="en-US" sz="2200" dirty="0" smtClean="0">
                <a:latin typeface="Arial"/>
                <a:cs typeface="Arial"/>
              </a:rPr>
              <a:t>Georgia, G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uatemala, Indonesia, Mexico, Moldova, Mongolia, Papua New Guinea, Paraguay, South Africa, Uruguay, city of Buenos Aires.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4686" y="5377702"/>
            <a:ext cx="3157640" cy="12929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r="14302"/>
          <a:stretch/>
        </p:blipFill>
        <p:spPr>
          <a:xfrm>
            <a:off x="384535" y="3794076"/>
            <a:ext cx="4934634" cy="35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60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84037" y="1758178"/>
            <a:ext cx="26329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d) Workshops of the Fiscal Openness Working Group (Mexico, South Africa, Slovenia, Uruguay, </a:t>
            </a:r>
            <a:r>
              <a:rPr lang="en-US" sz="2400" dirty="0" smtClean="0">
                <a:latin typeface="Arial"/>
                <a:cs typeface="Arial"/>
              </a:rPr>
              <a:t>Indonesia, France)</a:t>
            </a:r>
            <a:endParaRPr lang="en-US" sz="2400" dirty="0">
              <a:latin typeface="Arial"/>
              <a:cs typeface="Arial"/>
            </a:endParaRPr>
          </a:p>
          <a:p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4686" y="5377702"/>
            <a:ext cx="3157640" cy="12929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1" y="257504"/>
            <a:ext cx="4730806" cy="641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01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4686" y="2770377"/>
            <a:ext cx="2495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/>
                <a:cs typeface="Arial"/>
              </a:rPr>
              <a:t>e) Independent evaluation of GIFT</a:t>
            </a:r>
          </a:p>
          <a:p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4686" y="5377702"/>
            <a:ext cx="3157640" cy="12929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1" y="1615388"/>
            <a:ext cx="4730806" cy="39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47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3718" y="3043179"/>
            <a:ext cx="2076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@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43" y="3137350"/>
            <a:ext cx="406828" cy="329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3718" y="2721775"/>
            <a:ext cx="1587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Engage with us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872" y="3859363"/>
            <a:ext cx="41670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  <a:hlinkClick r:id="rId3"/>
              </a:rPr>
              <a:t>www.fiscaltransparency.net</a:t>
            </a:r>
            <a:endParaRPr lang="it-IT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it-IT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it-IT" dirty="0" err="1" smtClean="0">
                <a:solidFill>
                  <a:schemeClr val="bg1"/>
                </a:solidFill>
                <a:latin typeface="Arial"/>
                <a:cs typeface="Arial"/>
              </a:rPr>
              <a:t>guerrero@fiscaltransparency.net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33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955173"/>
            <a:ext cx="80508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B5308"/>
                </a:solidFill>
                <a:latin typeface="Arial"/>
                <a:cs typeface="Arial"/>
              </a:rPr>
              <a:t>Welcome to the Fiscal Openness Working Group Workshop in Washington DC</a:t>
            </a:r>
          </a:p>
          <a:p>
            <a:endParaRPr lang="en-US" sz="2800" b="1" dirty="0" smtClean="0">
              <a:solidFill>
                <a:srgbClr val="FB5308"/>
              </a:solidFill>
              <a:latin typeface="Arial"/>
              <a:cs typeface="Arial"/>
            </a:endParaRPr>
          </a:p>
          <a:p>
            <a:endParaRPr lang="fr-FR" sz="32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NZ" sz="3200" dirty="0" smtClean="0">
                <a:solidFill>
                  <a:srgbClr val="595959"/>
                </a:solidFill>
                <a:latin typeface="Arial"/>
                <a:cs typeface="Arial"/>
              </a:rPr>
              <a:t>Goal of the FOWG</a:t>
            </a:r>
          </a:p>
          <a:p>
            <a:pPr marL="342900" indent="-342900">
              <a:buFont typeface="Wingdings" charset="2"/>
              <a:buChar char="§"/>
            </a:pPr>
            <a:r>
              <a:rPr lang="en-NZ" sz="3200" dirty="0" smtClean="0">
                <a:solidFill>
                  <a:srgbClr val="595959"/>
                </a:solidFill>
                <a:latin typeface="Arial"/>
                <a:cs typeface="Arial"/>
              </a:rPr>
              <a:t>Objectives of the workshop </a:t>
            </a:r>
          </a:p>
          <a:p>
            <a:pPr marL="342900" indent="-342900">
              <a:buFont typeface="Wingdings" charset="2"/>
              <a:buChar char="§"/>
            </a:pPr>
            <a:r>
              <a:rPr lang="en-NZ" sz="3200" dirty="0" smtClean="0">
                <a:solidFill>
                  <a:srgbClr val="595959"/>
                </a:solidFill>
                <a:latin typeface="Arial"/>
                <a:cs typeface="Arial"/>
              </a:rPr>
              <a:t>Global Initiative for Fiscal Transparency</a:t>
            </a:r>
          </a:p>
          <a:p>
            <a:pPr marL="342900" indent="-342900">
              <a:buFont typeface="Wingdings" charset="2"/>
              <a:buChar char="§"/>
            </a:pPr>
            <a:endParaRPr lang="en-NZ" sz="2800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40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fow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67" y="2833881"/>
            <a:ext cx="4577865" cy="20524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54686" y="5377702"/>
            <a:ext cx="3157640" cy="12929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66080" y="2109242"/>
            <a:ext cx="493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FB5308"/>
                </a:solidFill>
                <a:latin typeface="Arial" charset="0"/>
                <a:ea typeface="Arial" charset="0"/>
                <a:cs typeface="Arial" charset="0"/>
              </a:rPr>
              <a:t>Fiscal </a:t>
            </a:r>
            <a:r>
              <a:rPr lang="es-ES_tradnl" b="1" dirty="0" err="1" smtClean="0">
                <a:solidFill>
                  <a:srgbClr val="FB5308"/>
                </a:solidFill>
                <a:latin typeface="Arial" charset="0"/>
                <a:ea typeface="Arial" charset="0"/>
                <a:cs typeface="Arial" charset="0"/>
              </a:rPr>
              <a:t>Openness</a:t>
            </a:r>
            <a:r>
              <a:rPr lang="es-ES_tradnl" b="1" dirty="0" smtClean="0">
                <a:solidFill>
                  <a:srgbClr val="FB530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b="1" dirty="0" err="1" smtClean="0">
                <a:solidFill>
                  <a:srgbClr val="FB5308"/>
                </a:solidFill>
                <a:latin typeface="Arial" charset="0"/>
                <a:ea typeface="Arial" charset="0"/>
                <a:cs typeface="Arial" charset="0"/>
              </a:rPr>
              <a:t>Working</a:t>
            </a:r>
            <a:r>
              <a:rPr lang="es-ES_tradnl" b="1" dirty="0" smtClean="0">
                <a:solidFill>
                  <a:srgbClr val="FB530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b="1" dirty="0" err="1" smtClean="0">
                <a:solidFill>
                  <a:srgbClr val="FB5308"/>
                </a:solidFill>
                <a:latin typeface="Arial" charset="0"/>
                <a:ea typeface="Arial" charset="0"/>
                <a:cs typeface="Arial" charset="0"/>
              </a:rPr>
              <a:t>Group</a:t>
            </a:r>
            <a:r>
              <a:rPr lang="es-ES_tradnl" b="1" dirty="0" smtClean="0">
                <a:solidFill>
                  <a:srgbClr val="FB5308"/>
                </a:solidFill>
                <a:latin typeface="Arial" charset="0"/>
                <a:ea typeface="Arial" charset="0"/>
                <a:cs typeface="Arial" charset="0"/>
              </a:rPr>
              <a:t> OGP-GIFT</a:t>
            </a:r>
            <a:endParaRPr lang="en-US" dirty="0">
              <a:solidFill>
                <a:srgbClr val="FB53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8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955173"/>
            <a:ext cx="8050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B5308"/>
                </a:solidFill>
                <a:latin typeface="Arial"/>
                <a:cs typeface="Arial"/>
              </a:rPr>
              <a:t>FOWG Goal &amp; Workshop Objectives</a:t>
            </a:r>
          </a:p>
          <a:p>
            <a:endParaRPr lang="fr-FR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lvl="0"/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lv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aim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to support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implementation of budget transparency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commitments &amp; motivate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additional governments to become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OGP champions in fiscal transparency (FT)</a:t>
            </a:r>
          </a:p>
          <a:p>
            <a:pPr lv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 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§"/>
            </a:pP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41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955173"/>
            <a:ext cx="805087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B5308"/>
                </a:solidFill>
                <a:latin typeface="Arial"/>
                <a:cs typeface="Arial"/>
              </a:rPr>
              <a:t>Objectives of the </a:t>
            </a:r>
            <a:r>
              <a:rPr lang="en-US" sz="2800" b="1" dirty="0">
                <a:solidFill>
                  <a:srgbClr val="FB5308"/>
                </a:solidFill>
                <a:latin typeface="Arial"/>
                <a:cs typeface="Arial"/>
              </a:rPr>
              <a:t>Workshop</a:t>
            </a:r>
            <a:endParaRPr lang="en-US" sz="2800" b="1" dirty="0" smtClean="0">
              <a:solidFill>
                <a:srgbClr val="FB5308"/>
              </a:solidFill>
              <a:latin typeface="Arial"/>
              <a:cs typeface="Arial"/>
            </a:endParaRPr>
          </a:p>
          <a:p>
            <a:endParaRPr lang="fr-FR" sz="1600" dirty="0">
              <a:solidFill>
                <a:srgbClr val="3C4648"/>
              </a:solidFill>
              <a:latin typeface="Arial"/>
              <a:cs typeface="Arial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Engage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MoF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and expert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budgetCSO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in a conversation about ambitious FT commitments </a:t>
            </a:r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and implementation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Identify areas of collaboration and exchange among peers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Explore the opportunity of adopting &amp; implementing joint fiscal transparency commitments</a:t>
            </a: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40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4781" y="2049558"/>
            <a:ext cx="79071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B5308"/>
                </a:solidFill>
                <a:latin typeface="Arial"/>
                <a:cs typeface="Arial"/>
              </a:rPr>
              <a:t>Action Network: flexible framework for impact</a:t>
            </a:r>
          </a:p>
          <a:p>
            <a:endParaRPr lang="en-US" sz="2800" dirty="0">
              <a:solidFill>
                <a:srgbClr val="FB5308"/>
              </a:solidFill>
              <a:latin typeface="Arial"/>
              <a:cs typeface="Arial"/>
            </a:endParaRPr>
          </a:p>
          <a:p>
            <a:r>
              <a:rPr lang="en-US" sz="2200" dirty="0" smtClean="0">
                <a:solidFill>
                  <a:srgbClr val="3C4648"/>
                </a:solidFill>
                <a:latin typeface="Arial"/>
                <a:cs typeface="Arial"/>
              </a:rPr>
              <a:t>Advance </a:t>
            </a:r>
            <a:r>
              <a:rPr lang="en-US" sz="2200" dirty="0">
                <a:solidFill>
                  <a:srgbClr val="3C4648"/>
                </a:solidFill>
                <a:latin typeface="Arial"/>
                <a:cs typeface="Arial"/>
              </a:rPr>
              <a:t>and institutionalize </a:t>
            </a:r>
            <a:r>
              <a:rPr lang="en-US" sz="2200" dirty="0" smtClean="0">
                <a:solidFill>
                  <a:srgbClr val="3C4648"/>
                </a:solidFill>
                <a:latin typeface="Arial"/>
                <a:cs typeface="Arial"/>
              </a:rPr>
              <a:t>significant &amp; sustainable improvements </a:t>
            </a:r>
            <a:r>
              <a:rPr lang="en-US" sz="2200" dirty="0">
                <a:solidFill>
                  <a:srgbClr val="3C4648"/>
                </a:solidFill>
                <a:latin typeface="Arial"/>
                <a:cs typeface="Arial"/>
              </a:rPr>
              <a:t>in fiscal transparency, </a:t>
            </a:r>
            <a:r>
              <a:rPr lang="en-US" sz="2200" dirty="0" smtClean="0">
                <a:solidFill>
                  <a:srgbClr val="3C4648"/>
                </a:solidFill>
                <a:latin typeface="Arial"/>
                <a:cs typeface="Arial"/>
              </a:rPr>
              <a:t>participation and </a:t>
            </a:r>
            <a:r>
              <a:rPr lang="en-US" sz="2200" dirty="0">
                <a:solidFill>
                  <a:srgbClr val="3C4648"/>
                </a:solidFill>
                <a:latin typeface="Arial"/>
                <a:cs typeface="Arial"/>
              </a:rPr>
              <a:t>accountability in countries around the </a:t>
            </a:r>
            <a:r>
              <a:rPr lang="en-US" sz="2200" dirty="0" smtClean="0">
                <a:solidFill>
                  <a:srgbClr val="3C4648"/>
                </a:solidFill>
                <a:latin typeface="Arial"/>
                <a:cs typeface="Arial"/>
              </a:rPr>
              <a:t>world, by working on global </a:t>
            </a:r>
            <a:r>
              <a:rPr lang="en-US" sz="2200" dirty="0">
                <a:solidFill>
                  <a:srgbClr val="3C4648"/>
                </a:solidFill>
                <a:latin typeface="Arial"/>
                <a:cs typeface="Arial"/>
              </a:rPr>
              <a:t>norms, incentives, peer-learning, and technical </a:t>
            </a:r>
            <a:r>
              <a:rPr lang="en-US" sz="2200" dirty="0" smtClean="0">
                <a:solidFill>
                  <a:srgbClr val="3C4648"/>
                </a:solidFill>
                <a:latin typeface="Arial"/>
                <a:cs typeface="Arial"/>
              </a:rPr>
              <a:t>assistance</a:t>
            </a:r>
          </a:p>
          <a:p>
            <a:pPr marL="285750" indent="-285750">
              <a:buFont typeface="Wingdings" charset="2"/>
              <a:buChar char="§"/>
            </a:pPr>
            <a:endParaRPr lang="en-US" sz="22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3C4648"/>
                </a:solidFill>
                <a:latin typeface="Arial"/>
                <a:cs typeface="Arial"/>
              </a:rPr>
              <a:t>	Funding comes from the World Bank, The Hewlett Foundation &amp; 	</a:t>
            </a:r>
            <a:r>
              <a:rPr lang="en-US" sz="2000" dirty="0" err="1" smtClean="0">
                <a:solidFill>
                  <a:srgbClr val="3C4648"/>
                </a:solidFill>
                <a:latin typeface="Arial"/>
                <a:cs typeface="Arial"/>
              </a:rPr>
              <a:t>Omidyar</a:t>
            </a:r>
            <a:r>
              <a:rPr lang="en-US" sz="2000" dirty="0" smtClean="0">
                <a:solidFill>
                  <a:srgbClr val="3C4648"/>
                </a:solidFill>
                <a:latin typeface="Arial"/>
                <a:cs typeface="Arial"/>
              </a:rPr>
              <a:t> Network</a:t>
            </a:r>
            <a:endParaRPr lang="en-US" sz="2000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4781" y="653143"/>
            <a:ext cx="826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B5308"/>
                </a:solidFill>
                <a:latin typeface="Arial"/>
                <a:cs typeface="Arial"/>
              </a:rPr>
              <a:t>GIFT-Global Initiative for Fiscal Transparency </a:t>
            </a:r>
            <a:endParaRPr lang="en-US" sz="2800" b="1" dirty="0">
              <a:solidFill>
                <a:srgbClr val="FB530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888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3391" y="959930"/>
            <a:ext cx="8077153" cy="560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B5308"/>
                </a:solidFill>
                <a:latin typeface="Arial"/>
                <a:cs typeface="Arial"/>
              </a:rPr>
              <a:t>GIFT work streams – Global norms</a:t>
            </a:r>
          </a:p>
          <a:p>
            <a:endParaRPr lang="en-US" sz="2400" b="1" dirty="0" smtClean="0">
              <a:solidFill>
                <a:srgbClr val="FB5308"/>
              </a:solidFill>
              <a:latin typeface="Arial"/>
              <a:cs typeface="Arial"/>
            </a:endParaRPr>
          </a:p>
          <a:p>
            <a:pPr marL="514350" indent="-514350">
              <a:buAutoNum type="arabicParenR"/>
            </a:pPr>
            <a:r>
              <a:rPr lang="en-US" sz="2600" dirty="0" smtClean="0">
                <a:solidFill>
                  <a:srgbClr val="FB5308"/>
                </a:solidFill>
                <a:latin typeface="Arial"/>
                <a:cs typeface="Arial"/>
              </a:rPr>
              <a:t>Global norms on fiscal transparency &amp; public participation</a:t>
            </a:r>
          </a:p>
          <a:p>
            <a:r>
              <a:rPr lang="en-US" sz="2600" dirty="0" smtClean="0">
                <a:solidFill>
                  <a:srgbClr val="FB5308"/>
                </a:solidFill>
                <a:latin typeface="Arial"/>
                <a:cs typeface="Arial"/>
              </a:rPr>
              <a:t>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600" dirty="0" smtClean="0">
                <a:solidFill>
                  <a:srgbClr val="3C4648"/>
                </a:solidFill>
                <a:latin typeface="Arial"/>
                <a:cs typeface="Arial"/>
              </a:rPr>
              <a:t>High-level principles on FT, public participation (PP) &amp; accountability (UN General Assembly, 2012)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600" dirty="0" smtClean="0">
                <a:solidFill>
                  <a:srgbClr val="3C4648"/>
                </a:solidFill>
                <a:latin typeface="Arial"/>
                <a:cs typeface="Arial"/>
              </a:rPr>
              <a:t>Harmonization of norms &amp; global standards (IMF, OECD, PEFA, OBI/IBP)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600" dirty="0" smtClean="0">
                <a:solidFill>
                  <a:srgbClr val="3C4648"/>
                </a:solidFill>
                <a:latin typeface="Arial"/>
                <a:cs typeface="Arial"/>
              </a:rPr>
              <a:t>Principles on public participation in fiscal policies &amp; advance the right to participate in budget processes </a:t>
            </a:r>
          </a:p>
          <a:p>
            <a:endParaRPr lang="en-US" dirty="0" smtClean="0">
              <a:solidFill>
                <a:srgbClr val="FB530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6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3391" y="959930"/>
            <a:ext cx="8077153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B5308"/>
                </a:solidFill>
                <a:latin typeface="Arial"/>
                <a:cs typeface="Arial"/>
              </a:rPr>
              <a:t>GIFT work streams – Incentives research </a:t>
            </a:r>
          </a:p>
          <a:p>
            <a:endParaRPr lang="en-US" dirty="0" smtClean="0">
              <a:solidFill>
                <a:srgbClr val="FB5308"/>
              </a:solidFill>
              <a:latin typeface="Arial"/>
              <a:cs typeface="Arial"/>
            </a:endParaRPr>
          </a:p>
          <a:p>
            <a:pPr marL="0" lvl="1"/>
            <a:r>
              <a:rPr lang="en-US" sz="2800" dirty="0" smtClean="0">
                <a:solidFill>
                  <a:srgbClr val="FB5308"/>
                </a:solidFill>
                <a:latin typeface="Arial"/>
                <a:cs typeface="Arial"/>
              </a:rPr>
              <a:t>2) Incentives for FT &amp; evidences of impact </a:t>
            </a:r>
            <a:r>
              <a:rPr lang="en-US" sz="2800" dirty="0">
                <a:solidFill>
                  <a:srgbClr val="FB5308"/>
                </a:solidFill>
                <a:latin typeface="Arial"/>
                <a:cs typeface="Arial"/>
              </a:rPr>
              <a:t>(feed norms &amp; technical support) </a:t>
            </a:r>
          </a:p>
          <a:p>
            <a:r>
              <a:rPr lang="en-US" sz="2800" dirty="0" smtClean="0">
                <a:solidFill>
                  <a:srgbClr val="FB5308"/>
                </a:solidFill>
                <a:latin typeface="Arial"/>
                <a:cs typeface="Arial"/>
              </a:rPr>
              <a:t>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800" dirty="0" smtClean="0">
                <a:solidFill>
                  <a:srgbClr val="3C4648"/>
                </a:solidFill>
                <a:latin typeface="Arial"/>
                <a:cs typeface="Arial"/>
              </a:rPr>
              <a:t>Eight country case studies about public participation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800" dirty="0" smtClean="0">
                <a:solidFill>
                  <a:srgbClr val="3C4648"/>
                </a:solidFill>
                <a:latin typeface="Arial"/>
                <a:cs typeface="Arial"/>
              </a:rPr>
              <a:t>Think-pieces on incentives for TF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800" dirty="0" smtClean="0">
                <a:solidFill>
                  <a:srgbClr val="3C4648"/>
                </a:solidFill>
                <a:latin typeface="Arial"/>
                <a:cs typeface="Arial"/>
              </a:rPr>
              <a:t>Impacts of FT: review of evidence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800" dirty="0" smtClean="0">
                <a:solidFill>
                  <a:srgbClr val="3C4648"/>
                </a:solidFill>
                <a:latin typeface="Arial"/>
                <a:cs typeface="Arial"/>
              </a:rPr>
              <a:t>Transparency on revenues &amp; taxes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800" dirty="0" smtClean="0">
                <a:solidFill>
                  <a:srgbClr val="3C4648"/>
                </a:solidFill>
                <a:latin typeface="Arial"/>
                <a:cs typeface="Arial"/>
              </a:rPr>
              <a:t>Country FT commitments in OGP (analysis)</a:t>
            </a: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419" y="1258702"/>
            <a:ext cx="7947873" cy="498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B5308"/>
                </a:solidFill>
                <a:latin typeface="Arial"/>
                <a:cs typeface="Arial"/>
              </a:rPr>
              <a:t>Streams of work of GIFT – Peer learning</a:t>
            </a:r>
          </a:p>
          <a:p>
            <a:endParaRPr lang="en-US" dirty="0" smtClean="0">
              <a:solidFill>
                <a:srgbClr val="3C4648"/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rgbClr val="FB5308"/>
                </a:solidFill>
                <a:latin typeface="Arial"/>
                <a:cs typeface="Arial"/>
              </a:rPr>
              <a:t>3) Technical assistance &amp; peer learning</a:t>
            </a:r>
          </a:p>
          <a:p>
            <a:endParaRPr lang="en-US" sz="2800" dirty="0" smtClean="0">
              <a:solidFill>
                <a:srgbClr val="FB5308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800" dirty="0" smtClean="0">
                <a:solidFill>
                  <a:srgbClr val="3C4648"/>
                </a:solidFill>
                <a:latin typeface="Arial"/>
                <a:cs typeface="Arial"/>
              </a:rPr>
              <a:t>OGP Fiscal Openness Working Group for enhancing &amp; implementing commitments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800" dirty="0" smtClean="0">
                <a:solidFill>
                  <a:srgbClr val="3C4648"/>
                </a:solidFill>
                <a:latin typeface="Arial"/>
                <a:cs typeface="Arial"/>
              </a:rPr>
              <a:t>Support processes for TF in specific countries (TA &amp; peer-to-peer exchanges)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800" dirty="0" smtClean="0">
                <a:solidFill>
                  <a:srgbClr val="3C4648"/>
                </a:solidFill>
                <a:latin typeface="Arial"/>
                <a:cs typeface="Arial"/>
              </a:rPr>
              <a:t>Engage countries in principles &amp; standard discussions/making</a:t>
            </a:r>
          </a:p>
          <a:p>
            <a:endParaRPr lang="en-US" sz="2800" dirty="0" smtClean="0">
              <a:solidFill>
                <a:srgbClr val="3C4648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3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682</Words>
  <Application>Microsoft Macintosh PowerPoint</Application>
  <PresentationFormat>On-screen Show (4:3)</PresentationFormat>
  <Paragraphs>108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Courier New</vt:lpstr>
      <vt:lpstr>Wingdings</vt:lpstr>
      <vt:lpstr>Arial</vt:lpstr>
      <vt:lpstr>gift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</dc:creator>
  <cp:lastModifiedBy>Juan P. Guerrero Amparán</cp:lastModifiedBy>
  <cp:revision>332</cp:revision>
  <dcterms:created xsi:type="dcterms:W3CDTF">2015-03-01T23:52:29Z</dcterms:created>
  <dcterms:modified xsi:type="dcterms:W3CDTF">2016-06-20T20:47:53Z</dcterms:modified>
</cp:coreProperties>
</file>