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359" r:id="rId3"/>
    <p:sldId id="306" r:id="rId4"/>
    <p:sldId id="311" r:id="rId5"/>
    <p:sldId id="367" r:id="rId6"/>
    <p:sldId id="370" r:id="rId7"/>
    <p:sldId id="361" r:id="rId8"/>
    <p:sldId id="313" r:id="rId9"/>
    <p:sldId id="317" r:id="rId10"/>
    <p:sldId id="318" r:id="rId11"/>
    <p:sldId id="365" r:id="rId12"/>
    <p:sldId id="366" r:id="rId13"/>
    <p:sldId id="368" r:id="rId14"/>
    <p:sldId id="369" r:id="rId15"/>
    <p:sldId id="371" r:id="rId16"/>
    <p:sldId id="372" r:id="rId17"/>
    <p:sldId id="373" r:id="rId18"/>
    <p:sldId id="374" r:id="rId19"/>
    <p:sldId id="375" r:id="rId20"/>
    <p:sldId id="376" r:id="rId21"/>
    <p:sldId id="377" r:id="rId22"/>
    <p:sldId id="378" r:id="rId23"/>
    <p:sldId id="266"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788C727B-B0C3-44E5-BE9D-76AD265BF978}">
          <p14:sldIdLst>
            <p14:sldId id="256"/>
            <p14:sldId id="359"/>
            <p14:sldId id="306"/>
            <p14:sldId id="311"/>
            <p14:sldId id="367"/>
            <p14:sldId id="370"/>
            <p14:sldId id="361"/>
            <p14:sldId id="313"/>
            <p14:sldId id="317"/>
            <p14:sldId id="318"/>
            <p14:sldId id="365"/>
            <p14:sldId id="366"/>
            <p14:sldId id="368"/>
            <p14:sldId id="369"/>
            <p14:sldId id="371"/>
            <p14:sldId id="372"/>
            <p14:sldId id="373"/>
            <p14:sldId id="374"/>
            <p14:sldId id="375"/>
            <p14:sldId id="376"/>
            <p14:sldId id="377"/>
            <p14:sldId id="378"/>
          </p14:sldIdLst>
        </p14:section>
        <p14:section name="Sección sin título" id="{33B42E0F-CA76-4738-A474-8C79504BE888}">
          <p14:sldIdLst>
            <p14:sldId id="26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ia Sanchez Andrade" initials="TSA" lastIdx="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900"/>
    <a:srgbClr val="3C4648"/>
    <a:srgbClr val="FB5308"/>
    <a:srgbClr val="F93707"/>
    <a:srgbClr val="8E9D9E"/>
    <a:srgbClr val="97BBD1"/>
    <a:srgbClr val="6AC1BD"/>
    <a:srgbClr val="77C390"/>
    <a:srgbClr val="B594C4"/>
    <a:srgbClr val="74B5A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32" autoAdjust="0"/>
    <p:restoredTop sz="92988" autoAdjust="0"/>
  </p:normalViewPr>
  <p:slideViewPr>
    <p:cSldViewPr snapToGrid="0" snapToObjects="1">
      <p:cViewPr>
        <p:scale>
          <a:sx n="64" d="100"/>
          <a:sy n="64" d="100"/>
        </p:scale>
        <p:origin x="2400" y="10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commentAuthors" Target="commentAuthor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9455DC-93FE-F04E-821C-247B57ED379E}" type="datetimeFigureOut">
              <a:rPr lang="en-US" smtClean="0"/>
              <a:t>3/9/17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72A202-9FDB-4B49-B0DC-90E507511A6A}" type="slidenum">
              <a:rPr lang="en-US" smtClean="0"/>
              <a:t>‹#›</a:t>
            </a:fld>
            <a:endParaRPr lang="en-US" dirty="0"/>
          </a:p>
        </p:txBody>
      </p:sp>
    </p:spTree>
    <p:extLst>
      <p:ext uri="{BB962C8B-B14F-4D97-AF65-F5344CB8AC3E}">
        <p14:creationId xmlns:p14="http://schemas.microsoft.com/office/powerpoint/2010/main" val="27827065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658822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2">
    <p:spTree>
      <p:nvGrpSpPr>
        <p:cNvPr id="1" name=""/>
        <p:cNvGrpSpPr/>
        <p:nvPr/>
      </p:nvGrpSpPr>
      <p:grpSpPr>
        <a:xfrm>
          <a:off x="0" y="0"/>
          <a:ext cx="0" cy="0"/>
          <a:chOff x="0" y="0"/>
          <a:chExt cx="0" cy="0"/>
        </a:xfrm>
      </p:grpSpPr>
      <p:sp>
        <p:nvSpPr>
          <p:cNvPr id="3" name="Rectangle 2"/>
          <p:cNvSpPr/>
          <p:nvPr userDrawn="1"/>
        </p:nvSpPr>
        <p:spPr>
          <a:xfrm>
            <a:off x="0" y="0"/>
            <a:ext cx="9144000" cy="7210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54026" y="6029012"/>
            <a:ext cx="768919" cy="510512"/>
          </a:xfrm>
          <a:prstGeom prst="rect">
            <a:avLst/>
          </a:prstGeom>
        </p:spPr>
      </p:pic>
    </p:spTree>
    <p:extLst>
      <p:ext uri="{BB962C8B-B14F-4D97-AF65-F5344CB8AC3E}">
        <p14:creationId xmlns:p14="http://schemas.microsoft.com/office/powerpoint/2010/main" val="2249420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 cover">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64074" y="3215474"/>
            <a:ext cx="768919" cy="510512"/>
          </a:xfrm>
          <a:prstGeom prst="rect">
            <a:avLst/>
          </a:prstGeom>
        </p:spPr>
      </p:pic>
    </p:spTree>
    <p:extLst>
      <p:ext uri="{BB962C8B-B14F-4D97-AF65-F5344CB8AC3E}">
        <p14:creationId xmlns:p14="http://schemas.microsoft.com/office/powerpoint/2010/main" val="13926765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8782125"/>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 Id="rId3"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72830" y="1605605"/>
            <a:ext cx="4679486" cy="2062103"/>
          </a:xfrm>
          <a:prstGeom prst="rect">
            <a:avLst/>
          </a:prstGeom>
          <a:noFill/>
        </p:spPr>
        <p:txBody>
          <a:bodyPr wrap="none" rtlCol="0">
            <a:spAutoFit/>
          </a:bodyPr>
          <a:lstStyle/>
          <a:p>
            <a:r>
              <a:rPr lang="en-US" sz="2800" b="1" dirty="0">
                <a:solidFill>
                  <a:schemeClr val="bg1"/>
                </a:solidFill>
                <a:latin typeface="Arial"/>
                <a:cs typeface="Arial"/>
              </a:rPr>
              <a:t>General Stewards Meeting</a:t>
            </a:r>
          </a:p>
          <a:p>
            <a:endParaRPr lang="en-NZ" sz="2800" b="1" dirty="0">
              <a:solidFill>
                <a:schemeClr val="bg1"/>
              </a:solidFill>
              <a:latin typeface="Arial"/>
              <a:cs typeface="Arial"/>
            </a:endParaRPr>
          </a:p>
          <a:p>
            <a:r>
              <a:rPr lang="en-NZ" sz="1600" b="1" dirty="0" smtClean="0">
                <a:solidFill>
                  <a:schemeClr val="bg1"/>
                </a:solidFill>
                <a:latin typeface="Arial"/>
                <a:cs typeface="Arial"/>
              </a:rPr>
              <a:t>Mexico City</a:t>
            </a:r>
          </a:p>
          <a:p>
            <a:r>
              <a:rPr lang="en-NZ" sz="1600" b="1" dirty="0" smtClean="0">
                <a:solidFill>
                  <a:schemeClr val="bg1"/>
                </a:solidFill>
                <a:latin typeface="Arial"/>
                <a:cs typeface="Arial"/>
              </a:rPr>
              <a:t>March </a:t>
            </a:r>
            <a:r>
              <a:rPr lang="en-NZ" sz="1600" b="1" dirty="0">
                <a:solidFill>
                  <a:schemeClr val="bg1"/>
                </a:solidFill>
                <a:latin typeface="Arial"/>
                <a:cs typeface="Arial"/>
              </a:rPr>
              <a:t>8-9, 2017</a:t>
            </a:r>
            <a:r>
              <a:rPr lang="en-US" sz="2400" b="1" dirty="0"/>
              <a:t> </a:t>
            </a:r>
            <a:endParaRPr lang="es-MX" sz="2400" b="1" dirty="0"/>
          </a:p>
          <a:p>
            <a:endParaRPr lang="en-NZ" sz="3200" b="1" dirty="0">
              <a:solidFill>
                <a:schemeClr val="bg1"/>
              </a:solidFill>
              <a:latin typeface="Arial"/>
              <a:cs typeface="Arial"/>
            </a:endParaRPr>
          </a:p>
        </p:txBody>
      </p:sp>
      <p:sp>
        <p:nvSpPr>
          <p:cNvPr id="8" name="TextBox 7"/>
          <p:cNvSpPr txBox="1"/>
          <p:nvPr/>
        </p:nvSpPr>
        <p:spPr>
          <a:xfrm>
            <a:off x="368029" y="5316204"/>
            <a:ext cx="2318513" cy="369332"/>
          </a:xfrm>
          <a:prstGeom prst="rect">
            <a:avLst/>
          </a:prstGeom>
          <a:noFill/>
        </p:spPr>
        <p:txBody>
          <a:bodyPr wrap="none" rtlCol="0">
            <a:spAutoFit/>
          </a:bodyPr>
          <a:lstStyle/>
          <a:p>
            <a:r>
              <a:rPr lang="en-US" dirty="0">
                <a:solidFill>
                  <a:schemeClr val="bg1"/>
                </a:solidFill>
                <a:latin typeface="Arial"/>
                <a:cs typeface="Arial"/>
              </a:rPr>
              <a:t>#FiscalTransparency</a:t>
            </a:r>
          </a:p>
        </p:txBody>
      </p:sp>
    </p:spTree>
    <p:extLst>
      <p:ext uri="{BB962C8B-B14F-4D97-AF65-F5344CB8AC3E}">
        <p14:creationId xmlns:p14="http://schemas.microsoft.com/office/powerpoint/2010/main" val="1637487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94085" y="1843195"/>
            <a:ext cx="6325849" cy="3785652"/>
          </a:xfrm>
          <a:prstGeom prst="rect">
            <a:avLst/>
          </a:prstGeom>
        </p:spPr>
        <p:txBody>
          <a:bodyPr wrap="square">
            <a:spAutoFit/>
          </a:bodyPr>
          <a:lstStyle/>
          <a:p>
            <a:endParaRPr lang="en-US" sz="2400" b="1" dirty="0">
              <a:solidFill>
                <a:schemeClr val="tx1">
                  <a:lumMod val="65000"/>
                  <a:lumOff val="35000"/>
                </a:schemeClr>
              </a:solidFill>
              <a:latin typeface="Arial" panose="020B0604020202020204" pitchFamily="34" charset="0"/>
              <a:cs typeface="Arial" panose="020B0604020202020204" pitchFamily="34" charset="0"/>
            </a:endParaRPr>
          </a:p>
          <a:p>
            <a:r>
              <a:rPr lang="en-US" dirty="0">
                <a:solidFill>
                  <a:schemeClr val="tx1">
                    <a:lumMod val="65000"/>
                    <a:lumOff val="35000"/>
                  </a:schemeClr>
                </a:solidFill>
                <a:latin typeface="Arial" panose="020B0604020202020204" pitchFamily="34" charset="0"/>
                <a:cs typeface="Arial" panose="020B0604020202020204" pitchFamily="34" charset="0"/>
              </a:rPr>
              <a:t>1. Work on global norms: public participation and expanded HL principles on areas that directly affect citizens  </a:t>
            </a:r>
          </a:p>
          <a:p>
            <a:endParaRPr lang="en-US" dirty="0">
              <a:solidFill>
                <a:schemeClr val="tx1">
                  <a:lumMod val="65000"/>
                  <a:lumOff val="35000"/>
                </a:schemeClr>
              </a:solidFill>
              <a:latin typeface="Arial" panose="020B0604020202020204" pitchFamily="34" charset="0"/>
              <a:cs typeface="Arial" panose="020B0604020202020204" pitchFamily="34" charset="0"/>
            </a:endParaRPr>
          </a:p>
          <a:p>
            <a:r>
              <a:rPr lang="en-US" dirty="0">
                <a:solidFill>
                  <a:schemeClr val="tx1">
                    <a:lumMod val="65000"/>
                    <a:lumOff val="35000"/>
                  </a:schemeClr>
                </a:solidFill>
                <a:latin typeface="Arial" panose="020B0604020202020204" pitchFamily="34" charset="0"/>
                <a:cs typeface="Arial" panose="020B0604020202020204" pitchFamily="34" charset="0"/>
              </a:rPr>
              <a:t>2. A global network to help governments advance fiscal transparency</a:t>
            </a:r>
            <a:endParaRPr lang="es-MX" dirty="0">
              <a:solidFill>
                <a:schemeClr val="tx1">
                  <a:lumMod val="65000"/>
                  <a:lumOff val="35000"/>
                </a:schemeClr>
              </a:solidFill>
              <a:latin typeface="Arial" panose="020B0604020202020204" pitchFamily="34" charset="0"/>
              <a:cs typeface="Arial" panose="020B0604020202020204" pitchFamily="34" charset="0"/>
            </a:endParaRPr>
          </a:p>
          <a:p>
            <a:endParaRPr lang="es-MX" dirty="0">
              <a:solidFill>
                <a:schemeClr val="tx1">
                  <a:lumMod val="65000"/>
                  <a:lumOff val="35000"/>
                </a:schemeClr>
              </a:solidFill>
              <a:latin typeface="Arial" panose="020B0604020202020204" pitchFamily="34" charset="0"/>
              <a:cs typeface="Arial" panose="020B0604020202020204" pitchFamily="34" charset="0"/>
            </a:endParaRPr>
          </a:p>
          <a:p>
            <a:r>
              <a:rPr lang="en-US" dirty="0">
                <a:solidFill>
                  <a:schemeClr val="tx1">
                    <a:lumMod val="65000"/>
                    <a:lumOff val="35000"/>
                  </a:schemeClr>
                </a:solidFill>
                <a:latin typeface="Arial" panose="020B0604020202020204" pitchFamily="34" charset="0"/>
                <a:cs typeface="Arial" panose="020B0604020202020204" pitchFamily="34" charset="0"/>
              </a:rPr>
              <a:t>3. Peer-to-peer learning approach for knowledge and tools sharing </a:t>
            </a:r>
            <a:endParaRPr lang="es-MX" dirty="0">
              <a:solidFill>
                <a:schemeClr val="tx1">
                  <a:lumMod val="65000"/>
                  <a:lumOff val="35000"/>
                </a:schemeClr>
              </a:solidFill>
              <a:latin typeface="Arial" panose="020B0604020202020204" pitchFamily="34" charset="0"/>
              <a:cs typeface="Arial" panose="020B0604020202020204" pitchFamily="34" charset="0"/>
            </a:endParaRPr>
          </a:p>
          <a:p>
            <a:endParaRPr lang="es-MX" dirty="0">
              <a:solidFill>
                <a:schemeClr val="tx1">
                  <a:lumMod val="65000"/>
                  <a:lumOff val="35000"/>
                </a:schemeClr>
              </a:solidFill>
              <a:latin typeface="Arial" panose="020B0604020202020204" pitchFamily="34" charset="0"/>
              <a:cs typeface="Arial" panose="020B0604020202020204" pitchFamily="34" charset="0"/>
            </a:endParaRPr>
          </a:p>
          <a:p>
            <a:r>
              <a:rPr lang="en-US" dirty="0">
                <a:solidFill>
                  <a:schemeClr val="tx1">
                    <a:lumMod val="65000"/>
                    <a:lumOff val="35000"/>
                  </a:schemeClr>
                </a:solidFill>
                <a:latin typeface="Arial" panose="020B0604020202020204" pitchFamily="34" charset="0"/>
                <a:cs typeface="Arial" panose="020B0604020202020204" pitchFamily="34" charset="0"/>
              </a:rPr>
              <a:t>4. Network development </a:t>
            </a:r>
            <a:endParaRPr lang="es-MX" dirty="0">
              <a:solidFill>
                <a:schemeClr val="tx1">
                  <a:lumMod val="65000"/>
                  <a:lumOff val="35000"/>
                </a:schemeClr>
              </a:solidFill>
              <a:latin typeface="Arial" panose="020B0604020202020204" pitchFamily="34" charset="0"/>
              <a:cs typeface="Arial" panose="020B0604020202020204" pitchFamily="34" charset="0"/>
            </a:endParaRPr>
          </a:p>
          <a:p>
            <a:endParaRPr lang="es-MX" dirty="0">
              <a:solidFill>
                <a:schemeClr val="tx1">
                  <a:lumMod val="65000"/>
                  <a:lumOff val="35000"/>
                </a:schemeClr>
              </a:solidFill>
              <a:latin typeface="Arial" panose="020B0604020202020204" pitchFamily="34" charset="0"/>
              <a:cs typeface="Arial" panose="020B0604020202020204" pitchFamily="34" charset="0"/>
            </a:endParaRPr>
          </a:p>
          <a:p>
            <a:endParaRPr lang="es-MX"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10</a:t>
            </a:fld>
            <a:endParaRPr lang="en-US" sz="1100" dirty="0">
              <a:solidFill>
                <a:srgbClr val="7F7F7F"/>
              </a:solidFill>
              <a:latin typeface="Arial"/>
              <a:cs typeface="Arial"/>
            </a:endParaRPr>
          </a:p>
        </p:txBody>
      </p:sp>
      <p:cxnSp>
        <p:nvCxnSpPr>
          <p:cNvPr id="4" name="Straight Connector 3"/>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7" name="TextBox 1"/>
          <p:cNvSpPr txBox="1"/>
          <p:nvPr/>
        </p:nvSpPr>
        <p:spPr>
          <a:xfrm>
            <a:off x="1142999" y="573024"/>
            <a:ext cx="7530187" cy="769441"/>
          </a:xfrm>
          <a:prstGeom prst="rect">
            <a:avLst/>
          </a:prstGeom>
          <a:noFill/>
        </p:spPr>
        <p:txBody>
          <a:bodyPr wrap="square" rtlCol="0">
            <a:spAutoFit/>
          </a:bodyPr>
          <a:lstStyle/>
          <a:p>
            <a:r>
              <a:rPr lang="en-US" sz="2400" b="1" dirty="0">
                <a:solidFill>
                  <a:srgbClr val="FB5308"/>
                </a:solidFill>
                <a:latin typeface="Arial"/>
                <a:cs typeface="Arial"/>
              </a:rPr>
              <a:t>GIFT in a new phase 2018-2021- Strategy note</a:t>
            </a:r>
          </a:p>
          <a:p>
            <a:r>
              <a:rPr lang="en-US" sz="2000" dirty="0">
                <a:solidFill>
                  <a:srgbClr val="FB5308"/>
                </a:solidFill>
                <a:latin typeface="Arial"/>
                <a:cs typeface="Arial"/>
              </a:rPr>
              <a:t>Core activities</a:t>
            </a:r>
          </a:p>
        </p:txBody>
      </p:sp>
    </p:spTree>
    <p:extLst>
      <p:ext uri="{BB962C8B-B14F-4D97-AF65-F5344CB8AC3E}">
        <p14:creationId xmlns:p14="http://schemas.microsoft.com/office/powerpoint/2010/main" val="2239614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12563" y="1843195"/>
            <a:ext cx="6807371" cy="461665"/>
          </a:xfrm>
          <a:prstGeom prst="rect">
            <a:avLst/>
          </a:prstGeom>
        </p:spPr>
        <p:txBody>
          <a:bodyPr wrap="square">
            <a:spAutoFit/>
          </a:bodyPr>
          <a:lstStyle/>
          <a:p>
            <a:endParaRPr lang="en-US" sz="2400" b="1" dirty="0">
              <a:solidFill>
                <a:srgbClr val="595959"/>
              </a:solidFill>
              <a:latin typeface="Arial"/>
              <a:cs typeface="Arial"/>
            </a:endParaRPr>
          </a:p>
        </p:txBody>
      </p:sp>
      <p:sp>
        <p:nvSpPr>
          <p:cNvPr id="3"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11</a:t>
            </a:fld>
            <a:endParaRPr lang="en-US" sz="1100" dirty="0">
              <a:solidFill>
                <a:srgbClr val="7F7F7F"/>
              </a:solidFill>
              <a:latin typeface="Arial"/>
              <a:cs typeface="Arial"/>
            </a:endParaRPr>
          </a:p>
        </p:txBody>
      </p:sp>
      <p:cxnSp>
        <p:nvCxnSpPr>
          <p:cNvPr id="4" name="Straight Connector 3"/>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5" name="CuadroTexto 4"/>
          <p:cNvSpPr txBox="1"/>
          <p:nvPr/>
        </p:nvSpPr>
        <p:spPr>
          <a:xfrm>
            <a:off x="512217" y="1484030"/>
            <a:ext cx="7657421" cy="2400657"/>
          </a:xfrm>
          <a:prstGeom prst="rect">
            <a:avLst/>
          </a:prstGeom>
          <a:noFill/>
        </p:spPr>
        <p:txBody>
          <a:bodyPr wrap="square" rtlCol="0">
            <a:spAutoFit/>
          </a:bodyPr>
          <a:lstStyle/>
          <a:p>
            <a:pPr marL="285750" indent="-285750">
              <a:buFont typeface="Arial" panose="020B0604020202020204" pitchFamily="34" charset="0"/>
              <a:buChar char="•"/>
            </a:pPr>
            <a:endParaRPr lang="en-US" sz="2400" b="1"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solidFill>
                  <a:schemeClr val="tx1">
                    <a:lumMod val="65000"/>
                    <a:lumOff val="35000"/>
                  </a:schemeClr>
                </a:solidFill>
                <a:latin typeface="Arial" panose="020B0604020202020204" pitchFamily="34" charset="0"/>
                <a:cs typeface="Arial" panose="020B0604020202020204" pitchFamily="34" charset="0"/>
              </a:rPr>
              <a:t>Global Normative architecture </a:t>
            </a:r>
            <a:r>
              <a:rPr lang="en-US" dirty="0">
                <a:solidFill>
                  <a:schemeClr val="tx1">
                    <a:lumMod val="65000"/>
                    <a:lumOff val="35000"/>
                  </a:schemeClr>
                </a:solidFill>
                <a:latin typeface="Arial" panose="020B0604020202020204" pitchFamily="34" charset="0"/>
                <a:cs typeface="Arial" panose="020B0604020202020204" pitchFamily="34" charset="0"/>
              </a:rPr>
              <a:t>of fiscal transparency</a:t>
            </a: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dirty="0">
                <a:solidFill>
                  <a:schemeClr val="tx1">
                    <a:lumMod val="65000"/>
                    <a:lumOff val="35000"/>
                  </a:schemeClr>
                </a:solidFill>
                <a:latin typeface="Arial" panose="020B0604020202020204" pitchFamily="34" charset="0"/>
                <a:cs typeface="Arial" panose="020B0604020202020204" pitchFamily="34" charset="0"/>
              </a:rPr>
              <a:t>P</a:t>
            </a:r>
            <a:r>
              <a:rPr lang="en-US" dirty="0" err="1">
                <a:solidFill>
                  <a:schemeClr val="tx1">
                    <a:lumMod val="65000"/>
                    <a:lumOff val="35000"/>
                  </a:schemeClr>
                </a:solidFill>
                <a:latin typeface="Arial" panose="020B0604020202020204" pitchFamily="34" charset="0"/>
                <a:cs typeface="Arial" panose="020B0604020202020204" pitchFamily="34" charset="0"/>
              </a:rPr>
              <a:t>ublic</a:t>
            </a:r>
            <a:r>
              <a:rPr lang="en-US" dirty="0">
                <a:solidFill>
                  <a:schemeClr val="tx1">
                    <a:lumMod val="65000"/>
                    <a:lumOff val="35000"/>
                  </a:schemeClr>
                </a:solidFill>
                <a:latin typeface="Arial" panose="020B0604020202020204" pitchFamily="34" charset="0"/>
                <a:cs typeface="Arial" panose="020B0604020202020204" pitchFamily="34" charset="0"/>
              </a:rPr>
              <a:t> </a:t>
            </a:r>
            <a:r>
              <a:rPr lang="en-US" dirty="0" smtClean="0">
                <a:solidFill>
                  <a:schemeClr val="tx1">
                    <a:lumMod val="65000"/>
                    <a:lumOff val="35000"/>
                  </a:schemeClr>
                </a:solidFill>
                <a:latin typeface="Arial" panose="020B0604020202020204" pitchFamily="34" charset="0"/>
                <a:cs typeface="Arial" panose="020B0604020202020204" pitchFamily="34" charset="0"/>
              </a:rPr>
              <a:t>participation principles and mechanisms</a:t>
            </a: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solidFill>
                  <a:schemeClr val="tx1">
                    <a:lumMod val="65000"/>
                    <a:lumOff val="35000"/>
                  </a:schemeClr>
                </a:solidFill>
                <a:latin typeface="Arial" panose="020B0604020202020204" pitchFamily="34" charset="0"/>
                <a:cs typeface="Arial" panose="020B0604020202020204" pitchFamily="34" charset="0"/>
              </a:rPr>
              <a:t>Expanded </a:t>
            </a:r>
            <a:r>
              <a:rPr lang="en-US" dirty="0">
                <a:solidFill>
                  <a:schemeClr val="tx1">
                    <a:lumMod val="65000"/>
                    <a:lumOff val="35000"/>
                  </a:schemeClr>
                </a:solidFill>
                <a:latin typeface="Arial" panose="020B0604020202020204" pitchFamily="34" charset="0"/>
                <a:cs typeface="Arial" panose="020B0604020202020204" pitchFamily="34" charset="0"/>
              </a:rPr>
              <a:t>Version of the High-Level Principles, </a:t>
            </a:r>
            <a:r>
              <a:rPr lang="en-US" dirty="0" smtClean="0">
                <a:solidFill>
                  <a:schemeClr val="tx1">
                    <a:lumMod val="65000"/>
                    <a:lumOff val="35000"/>
                  </a:schemeClr>
                </a:solidFill>
                <a:latin typeface="Arial" panose="020B0604020202020204" pitchFamily="34" charset="0"/>
                <a:cs typeface="Arial" panose="020B0604020202020204" pitchFamily="34" charset="0"/>
              </a:rPr>
              <a:t>addressing </a:t>
            </a:r>
            <a:r>
              <a:rPr lang="en-US" dirty="0">
                <a:solidFill>
                  <a:schemeClr val="tx1">
                    <a:lumMod val="65000"/>
                    <a:lumOff val="35000"/>
                  </a:schemeClr>
                </a:solidFill>
                <a:latin typeface="Arial" panose="020B0604020202020204" pitchFamily="34" charset="0"/>
                <a:cs typeface="Arial" panose="020B0604020202020204" pitchFamily="34" charset="0"/>
              </a:rPr>
              <a:t>principles that support citizen efforts to monitor how their taxes are collected and how public money is being </a:t>
            </a:r>
            <a:r>
              <a:rPr lang="en-US" dirty="0" smtClean="0">
                <a:solidFill>
                  <a:schemeClr val="tx1">
                    <a:lumMod val="65000"/>
                    <a:lumOff val="35000"/>
                  </a:schemeClr>
                </a:solidFill>
                <a:latin typeface="Arial" panose="020B0604020202020204" pitchFamily="34" charset="0"/>
                <a:cs typeface="Arial" panose="020B0604020202020204" pitchFamily="34" charset="0"/>
              </a:rPr>
              <a:t>spent</a:t>
            </a:r>
            <a:endParaRPr lang="es-MX"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7" name="TextBox 1"/>
          <p:cNvSpPr txBox="1"/>
          <p:nvPr/>
        </p:nvSpPr>
        <p:spPr>
          <a:xfrm>
            <a:off x="659567" y="213264"/>
            <a:ext cx="8013619" cy="1384995"/>
          </a:xfrm>
          <a:prstGeom prst="rect">
            <a:avLst/>
          </a:prstGeom>
          <a:noFill/>
        </p:spPr>
        <p:txBody>
          <a:bodyPr wrap="square" rtlCol="0">
            <a:spAutoFit/>
          </a:bodyPr>
          <a:lstStyle/>
          <a:p>
            <a:r>
              <a:rPr lang="en-US" sz="2400" b="1" dirty="0">
                <a:solidFill>
                  <a:srgbClr val="FB5308"/>
                </a:solidFill>
                <a:latin typeface="Arial"/>
                <a:cs typeface="Arial"/>
              </a:rPr>
              <a:t>GIFT in a new phase 2018-2021- Strategy note</a:t>
            </a:r>
          </a:p>
          <a:p>
            <a:r>
              <a:rPr lang="en-US" sz="2000" dirty="0">
                <a:solidFill>
                  <a:srgbClr val="FB5308"/>
                </a:solidFill>
                <a:latin typeface="Arial"/>
                <a:cs typeface="Arial"/>
              </a:rPr>
              <a:t>Core activities – </a:t>
            </a:r>
          </a:p>
          <a:p>
            <a:r>
              <a:rPr lang="en-US" sz="2000" dirty="0">
                <a:solidFill>
                  <a:srgbClr val="FB5308"/>
                </a:solidFill>
                <a:latin typeface="Arial"/>
                <a:cs typeface="Arial"/>
              </a:rPr>
              <a:t>1. Global norms: public participation and expanded HL principles on areas that directly affect citizens </a:t>
            </a:r>
          </a:p>
        </p:txBody>
      </p:sp>
    </p:spTree>
    <p:extLst>
      <p:ext uri="{BB962C8B-B14F-4D97-AF65-F5344CB8AC3E}">
        <p14:creationId xmlns:p14="http://schemas.microsoft.com/office/powerpoint/2010/main" val="4105942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12</a:t>
            </a:fld>
            <a:endParaRPr lang="en-US" sz="1100" dirty="0">
              <a:solidFill>
                <a:srgbClr val="7F7F7F"/>
              </a:solidFill>
              <a:latin typeface="Arial"/>
              <a:cs typeface="Arial"/>
            </a:endParaRPr>
          </a:p>
        </p:txBody>
      </p:sp>
      <p:cxnSp>
        <p:nvCxnSpPr>
          <p:cNvPr id="4" name="Straight Connector 3"/>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7" name="TextBox 1"/>
          <p:cNvSpPr txBox="1"/>
          <p:nvPr/>
        </p:nvSpPr>
        <p:spPr>
          <a:xfrm>
            <a:off x="659567" y="273224"/>
            <a:ext cx="8013619" cy="1384995"/>
          </a:xfrm>
          <a:prstGeom prst="rect">
            <a:avLst/>
          </a:prstGeom>
          <a:noFill/>
        </p:spPr>
        <p:txBody>
          <a:bodyPr wrap="square" rtlCol="0">
            <a:spAutoFit/>
          </a:bodyPr>
          <a:lstStyle/>
          <a:p>
            <a:r>
              <a:rPr lang="en-US" sz="2400" b="1" dirty="0">
                <a:solidFill>
                  <a:srgbClr val="FB5308"/>
                </a:solidFill>
                <a:latin typeface="Arial"/>
                <a:cs typeface="Arial"/>
              </a:rPr>
              <a:t>GIFT in a new phase 2018-2021- Strategy note</a:t>
            </a:r>
          </a:p>
          <a:p>
            <a:r>
              <a:rPr lang="en-US" sz="2000" dirty="0">
                <a:solidFill>
                  <a:srgbClr val="FB5308"/>
                </a:solidFill>
                <a:latin typeface="Arial"/>
                <a:cs typeface="Arial"/>
              </a:rPr>
              <a:t>Core activities – </a:t>
            </a:r>
          </a:p>
          <a:p>
            <a:r>
              <a:rPr lang="en-US" sz="2000" dirty="0">
                <a:solidFill>
                  <a:srgbClr val="FB5308"/>
                </a:solidFill>
                <a:latin typeface="Arial"/>
                <a:cs typeface="Arial"/>
              </a:rPr>
              <a:t>2. A global network to help governments advance fiscal transparency</a:t>
            </a:r>
            <a:endParaRPr lang="es-MX" sz="2000" dirty="0">
              <a:solidFill>
                <a:srgbClr val="FB5308"/>
              </a:solidFill>
              <a:latin typeface="Arial"/>
              <a:cs typeface="Arial"/>
            </a:endParaRPr>
          </a:p>
          <a:p>
            <a:endParaRPr lang="en-US" sz="2000" dirty="0">
              <a:solidFill>
                <a:srgbClr val="FB5308"/>
              </a:solidFill>
              <a:latin typeface="Arial"/>
              <a:cs typeface="Arial"/>
            </a:endParaRPr>
          </a:p>
        </p:txBody>
      </p:sp>
      <p:sp>
        <p:nvSpPr>
          <p:cNvPr id="5" name="CuadroTexto 4"/>
          <p:cNvSpPr txBox="1"/>
          <p:nvPr/>
        </p:nvSpPr>
        <p:spPr>
          <a:xfrm>
            <a:off x="557187" y="1523309"/>
            <a:ext cx="7897265" cy="286232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Continue to engage with OGP </a:t>
            </a:r>
            <a:r>
              <a:rPr lang="en-US" dirty="0" smtClean="0">
                <a:solidFill>
                  <a:schemeClr val="tx1">
                    <a:lumMod val="65000"/>
                    <a:lumOff val="35000"/>
                  </a:schemeClr>
                </a:solidFill>
                <a:latin typeface="Arial" panose="020B0604020202020204" pitchFamily="34" charset="0"/>
                <a:cs typeface="Arial" panose="020B0604020202020204" pitchFamily="34" charset="0"/>
              </a:rPr>
              <a:t>governments</a:t>
            </a: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Continue to enrich national- and locally-owned discussions by brokering multi-stakeholder approaches at the country level </a:t>
            </a:r>
            <a:r>
              <a:rPr lang="en-US" dirty="0" smtClean="0">
                <a:solidFill>
                  <a:schemeClr val="tx1">
                    <a:lumMod val="65000"/>
                    <a:lumOff val="35000"/>
                  </a:schemeClr>
                </a:solidFill>
                <a:latin typeface="Arial" panose="020B0604020202020204" pitchFamily="34" charset="0"/>
                <a:cs typeface="Arial" panose="020B0604020202020204" pitchFamily="34" charset="0"/>
              </a:rPr>
              <a:t>with peer-to-peer </a:t>
            </a:r>
            <a:r>
              <a:rPr lang="en-US" dirty="0">
                <a:solidFill>
                  <a:schemeClr val="tx1">
                    <a:lumMod val="65000"/>
                    <a:lumOff val="35000"/>
                  </a:schemeClr>
                </a:solidFill>
                <a:latin typeface="Arial" panose="020B0604020202020204" pitchFamily="34" charset="0"/>
                <a:cs typeface="Arial" panose="020B0604020202020204" pitchFamily="34" charset="0"/>
              </a:rPr>
              <a:t>exchanges. </a:t>
            </a: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Peer learning for design and implementation of OGP FTPA commitments; coordination with the OGP Support </a:t>
            </a:r>
            <a:r>
              <a:rPr lang="en-US" dirty="0" smtClean="0">
                <a:solidFill>
                  <a:schemeClr val="tx1">
                    <a:lumMod val="65000"/>
                    <a:lumOff val="35000"/>
                  </a:schemeClr>
                </a:solidFill>
                <a:latin typeface="Arial" panose="020B0604020202020204" pitchFamily="34" charset="0"/>
                <a:cs typeface="Arial" panose="020B0604020202020204" pitchFamily="34" charset="0"/>
              </a:rPr>
              <a:t>Unit</a:t>
            </a: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Continue developing </a:t>
            </a:r>
            <a:r>
              <a:rPr lang="en-US" dirty="0" smtClean="0">
                <a:solidFill>
                  <a:schemeClr val="tx1">
                    <a:lumMod val="65000"/>
                    <a:lumOff val="35000"/>
                  </a:schemeClr>
                </a:solidFill>
                <a:latin typeface="Arial" panose="020B0604020202020204" pitchFamily="34" charset="0"/>
                <a:cs typeface="Arial" panose="020B0604020202020204" pitchFamily="34" charset="0"/>
              </a:rPr>
              <a:t>and disseminating the Fiscal Open Data Package</a:t>
            </a:r>
            <a:endParaRPr lang="es-MX"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9763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13</a:t>
            </a:fld>
            <a:endParaRPr lang="en-US" sz="1100" dirty="0">
              <a:solidFill>
                <a:srgbClr val="7F7F7F"/>
              </a:solidFill>
              <a:latin typeface="Arial"/>
              <a:cs typeface="Arial"/>
            </a:endParaRPr>
          </a:p>
        </p:txBody>
      </p:sp>
      <p:cxnSp>
        <p:nvCxnSpPr>
          <p:cNvPr id="4" name="Straight Connector 3"/>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7" name="TextBox 1"/>
          <p:cNvSpPr txBox="1"/>
          <p:nvPr/>
        </p:nvSpPr>
        <p:spPr>
          <a:xfrm>
            <a:off x="659567" y="273224"/>
            <a:ext cx="8013619" cy="1077218"/>
          </a:xfrm>
          <a:prstGeom prst="rect">
            <a:avLst/>
          </a:prstGeom>
          <a:noFill/>
        </p:spPr>
        <p:txBody>
          <a:bodyPr wrap="square" rtlCol="0">
            <a:spAutoFit/>
          </a:bodyPr>
          <a:lstStyle/>
          <a:p>
            <a:r>
              <a:rPr lang="en-US" sz="2400" b="1" dirty="0">
                <a:solidFill>
                  <a:srgbClr val="FB5308"/>
                </a:solidFill>
                <a:latin typeface="Arial"/>
                <a:cs typeface="Arial"/>
              </a:rPr>
              <a:t>GIFT in a new phase 2018-2021- Strategy note</a:t>
            </a:r>
          </a:p>
          <a:p>
            <a:r>
              <a:rPr lang="en-US" sz="2000" dirty="0">
                <a:solidFill>
                  <a:srgbClr val="FB5308"/>
                </a:solidFill>
                <a:latin typeface="Arial"/>
                <a:cs typeface="Arial"/>
              </a:rPr>
              <a:t>Core activities – </a:t>
            </a:r>
          </a:p>
          <a:p>
            <a:r>
              <a:rPr lang="en-US" sz="2000" dirty="0">
                <a:solidFill>
                  <a:srgbClr val="FB5308"/>
                </a:solidFill>
                <a:latin typeface="Arial"/>
                <a:cs typeface="Arial"/>
              </a:rPr>
              <a:t>3. Peer-to-peer learning approach for knowledge and tools sharing</a:t>
            </a:r>
          </a:p>
        </p:txBody>
      </p:sp>
      <p:sp>
        <p:nvSpPr>
          <p:cNvPr id="5" name="CuadroTexto 4"/>
          <p:cNvSpPr txBox="1"/>
          <p:nvPr/>
        </p:nvSpPr>
        <p:spPr>
          <a:xfrm>
            <a:off x="557187" y="1523309"/>
            <a:ext cx="7897265" cy="2308324"/>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An effort to better document these exchanges and extract lessons will be put in place, to shape the network’s learning </a:t>
            </a:r>
            <a:r>
              <a:rPr lang="en-US" dirty="0" smtClean="0">
                <a:solidFill>
                  <a:schemeClr val="tx1">
                    <a:lumMod val="65000"/>
                    <a:lumOff val="35000"/>
                  </a:schemeClr>
                </a:solidFill>
                <a:latin typeface="Arial" panose="020B0604020202020204" pitchFamily="34" charset="0"/>
                <a:cs typeface="Arial" panose="020B0604020202020204" pitchFamily="34" charset="0"/>
              </a:rPr>
              <a:t>method</a:t>
            </a: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The production of mechanisms on public participation for the Guide will be a model for the systematization of these </a:t>
            </a:r>
            <a:r>
              <a:rPr lang="en-US" dirty="0" smtClean="0">
                <a:solidFill>
                  <a:schemeClr val="tx1">
                    <a:lumMod val="65000"/>
                    <a:lumOff val="35000"/>
                  </a:schemeClr>
                </a:solidFill>
                <a:latin typeface="Arial" panose="020B0604020202020204" pitchFamily="34" charset="0"/>
                <a:cs typeface="Arial" panose="020B0604020202020204" pitchFamily="34" charset="0"/>
              </a:rPr>
              <a:t>cases</a:t>
            </a:r>
            <a:endParaRPr lang="en-US" dirty="0"/>
          </a:p>
          <a:p>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endParaRPr lang="es-MX"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657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14</a:t>
            </a:fld>
            <a:endParaRPr lang="en-US" sz="1100" dirty="0">
              <a:solidFill>
                <a:srgbClr val="7F7F7F"/>
              </a:solidFill>
              <a:latin typeface="Arial"/>
              <a:cs typeface="Arial"/>
            </a:endParaRPr>
          </a:p>
        </p:txBody>
      </p:sp>
      <p:cxnSp>
        <p:nvCxnSpPr>
          <p:cNvPr id="4" name="Straight Connector 3"/>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7" name="TextBox 1"/>
          <p:cNvSpPr txBox="1"/>
          <p:nvPr/>
        </p:nvSpPr>
        <p:spPr>
          <a:xfrm>
            <a:off x="659567" y="273224"/>
            <a:ext cx="8013619" cy="1077218"/>
          </a:xfrm>
          <a:prstGeom prst="rect">
            <a:avLst/>
          </a:prstGeom>
          <a:noFill/>
        </p:spPr>
        <p:txBody>
          <a:bodyPr wrap="square" rtlCol="0">
            <a:spAutoFit/>
          </a:bodyPr>
          <a:lstStyle/>
          <a:p>
            <a:r>
              <a:rPr lang="en-US" sz="2400" b="1" dirty="0">
                <a:solidFill>
                  <a:srgbClr val="FB5308"/>
                </a:solidFill>
                <a:latin typeface="Arial"/>
                <a:cs typeface="Arial"/>
              </a:rPr>
              <a:t>GIFT in a new phase 2018-2021- Strategy note</a:t>
            </a:r>
          </a:p>
          <a:p>
            <a:r>
              <a:rPr lang="en-US" sz="2000" dirty="0">
                <a:solidFill>
                  <a:srgbClr val="FB5308"/>
                </a:solidFill>
                <a:latin typeface="Arial"/>
                <a:cs typeface="Arial"/>
              </a:rPr>
              <a:t>Core activities – </a:t>
            </a:r>
          </a:p>
          <a:p>
            <a:r>
              <a:rPr lang="en-US" sz="2000" dirty="0">
                <a:solidFill>
                  <a:srgbClr val="FB5308"/>
                </a:solidFill>
                <a:latin typeface="Arial"/>
                <a:cs typeface="Arial"/>
              </a:rPr>
              <a:t>4. Network development</a:t>
            </a:r>
          </a:p>
        </p:txBody>
      </p:sp>
      <p:sp>
        <p:nvSpPr>
          <p:cNvPr id="5" name="CuadroTexto 4"/>
          <p:cNvSpPr txBox="1"/>
          <p:nvPr/>
        </p:nvSpPr>
        <p:spPr>
          <a:xfrm>
            <a:off x="557187" y="1523309"/>
            <a:ext cx="7897265" cy="313932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The network will be stronger in the measure that the stewards participate and, simultaneously, benefit </a:t>
            </a:r>
            <a:r>
              <a:rPr lang="en-US" dirty="0" smtClean="0">
                <a:solidFill>
                  <a:schemeClr val="tx1">
                    <a:lumMod val="65000"/>
                    <a:lumOff val="35000"/>
                  </a:schemeClr>
                </a:solidFill>
                <a:latin typeface="Arial" panose="020B0604020202020204" pitchFamily="34" charset="0"/>
                <a:cs typeface="Arial" panose="020B0604020202020204" pitchFamily="34" charset="0"/>
              </a:rPr>
              <a:t>from the network</a:t>
            </a: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Membership should expand to achieve more global coverage, with additional Stewards sought in Africa, Europe and </a:t>
            </a:r>
            <a:r>
              <a:rPr lang="en-US" dirty="0" smtClean="0">
                <a:solidFill>
                  <a:schemeClr val="tx1">
                    <a:lumMod val="65000"/>
                    <a:lumOff val="35000"/>
                  </a:schemeClr>
                </a:solidFill>
                <a:latin typeface="Arial" panose="020B0604020202020204" pitchFamily="34" charset="0"/>
                <a:cs typeface="Arial" panose="020B0604020202020204" pitchFamily="34" charset="0"/>
              </a:rPr>
              <a:t>Asia</a:t>
            </a: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However, while the geographic representation within GIFT needs to be broader, any move to expand membership should be manageable under the current working model</a:t>
            </a: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8893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73768" y="2593296"/>
            <a:ext cx="5478905" cy="584775"/>
          </a:xfrm>
          <a:prstGeom prst="rect">
            <a:avLst/>
          </a:prstGeom>
        </p:spPr>
        <p:txBody>
          <a:bodyPr wrap="square">
            <a:spAutoFit/>
          </a:bodyPr>
          <a:lstStyle/>
          <a:p>
            <a:r>
              <a:rPr lang="en-US" sz="3200" b="1" dirty="0">
                <a:solidFill>
                  <a:srgbClr val="FB5308"/>
                </a:solidFill>
                <a:latin typeface="Arial"/>
                <a:cs typeface="Arial"/>
              </a:rPr>
              <a:t>GIFT Workplan for 2017</a:t>
            </a:r>
          </a:p>
        </p:txBody>
      </p:sp>
    </p:spTree>
    <p:extLst>
      <p:ext uri="{BB962C8B-B14F-4D97-AF65-F5344CB8AC3E}">
        <p14:creationId xmlns:p14="http://schemas.microsoft.com/office/powerpoint/2010/main" val="3769985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16</a:t>
            </a:fld>
            <a:endParaRPr lang="en-US" sz="1100" dirty="0">
              <a:solidFill>
                <a:srgbClr val="7F7F7F"/>
              </a:solidFill>
              <a:latin typeface="Arial"/>
              <a:cs typeface="Arial"/>
            </a:endParaRPr>
          </a:p>
        </p:txBody>
      </p:sp>
      <p:cxnSp>
        <p:nvCxnSpPr>
          <p:cNvPr id="4" name="Straight Connector 3"/>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7" name="TextBox 1"/>
          <p:cNvSpPr txBox="1"/>
          <p:nvPr/>
        </p:nvSpPr>
        <p:spPr>
          <a:xfrm>
            <a:off x="959370" y="528054"/>
            <a:ext cx="7713816" cy="830997"/>
          </a:xfrm>
          <a:prstGeom prst="rect">
            <a:avLst/>
          </a:prstGeom>
          <a:noFill/>
        </p:spPr>
        <p:txBody>
          <a:bodyPr wrap="square" rtlCol="0">
            <a:spAutoFit/>
          </a:bodyPr>
          <a:lstStyle/>
          <a:p>
            <a:endParaRPr lang="en-US" sz="2400" b="1" dirty="0">
              <a:solidFill>
                <a:srgbClr val="FB5308"/>
              </a:solidFill>
              <a:latin typeface="Arial"/>
              <a:cs typeface="Arial"/>
            </a:endParaRPr>
          </a:p>
          <a:p>
            <a:r>
              <a:rPr lang="en-US" sz="2400" b="1" dirty="0">
                <a:solidFill>
                  <a:srgbClr val="FB5308"/>
                </a:solidFill>
                <a:latin typeface="Arial"/>
                <a:cs typeface="Arial"/>
              </a:rPr>
              <a:t>GIFT Workplan for 2017</a:t>
            </a:r>
            <a:endParaRPr lang="en-US" sz="2000" dirty="0">
              <a:solidFill>
                <a:srgbClr val="FB5308"/>
              </a:solidFill>
              <a:latin typeface="Arial"/>
              <a:cs typeface="Arial"/>
            </a:endParaRPr>
          </a:p>
        </p:txBody>
      </p:sp>
      <p:sp>
        <p:nvSpPr>
          <p:cNvPr id="5" name="CuadroTexto 4"/>
          <p:cNvSpPr txBox="1"/>
          <p:nvPr/>
        </p:nvSpPr>
        <p:spPr>
          <a:xfrm>
            <a:off x="692098" y="2137904"/>
            <a:ext cx="7252688" cy="1754326"/>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2017 is a transition year for GIFT, finalizing a launching phase and entering on an enhancement phase</a:t>
            </a: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Part of the activities proposed for 2017 will be directly related with this new strategic plan, while others will still be linked to previous </a:t>
            </a:r>
            <a:r>
              <a:rPr lang="en-US" dirty="0" smtClean="0">
                <a:solidFill>
                  <a:schemeClr val="tx1">
                    <a:lumMod val="65000"/>
                    <a:lumOff val="35000"/>
                  </a:schemeClr>
                </a:solidFill>
                <a:latin typeface="Arial" panose="020B0604020202020204" pitchFamily="34" charset="0"/>
                <a:cs typeface="Arial" panose="020B0604020202020204" pitchFamily="34" charset="0"/>
              </a:rPr>
              <a:t>engagements</a:t>
            </a: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85918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17</a:t>
            </a:fld>
            <a:endParaRPr lang="en-US" sz="1100" dirty="0">
              <a:solidFill>
                <a:srgbClr val="7F7F7F"/>
              </a:solidFill>
              <a:latin typeface="Arial"/>
              <a:cs typeface="Arial"/>
            </a:endParaRPr>
          </a:p>
        </p:txBody>
      </p:sp>
      <p:cxnSp>
        <p:nvCxnSpPr>
          <p:cNvPr id="4" name="Straight Connector 3"/>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7" name="TextBox 1"/>
          <p:cNvSpPr txBox="1"/>
          <p:nvPr/>
        </p:nvSpPr>
        <p:spPr>
          <a:xfrm>
            <a:off x="659567" y="273224"/>
            <a:ext cx="8013619" cy="1077218"/>
          </a:xfrm>
          <a:prstGeom prst="rect">
            <a:avLst/>
          </a:prstGeom>
          <a:noFill/>
        </p:spPr>
        <p:txBody>
          <a:bodyPr wrap="square" rtlCol="0">
            <a:spAutoFit/>
          </a:bodyPr>
          <a:lstStyle/>
          <a:p>
            <a:r>
              <a:rPr lang="en-US" sz="2400" b="1" dirty="0">
                <a:solidFill>
                  <a:srgbClr val="FB5308"/>
                </a:solidFill>
                <a:latin typeface="Arial"/>
                <a:cs typeface="Arial"/>
              </a:rPr>
              <a:t>GIFT Workplan for 2017</a:t>
            </a:r>
          </a:p>
          <a:p>
            <a:r>
              <a:rPr lang="en-US" sz="2000" dirty="0">
                <a:solidFill>
                  <a:srgbClr val="FB5308"/>
                </a:solidFill>
                <a:latin typeface="Arial"/>
                <a:cs typeface="Arial"/>
              </a:rPr>
              <a:t>Work stream 1 - Global Norms - Increase harmonization of global architecture of fiscal transparency</a:t>
            </a:r>
          </a:p>
        </p:txBody>
      </p:sp>
      <p:sp>
        <p:nvSpPr>
          <p:cNvPr id="5" name="CuadroTexto 4"/>
          <p:cNvSpPr txBox="1"/>
          <p:nvPr/>
        </p:nvSpPr>
        <p:spPr>
          <a:xfrm>
            <a:off x="557187" y="1523309"/>
            <a:ext cx="7897265"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6" name="CuadroTexto 5"/>
          <p:cNvSpPr txBox="1"/>
          <p:nvPr/>
        </p:nvSpPr>
        <p:spPr>
          <a:xfrm>
            <a:off x="692098" y="2137904"/>
            <a:ext cx="7252688" cy="2585323"/>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Guide on Public Participation Principles and Mechanisms in Fiscal Policy</a:t>
            </a:r>
          </a:p>
          <a:p>
            <a:pPr marL="285750" indent="-285750">
              <a:buFont typeface="Arial" panose="020B0604020202020204" pitchFamily="34" charset="0"/>
              <a:buChar char="•"/>
            </a:pP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Fiscal Transparency in areas that affect people’s lives </a:t>
            </a:r>
          </a:p>
          <a:p>
            <a:pPr marL="285750" indent="-285750">
              <a:buFont typeface="Arial" panose="020B0604020202020204" pitchFamily="34" charset="0"/>
              <a:buChar char="•"/>
            </a:pP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The OECD’s Toolkit on Budget Transparency</a:t>
            </a: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3591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18</a:t>
            </a:fld>
            <a:endParaRPr lang="en-US" sz="1100" dirty="0">
              <a:solidFill>
                <a:srgbClr val="7F7F7F"/>
              </a:solidFill>
              <a:latin typeface="Arial"/>
              <a:cs typeface="Arial"/>
            </a:endParaRPr>
          </a:p>
        </p:txBody>
      </p:sp>
      <p:cxnSp>
        <p:nvCxnSpPr>
          <p:cNvPr id="4" name="Straight Connector 3"/>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7" name="TextBox 1"/>
          <p:cNvSpPr txBox="1"/>
          <p:nvPr/>
        </p:nvSpPr>
        <p:spPr>
          <a:xfrm>
            <a:off x="659567" y="273224"/>
            <a:ext cx="8013619" cy="1077218"/>
          </a:xfrm>
          <a:prstGeom prst="rect">
            <a:avLst/>
          </a:prstGeom>
          <a:noFill/>
        </p:spPr>
        <p:txBody>
          <a:bodyPr wrap="square" rtlCol="0">
            <a:spAutoFit/>
          </a:bodyPr>
          <a:lstStyle/>
          <a:p>
            <a:r>
              <a:rPr lang="en-US" sz="2400" b="1" dirty="0">
                <a:solidFill>
                  <a:srgbClr val="FB5308"/>
                </a:solidFill>
                <a:latin typeface="Arial"/>
                <a:cs typeface="Arial"/>
              </a:rPr>
              <a:t>GIFT Workplan for 2017</a:t>
            </a:r>
          </a:p>
          <a:p>
            <a:r>
              <a:rPr lang="en-US" sz="2000" dirty="0">
                <a:solidFill>
                  <a:srgbClr val="FB5308"/>
                </a:solidFill>
                <a:latin typeface="Arial"/>
                <a:cs typeface="Arial"/>
              </a:rPr>
              <a:t>Work stream 2 – Peer-to-Peer Learning at the OGP Fiscal Openness Working Group</a:t>
            </a:r>
          </a:p>
        </p:txBody>
      </p:sp>
      <p:sp>
        <p:nvSpPr>
          <p:cNvPr id="5" name="CuadroTexto 4"/>
          <p:cNvSpPr txBox="1"/>
          <p:nvPr/>
        </p:nvSpPr>
        <p:spPr>
          <a:xfrm>
            <a:off x="557187" y="1523309"/>
            <a:ext cx="7897265"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6" name="CuadroTexto 5"/>
          <p:cNvSpPr txBox="1"/>
          <p:nvPr/>
        </p:nvSpPr>
        <p:spPr>
          <a:xfrm>
            <a:off x="692098" y="2137904"/>
            <a:ext cx="7252688" cy="2862322"/>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Workshops for practical discussions between government technical teams and civil society organizations, and on that basis, will be providing peer-to-peer technical assistance to governments</a:t>
            </a:r>
          </a:p>
          <a:p>
            <a:pPr marL="285750" indent="-285750">
              <a:buFont typeface="Arial" panose="020B0604020202020204" pitchFamily="34" charset="0"/>
              <a:buChar char="•"/>
            </a:pP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Public participation indicators in the Open Budget Survey, 2017 edition (GIFT will support IBP efforts to incentivize ministries of finance to participate in the government review phase of the OBS research process</a:t>
            </a: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7839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19</a:t>
            </a:fld>
            <a:endParaRPr lang="en-US" sz="1100" dirty="0">
              <a:solidFill>
                <a:srgbClr val="7F7F7F"/>
              </a:solidFill>
              <a:latin typeface="Arial"/>
              <a:cs typeface="Arial"/>
            </a:endParaRPr>
          </a:p>
        </p:txBody>
      </p:sp>
      <p:cxnSp>
        <p:nvCxnSpPr>
          <p:cNvPr id="4" name="Straight Connector 3"/>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7" name="TextBox 1"/>
          <p:cNvSpPr txBox="1"/>
          <p:nvPr/>
        </p:nvSpPr>
        <p:spPr>
          <a:xfrm>
            <a:off x="719527" y="468094"/>
            <a:ext cx="8013619" cy="1384995"/>
          </a:xfrm>
          <a:prstGeom prst="rect">
            <a:avLst/>
          </a:prstGeom>
          <a:noFill/>
        </p:spPr>
        <p:txBody>
          <a:bodyPr wrap="square" rtlCol="0">
            <a:spAutoFit/>
          </a:bodyPr>
          <a:lstStyle/>
          <a:p>
            <a:r>
              <a:rPr lang="en-US" sz="2400" b="1" dirty="0">
                <a:solidFill>
                  <a:srgbClr val="FB5308"/>
                </a:solidFill>
                <a:latin typeface="Arial"/>
                <a:cs typeface="Arial"/>
              </a:rPr>
              <a:t>GIFT Workplan for 2017</a:t>
            </a:r>
          </a:p>
          <a:p>
            <a:r>
              <a:rPr lang="en-US" sz="2000" dirty="0">
                <a:solidFill>
                  <a:srgbClr val="FB5308"/>
                </a:solidFill>
                <a:latin typeface="Arial"/>
                <a:cs typeface="Arial"/>
              </a:rPr>
              <a:t>Work stream 3 – Research on evidence, practical approaches and innovations on fiscal transparency</a:t>
            </a:r>
          </a:p>
          <a:p>
            <a:endParaRPr lang="en-US" sz="2000" dirty="0">
              <a:solidFill>
                <a:srgbClr val="FB5308"/>
              </a:solidFill>
              <a:latin typeface="Arial"/>
              <a:cs typeface="Arial"/>
            </a:endParaRPr>
          </a:p>
        </p:txBody>
      </p:sp>
      <p:sp>
        <p:nvSpPr>
          <p:cNvPr id="5" name="CuadroTexto 4"/>
          <p:cNvSpPr txBox="1"/>
          <p:nvPr/>
        </p:nvSpPr>
        <p:spPr>
          <a:xfrm>
            <a:off x="557187" y="1523309"/>
            <a:ext cx="7897265"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6" name="CuadroTexto 5"/>
          <p:cNvSpPr txBox="1"/>
          <p:nvPr/>
        </p:nvSpPr>
        <p:spPr>
          <a:xfrm>
            <a:off x="692098" y="2137904"/>
            <a:ext cx="7252688" cy="2585323"/>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The production of new examples of mechanism of public participation in fiscal policies to add to the initial nine will be the priority for 2017</a:t>
            </a:r>
          </a:p>
          <a:p>
            <a:pPr marL="285750" indent="-285750">
              <a:buFont typeface="Arial" panose="020B0604020202020204" pitchFamily="34" charset="0"/>
              <a:buChar char="•"/>
            </a:pP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The guide includes a methodological document to help governments and civil society organizations to share their experience on public participation</a:t>
            </a: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1515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42999" y="1127626"/>
            <a:ext cx="7305261" cy="4339650"/>
          </a:xfrm>
          <a:prstGeom prst="rect">
            <a:avLst/>
          </a:prstGeom>
        </p:spPr>
        <p:txBody>
          <a:bodyPr wrap="square">
            <a:spAutoFit/>
          </a:bodyPr>
          <a:lstStyle/>
          <a:p>
            <a:r>
              <a:rPr lang="en-US" sz="2400" b="1" dirty="0">
                <a:solidFill>
                  <a:srgbClr val="FB5308"/>
                </a:solidFill>
                <a:latin typeface="Arial" panose="020B0604020202020204" pitchFamily="34" charset="0"/>
                <a:ea typeface="Arial" charset="0"/>
                <a:cs typeface="Arial" panose="020B0604020202020204" pitchFamily="34" charset="0"/>
              </a:rPr>
              <a:t>Meeting objectives </a:t>
            </a:r>
          </a:p>
          <a:p>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342900" lvl="0" indent="-342900">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Welcoming GIFT’s </a:t>
            </a:r>
            <a:r>
              <a:rPr lang="en-US" dirty="0" smtClean="0">
                <a:solidFill>
                  <a:schemeClr val="tx1">
                    <a:lumMod val="65000"/>
                    <a:lumOff val="35000"/>
                  </a:schemeClr>
                </a:solidFill>
                <a:latin typeface="Arial" panose="020B0604020202020204" pitchFamily="34" charset="0"/>
                <a:cs typeface="Arial" panose="020B0604020202020204" pitchFamily="34" charset="0"/>
              </a:rPr>
              <a:t>new members</a:t>
            </a:r>
          </a:p>
          <a:p>
            <a:pPr marL="342900" lvl="0" indent="-342900">
              <a:buFont typeface="+mj-lt"/>
              <a:buAutoNum type="arabicPeriod"/>
            </a:pPr>
            <a:r>
              <a:rPr lang="en-US" dirty="0" smtClean="0">
                <a:solidFill>
                  <a:schemeClr val="tx1">
                    <a:lumMod val="65000"/>
                    <a:lumOff val="35000"/>
                  </a:schemeClr>
                </a:solidFill>
                <a:latin typeface="Arial" panose="020B0604020202020204" pitchFamily="34" charset="0"/>
                <a:cs typeface="Arial" panose="020B0604020202020204" pitchFamily="34" charset="0"/>
              </a:rPr>
              <a:t>Learn </a:t>
            </a:r>
            <a:r>
              <a:rPr lang="en-US" dirty="0">
                <a:solidFill>
                  <a:schemeClr val="tx1">
                    <a:lumMod val="65000"/>
                    <a:lumOff val="35000"/>
                  </a:schemeClr>
                </a:solidFill>
                <a:latin typeface="Arial" panose="020B0604020202020204" pitchFamily="34" charset="0"/>
                <a:cs typeface="Arial" panose="020B0604020202020204" pitchFamily="34" charset="0"/>
              </a:rPr>
              <a:t>about </a:t>
            </a:r>
            <a:r>
              <a:rPr lang="en-US" dirty="0" smtClean="0">
                <a:solidFill>
                  <a:schemeClr val="tx1">
                    <a:lumMod val="65000"/>
                    <a:lumOff val="35000"/>
                  </a:schemeClr>
                </a:solidFill>
                <a:latin typeface="Arial" panose="020B0604020202020204" pitchFamily="34" charset="0"/>
                <a:cs typeface="Arial" panose="020B0604020202020204" pitchFamily="34" charset="0"/>
              </a:rPr>
              <a:t>the Stewards’ actions &amp; plans on fiscal </a:t>
            </a:r>
            <a:r>
              <a:rPr lang="en-US" dirty="0">
                <a:solidFill>
                  <a:schemeClr val="tx1">
                    <a:lumMod val="65000"/>
                    <a:lumOff val="35000"/>
                  </a:schemeClr>
                </a:solidFill>
                <a:latin typeface="Arial" panose="020B0604020202020204" pitchFamily="34" charset="0"/>
                <a:cs typeface="Arial" panose="020B0604020202020204" pitchFamily="34" charset="0"/>
              </a:rPr>
              <a:t>transparency</a:t>
            </a: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342900" lvl="0" indent="-342900">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Stocktaking on fiscal transparency advances </a:t>
            </a:r>
            <a:r>
              <a:rPr lang="en-US" dirty="0" smtClean="0">
                <a:solidFill>
                  <a:schemeClr val="tx1">
                    <a:lumMod val="65000"/>
                    <a:lumOff val="35000"/>
                  </a:schemeClr>
                </a:solidFill>
                <a:latin typeface="Arial" panose="020B0604020202020204" pitchFamily="34" charset="0"/>
                <a:cs typeface="Arial" panose="020B0604020202020204" pitchFamily="34" charset="0"/>
              </a:rPr>
              <a:t>&amp; challenges</a:t>
            </a:r>
          </a:p>
          <a:p>
            <a:pPr marL="342900" lvl="0" indent="-342900">
              <a:buFont typeface="+mj-lt"/>
              <a:buAutoNum type="arabicPeriod"/>
            </a:pPr>
            <a:r>
              <a:rPr lang="en-US" dirty="0" smtClean="0">
                <a:solidFill>
                  <a:schemeClr val="tx1">
                    <a:lumMod val="65000"/>
                    <a:lumOff val="35000"/>
                  </a:schemeClr>
                </a:solidFill>
                <a:latin typeface="Arial" panose="020B0604020202020204" pitchFamily="34" charset="0"/>
                <a:cs typeface="Arial" panose="020B0604020202020204" pitchFamily="34" charset="0"/>
              </a:rPr>
              <a:t>Identifying new areas </a:t>
            </a:r>
            <a:r>
              <a:rPr lang="en-US" dirty="0">
                <a:solidFill>
                  <a:schemeClr val="tx1">
                    <a:lumMod val="65000"/>
                    <a:lumOff val="35000"/>
                  </a:schemeClr>
                </a:solidFill>
                <a:latin typeface="Arial" panose="020B0604020202020204" pitchFamily="34" charset="0"/>
                <a:cs typeface="Arial" panose="020B0604020202020204" pitchFamily="34" charset="0"/>
              </a:rPr>
              <a:t>and activities for collaboration</a:t>
            </a: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342900" lvl="0" indent="-342900">
              <a:buFont typeface="+mj-lt"/>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Discussing GIFT’s strategy for </a:t>
            </a:r>
            <a:r>
              <a:rPr lang="en-US" dirty="0" smtClean="0">
                <a:solidFill>
                  <a:schemeClr val="tx1">
                    <a:lumMod val="65000"/>
                    <a:lumOff val="35000"/>
                  </a:schemeClr>
                </a:solidFill>
                <a:latin typeface="Arial" panose="020B0604020202020204" pitchFamily="34" charset="0"/>
                <a:cs typeface="Arial" panose="020B0604020202020204" pitchFamily="34" charset="0"/>
              </a:rPr>
              <a:t>next </a:t>
            </a:r>
            <a:r>
              <a:rPr lang="en-US" dirty="0">
                <a:solidFill>
                  <a:schemeClr val="tx1">
                    <a:lumMod val="65000"/>
                    <a:lumOff val="35000"/>
                  </a:schemeClr>
                </a:solidFill>
                <a:latin typeface="Arial" panose="020B0604020202020204" pitchFamily="34" charset="0"/>
                <a:cs typeface="Arial" panose="020B0604020202020204" pitchFamily="34" charset="0"/>
              </a:rPr>
              <a:t>phase (2018-2021</a:t>
            </a:r>
            <a:r>
              <a:rPr lang="en-US" dirty="0" smtClean="0">
                <a:solidFill>
                  <a:schemeClr val="tx1">
                    <a:lumMod val="65000"/>
                    <a:lumOff val="35000"/>
                  </a:schemeClr>
                </a:solidFill>
                <a:latin typeface="Arial" panose="020B0604020202020204" pitchFamily="34" charset="0"/>
                <a:cs typeface="Arial" panose="020B0604020202020204" pitchFamily="34" charset="0"/>
              </a:rPr>
              <a:t>) + 2017 </a:t>
            </a:r>
            <a:r>
              <a:rPr lang="en-US" dirty="0">
                <a:solidFill>
                  <a:schemeClr val="tx1">
                    <a:lumMod val="65000"/>
                    <a:lumOff val="35000"/>
                  </a:schemeClr>
                </a:solidFill>
                <a:latin typeface="Arial" panose="020B0604020202020204" pitchFamily="34" charset="0"/>
                <a:cs typeface="Arial" panose="020B0604020202020204" pitchFamily="34" charset="0"/>
              </a:rPr>
              <a:t>workplan</a:t>
            </a: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342900" lvl="0" indent="-342900">
              <a:buFont typeface="+mj-lt"/>
              <a:buAutoNum type="arabicPeriod"/>
            </a:pPr>
            <a:r>
              <a:rPr lang="en-US" dirty="0" smtClean="0">
                <a:solidFill>
                  <a:schemeClr val="tx1">
                    <a:lumMod val="65000"/>
                    <a:lumOff val="35000"/>
                  </a:schemeClr>
                </a:solidFill>
                <a:latin typeface="Arial" panose="020B0604020202020204" pitchFamily="34" charset="0"/>
                <a:cs typeface="Arial" panose="020B0604020202020204" pitchFamily="34" charset="0"/>
              </a:rPr>
              <a:t>Dialogues on publication </a:t>
            </a:r>
            <a:r>
              <a:rPr lang="en-US" dirty="0">
                <a:solidFill>
                  <a:schemeClr val="tx1">
                    <a:lumMod val="65000"/>
                    <a:lumOff val="35000"/>
                  </a:schemeClr>
                </a:solidFill>
                <a:latin typeface="Arial" panose="020B0604020202020204" pitchFamily="34" charset="0"/>
                <a:cs typeface="Arial" panose="020B0604020202020204" pitchFamily="34" charset="0"/>
              </a:rPr>
              <a:t>of budget information in open </a:t>
            </a:r>
            <a:r>
              <a:rPr lang="en-US" dirty="0" smtClean="0">
                <a:solidFill>
                  <a:schemeClr val="tx1">
                    <a:lumMod val="65000"/>
                    <a:lumOff val="35000"/>
                  </a:schemeClr>
                </a:solidFill>
                <a:latin typeface="Arial" panose="020B0604020202020204" pitchFamily="34" charset="0"/>
                <a:cs typeface="Arial" panose="020B0604020202020204" pitchFamily="34" charset="0"/>
              </a:rPr>
              <a:t>sources &amp; visualizations &amp; engaging on actions on public participation </a:t>
            </a:r>
            <a:r>
              <a:rPr lang="en-US" dirty="0">
                <a:solidFill>
                  <a:schemeClr val="tx1">
                    <a:lumMod val="65000"/>
                    <a:lumOff val="35000"/>
                  </a:schemeClr>
                </a:solidFill>
                <a:latin typeface="Arial" panose="020B0604020202020204" pitchFamily="34" charset="0"/>
                <a:cs typeface="Arial" panose="020B0604020202020204" pitchFamily="34" charset="0"/>
              </a:rPr>
              <a:t>in fiscal </a:t>
            </a:r>
            <a:r>
              <a:rPr lang="en-US" dirty="0" smtClean="0">
                <a:solidFill>
                  <a:schemeClr val="tx1">
                    <a:lumMod val="65000"/>
                    <a:lumOff val="35000"/>
                  </a:schemeClr>
                </a:solidFill>
                <a:latin typeface="Arial" panose="020B0604020202020204" pitchFamily="34" charset="0"/>
                <a:cs typeface="Arial" panose="020B0604020202020204" pitchFamily="34" charset="0"/>
              </a:rPr>
              <a:t>policies</a:t>
            </a:r>
          </a:p>
          <a:p>
            <a:pPr marL="342900" lvl="0" indent="-342900">
              <a:buFont typeface="+mj-lt"/>
              <a:buAutoNum type="arabicPeriod"/>
            </a:pPr>
            <a:r>
              <a:rPr lang="en-US" dirty="0" smtClean="0">
                <a:solidFill>
                  <a:schemeClr val="tx1">
                    <a:lumMod val="65000"/>
                    <a:lumOff val="35000"/>
                  </a:schemeClr>
                </a:solidFill>
                <a:latin typeface="Arial" panose="020B0604020202020204" pitchFamily="34" charset="0"/>
                <a:cs typeface="Arial" panose="020B0604020202020204" pitchFamily="34" charset="0"/>
              </a:rPr>
              <a:t>Learning </a:t>
            </a:r>
            <a:r>
              <a:rPr lang="en-US" dirty="0">
                <a:solidFill>
                  <a:schemeClr val="tx1">
                    <a:lumMod val="65000"/>
                    <a:lumOff val="35000"/>
                  </a:schemeClr>
                </a:solidFill>
                <a:latin typeface="Arial" panose="020B0604020202020204" pitchFamily="34" charset="0"/>
                <a:cs typeface="Arial" panose="020B0604020202020204" pitchFamily="34" charset="0"/>
              </a:rPr>
              <a:t>about the Mexican Treasury’s latest achievements </a:t>
            </a:r>
            <a:r>
              <a:rPr lang="en-US" dirty="0" smtClean="0">
                <a:solidFill>
                  <a:schemeClr val="tx1">
                    <a:lumMod val="65000"/>
                    <a:lumOff val="35000"/>
                  </a:schemeClr>
                </a:solidFill>
                <a:latin typeface="Arial" panose="020B0604020202020204" pitchFamily="34" charset="0"/>
                <a:cs typeface="Arial" panose="020B0604020202020204" pitchFamily="34" charset="0"/>
              </a:rPr>
              <a:t>&amp; plans on fiscal </a:t>
            </a:r>
            <a:r>
              <a:rPr lang="en-US" dirty="0">
                <a:solidFill>
                  <a:schemeClr val="tx1">
                    <a:lumMod val="65000"/>
                    <a:lumOff val="35000"/>
                  </a:schemeClr>
                </a:solidFill>
                <a:latin typeface="Arial" panose="020B0604020202020204" pitchFamily="34" charset="0"/>
                <a:cs typeface="Arial" panose="020B0604020202020204" pitchFamily="34" charset="0"/>
              </a:rPr>
              <a:t>transparency. </a:t>
            </a: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269875" indent="-269875"/>
            <a:endParaRPr lang="en-US" dirty="0">
              <a:solidFill>
                <a:schemeClr val="tx1">
                  <a:lumMod val="65000"/>
                  <a:lumOff val="35000"/>
                </a:schemeClr>
              </a:solidFill>
              <a:latin typeface="Arial" panose="020B0604020202020204" pitchFamily="34" charset="0"/>
              <a:cs typeface="Arial" panose="020B0604020202020204" pitchFamily="34" charset="0"/>
            </a:endParaRPr>
          </a:p>
          <a:p>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2</a:t>
            </a:fld>
            <a:endParaRPr lang="en-US" sz="1100" dirty="0">
              <a:solidFill>
                <a:srgbClr val="7F7F7F"/>
              </a:solidFill>
              <a:latin typeface="Arial"/>
              <a:cs typeface="Arial"/>
            </a:endParaRPr>
          </a:p>
        </p:txBody>
      </p:sp>
      <p:cxnSp>
        <p:nvCxnSpPr>
          <p:cNvPr id="4" name="Straight Connector 3"/>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087943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20</a:t>
            </a:fld>
            <a:endParaRPr lang="en-US" sz="1100" dirty="0">
              <a:solidFill>
                <a:srgbClr val="7F7F7F"/>
              </a:solidFill>
              <a:latin typeface="Arial"/>
              <a:cs typeface="Arial"/>
            </a:endParaRPr>
          </a:p>
        </p:txBody>
      </p:sp>
      <p:cxnSp>
        <p:nvCxnSpPr>
          <p:cNvPr id="4" name="Straight Connector 3"/>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7" name="TextBox 1"/>
          <p:cNvSpPr txBox="1"/>
          <p:nvPr/>
        </p:nvSpPr>
        <p:spPr>
          <a:xfrm>
            <a:off x="719527" y="468094"/>
            <a:ext cx="8013619" cy="769441"/>
          </a:xfrm>
          <a:prstGeom prst="rect">
            <a:avLst/>
          </a:prstGeom>
          <a:noFill/>
        </p:spPr>
        <p:txBody>
          <a:bodyPr wrap="square" rtlCol="0">
            <a:spAutoFit/>
          </a:bodyPr>
          <a:lstStyle/>
          <a:p>
            <a:r>
              <a:rPr lang="en-US" sz="2400" b="1" dirty="0">
                <a:solidFill>
                  <a:srgbClr val="FB5308"/>
                </a:solidFill>
                <a:latin typeface="Arial"/>
                <a:cs typeface="Arial"/>
              </a:rPr>
              <a:t>GIFT Workplan for 2017</a:t>
            </a:r>
          </a:p>
          <a:p>
            <a:r>
              <a:rPr lang="en-US" sz="2000" dirty="0">
                <a:solidFill>
                  <a:srgbClr val="FB5308"/>
                </a:solidFill>
                <a:latin typeface="Arial"/>
                <a:cs typeface="Arial"/>
              </a:rPr>
              <a:t>Work stream 4– Global Open Fiscal Data</a:t>
            </a:r>
          </a:p>
        </p:txBody>
      </p:sp>
      <p:sp>
        <p:nvSpPr>
          <p:cNvPr id="5" name="CuadroTexto 4"/>
          <p:cNvSpPr txBox="1"/>
          <p:nvPr/>
        </p:nvSpPr>
        <p:spPr>
          <a:xfrm>
            <a:off x="557187" y="1523309"/>
            <a:ext cx="7897265"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6" name="CuadroTexto 5"/>
          <p:cNvSpPr txBox="1"/>
          <p:nvPr/>
        </p:nvSpPr>
        <p:spPr>
          <a:xfrm>
            <a:off x="692098" y="2137904"/>
            <a:ext cx="7252688" cy="1754326"/>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The Global Open Fiscal Data Package (OFDP)</a:t>
            </a:r>
          </a:p>
          <a:p>
            <a:pPr marL="742950" lvl="1" indent="-285750">
              <a:buFont typeface="Courier New" panose="02070309020205020404" pitchFamily="49" charset="0"/>
              <a:buChar char="o"/>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GIFT will also seek to organize an international workshop on fiscal open data with the US Treasury </a:t>
            </a:r>
            <a:r>
              <a:rPr lang="en-US" dirty="0" smtClean="0">
                <a:solidFill>
                  <a:schemeClr val="tx1">
                    <a:lumMod val="65000"/>
                    <a:lumOff val="35000"/>
                  </a:schemeClr>
                </a:solidFill>
                <a:latin typeface="Arial" panose="020B0604020202020204" pitchFamily="34" charset="0"/>
                <a:cs typeface="Arial" panose="020B0604020202020204" pitchFamily="34" charset="0"/>
              </a:rPr>
              <a:t>Department</a:t>
            </a: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0914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21</a:t>
            </a:fld>
            <a:endParaRPr lang="en-US" sz="1100" dirty="0">
              <a:solidFill>
                <a:srgbClr val="7F7F7F"/>
              </a:solidFill>
              <a:latin typeface="Arial"/>
              <a:cs typeface="Arial"/>
            </a:endParaRPr>
          </a:p>
        </p:txBody>
      </p:sp>
      <p:cxnSp>
        <p:nvCxnSpPr>
          <p:cNvPr id="4" name="Straight Connector 3"/>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7" name="TextBox 1"/>
          <p:cNvSpPr txBox="1"/>
          <p:nvPr/>
        </p:nvSpPr>
        <p:spPr>
          <a:xfrm>
            <a:off x="719527" y="468094"/>
            <a:ext cx="8013619" cy="769441"/>
          </a:xfrm>
          <a:prstGeom prst="rect">
            <a:avLst/>
          </a:prstGeom>
          <a:noFill/>
        </p:spPr>
        <p:txBody>
          <a:bodyPr wrap="square" rtlCol="0">
            <a:spAutoFit/>
          </a:bodyPr>
          <a:lstStyle/>
          <a:p>
            <a:r>
              <a:rPr lang="en-US" sz="2400" b="1" dirty="0">
                <a:solidFill>
                  <a:srgbClr val="FB5308"/>
                </a:solidFill>
                <a:latin typeface="Arial"/>
                <a:cs typeface="Arial"/>
              </a:rPr>
              <a:t>GIFT Workplan for 2017</a:t>
            </a:r>
          </a:p>
          <a:p>
            <a:r>
              <a:rPr lang="en-US" sz="2000" dirty="0">
                <a:solidFill>
                  <a:srgbClr val="FB5308"/>
                </a:solidFill>
                <a:latin typeface="Arial"/>
                <a:cs typeface="Arial"/>
              </a:rPr>
              <a:t>Work stream 5– GIFT Governance framework</a:t>
            </a:r>
          </a:p>
        </p:txBody>
      </p:sp>
      <p:sp>
        <p:nvSpPr>
          <p:cNvPr id="5" name="CuadroTexto 4"/>
          <p:cNvSpPr txBox="1"/>
          <p:nvPr/>
        </p:nvSpPr>
        <p:spPr>
          <a:xfrm>
            <a:off x="557187" y="1523309"/>
            <a:ext cx="7897265"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6" name="CuadroTexto 5"/>
          <p:cNvSpPr txBox="1"/>
          <p:nvPr/>
        </p:nvSpPr>
        <p:spPr>
          <a:xfrm>
            <a:off x="692098" y="1583273"/>
            <a:ext cx="7252688" cy="1723549"/>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GIFT membership </a:t>
            </a:r>
          </a:p>
          <a:p>
            <a:pPr marL="742950" lvl="1" indent="-285750">
              <a:buFont typeface="Courier New" panose="02070309020205020404" pitchFamily="49" charset="0"/>
              <a:buChar char="o"/>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Fundraising</a:t>
            </a: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600"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86509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22</a:t>
            </a:fld>
            <a:endParaRPr lang="en-US" sz="1100" dirty="0">
              <a:solidFill>
                <a:srgbClr val="7F7F7F"/>
              </a:solidFill>
              <a:latin typeface="Arial"/>
              <a:cs typeface="Arial"/>
            </a:endParaRPr>
          </a:p>
        </p:txBody>
      </p:sp>
      <p:cxnSp>
        <p:nvCxnSpPr>
          <p:cNvPr id="4" name="Straight Connector 3"/>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7" name="TextBox 1"/>
          <p:cNvSpPr txBox="1"/>
          <p:nvPr/>
        </p:nvSpPr>
        <p:spPr>
          <a:xfrm>
            <a:off x="719527" y="468094"/>
            <a:ext cx="8013619" cy="769441"/>
          </a:xfrm>
          <a:prstGeom prst="rect">
            <a:avLst/>
          </a:prstGeom>
          <a:noFill/>
        </p:spPr>
        <p:txBody>
          <a:bodyPr wrap="square" rtlCol="0">
            <a:spAutoFit/>
          </a:bodyPr>
          <a:lstStyle/>
          <a:p>
            <a:r>
              <a:rPr lang="en-US" sz="2400" b="1" dirty="0">
                <a:solidFill>
                  <a:srgbClr val="FB5308"/>
                </a:solidFill>
                <a:latin typeface="Arial"/>
                <a:cs typeface="Arial"/>
              </a:rPr>
              <a:t>GIFT Workplan for 2017</a:t>
            </a:r>
          </a:p>
          <a:p>
            <a:r>
              <a:rPr lang="en-US" sz="2000" dirty="0" smtClean="0">
                <a:solidFill>
                  <a:srgbClr val="FB5308"/>
                </a:solidFill>
                <a:latin typeface="Arial"/>
                <a:cs typeface="Arial"/>
              </a:rPr>
              <a:t>IMPORTANT DATES IN 2017</a:t>
            </a:r>
            <a:endParaRPr lang="en-US" sz="2000" dirty="0">
              <a:solidFill>
                <a:srgbClr val="FB5308"/>
              </a:solidFill>
              <a:latin typeface="Arial"/>
              <a:cs typeface="Arial"/>
            </a:endParaRPr>
          </a:p>
        </p:txBody>
      </p:sp>
      <p:sp>
        <p:nvSpPr>
          <p:cNvPr id="5" name="CuadroTexto 4"/>
          <p:cNvSpPr txBox="1"/>
          <p:nvPr/>
        </p:nvSpPr>
        <p:spPr>
          <a:xfrm>
            <a:off x="557187" y="1523309"/>
            <a:ext cx="7897265"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6" name="CuadroTexto 5"/>
          <p:cNvSpPr txBox="1"/>
          <p:nvPr/>
        </p:nvSpPr>
        <p:spPr>
          <a:xfrm>
            <a:off x="692098" y="1583273"/>
            <a:ext cx="7252688" cy="5293757"/>
          </a:xfrm>
          <a:prstGeom prst="rect">
            <a:avLst/>
          </a:prstGeom>
          <a:noFill/>
        </p:spPr>
        <p:txBody>
          <a:bodyPr wrap="square" rtlCol="0">
            <a:spAutoFit/>
          </a:bodyPr>
          <a:lstStyle/>
          <a:p>
            <a:pPr marL="285750" indent="-285750">
              <a:buFont typeface=".AppleSystemUIFont" charset="-120"/>
              <a:buChar char="-"/>
            </a:pPr>
            <a:r>
              <a:rPr lang="en-US" sz="2200" dirty="0" smtClean="0">
                <a:latin typeface="Arial" charset="0"/>
                <a:ea typeface="Arial" charset="0"/>
                <a:cs typeface="Arial" charset="0"/>
              </a:rPr>
              <a:t>Ljubljana</a:t>
            </a:r>
            <a:r>
              <a:rPr lang="en-US" sz="2200" dirty="0">
                <a:latin typeface="Arial" charset="0"/>
                <a:ea typeface="Arial" charset="0"/>
                <a:cs typeface="Arial" charset="0"/>
              </a:rPr>
              <a:t>, Slovenia, May 11</a:t>
            </a:r>
          </a:p>
          <a:p>
            <a:pPr marL="285750" indent="-285750">
              <a:buFont typeface=".AppleSystemUIFont" charset="-120"/>
              <a:buChar char="-"/>
            </a:pPr>
            <a:r>
              <a:rPr lang="en-US" sz="2200" dirty="0">
                <a:latin typeface="Arial" charset="0"/>
                <a:ea typeface="Arial" charset="0"/>
                <a:cs typeface="Arial" charset="0"/>
              </a:rPr>
              <a:t>Asuncion, Paraguay, May 31, June 1-2</a:t>
            </a:r>
          </a:p>
          <a:p>
            <a:pPr marL="285750" indent="-285750">
              <a:buFont typeface=".AppleSystemUIFont" charset="-120"/>
              <a:buChar char="-"/>
            </a:pPr>
            <a:r>
              <a:rPr lang="en-US" sz="2200" dirty="0">
                <a:latin typeface="Arial" charset="0"/>
                <a:ea typeface="Arial" charset="0"/>
                <a:cs typeface="Arial" charset="0"/>
              </a:rPr>
              <a:t>Guatemala, </a:t>
            </a:r>
            <a:r>
              <a:rPr lang="en-US" sz="2200" dirty="0" smtClean="0">
                <a:latin typeface="Arial" charset="0"/>
                <a:ea typeface="Arial" charset="0"/>
                <a:cs typeface="Arial" charset="0"/>
              </a:rPr>
              <a:t>GT, on Fiscal </a:t>
            </a:r>
            <a:r>
              <a:rPr lang="en-US" sz="2200" dirty="0">
                <a:latin typeface="Arial" charset="0"/>
                <a:ea typeface="Arial" charset="0"/>
                <a:cs typeface="Arial" charset="0"/>
              </a:rPr>
              <a:t>Transparency and Citizen </a:t>
            </a:r>
            <a:r>
              <a:rPr lang="en-US" sz="2200" dirty="0" smtClean="0">
                <a:latin typeface="Arial" charset="0"/>
                <a:ea typeface="Arial" charset="0"/>
                <a:cs typeface="Arial" charset="0"/>
              </a:rPr>
              <a:t>Observatories (TBD)</a:t>
            </a:r>
            <a:endParaRPr lang="en-US" sz="2200" dirty="0">
              <a:latin typeface="Arial" charset="0"/>
              <a:ea typeface="Arial" charset="0"/>
              <a:cs typeface="Arial" charset="0"/>
            </a:endParaRPr>
          </a:p>
          <a:p>
            <a:pPr marL="285750" indent="-285750">
              <a:buFont typeface=".AppleSystemUIFont" charset="-120"/>
              <a:buChar char="-"/>
            </a:pPr>
            <a:r>
              <a:rPr lang="en-US" sz="2200" dirty="0">
                <a:latin typeface="Arial" charset="0"/>
                <a:ea typeface="Arial" charset="0"/>
                <a:cs typeface="Arial" charset="0"/>
              </a:rPr>
              <a:t>Uruguay, Second half of August</a:t>
            </a:r>
          </a:p>
          <a:p>
            <a:pPr marL="285750" indent="-285750">
              <a:buFont typeface=".AppleSystemUIFont" charset="-120"/>
              <a:buChar char="-"/>
            </a:pPr>
            <a:r>
              <a:rPr lang="en-US" sz="2200" dirty="0">
                <a:latin typeface="Arial" charset="0"/>
                <a:ea typeface="Arial" charset="0"/>
                <a:cs typeface="Arial" charset="0"/>
              </a:rPr>
              <a:t>General Stewards Meeting, at MITRE’s headquarters (McLean, VA), Washington DC area, September 21-21 (along with GPSA) or October 10-11 (along with the Fall IMF-WB meetings)</a:t>
            </a:r>
          </a:p>
          <a:p>
            <a:pPr marL="285750" indent="-285750">
              <a:buFont typeface=".AppleSystemUIFont" charset="-120"/>
              <a:buChar char="-"/>
            </a:pPr>
            <a:r>
              <a:rPr lang="en-US" sz="2200" dirty="0">
                <a:latin typeface="Arial" charset="0"/>
                <a:ea typeface="Arial" charset="0"/>
                <a:cs typeface="Arial" charset="0"/>
              </a:rPr>
              <a:t>Buenos Aires, Argentina, OGP regional meeting, November 21-22</a:t>
            </a:r>
          </a:p>
          <a:p>
            <a:pPr marL="285750" indent="-285750">
              <a:buFont typeface=".AppleSystemUIFont" charset="-120"/>
              <a:buChar char="-"/>
            </a:pPr>
            <a:r>
              <a:rPr lang="en-US" sz="2200" dirty="0">
                <a:latin typeface="Arial" charset="0"/>
                <a:ea typeface="Arial" charset="0"/>
                <a:cs typeface="Arial" charset="0"/>
              </a:rPr>
              <a:t>Africa in Francophone Africa, second half of </a:t>
            </a:r>
            <a:r>
              <a:rPr lang="en-US" sz="2200" dirty="0" smtClean="0">
                <a:latin typeface="Arial" charset="0"/>
                <a:ea typeface="Arial" charset="0"/>
                <a:cs typeface="Arial" charset="0"/>
              </a:rPr>
              <a:t>2017-TBD</a:t>
            </a:r>
            <a:endParaRPr lang="en-US" sz="2200" dirty="0">
              <a:latin typeface="Arial" charset="0"/>
              <a:ea typeface="Arial" charset="0"/>
              <a:cs typeface="Arial" charset="0"/>
            </a:endParaRPr>
          </a:p>
          <a:p>
            <a:pPr marL="285750" indent="-285750">
              <a:buFont typeface=".AppleSystemUIFont" charset="-120"/>
              <a:buChar char="-"/>
            </a:pPr>
            <a:r>
              <a:rPr lang="en-US" sz="2200" dirty="0">
                <a:latin typeface="Arial" charset="0"/>
                <a:ea typeface="Arial" charset="0"/>
                <a:cs typeface="Arial" charset="0"/>
              </a:rPr>
              <a:t>Asia, maybe Sri Lanka, second half of </a:t>
            </a:r>
            <a:r>
              <a:rPr lang="en-US" sz="2200" dirty="0" smtClean="0">
                <a:latin typeface="Arial" charset="0"/>
                <a:ea typeface="Arial" charset="0"/>
                <a:cs typeface="Arial" charset="0"/>
              </a:rPr>
              <a:t>2017 -TBD</a:t>
            </a:r>
            <a:endParaRPr lang="en-US" sz="2200" dirty="0">
              <a:latin typeface="Arial" charset="0"/>
              <a:ea typeface="Arial" charset="0"/>
              <a:cs typeface="Arial" charset="0"/>
            </a:endParaRPr>
          </a:p>
          <a:p>
            <a:pPr marL="285750" indent="-285750">
              <a:buFont typeface="Arial" panose="020B0604020202020204" pitchFamily="34" charset="0"/>
              <a:buChar char="•"/>
            </a:pPr>
            <a:endParaRPr lang="en-US" sz="1600"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4791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03086" y="3609237"/>
            <a:ext cx="1762149" cy="400110"/>
          </a:xfrm>
          <a:prstGeom prst="rect">
            <a:avLst/>
          </a:prstGeom>
          <a:noFill/>
        </p:spPr>
        <p:txBody>
          <a:bodyPr wrap="none" rtlCol="0">
            <a:spAutoFit/>
          </a:bodyPr>
          <a:lstStyle/>
          <a:p>
            <a:r>
              <a:rPr lang="en-US" sz="2000" dirty="0">
                <a:solidFill>
                  <a:schemeClr val="bg1"/>
                </a:solidFill>
                <a:latin typeface="Arial"/>
                <a:cs typeface="Arial"/>
              </a:rPr>
              <a:t>@FiscalTrans</a:t>
            </a:r>
          </a:p>
        </p:txBody>
      </p:sp>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sharpenSoften amount="100000"/>
                    </a14:imgEffect>
                    <a14:imgEffect>
                      <a14:brightnessContrast bright="100000"/>
                    </a14:imgEffect>
                  </a14:imgLayer>
                </a14:imgProps>
              </a:ext>
            </a:extLst>
          </a:blip>
          <a:stretch>
            <a:fillRect/>
          </a:stretch>
        </p:blipFill>
        <p:spPr>
          <a:xfrm>
            <a:off x="681743" y="3737617"/>
            <a:ext cx="243543" cy="197154"/>
          </a:xfrm>
          <a:prstGeom prst="rect">
            <a:avLst/>
          </a:prstGeom>
        </p:spPr>
      </p:pic>
      <p:sp>
        <p:nvSpPr>
          <p:cNvPr id="9" name="TextBox 8"/>
          <p:cNvSpPr txBox="1"/>
          <p:nvPr/>
        </p:nvSpPr>
        <p:spPr>
          <a:xfrm>
            <a:off x="584872" y="3054759"/>
            <a:ext cx="2643672" cy="523220"/>
          </a:xfrm>
          <a:prstGeom prst="rect">
            <a:avLst/>
          </a:prstGeom>
          <a:noFill/>
        </p:spPr>
        <p:txBody>
          <a:bodyPr wrap="none" rtlCol="0">
            <a:spAutoFit/>
          </a:bodyPr>
          <a:lstStyle/>
          <a:p>
            <a:r>
              <a:rPr lang="en-US" sz="2800" dirty="0">
                <a:solidFill>
                  <a:schemeClr val="bg1"/>
                </a:solidFill>
                <a:latin typeface="Arial"/>
                <a:cs typeface="Arial"/>
              </a:rPr>
              <a:t>Engage with us</a:t>
            </a:r>
          </a:p>
        </p:txBody>
      </p:sp>
      <p:sp>
        <p:nvSpPr>
          <p:cNvPr id="10" name="TextBox 9"/>
          <p:cNvSpPr txBox="1"/>
          <p:nvPr/>
        </p:nvSpPr>
        <p:spPr>
          <a:xfrm>
            <a:off x="584872" y="4490737"/>
            <a:ext cx="4167009" cy="369332"/>
          </a:xfrm>
          <a:prstGeom prst="rect">
            <a:avLst/>
          </a:prstGeom>
          <a:noFill/>
        </p:spPr>
        <p:txBody>
          <a:bodyPr wrap="square" rtlCol="0">
            <a:spAutoFit/>
          </a:bodyPr>
          <a:lstStyle/>
          <a:p>
            <a:r>
              <a:rPr lang="it-IT" dirty="0" err="1">
                <a:solidFill>
                  <a:schemeClr val="bg1"/>
                </a:solidFill>
                <a:latin typeface="Arial"/>
                <a:cs typeface="Arial"/>
              </a:rPr>
              <a:t>www.fiscaltransparency.net</a:t>
            </a:r>
            <a:endParaRPr lang="en-US" dirty="0">
              <a:solidFill>
                <a:schemeClr val="bg1"/>
              </a:solidFill>
              <a:latin typeface="Arial"/>
              <a:cs typeface="Arial"/>
            </a:endParaRPr>
          </a:p>
        </p:txBody>
      </p:sp>
    </p:spTree>
    <p:extLst>
      <p:ext uri="{BB962C8B-B14F-4D97-AF65-F5344CB8AC3E}">
        <p14:creationId xmlns:p14="http://schemas.microsoft.com/office/powerpoint/2010/main" val="65833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70000" y="887782"/>
            <a:ext cx="6642100" cy="5447645"/>
          </a:xfrm>
          <a:prstGeom prst="rect">
            <a:avLst/>
          </a:prstGeom>
        </p:spPr>
        <p:txBody>
          <a:bodyPr wrap="square">
            <a:spAutoFit/>
          </a:bodyPr>
          <a:lstStyle/>
          <a:p>
            <a:r>
              <a:rPr lang="en-US" sz="2400" b="1" dirty="0">
                <a:solidFill>
                  <a:srgbClr val="FB5308"/>
                </a:solidFill>
                <a:latin typeface="Arial" panose="020B0604020202020204" pitchFamily="34" charset="0"/>
                <a:ea typeface="Arial" charset="0"/>
                <a:cs typeface="Arial" panose="020B0604020202020204" pitchFamily="34" charset="0"/>
              </a:rPr>
              <a:t>Updates around the table</a:t>
            </a:r>
          </a:p>
          <a:p>
            <a:r>
              <a:rPr lang="en-US" i="1" dirty="0"/>
              <a:t/>
            </a:r>
            <a:br>
              <a:rPr lang="en-US" i="1" dirty="0"/>
            </a:br>
            <a:r>
              <a:rPr lang="en-US" i="1" dirty="0">
                <a:solidFill>
                  <a:schemeClr val="tx1">
                    <a:lumMod val="65000"/>
                    <a:lumOff val="35000"/>
                  </a:schemeClr>
                </a:solidFill>
                <a:latin typeface="Arial" panose="020B0604020202020204" pitchFamily="34" charset="0"/>
                <a:cs typeface="Arial" panose="020B0604020202020204" pitchFamily="34" charset="0"/>
              </a:rPr>
              <a:t>Questions</a:t>
            </a:r>
          </a:p>
          <a:p>
            <a:pPr marL="342900" indent="-342900">
              <a:buAutoNum type="arabicPeriod"/>
            </a:pPr>
            <a:endParaRPr lang="en-US" i="1" dirty="0">
              <a:solidFill>
                <a:schemeClr val="tx1">
                  <a:lumMod val="65000"/>
                  <a:lumOff val="35000"/>
                </a:schemeClr>
              </a:solidFill>
              <a:latin typeface="Arial" panose="020B0604020202020204" pitchFamily="34" charset="0"/>
              <a:cs typeface="Arial" panose="020B0604020202020204" pitchFamily="34" charset="0"/>
            </a:endParaRPr>
          </a:p>
          <a:p>
            <a:r>
              <a:rPr lang="en-US" i="1" dirty="0">
                <a:solidFill>
                  <a:schemeClr val="tx1">
                    <a:lumMod val="65000"/>
                    <a:lumOff val="35000"/>
                  </a:schemeClr>
                </a:solidFill>
                <a:latin typeface="Arial" panose="020B0604020202020204" pitchFamily="34" charset="0"/>
                <a:cs typeface="Arial" panose="020B0604020202020204" pitchFamily="34" charset="0"/>
              </a:rPr>
              <a:t>1. What are the </a:t>
            </a:r>
            <a:r>
              <a:rPr lang="en-US" i="1" dirty="0" smtClean="0">
                <a:solidFill>
                  <a:schemeClr val="tx1">
                    <a:lumMod val="65000"/>
                    <a:lumOff val="35000"/>
                  </a:schemeClr>
                </a:solidFill>
                <a:latin typeface="Arial" panose="020B0604020202020204" pitchFamily="34" charset="0"/>
                <a:cs typeface="Arial" panose="020B0604020202020204" pitchFamily="34" charset="0"/>
              </a:rPr>
              <a:t>milestones </a:t>
            </a:r>
            <a:r>
              <a:rPr lang="en-US" i="1" dirty="0">
                <a:solidFill>
                  <a:schemeClr val="tx1">
                    <a:lumMod val="65000"/>
                    <a:lumOff val="35000"/>
                  </a:schemeClr>
                </a:solidFill>
                <a:latin typeface="Arial" panose="020B0604020202020204" pitchFamily="34" charset="0"/>
                <a:cs typeface="Arial" panose="020B0604020202020204" pitchFamily="34" charset="0"/>
              </a:rPr>
              <a:t>in fiscal transparency and public participation achieved in your </a:t>
            </a:r>
            <a:r>
              <a:rPr lang="en-US" i="1" dirty="0" smtClean="0">
                <a:solidFill>
                  <a:schemeClr val="tx1">
                    <a:lumMod val="65000"/>
                    <a:lumOff val="35000"/>
                  </a:schemeClr>
                </a:solidFill>
                <a:latin typeface="Arial" panose="020B0604020202020204" pitchFamily="34" charset="0"/>
                <a:cs typeface="Arial" panose="020B0604020202020204" pitchFamily="34" charset="0"/>
              </a:rPr>
              <a:t>country/area of work?</a:t>
            </a:r>
            <a:endParaRPr lang="en-US" i="1" dirty="0">
              <a:solidFill>
                <a:schemeClr val="tx1">
                  <a:lumMod val="65000"/>
                  <a:lumOff val="35000"/>
                </a:schemeClr>
              </a:solidFill>
              <a:latin typeface="Arial" panose="020B0604020202020204" pitchFamily="34" charset="0"/>
              <a:cs typeface="Arial" panose="020B0604020202020204" pitchFamily="34" charset="0"/>
            </a:endParaRPr>
          </a:p>
          <a:p>
            <a:r>
              <a:rPr lang="en-US" i="1" dirty="0">
                <a:solidFill>
                  <a:schemeClr val="tx1">
                    <a:lumMod val="65000"/>
                    <a:lumOff val="35000"/>
                  </a:schemeClr>
                </a:solidFill>
                <a:latin typeface="Arial" panose="020B0604020202020204" pitchFamily="34" charset="0"/>
                <a:cs typeface="Arial" panose="020B0604020202020204" pitchFamily="34" charset="0"/>
              </a:rPr>
              <a:t/>
            </a:r>
            <a:br>
              <a:rPr lang="en-US" i="1" dirty="0">
                <a:solidFill>
                  <a:schemeClr val="tx1">
                    <a:lumMod val="65000"/>
                    <a:lumOff val="35000"/>
                  </a:schemeClr>
                </a:solidFill>
                <a:latin typeface="Arial" panose="020B0604020202020204" pitchFamily="34" charset="0"/>
                <a:cs typeface="Arial" panose="020B0604020202020204" pitchFamily="34" charset="0"/>
              </a:rPr>
            </a:br>
            <a:r>
              <a:rPr lang="en-US" i="1" dirty="0">
                <a:solidFill>
                  <a:schemeClr val="tx1">
                    <a:lumMod val="65000"/>
                    <a:lumOff val="35000"/>
                  </a:schemeClr>
                </a:solidFill>
                <a:latin typeface="Arial" panose="020B0604020202020204" pitchFamily="34" charset="0"/>
                <a:cs typeface="Arial" panose="020B0604020202020204" pitchFamily="34" charset="0"/>
              </a:rPr>
              <a:t>2. What have been the lessons learned and </a:t>
            </a:r>
            <a:r>
              <a:rPr lang="en-US" i="1" dirty="0" smtClean="0">
                <a:solidFill>
                  <a:schemeClr val="tx1">
                    <a:lumMod val="65000"/>
                    <a:lumOff val="35000"/>
                  </a:schemeClr>
                </a:solidFill>
                <a:latin typeface="Arial" panose="020B0604020202020204" pitchFamily="34" charset="0"/>
                <a:cs typeface="Arial" panose="020B0604020202020204" pitchFamily="34" charset="0"/>
              </a:rPr>
              <a:t>challenges, casting </a:t>
            </a:r>
            <a:r>
              <a:rPr lang="en-US" i="1" dirty="0">
                <a:solidFill>
                  <a:schemeClr val="tx1">
                    <a:lumMod val="65000"/>
                    <a:lumOff val="35000"/>
                  </a:schemeClr>
                </a:solidFill>
                <a:latin typeface="Arial" panose="020B0604020202020204" pitchFamily="34" charset="0"/>
                <a:cs typeface="Arial" panose="020B0604020202020204" pitchFamily="34" charset="0"/>
              </a:rPr>
              <a:t>light on what has worked and what has not? </a:t>
            </a:r>
          </a:p>
          <a:p>
            <a:r>
              <a:rPr lang="en-US" i="1" dirty="0">
                <a:solidFill>
                  <a:schemeClr val="tx1">
                    <a:lumMod val="65000"/>
                    <a:lumOff val="35000"/>
                  </a:schemeClr>
                </a:solidFill>
                <a:latin typeface="Arial" panose="020B0604020202020204" pitchFamily="34" charset="0"/>
                <a:cs typeface="Arial" panose="020B0604020202020204" pitchFamily="34" charset="0"/>
              </a:rPr>
              <a:t/>
            </a:r>
            <a:br>
              <a:rPr lang="en-US" i="1" dirty="0">
                <a:solidFill>
                  <a:schemeClr val="tx1">
                    <a:lumMod val="65000"/>
                    <a:lumOff val="35000"/>
                  </a:schemeClr>
                </a:solidFill>
                <a:latin typeface="Arial" panose="020B0604020202020204" pitchFamily="34" charset="0"/>
                <a:cs typeface="Arial" panose="020B0604020202020204" pitchFamily="34" charset="0"/>
              </a:rPr>
            </a:br>
            <a:r>
              <a:rPr lang="en-US" i="1" dirty="0">
                <a:solidFill>
                  <a:schemeClr val="tx1">
                    <a:lumMod val="65000"/>
                    <a:lumOff val="35000"/>
                  </a:schemeClr>
                </a:solidFill>
                <a:latin typeface="Arial" panose="020B0604020202020204" pitchFamily="34" charset="0"/>
                <a:cs typeface="Arial" panose="020B0604020202020204" pitchFamily="34" charset="0"/>
              </a:rPr>
              <a:t>3. What are your plans f</a:t>
            </a:r>
            <a:r>
              <a:rPr lang="en-US" i="1" dirty="0" smtClean="0">
                <a:solidFill>
                  <a:schemeClr val="tx1">
                    <a:lumMod val="65000"/>
                    <a:lumOff val="35000"/>
                  </a:schemeClr>
                </a:solidFill>
                <a:latin typeface="Arial" panose="020B0604020202020204" pitchFamily="34" charset="0"/>
                <a:cs typeface="Arial" panose="020B0604020202020204" pitchFamily="34" charset="0"/>
              </a:rPr>
              <a:t>or </a:t>
            </a:r>
            <a:r>
              <a:rPr lang="en-US" i="1" dirty="0">
                <a:solidFill>
                  <a:schemeClr val="tx1">
                    <a:lumMod val="65000"/>
                    <a:lumOff val="35000"/>
                  </a:schemeClr>
                </a:solidFill>
                <a:latin typeface="Arial" panose="020B0604020202020204" pitchFamily="34" charset="0"/>
                <a:cs typeface="Arial" panose="020B0604020202020204" pitchFamily="34" charset="0"/>
              </a:rPr>
              <a:t>increasing fiscal transparency, participation and accountability in your area of responsibility in the following 3 years?</a:t>
            </a:r>
          </a:p>
          <a:p>
            <a:r>
              <a:rPr lang="en-US" i="1" dirty="0">
                <a:solidFill>
                  <a:schemeClr val="tx1">
                    <a:lumMod val="65000"/>
                    <a:lumOff val="35000"/>
                  </a:schemeClr>
                </a:solidFill>
                <a:latin typeface="Arial" panose="020B0604020202020204" pitchFamily="34" charset="0"/>
                <a:cs typeface="Arial" panose="020B0604020202020204" pitchFamily="34" charset="0"/>
              </a:rPr>
              <a:t/>
            </a:r>
            <a:br>
              <a:rPr lang="en-US" i="1" dirty="0">
                <a:solidFill>
                  <a:schemeClr val="tx1">
                    <a:lumMod val="65000"/>
                    <a:lumOff val="35000"/>
                  </a:schemeClr>
                </a:solidFill>
                <a:latin typeface="Arial" panose="020B0604020202020204" pitchFamily="34" charset="0"/>
                <a:cs typeface="Arial" panose="020B0604020202020204" pitchFamily="34" charset="0"/>
              </a:rPr>
            </a:br>
            <a:r>
              <a:rPr lang="en-US" i="1" dirty="0">
                <a:solidFill>
                  <a:schemeClr val="tx1">
                    <a:lumMod val="65000"/>
                    <a:lumOff val="35000"/>
                  </a:schemeClr>
                </a:solidFill>
                <a:latin typeface="Arial" panose="020B0604020202020204" pitchFamily="34" charset="0"/>
                <a:cs typeface="Arial" panose="020B0604020202020204" pitchFamily="34" charset="0"/>
              </a:rPr>
              <a:t>4. What has been helpful about GIFT's support and what will be helpful looking ahead? How can the GIFT network (Stewards, partners and coordination team) support your plans?</a:t>
            </a:r>
            <a:br>
              <a:rPr lang="en-US" i="1" dirty="0">
                <a:solidFill>
                  <a:schemeClr val="tx1">
                    <a:lumMod val="65000"/>
                    <a:lumOff val="35000"/>
                  </a:schemeClr>
                </a:solidFill>
                <a:latin typeface="Arial" panose="020B0604020202020204" pitchFamily="34" charset="0"/>
                <a:cs typeface="Arial" panose="020B0604020202020204" pitchFamily="34" charset="0"/>
              </a:rPr>
            </a:br>
            <a:r>
              <a:rPr lang="en-US" i="1" dirty="0"/>
              <a:t/>
            </a:r>
            <a:br>
              <a:rPr lang="en-US" i="1" dirty="0"/>
            </a:br>
            <a:endParaRPr lang="es-MX"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3</a:t>
            </a:fld>
            <a:endParaRPr lang="en-US" sz="1100" dirty="0">
              <a:solidFill>
                <a:srgbClr val="7F7F7F"/>
              </a:solidFill>
              <a:latin typeface="Arial"/>
              <a:cs typeface="Arial"/>
            </a:endParaRPr>
          </a:p>
        </p:txBody>
      </p:sp>
      <p:cxnSp>
        <p:nvCxnSpPr>
          <p:cNvPr id="4" name="Straight Connector 3"/>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637407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5545" y="1428310"/>
            <a:ext cx="7432156" cy="4555093"/>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GIFT’s unique comparative advantage is its convening power</a:t>
            </a:r>
          </a:p>
          <a:p>
            <a:pPr lvl="0"/>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Successful network, uniquely placed as a learning platform to offer support for  FTPA reforms</a:t>
            </a:r>
          </a:p>
          <a:p>
            <a:pPr lvl="0"/>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Crucial role around global norms and standards</a:t>
            </a:r>
          </a:p>
          <a:p>
            <a:pPr marL="285750" lvl="0" indent="-285750">
              <a:buFont typeface="Arial" panose="020B0604020202020204" pitchFamily="34" charset="0"/>
              <a:buChar char="•"/>
            </a:pP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s-MX" dirty="0">
                <a:solidFill>
                  <a:schemeClr val="tx1">
                    <a:lumMod val="65000"/>
                    <a:lumOff val="35000"/>
                  </a:schemeClr>
                </a:solidFill>
                <a:latin typeface="Arial" panose="020B0604020202020204" pitchFamily="34" charset="0"/>
                <a:cs typeface="Arial" panose="020B0604020202020204" pitchFamily="34" charset="0"/>
              </a:rPr>
              <a:t>“</a:t>
            </a:r>
            <a:r>
              <a:rPr lang="es-MX" dirty="0" err="1">
                <a:solidFill>
                  <a:schemeClr val="tx1">
                    <a:lumMod val="65000"/>
                    <a:lumOff val="35000"/>
                  </a:schemeClr>
                </a:solidFill>
                <a:latin typeface="Arial" panose="020B0604020202020204" pitchFamily="34" charset="0"/>
                <a:cs typeface="Arial" panose="020B0604020202020204" pitchFamily="34" charset="0"/>
              </a:rPr>
              <a:t>Matchmaker</a:t>
            </a:r>
            <a:r>
              <a:rPr lang="es-MX" dirty="0">
                <a:solidFill>
                  <a:schemeClr val="tx1">
                    <a:lumMod val="65000"/>
                    <a:lumOff val="35000"/>
                  </a:schemeClr>
                </a:solidFill>
                <a:latin typeface="Arial" panose="020B0604020202020204" pitchFamily="34" charset="0"/>
                <a:cs typeface="Arial" panose="020B0604020202020204" pitchFamily="34" charset="0"/>
              </a:rPr>
              <a:t>” role</a:t>
            </a:r>
            <a:r>
              <a:rPr lang="en-US" dirty="0">
                <a:solidFill>
                  <a:schemeClr val="tx1">
                    <a:lumMod val="65000"/>
                    <a:lumOff val="35000"/>
                  </a:schemeClr>
                </a:solidFill>
                <a:latin typeface="Arial" panose="020B0604020202020204" pitchFamily="34" charset="0"/>
                <a:cs typeface="Arial" panose="020B0604020202020204" pitchFamily="34" charset="0"/>
              </a:rPr>
              <a:t>: international financial institutions + governments + academic institutions + donors + private sector + civil society stakeholders</a:t>
            </a:r>
          </a:p>
          <a:p>
            <a:pPr marL="285750" lvl="0" indent="-285750">
              <a:buFont typeface="Arial" panose="020B0604020202020204" pitchFamily="34" charset="0"/>
              <a:buChar char="•"/>
            </a:pPr>
            <a:endParaRPr lang="en-US" b="1" dirty="0">
              <a:solidFill>
                <a:schemeClr val="tx1">
                  <a:lumMod val="65000"/>
                  <a:lumOff val="35000"/>
                </a:schemeClr>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Brings diverse interests together to promote effective </a:t>
            </a:r>
            <a:r>
              <a:rPr lang="en-US" dirty="0" smtClean="0">
                <a:solidFill>
                  <a:schemeClr val="tx1">
                    <a:lumMod val="65000"/>
                    <a:lumOff val="35000"/>
                  </a:schemeClr>
                </a:solidFill>
                <a:latin typeface="Arial" panose="020B0604020202020204" pitchFamily="34" charset="0"/>
                <a:cs typeface="Arial" panose="020B0604020202020204" pitchFamily="34" charset="0"/>
              </a:rPr>
              <a:t>cooperation, including the perspective from civil society</a:t>
            </a: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A forum for practical discussions to further reform</a:t>
            </a:r>
          </a:p>
          <a:p>
            <a:endParaRPr lang="en-US" sz="20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4</a:t>
            </a:fld>
            <a:endParaRPr lang="en-US" sz="1100" dirty="0">
              <a:solidFill>
                <a:srgbClr val="7F7F7F"/>
              </a:solidFill>
              <a:latin typeface="Arial"/>
              <a:cs typeface="Arial"/>
            </a:endParaRPr>
          </a:p>
        </p:txBody>
      </p:sp>
      <p:cxnSp>
        <p:nvCxnSpPr>
          <p:cNvPr id="6" name="Straight Connector 5"/>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3" name="TextBox 2"/>
          <p:cNvSpPr txBox="1"/>
          <p:nvPr/>
        </p:nvSpPr>
        <p:spPr>
          <a:xfrm>
            <a:off x="721245" y="257320"/>
            <a:ext cx="7722169" cy="1323439"/>
          </a:xfrm>
          <a:prstGeom prst="rect">
            <a:avLst/>
          </a:prstGeom>
          <a:noFill/>
        </p:spPr>
        <p:txBody>
          <a:bodyPr wrap="square" rtlCol="0">
            <a:spAutoFit/>
          </a:bodyPr>
          <a:lstStyle/>
          <a:p>
            <a:r>
              <a:rPr lang="en-US" sz="2400" b="1" dirty="0">
                <a:solidFill>
                  <a:srgbClr val="FB5308"/>
                </a:solidFill>
                <a:latin typeface="Arial"/>
                <a:cs typeface="Arial"/>
              </a:rPr>
              <a:t>GIFT Independent Evaluation of GIFT (2013-2016)</a:t>
            </a:r>
          </a:p>
          <a:p>
            <a:r>
              <a:rPr lang="en-US" sz="2000" dirty="0">
                <a:solidFill>
                  <a:srgbClr val="FB5308"/>
                </a:solidFill>
                <a:latin typeface="Arial"/>
                <a:cs typeface="Arial"/>
              </a:rPr>
              <a:t>Summary of findings (1/2)</a:t>
            </a:r>
            <a:endParaRPr lang="es-MX" dirty="0">
              <a:solidFill>
                <a:srgbClr val="FB5308"/>
              </a:solidFill>
              <a:latin typeface="Arial"/>
              <a:cs typeface="Arial"/>
            </a:endParaRPr>
          </a:p>
          <a:p>
            <a:endParaRPr lang="en-US" dirty="0"/>
          </a:p>
          <a:p>
            <a:endParaRPr lang="en-US" dirty="0"/>
          </a:p>
        </p:txBody>
      </p:sp>
    </p:spTree>
    <p:extLst>
      <p:ext uri="{BB962C8B-B14F-4D97-AF65-F5344CB8AC3E}">
        <p14:creationId xmlns:p14="http://schemas.microsoft.com/office/powerpoint/2010/main" val="1146702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5545" y="1428310"/>
            <a:ext cx="7432156" cy="3754874"/>
          </a:xfrm>
          <a:prstGeom prst="rect">
            <a:avLst/>
          </a:prstGeom>
          <a:noFill/>
        </p:spPr>
        <p:txBody>
          <a:bodyPr wrap="square" rtlCol="0">
            <a:spAutoFit/>
          </a:bodyPr>
          <a:lstStyle/>
          <a:p>
            <a:pPr marL="285750" lvl="0" indent="-285750">
              <a:buFont typeface="Arial" panose="020B0604020202020204" pitchFamily="34" charset="0"/>
              <a:buChar char="•"/>
            </a:pPr>
            <a:r>
              <a:rPr lang="en-US" dirty="0" smtClean="0">
                <a:solidFill>
                  <a:schemeClr val="tx1">
                    <a:lumMod val="65000"/>
                    <a:lumOff val="35000"/>
                  </a:schemeClr>
                </a:solidFill>
                <a:latin typeface="Arial" panose="020B0604020202020204" pitchFamily="34" charset="0"/>
                <a:cs typeface="Arial" panose="020B0604020202020204" pitchFamily="34" charset="0"/>
              </a:rPr>
              <a:t>Significant results on IT: the fiscal open data package used by steward countries (challenge</a:t>
            </a:r>
            <a:r>
              <a:rPr lang="en-US" dirty="0">
                <a:solidFill>
                  <a:schemeClr val="tx1">
                    <a:lumMod val="65000"/>
                    <a:lumOff val="35000"/>
                  </a:schemeClr>
                </a:solidFill>
                <a:latin typeface="Arial" panose="020B0604020202020204" pitchFamily="34" charset="0"/>
                <a:cs typeface="Arial" panose="020B0604020202020204" pitchFamily="34" charset="0"/>
              </a:rPr>
              <a:t>: adequately target user groups </a:t>
            </a:r>
            <a:r>
              <a:rPr lang="en-US" dirty="0" smtClean="0">
                <a:solidFill>
                  <a:schemeClr val="tx1">
                    <a:lumMod val="65000"/>
                    <a:lumOff val="35000"/>
                  </a:schemeClr>
                </a:solidFill>
                <a:latin typeface="Arial" panose="020B0604020202020204" pitchFamily="34" charset="0"/>
                <a:cs typeface="Arial" panose="020B0604020202020204" pitchFamily="34" charset="0"/>
              </a:rPr>
              <a:t>when </a:t>
            </a:r>
            <a:r>
              <a:rPr lang="en-US" dirty="0">
                <a:solidFill>
                  <a:schemeClr val="tx1">
                    <a:lumMod val="65000"/>
                    <a:lumOff val="35000"/>
                  </a:schemeClr>
                </a:solidFill>
                <a:latin typeface="Arial" panose="020B0604020202020204" pitchFamily="34" charset="0"/>
                <a:cs typeface="Arial" panose="020B0604020202020204" pitchFamily="34" charset="0"/>
              </a:rPr>
              <a:t>budget data is </a:t>
            </a:r>
            <a:r>
              <a:rPr lang="en-US" dirty="0" smtClean="0">
                <a:solidFill>
                  <a:schemeClr val="tx1">
                    <a:lumMod val="65000"/>
                    <a:lumOff val="35000"/>
                  </a:schemeClr>
                </a:solidFill>
                <a:latin typeface="Arial" panose="020B0604020202020204" pitchFamily="34" charset="0"/>
                <a:cs typeface="Arial" panose="020B0604020202020204" pitchFamily="34" charset="0"/>
              </a:rPr>
              <a:t>published)</a:t>
            </a:r>
          </a:p>
          <a:p>
            <a:pPr marL="285750" lvl="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GIFT needs to broaden its membership of Stewards to include LIC countries as well as governments from Africa, Asia and Europe. </a:t>
            </a:r>
          </a:p>
          <a:p>
            <a:pPr marL="285750" lvl="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Stewards need to take on a stronger leadership role and assume the responsibilities as established in the Operation </a:t>
            </a:r>
            <a:r>
              <a:rPr lang="en-US" dirty="0" smtClean="0">
                <a:solidFill>
                  <a:schemeClr val="tx1">
                    <a:lumMod val="65000"/>
                    <a:lumOff val="35000"/>
                  </a:schemeClr>
                </a:solidFill>
                <a:latin typeface="Arial" panose="020B0604020202020204" pitchFamily="34" charset="0"/>
                <a:cs typeface="Arial" panose="020B0604020202020204" pitchFamily="34" charset="0"/>
              </a:rPr>
              <a:t>Procedures</a:t>
            </a: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Important to create ownership and ensure use of the network </a:t>
            </a:r>
            <a:endParaRPr lang="es-MX" dirty="0">
              <a:solidFill>
                <a:schemeClr val="tx1">
                  <a:lumMod val="65000"/>
                  <a:lumOff val="35000"/>
                </a:schemeClr>
              </a:solidFill>
              <a:latin typeface="Arial" panose="020B0604020202020204" pitchFamily="34" charset="0"/>
              <a:cs typeface="Arial" panose="020B0604020202020204" pitchFamily="34" charset="0"/>
            </a:endParaRPr>
          </a:p>
          <a:p>
            <a:endParaRPr lang="en-US" sz="2000" dirty="0">
              <a:solidFill>
                <a:schemeClr val="tx1">
                  <a:lumMod val="65000"/>
                  <a:lumOff val="35000"/>
                </a:schemeClr>
              </a:solidFill>
              <a:latin typeface="Arial" panose="020B0604020202020204" pitchFamily="34" charset="0"/>
              <a:cs typeface="Arial" panose="020B0604020202020204" pitchFamily="34" charset="0"/>
            </a:endParaRPr>
          </a:p>
          <a:p>
            <a:endParaRPr lang="en-US" sz="20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5</a:t>
            </a:fld>
            <a:endParaRPr lang="en-US" sz="1100" dirty="0">
              <a:solidFill>
                <a:srgbClr val="7F7F7F"/>
              </a:solidFill>
              <a:latin typeface="Arial"/>
              <a:cs typeface="Arial"/>
            </a:endParaRPr>
          </a:p>
        </p:txBody>
      </p:sp>
      <p:cxnSp>
        <p:nvCxnSpPr>
          <p:cNvPr id="6" name="Straight Connector 5"/>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3" name="TextBox 2"/>
          <p:cNvSpPr txBox="1"/>
          <p:nvPr/>
        </p:nvSpPr>
        <p:spPr>
          <a:xfrm>
            <a:off x="721245" y="257320"/>
            <a:ext cx="7722169" cy="1323439"/>
          </a:xfrm>
          <a:prstGeom prst="rect">
            <a:avLst/>
          </a:prstGeom>
          <a:noFill/>
        </p:spPr>
        <p:txBody>
          <a:bodyPr wrap="square" rtlCol="0">
            <a:spAutoFit/>
          </a:bodyPr>
          <a:lstStyle/>
          <a:p>
            <a:r>
              <a:rPr lang="en-US" sz="2400" b="1" dirty="0">
                <a:solidFill>
                  <a:srgbClr val="FB5308"/>
                </a:solidFill>
                <a:latin typeface="Arial"/>
                <a:cs typeface="Arial"/>
              </a:rPr>
              <a:t>GIFT Independent Evaluation of GIFT (2013-2016)</a:t>
            </a:r>
          </a:p>
          <a:p>
            <a:r>
              <a:rPr lang="en-US" sz="2000" dirty="0">
                <a:solidFill>
                  <a:srgbClr val="FB5308"/>
                </a:solidFill>
                <a:latin typeface="Arial"/>
                <a:cs typeface="Arial"/>
              </a:rPr>
              <a:t>Summary of findings (2/2)</a:t>
            </a:r>
            <a:endParaRPr lang="es-MX" dirty="0">
              <a:solidFill>
                <a:srgbClr val="FB5308"/>
              </a:solidFill>
              <a:latin typeface="Arial"/>
              <a:cs typeface="Arial"/>
            </a:endParaRPr>
          </a:p>
          <a:p>
            <a:endParaRPr lang="en-US" dirty="0"/>
          </a:p>
          <a:p>
            <a:endParaRPr lang="en-US" dirty="0"/>
          </a:p>
        </p:txBody>
      </p:sp>
    </p:spTree>
    <p:extLst>
      <p:ext uri="{BB962C8B-B14F-4D97-AF65-F5344CB8AC3E}">
        <p14:creationId xmlns:p14="http://schemas.microsoft.com/office/powerpoint/2010/main" val="2477802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73768" y="2593296"/>
            <a:ext cx="5478905" cy="1077218"/>
          </a:xfrm>
          <a:prstGeom prst="rect">
            <a:avLst/>
          </a:prstGeom>
        </p:spPr>
        <p:txBody>
          <a:bodyPr wrap="square">
            <a:spAutoFit/>
          </a:bodyPr>
          <a:lstStyle/>
          <a:p>
            <a:r>
              <a:rPr lang="en-US" sz="3200" b="1" dirty="0">
                <a:solidFill>
                  <a:srgbClr val="FB5308"/>
                </a:solidFill>
                <a:latin typeface="Arial"/>
                <a:cs typeface="Arial"/>
              </a:rPr>
              <a:t>GIFT in a new phase 2018-2021- Strategy note</a:t>
            </a:r>
          </a:p>
        </p:txBody>
      </p:sp>
    </p:spTree>
    <p:extLst>
      <p:ext uri="{BB962C8B-B14F-4D97-AF65-F5344CB8AC3E}">
        <p14:creationId xmlns:p14="http://schemas.microsoft.com/office/powerpoint/2010/main" val="3478241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00100" y="1524799"/>
            <a:ext cx="7889206" cy="4401205"/>
          </a:xfrm>
          <a:prstGeom prst="rect">
            <a:avLst/>
          </a:prstGeom>
          <a:noFill/>
        </p:spPr>
        <p:txBody>
          <a:bodyPr wrap="square" rtlCol="0">
            <a:spAutoFit/>
          </a:bodyPr>
          <a:lstStyle/>
          <a:p>
            <a:endParaRPr lang="en-US" b="1"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solidFill>
                  <a:schemeClr val="tx1">
                    <a:lumMod val="65000"/>
                    <a:lumOff val="35000"/>
                  </a:schemeClr>
                </a:solidFill>
                <a:latin typeface="Arial" panose="020B0604020202020204" pitchFamily="34" charset="0"/>
                <a:cs typeface="Arial" panose="020B0604020202020204" pitchFamily="34" charset="0"/>
              </a:rPr>
              <a:t>Background: Lead </a:t>
            </a:r>
            <a:r>
              <a:rPr lang="en-US" dirty="0">
                <a:solidFill>
                  <a:schemeClr val="tx1">
                    <a:lumMod val="65000"/>
                    <a:lumOff val="35000"/>
                  </a:schemeClr>
                </a:solidFill>
                <a:latin typeface="Arial" panose="020B0604020202020204" pitchFamily="34" charset="0"/>
                <a:cs typeface="Arial" panose="020B0604020202020204" pitchFamily="34" charset="0"/>
              </a:rPr>
              <a:t>Stewards Meeting in January 17</a:t>
            </a:r>
            <a:r>
              <a:rPr lang="en-US" baseline="30000" dirty="0">
                <a:solidFill>
                  <a:schemeClr val="tx1">
                    <a:lumMod val="65000"/>
                    <a:lumOff val="35000"/>
                  </a:schemeClr>
                </a:solidFill>
                <a:latin typeface="Arial" panose="020B0604020202020204" pitchFamily="34" charset="0"/>
                <a:cs typeface="Arial" panose="020B0604020202020204" pitchFamily="34" charset="0"/>
              </a:rPr>
              <a:t>th</a:t>
            </a:r>
            <a:r>
              <a:rPr lang="en-US" dirty="0">
                <a:solidFill>
                  <a:schemeClr val="tx1">
                    <a:lumMod val="65000"/>
                    <a:lumOff val="35000"/>
                  </a:schemeClr>
                </a:solidFill>
                <a:latin typeface="Arial" panose="020B0604020202020204" pitchFamily="34" charset="0"/>
                <a:cs typeface="Arial" panose="020B0604020202020204" pitchFamily="34" charset="0"/>
              </a:rPr>
              <a:t>, 2017, </a:t>
            </a:r>
            <a:r>
              <a:rPr lang="en-US" dirty="0" smtClean="0">
                <a:solidFill>
                  <a:schemeClr val="tx1">
                    <a:lumMod val="65000"/>
                    <a:lumOff val="35000"/>
                  </a:schemeClr>
                </a:solidFill>
                <a:latin typeface="Arial" panose="020B0604020202020204" pitchFamily="34" charset="0"/>
                <a:cs typeface="Arial" panose="020B0604020202020204" pitchFamily="34" charset="0"/>
              </a:rPr>
              <a:t>independent evaluation &amp; strategic </a:t>
            </a:r>
            <a:r>
              <a:rPr lang="en-US" dirty="0">
                <a:solidFill>
                  <a:schemeClr val="tx1">
                    <a:lumMod val="65000"/>
                    <a:lumOff val="35000"/>
                  </a:schemeClr>
                </a:solidFill>
                <a:latin typeface="Arial" panose="020B0604020202020204" pitchFamily="34" charset="0"/>
                <a:cs typeface="Arial" panose="020B0604020202020204" pitchFamily="34" charset="0"/>
              </a:rPr>
              <a:t>planning meeting </a:t>
            </a:r>
            <a:r>
              <a:rPr lang="en-US" dirty="0" smtClean="0">
                <a:solidFill>
                  <a:schemeClr val="tx1">
                    <a:lumMod val="65000"/>
                    <a:lumOff val="35000"/>
                  </a:schemeClr>
                </a:solidFill>
                <a:latin typeface="Arial" panose="020B0604020202020204" pitchFamily="34" charset="0"/>
                <a:cs typeface="Arial" panose="020B0604020202020204" pitchFamily="34" charset="0"/>
              </a:rPr>
              <a:t>of September 2016</a:t>
            </a: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Key challenge identified by lead stewards: improvements in FTPA globally remain slow and </a:t>
            </a:r>
            <a:r>
              <a:rPr lang="en-US" dirty="0" smtClean="0">
                <a:solidFill>
                  <a:schemeClr val="tx1">
                    <a:lumMod val="65000"/>
                    <a:lumOff val="35000"/>
                  </a:schemeClr>
                </a:solidFill>
                <a:latin typeface="Arial" panose="020B0604020202020204" pitchFamily="34" charset="0"/>
                <a:cs typeface="Arial" panose="020B0604020202020204" pitchFamily="34" charset="0"/>
              </a:rPr>
              <a:t>uneven and current efforts are dissipated </a:t>
            </a:r>
            <a:r>
              <a:rPr lang="en-US" dirty="0">
                <a:solidFill>
                  <a:schemeClr val="tx1">
                    <a:lumMod val="65000"/>
                    <a:lumOff val="35000"/>
                  </a:schemeClr>
                </a:solidFill>
                <a:latin typeface="Arial" panose="020B0604020202020204" pitchFamily="34" charset="0"/>
                <a:cs typeface="Arial" panose="020B0604020202020204" pitchFamily="34" charset="0"/>
              </a:rPr>
              <a:t>due to the large number of actors in the </a:t>
            </a:r>
            <a:r>
              <a:rPr lang="en-US" dirty="0" smtClean="0">
                <a:solidFill>
                  <a:schemeClr val="tx1">
                    <a:lumMod val="65000"/>
                    <a:lumOff val="35000"/>
                  </a:schemeClr>
                </a:solidFill>
                <a:latin typeface="Arial" panose="020B0604020202020204" pitchFamily="34" charset="0"/>
                <a:cs typeface="Arial" panose="020B0604020202020204" pitchFamily="34" charset="0"/>
              </a:rPr>
              <a:t>field</a:t>
            </a:r>
          </a:p>
          <a:p>
            <a:pPr marL="285750" indent="-285750">
              <a:buFont typeface="Arial" panose="020B0604020202020204" pitchFamily="34" charset="0"/>
              <a:buChar char="•"/>
            </a:pPr>
            <a:endParaRPr lang="en-US" dirty="0" smtClean="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GIFT’s value proposition and theory of change are still sound</a:t>
            </a: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Challenges towards greater fiscal transparency cannot be fully understood without placing the interests of the citizen </a:t>
            </a:r>
            <a:r>
              <a:rPr lang="en-US" dirty="0" smtClean="0">
                <a:solidFill>
                  <a:schemeClr val="tx1">
                    <a:lumMod val="65000"/>
                    <a:lumOff val="35000"/>
                  </a:schemeClr>
                </a:solidFill>
                <a:latin typeface="Arial" panose="020B0604020202020204" pitchFamily="34" charset="0"/>
                <a:cs typeface="Arial" panose="020B0604020202020204" pitchFamily="34" charset="0"/>
              </a:rPr>
              <a:t>at </a:t>
            </a:r>
            <a:r>
              <a:rPr lang="en-US" dirty="0">
                <a:solidFill>
                  <a:schemeClr val="tx1">
                    <a:lumMod val="65000"/>
                    <a:lumOff val="35000"/>
                  </a:schemeClr>
                </a:solidFill>
                <a:latin typeface="Arial" panose="020B0604020202020204" pitchFamily="34" charset="0"/>
                <a:cs typeface="Arial" panose="020B0604020202020204" pitchFamily="34" charset="0"/>
              </a:rPr>
              <a:t>the core of the network activities. </a:t>
            </a: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endParaRPr lang="en-US" sz="28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7</a:t>
            </a:fld>
            <a:endParaRPr lang="en-US" sz="1100" dirty="0">
              <a:solidFill>
                <a:srgbClr val="7F7F7F"/>
              </a:solidFill>
              <a:latin typeface="Arial"/>
              <a:cs typeface="Arial"/>
            </a:endParaRPr>
          </a:p>
        </p:txBody>
      </p:sp>
      <p:cxnSp>
        <p:nvCxnSpPr>
          <p:cNvPr id="6" name="Straight Connector 5"/>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2" name="TextBox 1"/>
          <p:cNvSpPr txBox="1"/>
          <p:nvPr/>
        </p:nvSpPr>
        <p:spPr>
          <a:xfrm>
            <a:off x="1063622" y="573024"/>
            <a:ext cx="6869188" cy="769441"/>
          </a:xfrm>
          <a:prstGeom prst="rect">
            <a:avLst/>
          </a:prstGeom>
          <a:noFill/>
        </p:spPr>
        <p:txBody>
          <a:bodyPr wrap="none" rtlCol="0">
            <a:spAutoFit/>
          </a:bodyPr>
          <a:lstStyle/>
          <a:p>
            <a:r>
              <a:rPr lang="en-US" sz="2400" b="1" dirty="0">
                <a:solidFill>
                  <a:srgbClr val="FB5308"/>
                </a:solidFill>
                <a:latin typeface="Arial"/>
                <a:cs typeface="Arial"/>
              </a:rPr>
              <a:t>GIFT in a new phase 2018-2021- Strategy note</a:t>
            </a:r>
          </a:p>
          <a:p>
            <a:r>
              <a:rPr lang="en-US" sz="2000" dirty="0">
                <a:solidFill>
                  <a:srgbClr val="FB5308"/>
                </a:solidFill>
                <a:latin typeface="Arial"/>
                <a:cs typeface="Arial"/>
              </a:rPr>
              <a:t>Background</a:t>
            </a:r>
          </a:p>
        </p:txBody>
      </p:sp>
    </p:spTree>
    <p:extLst>
      <p:ext uri="{BB962C8B-B14F-4D97-AF65-F5344CB8AC3E}">
        <p14:creationId xmlns:p14="http://schemas.microsoft.com/office/powerpoint/2010/main" val="352448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5545" y="1538812"/>
            <a:ext cx="7606519" cy="4154984"/>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solidFill>
                  <a:schemeClr val="tx1">
                    <a:lumMod val="65000"/>
                    <a:lumOff val="35000"/>
                  </a:schemeClr>
                </a:solidFill>
                <a:latin typeface="Arial" panose="020B0604020202020204" pitchFamily="34" charset="0"/>
                <a:cs typeface="Arial" panose="020B0604020202020204" pitchFamily="34" charset="0"/>
              </a:rPr>
              <a:t>Comparative </a:t>
            </a:r>
            <a:r>
              <a:rPr lang="en-US" dirty="0">
                <a:solidFill>
                  <a:schemeClr val="tx1">
                    <a:lumMod val="65000"/>
                    <a:lumOff val="35000"/>
                  </a:schemeClr>
                </a:solidFill>
                <a:latin typeface="Arial" panose="020B0604020202020204" pitchFamily="34" charset="0"/>
                <a:cs typeface="Arial" panose="020B0604020202020204" pitchFamily="34" charset="0"/>
              </a:rPr>
              <a:t>value of GIFT has been its work on global norms, its convener role for peer-to-peer learning, and on making sure that fiscal transparency is useful to potential </a:t>
            </a:r>
            <a:r>
              <a:rPr lang="en-US" dirty="0" smtClean="0">
                <a:solidFill>
                  <a:schemeClr val="tx1">
                    <a:lumMod val="65000"/>
                    <a:lumOff val="35000"/>
                  </a:schemeClr>
                </a:solidFill>
                <a:latin typeface="Arial" panose="020B0604020202020204" pitchFamily="34" charset="0"/>
                <a:cs typeface="Arial" panose="020B0604020202020204" pitchFamily="34" charset="0"/>
              </a:rPr>
              <a:t>users</a:t>
            </a: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GIFT should continue to help governments seeking to advance FTPA, by providing access to a peer-to-peer learning forum that integrates dialogue with private sector and civil society representatives and international </a:t>
            </a:r>
            <a:r>
              <a:rPr lang="en-US" dirty="0" smtClean="0">
                <a:solidFill>
                  <a:schemeClr val="tx1">
                    <a:lumMod val="65000"/>
                    <a:lumOff val="35000"/>
                  </a:schemeClr>
                </a:solidFill>
                <a:latin typeface="Arial" panose="020B0604020202020204" pitchFamily="34" charset="0"/>
                <a:cs typeface="Arial" panose="020B0604020202020204" pitchFamily="34" charset="0"/>
              </a:rPr>
              <a:t>expertise</a:t>
            </a:r>
            <a:endParaRPr lang="en-US" dirty="0">
              <a:solidFill>
                <a:schemeClr val="tx1">
                  <a:lumMod val="65000"/>
                  <a:lumOff val="35000"/>
                </a:schemeClr>
              </a:solidFill>
              <a:latin typeface="Arial" panose="020B0604020202020204" pitchFamily="34" charset="0"/>
              <a:cs typeface="Arial" panose="020B0604020202020204" pitchFamily="34" charset="0"/>
            </a:endParaRPr>
          </a:p>
          <a:p>
            <a:r>
              <a:rPr lang="en-US" dirty="0">
                <a:solidFill>
                  <a:schemeClr val="tx1">
                    <a:lumMod val="65000"/>
                    <a:lumOff val="35000"/>
                  </a:schemeClr>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dirty="0">
                <a:solidFill>
                  <a:schemeClr val="tx1">
                    <a:lumMod val="65000"/>
                    <a:lumOff val="35000"/>
                  </a:schemeClr>
                </a:solidFill>
                <a:latin typeface="Arial" panose="020B0604020202020204" pitchFamily="34" charset="0"/>
                <a:cs typeface="Arial" panose="020B0604020202020204" pitchFamily="34" charset="0"/>
              </a:rPr>
              <a:t>Increasing efforts to develop a proper systematization for these exchanges to improve knowledge outcomes will be </a:t>
            </a:r>
            <a:r>
              <a:rPr lang="en-US" dirty="0" smtClean="0">
                <a:solidFill>
                  <a:schemeClr val="tx1">
                    <a:lumMod val="65000"/>
                    <a:lumOff val="35000"/>
                  </a:schemeClr>
                </a:solidFill>
                <a:latin typeface="Arial" panose="020B0604020202020204" pitchFamily="34" charset="0"/>
                <a:cs typeface="Arial" panose="020B0604020202020204" pitchFamily="34" charset="0"/>
              </a:rPr>
              <a:t>crucial</a:t>
            </a:r>
            <a:endParaRPr lang="es-MX" dirty="0">
              <a:solidFill>
                <a:schemeClr val="tx1">
                  <a:lumMod val="65000"/>
                  <a:lumOff val="35000"/>
                </a:schemeClr>
              </a:solidFill>
              <a:latin typeface="Arial" panose="020B0604020202020204" pitchFamily="34" charset="0"/>
              <a:cs typeface="Arial" panose="020B0604020202020204" pitchFamily="34" charset="0"/>
            </a:endParaRPr>
          </a:p>
          <a:p>
            <a:pPr algn="ctr"/>
            <a:endParaRPr lang="es-ES_tradnl" sz="2400"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lgn="ctr">
              <a:buFont typeface="Arial" charset="0"/>
              <a:buChar char="•"/>
            </a:pPr>
            <a:endParaRPr lang="es-ES_tradnl" sz="24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8</a:t>
            </a:fld>
            <a:endParaRPr lang="en-US" sz="1100" dirty="0">
              <a:solidFill>
                <a:srgbClr val="7F7F7F"/>
              </a:solidFill>
              <a:latin typeface="Arial"/>
              <a:cs typeface="Arial"/>
            </a:endParaRPr>
          </a:p>
        </p:txBody>
      </p:sp>
      <p:cxnSp>
        <p:nvCxnSpPr>
          <p:cNvPr id="6" name="Straight Connector 5"/>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2" name="TextBox 1"/>
          <p:cNvSpPr txBox="1"/>
          <p:nvPr/>
        </p:nvSpPr>
        <p:spPr>
          <a:xfrm>
            <a:off x="951129" y="855905"/>
            <a:ext cx="184731" cy="461665"/>
          </a:xfrm>
          <a:prstGeom prst="rect">
            <a:avLst/>
          </a:prstGeom>
          <a:noFill/>
        </p:spPr>
        <p:txBody>
          <a:bodyPr wrap="none" rtlCol="0">
            <a:spAutoFit/>
          </a:bodyPr>
          <a:lstStyle/>
          <a:p>
            <a:endParaRPr lang="en-US" sz="2400" b="1" dirty="0">
              <a:solidFill>
                <a:srgbClr val="FF6900"/>
              </a:solidFill>
              <a:latin typeface="Arial" charset="0"/>
              <a:ea typeface="Arial" charset="0"/>
              <a:cs typeface="Arial" charset="0"/>
            </a:endParaRPr>
          </a:p>
        </p:txBody>
      </p:sp>
      <p:sp>
        <p:nvSpPr>
          <p:cNvPr id="8" name="TextBox 1"/>
          <p:cNvSpPr txBox="1"/>
          <p:nvPr/>
        </p:nvSpPr>
        <p:spPr>
          <a:xfrm>
            <a:off x="993099" y="573024"/>
            <a:ext cx="7530187" cy="769441"/>
          </a:xfrm>
          <a:prstGeom prst="rect">
            <a:avLst/>
          </a:prstGeom>
          <a:noFill/>
        </p:spPr>
        <p:txBody>
          <a:bodyPr wrap="square" rtlCol="0">
            <a:spAutoFit/>
          </a:bodyPr>
          <a:lstStyle/>
          <a:p>
            <a:r>
              <a:rPr lang="en-US" sz="2400" b="1" dirty="0">
                <a:solidFill>
                  <a:srgbClr val="FB5308"/>
                </a:solidFill>
                <a:latin typeface="Arial"/>
                <a:cs typeface="Arial"/>
              </a:rPr>
              <a:t>GIFT in a new phase 2018-2021- Strategy note</a:t>
            </a:r>
            <a:endParaRPr lang="en-US" sz="2000" dirty="0">
              <a:solidFill>
                <a:srgbClr val="FB5308"/>
              </a:solidFill>
              <a:latin typeface="Arial"/>
              <a:cs typeface="Arial"/>
            </a:endParaRPr>
          </a:p>
          <a:p>
            <a:r>
              <a:rPr lang="en-US" sz="2000" dirty="0">
                <a:solidFill>
                  <a:srgbClr val="FB5308"/>
                </a:solidFill>
                <a:latin typeface="Arial"/>
                <a:cs typeface="Arial"/>
              </a:rPr>
              <a:t>Background</a:t>
            </a:r>
          </a:p>
        </p:txBody>
      </p:sp>
    </p:spTree>
    <p:extLst>
      <p:ext uri="{BB962C8B-B14F-4D97-AF65-F5344CB8AC3E}">
        <p14:creationId xmlns:p14="http://schemas.microsoft.com/office/powerpoint/2010/main" val="433928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53053" y="1394517"/>
            <a:ext cx="7008907" cy="646331"/>
          </a:xfrm>
          <a:prstGeom prst="rect">
            <a:avLst/>
          </a:prstGeom>
        </p:spPr>
        <p:txBody>
          <a:bodyPr wrap="square">
            <a:spAutoFit/>
          </a:bodyPr>
          <a:lstStyle/>
          <a:p>
            <a:pPr algn="ctr"/>
            <a:endParaRPr lang="en-US" sz="3600" b="1" dirty="0">
              <a:solidFill>
                <a:srgbClr val="FB5308"/>
              </a:solidFill>
            </a:endParaRPr>
          </a:p>
        </p:txBody>
      </p:sp>
      <p:sp>
        <p:nvSpPr>
          <p:cNvPr id="3" name="Marcador de número de diapositiva 2"/>
          <p:cNvSpPr txBox="1">
            <a:spLocks/>
          </p:cNvSpPr>
          <p:nvPr/>
        </p:nvSpPr>
        <p:spPr>
          <a:xfrm>
            <a:off x="457200" y="6275178"/>
            <a:ext cx="685800" cy="365125"/>
          </a:xfrm>
          <a:prstGeom prst="rect">
            <a:avLst/>
          </a:prstGeom>
          <a:ln>
            <a:no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defRPr/>
            </a:pPr>
            <a:fld id="{9E7D98CA-1D08-404D-9717-662EFCF3D727}" type="slidenum">
              <a:rPr lang="en-US" sz="1100" smtClean="0">
                <a:solidFill>
                  <a:srgbClr val="7F7F7F"/>
                </a:solidFill>
                <a:latin typeface="Arial"/>
                <a:cs typeface="Arial"/>
              </a:rPr>
              <a:pPr algn="r">
                <a:defRPr/>
              </a:pPr>
              <a:t>9</a:t>
            </a:fld>
            <a:endParaRPr lang="en-US" sz="1100" dirty="0">
              <a:solidFill>
                <a:srgbClr val="7F7F7F"/>
              </a:solidFill>
              <a:latin typeface="Arial"/>
              <a:cs typeface="Arial"/>
            </a:endParaRPr>
          </a:p>
        </p:txBody>
      </p:sp>
      <p:cxnSp>
        <p:nvCxnSpPr>
          <p:cNvPr id="4" name="Straight Connector 3"/>
          <p:cNvCxnSpPr/>
          <p:nvPr/>
        </p:nvCxnSpPr>
        <p:spPr>
          <a:xfrm flipH="1">
            <a:off x="512217" y="6407474"/>
            <a:ext cx="323328" cy="0"/>
          </a:xfrm>
          <a:prstGeom prst="line">
            <a:avLst/>
          </a:prstGeom>
          <a:ln>
            <a:solidFill>
              <a:srgbClr val="FB5308"/>
            </a:solidFill>
          </a:ln>
        </p:spPr>
        <p:style>
          <a:lnRef idx="1">
            <a:schemeClr val="accent6"/>
          </a:lnRef>
          <a:fillRef idx="0">
            <a:schemeClr val="accent6"/>
          </a:fillRef>
          <a:effectRef idx="0">
            <a:schemeClr val="accent6"/>
          </a:effectRef>
          <a:fontRef idx="minor">
            <a:schemeClr val="tx1"/>
          </a:fontRef>
        </p:style>
      </p:cxnSp>
      <p:sp>
        <p:nvSpPr>
          <p:cNvPr id="5" name="TextBox 4"/>
          <p:cNvSpPr txBox="1"/>
          <p:nvPr/>
        </p:nvSpPr>
        <p:spPr>
          <a:xfrm>
            <a:off x="951129" y="1643655"/>
            <a:ext cx="7241896" cy="5170646"/>
          </a:xfrm>
          <a:prstGeom prst="rect">
            <a:avLst/>
          </a:prstGeom>
          <a:noFill/>
        </p:spPr>
        <p:txBody>
          <a:bodyPr wrap="square" rtlCol="0">
            <a:spAutoFit/>
          </a:bodyPr>
          <a:lstStyle/>
          <a:p>
            <a:pPr marL="342900" lvl="0" indent="-342900">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Public participation in fiscal policies, emphasizing the right’s perspective and multiplying the number of mechanisms that illustrate people’s engagement in the budget cycle, and intensely promote its knowledge and disseminate it </a:t>
            </a:r>
          </a:p>
          <a:p>
            <a:pPr marL="342900" lvl="0" indent="-342900">
              <a:buAutoNum type="arabicPeriod"/>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342900" lvl="0" indent="-342900">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Further assess and disseminate information and evidence on the links between fiscal transparency and areas that directly affect citizens (High-Level Principles on Fiscal Transparency, Participation and Accountability)</a:t>
            </a:r>
          </a:p>
          <a:p>
            <a:pPr marL="342900" lvl="0" indent="-342900">
              <a:buAutoNum type="arabicPeriod"/>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342900" lvl="0" indent="-342900">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Connector/broker with countries committed to open government, facilitating knowledge sharing and fostering development of IT tools, particularly within the OGP community</a:t>
            </a: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342900" lvl="0" indent="-342900">
              <a:buAutoNum type="arabicPeriod"/>
            </a:pPr>
            <a:endParaRPr lang="es-MX" dirty="0">
              <a:solidFill>
                <a:schemeClr val="tx1">
                  <a:lumMod val="65000"/>
                  <a:lumOff val="35000"/>
                </a:schemeClr>
              </a:solidFill>
              <a:latin typeface="Arial" panose="020B0604020202020204" pitchFamily="34" charset="0"/>
              <a:cs typeface="Arial" panose="020B0604020202020204" pitchFamily="34" charset="0"/>
            </a:endParaRPr>
          </a:p>
          <a:p>
            <a:pPr marL="342900" lvl="0" indent="-342900">
              <a:buAutoNum type="arabicPeriod"/>
            </a:pPr>
            <a:r>
              <a:rPr lang="en-US" dirty="0">
                <a:solidFill>
                  <a:schemeClr val="tx1">
                    <a:lumMod val="65000"/>
                    <a:lumOff val="35000"/>
                  </a:schemeClr>
                </a:solidFill>
                <a:latin typeface="Arial" panose="020B0604020202020204" pitchFamily="34" charset="0"/>
                <a:cs typeface="Arial" panose="020B0604020202020204" pitchFamily="34" charset="0"/>
              </a:rPr>
              <a:t>Open to re-assess the impacts of the network and reconsider its priorities, in an effort to respond and adapt effectively to a changing global environment </a:t>
            </a:r>
            <a:endParaRPr lang="es-MX" dirty="0">
              <a:solidFill>
                <a:schemeClr val="tx1">
                  <a:lumMod val="65000"/>
                  <a:lumOff val="35000"/>
                </a:schemeClr>
              </a:solidFill>
              <a:latin typeface="Arial" panose="020B0604020202020204" pitchFamily="34" charset="0"/>
              <a:cs typeface="Arial" panose="020B0604020202020204" pitchFamily="34" charset="0"/>
            </a:endParaRPr>
          </a:p>
          <a:p>
            <a:endParaRPr lang="en-US" sz="24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7" name="TextBox 1"/>
          <p:cNvSpPr txBox="1"/>
          <p:nvPr/>
        </p:nvSpPr>
        <p:spPr>
          <a:xfrm>
            <a:off x="1142999" y="573024"/>
            <a:ext cx="7530187" cy="769441"/>
          </a:xfrm>
          <a:prstGeom prst="rect">
            <a:avLst/>
          </a:prstGeom>
          <a:noFill/>
        </p:spPr>
        <p:txBody>
          <a:bodyPr wrap="square" rtlCol="0">
            <a:spAutoFit/>
          </a:bodyPr>
          <a:lstStyle/>
          <a:p>
            <a:r>
              <a:rPr lang="en-US" sz="2400" b="1" dirty="0">
                <a:solidFill>
                  <a:srgbClr val="FB5308"/>
                </a:solidFill>
                <a:latin typeface="Arial"/>
                <a:cs typeface="Arial"/>
              </a:rPr>
              <a:t>GIFT in a new phase 2018-2021- Strategy note</a:t>
            </a:r>
          </a:p>
          <a:p>
            <a:r>
              <a:rPr lang="en-US" sz="2000" dirty="0">
                <a:solidFill>
                  <a:srgbClr val="FB5308"/>
                </a:solidFill>
                <a:latin typeface="Arial"/>
                <a:cs typeface="Arial"/>
              </a:rPr>
              <a:t>Implications for future activities</a:t>
            </a:r>
          </a:p>
        </p:txBody>
      </p:sp>
    </p:spTree>
    <p:extLst>
      <p:ext uri="{BB962C8B-B14F-4D97-AF65-F5344CB8AC3E}">
        <p14:creationId xmlns:p14="http://schemas.microsoft.com/office/powerpoint/2010/main" val="2581464943"/>
      </p:ext>
    </p:extLst>
  </p:cSld>
  <p:clrMapOvr>
    <a:masterClrMapping/>
  </p:clrMapOvr>
</p:sld>
</file>

<file path=ppt/theme/theme1.xml><?xml version="1.0" encoding="utf-8"?>
<a:theme xmlns:a="http://schemas.openxmlformats.org/drawingml/2006/main" name="gif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9522</TotalTime>
  <Words>1348</Words>
  <Application>Microsoft Macintosh PowerPoint</Application>
  <PresentationFormat>On-screen Show (4:3)</PresentationFormat>
  <Paragraphs>183</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.AppleSystemUIFont</vt:lpstr>
      <vt:lpstr>Arial</vt:lpstr>
      <vt:lpstr>Calibri</vt:lpstr>
      <vt:lpstr>Courier New</vt:lpstr>
      <vt:lpstr>gift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 O</dc:creator>
  <cp:lastModifiedBy>Juan P. Guerrero Amparán</cp:lastModifiedBy>
  <cp:revision>528</cp:revision>
  <cp:lastPrinted>2017-02-10T02:14:13Z</cp:lastPrinted>
  <dcterms:created xsi:type="dcterms:W3CDTF">2015-03-01T23:52:29Z</dcterms:created>
  <dcterms:modified xsi:type="dcterms:W3CDTF">2017-03-09T21:28:15Z</dcterms:modified>
</cp:coreProperties>
</file>