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25"/>
  </p:notesMasterIdLst>
  <p:sldIdLst>
    <p:sldId id="256" r:id="rId3"/>
    <p:sldId id="261" r:id="rId4"/>
    <p:sldId id="262" r:id="rId5"/>
    <p:sldId id="265" r:id="rId6"/>
    <p:sldId id="257" r:id="rId7"/>
    <p:sldId id="258" r:id="rId8"/>
    <p:sldId id="263" r:id="rId9"/>
    <p:sldId id="280" r:id="rId10"/>
    <p:sldId id="260" r:id="rId11"/>
    <p:sldId id="267" r:id="rId12"/>
    <p:sldId id="266" r:id="rId13"/>
    <p:sldId id="269" r:id="rId14"/>
    <p:sldId id="268" r:id="rId15"/>
    <p:sldId id="270" r:id="rId16"/>
    <p:sldId id="278" r:id="rId17"/>
    <p:sldId id="271" r:id="rId18"/>
    <p:sldId id="272" r:id="rId19"/>
    <p:sldId id="279" r:id="rId20"/>
    <p:sldId id="273" r:id="rId21"/>
    <p:sldId id="275" r:id="rId22"/>
    <p:sldId id="277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0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5"/>
  </p:normalViewPr>
  <p:slideViewPr>
    <p:cSldViewPr snapToGrid="0" snapToObjects="1">
      <p:cViewPr varScale="1">
        <p:scale>
          <a:sx n="119" d="100"/>
          <a:sy n="119" d="100"/>
        </p:scale>
        <p:origin x="1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A4565-08E3-5F45-8353-99451D9295B4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713DA-0E0D-A445-9063-9FD5F850E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01D8-195E-DB4E-BC41-6E6DF7106957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B4323-B704-3B42-AFAF-EB93DD7AB81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181" y="6210964"/>
            <a:ext cx="768919" cy="5105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01D8-195E-DB4E-BC41-6E6DF7106957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B4323-B704-3B42-AFAF-EB93DD7AB8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01D8-195E-DB4E-BC41-6E6DF7106957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B4323-B704-3B42-AFAF-EB93DD7AB8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485" y="6347488"/>
            <a:ext cx="768919" cy="5105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01D8-195E-DB4E-BC41-6E6DF7106957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B4323-B704-3B42-AFAF-EB93DD7AB8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85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B51C-CB25-4DAD-9089-6A6E36853A77}" type="datetimeFigureOut">
              <a:rPr lang="es-MX" smtClean="0"/>
              <a:t>09/10/17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986A3-70F9-4BA3-B346-BD26C1564F0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9850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B51C-CB25-4DAD-9089-6A6E36853A77}" type="datetimeFigureOut">
              <a:rPr lang="es-MX" smtClean="0"/>
              <a:t>09/10/17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986A3-70F9-4BA3-B346-BD26C1564F0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375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B51C-CB25-4DAD-9089-6A6E36853A77}" type="datetimeFigureOut">
              <a:rPr lang="es-MX" smtClean="0"/>
              <a:t>09/10/17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986A3-70F9-4BA3-B346-BD26C1564F0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8258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B51C-CB25-4DAD-9089-6A6E36853A77}" type="datetimeFigureOut">
              <a:rPr lang="es-MX" smtClean="0"/>
              <a:t>09/10/17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986A3-70F9-4BA3-B346-BD26C1564F0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5788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B51C-CB25-4DAD-9089-6A6E36853A77}" type="datetimeFigureOut">
              <a:rPr lang="es-MX" smtClean="0"/>
              <a:t>09/10/17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986A3-70F9-4BA3-B346-BD26C1564F0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2595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B51C-CB25-4DAD-9089-6A6E36853A77}" type="datetimeFigureOut">
              <a:rPr lang="es-MX" smtClean="0"/>
              <a:t>09/10/17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986A3-70F9-4BA3-B346-BD26C1564F0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906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01D8-195E-DB4E-BC41-6E6DF7106957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B4323-B704-3B42-AFAF-EB93DD7AB8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B51C-CB25-4DAD-9089-6A6E36853A77}" type="datetimeFigureOut">
              <a:rPr lang="es-MX" smtClean="0"/>
              <a:t>09/10/17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986A3-70F9-4BA3-B346-BD26C1564F0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2333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B51C-CB25-4DAD-9089-6A6E36853A77}" type="datetimeFigureOut">
              <a:rPr lang="es-MX" smtClean="0"/>
              <a:t>09/10/17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986A3-70F9-4BA3-B346-BD26C1564F0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0846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B51C-CB25-4DAD-9089-6A6E36853A77}" type="datetimeFigureOut">
              <a:rPr lang="es-MX" smtClean="0"/>
              <a:t>09/10/17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986A3-70F9-4BA3-B346-BD26C1564F0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9645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B51C-CB25-4DAD-9089-6A6E36853A77}" type="datetimeFigureOut">
              <a:rPr lang="es-MX" smtClean="0"/>
              <a:t>09/10/17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986A3-70F9-4BA3-B346-BD26C1564F0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9015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B51C-CB25-4DAD-9089-6A6E36853A77}" type="datetimeFigureOut">
              <a:rPr lang="es-MX" smtClean="0"/>
              <a:t>09/10/17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986A3-70F9-4BA3-B346-BD26C1564F0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1624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01D8-195E-DB4E-BC41-6E6DF7106957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B4323-B704-3B42-AFAF-EB93DD7AB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58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01D8-195E-DB4E-BC41-6E6DF7106957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B4323-B704-3B42-AFAF-EB93DD7AB8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01D8-195E-DB4E-BC41-6E6DF7106957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B4323-B704-3B42-AFAF-EB93DD7AB8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01D8-195E-DB4E-BC41-6E6DF7106957}" type="datetimeFigureOut">
              <a:rPr lang="en-US" smtClean="0"/>
              <a:t>10/9/17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B4323-B704-3B42-AFAF-EB93DD7AB8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01D8-195E-DB4E-BC41-6E6DF7106957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B4323-B704-3B42-AFAF-EB93DD7AB8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01D8-195E-DB4E-BC41-6E6DF7106957}" type="datetimeFigureOut">
              <a:rPr lang="en-US" smtClean="0"/>
              <a:t>10/9/17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B4323-B704-3B42-AFAF-EB93DD7AB8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D01D8-195E-DB4E-BC41-6E6DF7106957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B4323-B704-3B42-AFAF-EB93DD7AB8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D01D8-195E-DB4E-BC41-6E6DF7106957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B4323-B704-3B42-AFAF-EB93DD7AB8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26" y="6056643"/>
            <a:ext cx="768919" cy="5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AB51C-CB25-4DAD-9089-6A6E36853A77}" type="datetimeFigureOut">
              <a:rPr lang="es-MX" smtClean="0"/>
              <a:t>09/10/17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986A3-70F9-4BA3-B346-BD26C1564F0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632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iscaltransparency.net/our-work/#toggle-id-1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39" y="806823"/>
            <a:ext cx="5591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GIFT Stewards Meeting</a:t>
            </a:r>
            <a:endParaRPr lang="en-US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397" y="1463038"/>
            <a:ext cx="3732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ctober 10-11, 2017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MITRE Headquarters, McLean, VA</a:t>
            </a:r>
          </a:p>
          <a:p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39" y="5540186"/>
            <a:ext cx="2223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</a:t>
            </a:r>
            <a:r>
              <a:rPr lang="en-US" sz="28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GiftMeeting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723351"/>
            <a:ext cx="50883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Norms Harmonization and Public Participation </a:t>
            </a:r>
            <a:endParaRPr lang="en-US" sz="3600" dirty="0">
              <a:solidFill>
                <a:srgbClr val="FF5500"/>
              </a:solidFill>
            </a:endParaRPr>
          </a:p>
          <a:p>
            <a:endParaRPr lang="en-US" sz="3600" b="1" dirty="0">
              <a:solidFill>
                <a:srgbClr val="FF5500"/>
              </a:solidFill>
              <a:ea typeface="Arial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FF55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159497"/>
            <a:ext cx="77216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After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intense period of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norms’ revisions (2014-16), now country assessments with more coherent standards &amp; elaboration of manuals + toolkits (OECD)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Public Participation Guide on Principles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&amp; Mechanisms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discussion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various communities for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implementation</a:t>
            </a: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2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7" y="392214"/>
            <a:ext cx="2438324" cy="3059952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7" y="3986449"/>
            <a:ext cx="4160864" cy="2725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675" y="4006570"/>
            <a:ext cx="4243838" cy="2704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653" y="378217"/>
            <a:ext cx="4954860" cy="323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90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7" y="215152"/>
            <a:ext cx="5346551" cy="3521411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46" y="2783015"/>
            <a:ext cx="5043997" cy="3040409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611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80321"/>
            <a:ext cx="56932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Peer Learning  + TA: putting the public @ center of FT  </a:t>
            </a:r>
            <a:endParaRPr lang="en-US" sz="3600" dirty="0">
              <a:solidFill>
                <a:srgbClr val="FF5500"/>
              </a:solidFill>
            </a:endParaRPr>
          </a:p>
          <a:p>
            <a:endParaRPr lang="en-US" sz="3600" b="1" dirty="0">
              <a:solidFill>
                <a:srgbClr val="FF5500"/>
              </a:solidFill>
              <a:ea typeface="Arial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FF55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148740"/>
            <a:ext cx="7721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Fiscal Transparency Portals, including high quality open data source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Public participation principles adoption &amp;  implementation  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Engaging Open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ontracting Partnership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OGP NAP comments and field missions on FT+PP</a:t>
            </a:r>
            <a:endParaRPr lang="en-US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1" y="387286"/>
            <a:ext cx="5908479" cy="3540984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73" y="2981111"/>
            <a:ext cx="6106140" cy="3689126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364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2" b="9611"/>
          <a:stretch/>
        </p:blipFill>
        <p:spPr>
          <a:xfrm>
            <a:off x="8983" y="2530276"/>
            <a:ext cx="4572000" cy="2012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7" b="4855"/>
          <a:stretch/>
        </p:blipFill>
        <p:spPr>
          <a:xfrm>
            <a:off x="-24793" y="4771016"/>
            <a:ext cx="4596793" cy="2086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 b="12467"/>
          <a:stretch/>
        </p:blipFill>
        <p:spPr>
          <a:xfrm>
            <a:off x="17967" y="1"/>
            <a:ext cx="4554033" cy="2302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563" b="9969"/>
          <a:stretch/>
        </p:blipFill>
        <p:spPr>
          <a:xfrm>
            <a:off x="4722607" y="1"/>
            <a:ext cx="4421393" cy="2823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07" y="3097505"/>
            <a:ext cx="4421393" cy="264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8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734109"/>
            <a:ext cx="76056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Incentives to motivate FT+PP reforms   </a:t>
            </a:r>
            <a:endParaRPr lang="en-US" sz="3600" dirty="0">
              <a:solidFill>
                <a:srgbClr val="FF5500"/>
              </a:solidFill>
            </a:endParaRPr>
          </a:p>
          <a:p>
            <a:endParaRPr lang="en-US" sz="3600" b="1" dirty="0">
              <a:solidFill>
                <a:srgbClr val="FF5500"/>
              </a:solidFill>
              <a:ea typeface="Arial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FF55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998133"/>
            <a:ext cx="772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Evidence on impact research, analysis on incentives, case studies, use of information, disseminated in all formats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Collaboration with Emerging Markets Investors Alliance (FT briefs)  and IFAC (</a:t>
            </a:r>
            <a:r>
              <a:rPr lang="en-US" sz="3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Accountability.Now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05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0" y="597016"/>
            <a:ext cx="4292301" cy="3001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" y="575500"/>
            <a:ext cx="3975769" cy="2657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0" y="3845377"/>
            <a:ext cx="3991087" cy="2680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0" y="3839808"/>
            <a:ext cx="4292301" cy="27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48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17" y="979393"/>
            <a:ext cx="3655483" cy="4644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25" y="979393"/>
            <a:ext cx="3868670" cy="24630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04" y="3442446"/>
            <a:ext cx="4207312" cy="267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74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38505"/>
            <a:ext cx="66717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New Technologies and Open Data    </a:t>
            </a:r>
            <a:endParaRPr lang="en-US" sz="3600" dirty="0">
              <a:solidFill>
                <a:srgbClr val="FF5500"/>
              </a:solidFill>
            </a:endParaRPr>
          </a:p>
          <a:p>
            <a:endParaRPr lang="en-US" sz="3600" b="1" dirty="0">
              <a:solidFill>
                <a:srgbClr val="FF5500"/>
              </a:solidFill>
              <a:ea typeface="Arial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FF55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998133"/>
            <a:ext cx="772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network has developed a tool (WB-Boost team + Open Knowledge international) and is using it: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Fiscal Data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Package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of Practice and the IT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050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56460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FF5500"/>
                </a:solidFill>
                <a:latin typeface="+mn-lt"/>
                <a:ea typeface="Arial" charset="0"/>
                <a:cs typeface="Arial" panose="020B0604020202020204" pitchFamily="34" charset="0"/>
              </a:rPr>
              <a:t>A multi-stakeholder action network</a:t>
            </a:r>
            <a:r>
              <a:rPr lang="en-US" sz="3200" b="1" smtClean="0">
                <a:solidFill>
                  <a:srgbClr val="FF5500"/>
                </a:solidFill>
                <a:latin typeface="+mn-lt"/>
                <a:ea typeface="Arial" charset="0"/>
                <a:cs typeface="Arial" panose="020B0604020202020204" pitchFamily="34" charset="0"/>
              </a:rPr>
              <a:t/>
            </a:r>
            <a:br>
              <a:rPr lang="en-US" sz="3200" b="1" smtClean="0">
                <a:solidFill>
                  <a:srgbClr val="FF5500"/>
                </a:solidFill>
                <a:latin typeface="+mn-lt"/>
                <a:ea typeface="Arial" charset="0"/>
                <a:cs typeface="Arial" panose="020B0604020202020204" pitchFamily="34" charset="0"/>
              </a:rPr>
            </a:br>
            <a:r>
              <a:rPr lang="en-US" b="1" smtClean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Meeting </a:t>
            </a:r>
            <a:r>
              <a:rPr lang="en-US" b="1" dirty="0" smtClean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attendees</a:t>
            </a:r>
            <a:r>
              <a:rPr lang="en-US" b="1" dirty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</a:br>
            <a:endParaRPr lang="es-MX" dirty="0">
              <a:solidFill>
                <a:srgbClr val="FF55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90168"/>
            <a:ext cx="78867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</a:t>
            </a:r>
            <a:r>
              <a:rPr lang="en-US" sz="3600" b="1" dirty="0" smtClean="0">
                <a:solidFill>
                  <a:srgbClr val="FF5500"/>
                </a:solidFill>
                <a:cs typeface="Arial" panose="020B0604020202020204" pitchFamily="34" charset="0"/>
              </a:rPr>
              <a:t>20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countries represented 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</a:t>
            </a:r>
            <a:r>
              <a:rPr lang="en-US" sz="3600" b="1" dirty="0" smtClean="0">
                <a:solidFill>
                  <a:srgbClr val="FF5500"/>
                </a:solidFill>
                <a:cs typeface="Arial" panose="020B0604020202020204" pitchFamily="34" charset="0"/>
              </a:rPr>
              <a:t>30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stewards (out of 37)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</a:t>
            </a:r>
            <a:r>
              <a:rPr lang="en-US" sz="3600" b="1" dirty="0" smtClean="0">
                <a:solidFill>
                  <a:srgbClr val="FF5500"/>
                </a:solidFill>
                <a:cs typeface="Arial" panose="020B0604020202020204" pitchFamily="34" charset="0"/>
              </a:rPr>
              <a:t>16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governments (10 Stewards)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</a:t>
            </a:r>
            <a:r>
              <a:rPr lang="en-US" sz="3600" b="1" dirty="0" smtClean="0">
                <a:solidFill>
                  <a:srgbClr val="FF5500"/>
                </a:solidFill>
                <a:cs typeface="Arial" panose="020B0604020202020204" pitchFamily="34" charset="0"/>
              </a:rPr>
              <a:t>5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foundations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</a:t>
            </a:r>
            <a:r>
              <a:rPr lang="en-US" sz="3600" b="1" dirty="0" smtClean="0">
                <a:solidFill>
                  <a:srgbClr val="FF5500"/>
                </a:solidFill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IFI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</a:t>
            </a:r>
            <a:r>
              <a:rPr lang="en-US" sz="3600" b="1" dirty="0" smtClean="0">
                <a:solidFill>
                  <a:srgbClr val="FF5500"/>
                </a:solidFill>
                <a:cs typeface="Arial" panose="020B0604020202020204" pitchFamily="34" charset="0"/>
              </a:rPr>
              <a:t>21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CSO/think tanks/ academia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Hosted by a new steward: MITRE Corporation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•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Promising new partners</a:t>
            </a:r>
          </a:p>
          <a:p>
            <a:pPr marL="0" indent="0">
              <a:buNone/>
            </a:pPr>
            <a:endParaRPr lang="es-MX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169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056839"/>
            <a:ext cx="66717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1. GIFT Priorities in 2018-2020    </a:t>
            </a:r>
            <a:endParaRPr lang="en-US" sz="3600" dirty="0">
              <a:solidFill>
                <a:srgbClr val="FF5500"/>
              </a:solidFill>
            </a:endParaRPr>
          </a:p>
          <a:p>
            <a:endParaRPr lang="en-US" sz="3600" b="1" dirty="0">
              <a:solidFill>
                <a:srgbClr val="FF5500"/>
              </a:solidFill>
              <a:ea typeface="Arial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FF55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998133"/>
            <a:ext cx="772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Global Norms: emphasizing 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public </a:t>
            </a: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participation, public service delivery &amp; addressing 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revenue side of the fiscal equation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 + Peer-learning 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country level fiscal transparency </a:t>
            </a: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implementation (more work in East 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West </a:t>
            </a: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Africa, Central, Eastern and Southeastern Europe and Asia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035323"/>
            <a:ext cx="66717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2</a:t>
            </a:r>
            <a:r>
              <a:rPr lang="en-US" sz="3600" b="1" dirty="0" smtClean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. GIFT Priorities in 2018-2020    </a:t>
            </a:r>
            <a:endParaRPr lang="en-US" sz="3600" dirty="0">
              <a:solidFill>
                <a:srgbClr val="FF5500"/>
              </a:solidFill>
            </a:endParaRPr>
          </a:p>
          <a:p>
            <a:endParaRPr lang="en-US" sz="3600" b="1" dirty="0">
              <a:solidFill>
                <a:srgbClr val="FF5500"/>
              </a:solidFill>
              <a:ea typeface="Arial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FF55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1998133"/>
            <a:ext cx="77216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 startAt="3"/>
            </a:pP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Practical </a:t>
            </a:r>
            <a:r>
              <a:rPr lang="en-US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tools for public participation and transparency (ICT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&amp; open </a:t>
            </a:r>
            <a:r>
              <a:rPr lang="en-US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data)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</a:t>
            </a:r>
            <a:r>
              <a:rPr lang="en-US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enhancement of the impact of the GIFT network</a:t>
            </a:r>
            <a:r>
              <a:rPr lang="en-US" dirty="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835177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3086" y="1651345"/>
            <a:ext cx="1762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@FiscalTrans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743" y="1779725"/>
            <a:ext cx="243543" cy="1971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4872" y="1096867"/>
            <a:ext cx="2643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Engage with 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1730" y="2601227"/>
            <a:ext cx="4167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solidFill>
                  <a:schemeClr val="bg1"/>
                </a:solidFill>
                <a:latin typeface="Arial"/>
                <a:cs typeface="Arial"/>
              </a:rPr>
              <a:t>www.fiscaltransparency.net</a:t>
            </a:r>
            <a:endParaRPr lang="en-US" sz="2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38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634067"/>
            <a:ext cx="7886700" cy="1325563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rgbClr val="FF5500"/>
                </a:solidFill>
                <a:latin typeface="+mn-lt"/>
                <a:ea typeface="Arial" charset="0"/>
                <a:cs typeface="Arial" panose="020B0604020202020204" pitchFamily="34" charset="0"/>
              </a:rPr>
              <a:t>GIFT </a:t>
            </a:r>
            <a:r>
              <a:rPr lang="mr-IN" sz="3400" b="1" dirty="0" smtClean="0">
                <a:solidFill>
                  <a:srgbClr val="FF5500"/>
                </a:solidFill>
                <a:latin typeface="+mn-lt"/>
                <a:ea typeface="Arial" charset="0"/>
                <a:cs typeface="Arial" panose="020B0604020202020204" pitchFamily="34" charset="0"/>
              </a:rPr>
              <a:t>–</a:t>
            </a:r>
            <a:r>
              <a:rPr lang="en-US" sz="3400" b="1" dirty="0" smtClean="0">
                <a:solidFill>
                  <a:srgbClr val="FF5500"/>
                </a:solidFill>
                <a:latin typeface="+mn-lt"/>
                <a:ea typeface="Arial" charset="0"/>
                <a:cs typeface="Arial" panose="020B0604020202020204" pitchFamily="34" charset="0"/>
              </a:rPr>
              <a:t> How do we work? </a:t>
            </a:r>
            <a:r>
              <a:rPr lang="en-US" b="1" dirty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</a:br>
            <a:endParaRPr lang="es-MX" dirty="0">
              <a:solidFill>
                <a:srgbClr val="FF55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621230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General Stewards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Meeting: 37 stewards (44 by end of 2017; 48 in 2018) 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Lead stewards: Br,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Ph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Mx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WB, IMF, IBP, IFAC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Partners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GIFT Coordination Team (5) hosted by IBP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  <a:sym typeface="Wingdings"/>
              </a:rPr>
              <a:t> 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Funding: WB, Hewlett Foundation,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Omidyar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Network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 kind contributions: SOF, DBM, MoF-ID, SHCP, STP, MoF-GT, OPP, SAI-SI, MITRE, etc. + IBP + </a:t>
            </a:r>
            <a:r>
              <a:rPr lang="en-US" dirty="0" smtClean="0">
                <a:solidFill>
                  <a:srgbClr val="FF5500"/>
                </a:solidFill>
                <a:cs typeface="Arial" panose="020B0604020202020204" pitchFamily="34" charset="0"/>
              </a:rPr>
              <a:t>Everyone!</a:t>
            </a:r>
            <a:endParaRPr lang="es-MX" dirty="0" smtClean="0">
              <a:solidFill>
                <a:srgbClr val="FF5500"/>
              </a:solidFill>
              <a:cs typeface="Arial" panose="020B0604020202020204" pitchFamily="34" charset="0"/>
            </a:endParaRPr>
          </a:p>
          <a:p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287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12706"/>
          <a:stretch/>
        </p:blipFill>
        <p:spPr>
          <a:xfrm>
            <a:off x="139849" y="462577"/>
            <a:ext cx="8799755" cy="598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9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519468" y="1238774"/>
            <a:ext cx="7886700" cy="5652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arenR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Network updates &amp; plans</a:t>
            </a:r>
          </a:p>
          <a:p>
            <a:pPr marL="457200" lvl="0" indent="-457200">
              <a:buAutoNum type="arabicParenR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Start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 conversation on the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relevance of transparency and public participation in tax policy,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discussing the experience of members of the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network</a:t>
            </a:r>
          </a:p>
          <a:p>
            <a:pPr marL="457200" lvl="0" indent="-457200">
              <a:buAutoNum type="arabicParenR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Learn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from the experience of the US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Government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disclosing budget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information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&amp; spending transactions in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open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data and sharing GIFT’s Open Fiscal Data Package </a:t>
            </a:r>
          </a:p>
          <a:p>
            <a:pPr marL="457200" lvl="0" indent="-457200">
              <a:buAutoNum type="arabicParenR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Provide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 space for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discussions on:</a:t>
            </a:r>
          </a:p>
          <a:p>
            <a:pPr marL="800100" lvl="1" indent="-342900">
              <a:buAutoNum type="alphaLcPeriod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Fiscal transparency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and anti-corruption, 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800100" lvl="1" indent="-342900">
              <a:buAutoNum type="alphaL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ranularity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aspects of budget administrative classification data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</a:t>
            </a:r>
          </a:p>
          <a:p>
            <a:pPr marL="800100" lvl="1" indent="-342900">
              <a:buAutoNum type="alphaLcPeriod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IT Working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Group work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plan,</a:t>
            </a:r>
          </a:p>
          <a:p>
            <a:pPr marL="800100" lvl="1" indent="-342900">
              <a:buAutoNum type="alphaLcPeriod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Stepping up work with African countries</a:t>
            </a:r>
          </a:p>
          <a:p>
            <a:pPr marL="800100" lvl="1" indent="-342900">
              <a:buFont typeface="Arial" panose="020B0604020202020204" pitchFamily="34" charset="0"/>
              <a:buAutoNum type="alphaL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Communicating Reform Progress with Investors</a:t>
            </a:r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468" y="546648"/>
            <a:ext cx="6214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Meeting contents + objectives </a:t>
            </a:r>
          </a:p>
          <a:p>
            <a:endParaRPr lang="en-US" dirty="0">
              <a:solidFill>
                <a:srgbClr val="FF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3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 txBox="1">
            <a:spLocks/>
          </p:cNvSpPr>
          <p:nvPr/>
        </p:nvSpPr>
        <p:spPr>
          <a:xfrm>
            <a:off x="644952" y="1486328"/>
            <a:ext cx="7886700" cy="46638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B5308"/>
                </a:solidFill>
                <a:ea typeface="Arial" charset="0"/>
                <a:cs typeface="Arial" panose="020B0604020202020204" pitchFamily="34" charset="0"/>
              </a:rPr>
              <a:t>Day 1. October 10</a:t>
            </a:r>
          </a:p>
          <a:p>
            <a:pPr marL="514350" indent="-514350">
              <a:buAutoNum type="romanUcPeriod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Stewards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and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partners: updates + plans</a:t>
            </a:r>
          </a:p>
          <a:p>
            <a:pPr marL="514350" indent="-514350">
              <a:buFont typeface="Arial" panose="020B0604020202020204" pitchFamily="34" charset="0"/>
              <a:buAutoNum type="romanU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Public participation in tax policy and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administration</a:t>
            </a:r>
          </a:p>
          <a:p>
            <a:pPr marL="0" indent="0">
              <a:buNone/>
            </a:pPr>
            <a:r>
              <a:rPr lang="en-US" dirty="0">
                <a:solidFill>
                  <a:srgbClr val="FB5308"/>
                </a:solidFill>
                <a:ea typeface="Arial" charset="0"/>
                <a:cs typeface="Arial" panose="020B0604020202020204" pitchFamily="34" charset="0"/>
              </a:rPr>
              <a:t>Day </a:t>
            </a:r>
            <a:r>
              <a:rPr lang="en-US" dirty="0" smtClean="0">
                <a:solidFill>
                  <a:srgbClr val="FB5308"/>
                </a:solidFill>
                <a:ea typeface="Arial" charset="0"/>
                <a:cs typeface="Arial" panose="020B0604020202020204" pitchFamily="34" charset="0"/>
              </a:rPr>
              <a:t>2. </a:t>
            </a:r>
            <a:r>
              <a:rPr lang="en-US" dirty="0">
                <a:solidFill>
                  <a:srgbClr val="FB5308"/>
                </a:solidFill>
                <a:ea typeface="Arial" charset="0"/>
                <a:cs typeface="Arial" panose="020B0604020202020204" pitchFamily="34" charset="0"/>
              </a:rPr>
              <a:t>October </a:t>
            </a:r>
            <a:r>
              <a:rPr lang="en-US" dirty="0" smtClean="0">
                <a:solidFill>
                  <a:srgbClr val="FB5308"/>
                </a:solidFill>
                <a:ea typeface="Arial" charset="0"/>
                <a:cs typeface="Arial" panose="020B0604020202020204" pitchFamily="34" charset="0"/>
              </a:rPr>
              <a:t>11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romanU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Open fiscal data state of the art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romanU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Break-out sessions- various topics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514350" indent="-514350">
              <a:buAutoNum type="romanUcPeriod"/>
            </a:pPr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952" y="593776"/>
            <a:ext cx="57153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Meeting program overview </a:t>
            </a:r>
            <a:endParaRPr lang="en-US" sz="3400" b="1" dirty="0">
              <a:solidFill>
                <a:srgbClr val="FF5500"/>
              </a:solidFill>
              <a:ea typeface="Arial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53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519468" y="1238774"/>
            <a:ext cx="862453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457200" lvl="0" indent="-457200">
              <a:buAutoNum type="arabicParenR"/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Speak to the microphone (translation into </a:t>
            </a:r>
            <a:r>
              <a:rPr lang="en-US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En</a:t>
            </a: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2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Sp</a:t>
            </a: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Fr)</a:t>
            </a:r>
          </a:p>
          <a:p>
            <a:pPr marL="457200" lvl="0" indent="-457200">
              <a:buAutoNum type="arabicParenR"/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Follow your facilitators </a:t>
            </a:r>
          </a:p>
          <a:p>
            <a:pPr marL="457200" lvl="0" indent="-457200">
              <a:buAutoNum type="arabicParenR"/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Please keep presentations on time (strict control of time)</a:t>
            </a:r>
          </a:p>
          <a:p>
            <a:pPr marL="457200" lvl="0" indent="-457200">
              <a:buAutoNum type="arabicParenR"/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Select rapporteurs in breakout groups </a:t>
            </a:r>
          </a:p>
          <a:p>
            <a:pPr marL="457200" lvl="0" indent="-457200">
              <a:buAutoNum type="arabicParenR"/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Be bold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and provocative: leave your mark in the meeting (please do not be shy)</a:t>
            </a:r>
          </a:p>
          <a:p>
            <a:pPr marL="457200" lvl="0" indent="-457200">
              <a:buAutoNum type="arabicParenR"/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Engage with each other</a:t>
            </a:r>
          </a:p>
          <a:p>
            <a:pPr marL="457200" lvl="0" indent="-457200">
              <a:buAutoNum type="arabicParenR"/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All materials are here: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  <a:hlinkClick r:id="rId2"/>
              </a:rPr>
              <a:t>http://www.fiscaltransparency.net/our-work/#</a:t>
            </a: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  <a:hlinkClick r:id="rId2"/>
              </a:rPr>
              <a:t>toggle-id-1</a:t>
            </a:r>
            <a:endParaRPr lang="en-US" sz="26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457200" lvl="0" indent="-457200">
              <a:buAutoNum type="arabicParenR"/>
            </a:pPr>
            <a:endParaRPr lang="es-MX" sz="26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468" y="654225"/>
            <a:ext cx="6214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Suggested rules for the meeting </a:t>
            </a:r>
          </a:p>
          <a:p>
            <a:endParaRPr lang="en-US" dirty="0">
              <a:solidFill>
                <a:srgbClr val="FF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1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540983" y="1249532"/>
            <a:ext cx="8054377" cy="407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dirty="0" err="1" smtClean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Wi-fi</a:t>
            </a:r>
            <a:r>
              <a:rPr lang="en-US" sz="3600" dirty="0" smtClean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</a:b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Network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: Outernet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Password: notice home climate kitchen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 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Translation </a:t>
            </a:r>
            <a:r>
              <a:rPr lang="en-US" sz="3600" dirty="0" smtClean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channels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Channel 8 – English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Channel 9 – Spanish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Channel 10 – French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5333" y="2293778"/>
            <a:ext cx="665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5500"/>
                </a:solidFill>
                <a:ea typeface="Arial" charset="0"/>
                <a:cs typeface="Arial" panose="020B0604020202020204" pitchFamily="34" charset="0"/>
              </a:rPr>
              <a:t>GIFT’s Report and Priorities for 2018-2020</a:t>
            </a:r>
            <a:endParaRPr lang="en-US" sz="4400" b="1" dirty="0">
              <a:solidFill>
                <a:srgbClr val="FF5500"/>
              </a:solidFill>
              <a:ea typeface="Arial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FF55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4667" y="3703484"/>
            <a:ext cx="772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84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1911</TotalTime>
  <Words>606</Words>
  <Application>Microsoft Macintosh PowerPoint</Application>
  <PresentationFormat>On-screen Show (4:3)</PresentationFormat>
  <Paragraphs>78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Diseño personalizado</vt:lpstr>
      <vt:lpstr>PowerPoint Presentation</vt:lpstr>
      <vt:lpstr>A multi-stakeholder action network Meeting attendees </vt:lpstr>
      <vt:lpstr>GIFT – How do we work?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tarick gracida</dc:creator>
  <cp:lastModifiedBy>tarick gracida</cp:lastModifiedBy>
  <cp:revision>51</cp:revision>
  <dcterms:created xsi:type="dcterms:W3CDTF">2017-10-05T17:25:26Z</dcterms:created>
  <dcterms:modified xsi:type="dcterms:W3CDTF">2017-10-10T03:17:19Z</dcterms:modified>
</cp:coreProperties>
</file>