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8" r:id="rId1"/>
  </p:sldMasterIdLst>
  <p:sldIdLst>
    <p:sldId id="276" r:id="rId2"/>
    <p:sldId id="290" r:id="rId3"/>
    <p:sldId id="256" r:id="rId4"/>
    <p:sldId id="288" r:id="rId5"/>
    <p:sldId id="289" r:id="rId6"/>
    <p:sldId id="291" r:id="rId7"/>
    <p:sldId id="277" r:id="rId8"/>
    <p:sldId id="278" r:id="rId9"/>
    <p:sldId id="282" r:id="rId10"/>
    <p:sldId id="280" r:id="rId11"/>
    <p:sldId id="281" r:id="rId12"/>
    <p:sldId id="293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76" autoAdjust="0"/>
    <p:restoredTop sz="94660"/>
  </p:normalViewPr>
  <p:slideViewPr>
    <p:cSldViewPr snapToGrid="0">
      <p:cViewPr varScale="1">
        <p:scale>
          <a:sx n="76" d="100"/>
          <a:sy n="76" d="100"/>
        </p:scale>
        <p:origin x="35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41ECD66-CA0C-443A-9D83-CA474D013B7E}" type="doc">
      <dgm:prSet loTypeId="urn:microsoft.com/office/officeart/2005/8/layout/hList1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4195BF0-32E5-4030-8DBC-4666ADD37A0D}">
      <dgm:prSet phldrT="[Text]" custT="1"/>
      <dgm:spPr/>
      <dgm:t>
        <a:bodyPr/>
        <a:lstStyle/>
        <a:p>
          <a:r>
            <a:rPr lang="en-US" sz="2000" dirty="0"/>
            <a:t>INCENTIVES FOR ENGAGING PUBLIC</a:t>
          </a:r>
        </a:p>
      </dgm:t>
    </dgm:pt>
    <dgm:pt modelId="{B3794072-9A3A-4B70-8CE9-7D98C3714E55}" type="parTrans" cxnId="{9F36D282-47F1-48D0-81F1-7AC93A7CF279}">
      <dgm:prSet/>
      <dgm:spPr/>
      <dgm:t>
        <a:bodyPr/>
        <a:lstStyle/>
        <a:p>
          <a:endParaRPr lang="en-US"/>
        </a:p>
      </dgm:t>
    </dgm:pt>
    <dgm:pt modelId="{F1EC1B7B-7EE0-4B8E-9A8C-BFFC3E681533}" type="sibTrans" cxnId="{9F36D282-47F1-48D0-81F1-7AC93A7CF279}">
      <dgm:prSet/>
      <dgm:spPr/>
      <dgm:t>
        <a:bodyPr/>
        <a:lstStyle/>
        <a:p>
          <a:endParaRPr lang="en-US"/>
        </a:p>
      </dgm:t>
    </dgm:pt>
    <dgm:pt modelId="{A52CCA27-8DAB-4465-A0D0-CAEA4A86983B}">
      <dgm:prSet phldrT="[Text]" custT="1"/>
      <dgm:spPr/>
      <dgm:t>
        <a:bodyPr/>
        <a:lstStyle/>
        <a:p>
          <a:r>
            <a:rPr lang="en-US" sz="1800" dirty="0"/>
            <a:t>Build public trust</a:t>
          </a:r>
        </a:p>
      </dgm:t>
    </dgm:pt>
    <dgm:pt modelId="{8C01278E-9FE0-4BD4-868D-A99309CB333C}" type="parTrans" cxnId="{66C37A57-D2CF-489F-A969-1C8713D392E8}">
      <dgm:prSet/>
      <dgm:spPr/>
      <dgm:t>
        <a:bodyPr/>
        <a:lstStyle/>
        <a:p>
          <a:endParaRPr lang="en-US"/>
        </a:p>
      </dgm:t>
    </dgm:pt>
    <dgm:pt modelId="{F8B86375-A066-4617-9A1A-9FFA12768F0F}" type="sibTrans" cxnId="{66C37A57-D2CF-489F-A969-1C8713D392E8}">
      <dgm:prSet/>
      <dgm:spPr/>
      <dgm:t>
        <a:bodyPr/>
        <a:lstStyle/>
        <a:p>
          <a:endParaRPr lang="en-US"/>
        </a:p>
      </dgm:t>
    </dgm:pt>
    <dgm:pt modelId="{7573168B-74A1-48DC-8795-A164DECC1E3C}">
      <dgm:prSet phldrT="[Text]" custT="1"/>
      <dgm:spPr/>
      <dgm:t>
        <a:bodyPr/>
        <a:lstStyle/>
        <a:p>
          <a:r>
            <a:rPr lang="en-US" sz="2000" dirty="0"/>
            <a:t>FAMILIARITY WITH MECHANISMS</a:t>
          </a:r>
        </a:p>
      </dgm:t>
    </dgm:pt>
    <dgm:pt modelId="{5211B887-2102-4287-8977-224F09863640}" type="parTrans" cxnId="{9820F004-7D8E-4D59-9A6D-98AEE1D31FA9}">
      <dgm:prSet/>
      <dgm:spPr/>
      <dgm:t>
        <a:bodyPr/>
        <a:lstStyle/>
        <a:p>
          <a:endParaRPr lang="en-US"/>
        </a:p>
      </dgm:t>
    </dgm:pt>
    <dgm:pt modelId="{0D1376D4-5536-4CCC-AC8C-B714152E5C78}" type="sibTrans" cxnId="{9820F004-7D8E-4D59-9A6D-98AEE1D31FA9}">
      <dgm:prSet/>
      <dgm:spPr/>
      <dgm:t>
        <a:bodyPr/>
        <a:lstStyle/>
        <a:p>
          <a:endParaRPr lang="en-US"/>
        </a:p>
      </dgm:t>
    </dgm:pt>
    <dgm:pt modelId="{C3E1905E-439B-4E46-9604-944BD1CD249F}">
      <dgm:prSet phldrT="[Text]" custT="1"/>
      <dgm:spPr/>
      <dgm:t>
        <a:bodyPr/>
        <a:lstStyle/>
        <a:p>
          <a:r>
            <a:rPr lang="en-US" sz="1800" dirty="0"/>
            <a:t>Two way exchange of information through meetings, discussions, workshops or consultations</a:t>
          </a:r>
        </a:p>
      </dgm:t>
    </dgm:pt>
    <dgm:pt modelId="{BDCA231D-6832-46F9-9EE6-58D1E33D87E1}" type="parTrans" cxnId="{6DB6FB93-08D8-462A-95E0-FAA26F34ACA2}">
      <dgm:prSet/>
      <dgm:spPr/>
      <dgm:t>
        <a:bodyPr/>
        <a:lstStyle/>
        <a:p>
          <a:endParaRPr lang="en-US"/>
        </a:p>
      </dgm:t>
    </dgm:pt>
    <dgm:pt modelId="{9A6B99D0-65CD-4385-93A9-B82CE7D67891}" type="sibTrans" cxnId="{6DB6FB93-08D8-462A-95E0-FAA26F34ACA2}">
      <dgm:prSet/>
      <dgm:spPr/>
      <dgm:t>
        <a:bodyPr/>
        <a:lstStyle/>
        <a:p>
          <a:endParaRPr lang="en-US"/>
        </a:p>
      </dgm:t>
    </dgm:pt>
    <dgm:pt modelId="{A8C68F87-7198-4284-9A9B-1E14D9B81A11}">
      <dgm:prSet phldrT="[Text]" custT="1"/>
      <dgm:spPr/>
      <dgm:t>
        <a:bodyPr/>
        <a:lstStyle/>
        <a:p>
          <a:r>
            <a:rPr lang="en-US" sz="1800" dirty="0"/>
            <a:t>Meetings with stakeholders only</a:t>
          </a:r>
        </a:p>
      </dgm:t>
    </dgm:pt>
    <dgm:pt modelId="{89CED128-CD71-4BB2-A1BE-66DDC01EDEB3}" type="parTrans" cxnId="{A1F97BA8-41BE-4D91-8A0D-5D995274AA75}">
      <dgm:prSet/>
      <dgm:spPr/>
      <dgm:t>
        <a:bodyPr/>
        <a:lstStyle/>
        <a:p>
          <a:endParaRPr lang="en-US"/>
        </a:p>
      </dgm:t>
    </dgm:pt>
    <dgm:pt modelId="{F5111C6E-E207-43E6-9932-8C683D14513F}" type="sibTrans" cxnId="{A1F97BA8-41BE-4D91-8A0D-5D995274AA75}">
      <dgm:prSet/>
      <dgm:spPr/>
      <dgm:t>
        <a:bodyPr/>
        <a:lstStyle/>
        <a:p>
          <a:endParaRPr lang="en-US"/>
        </a:p>
      </dgm:t>
    </dgm:pt>
    <dgm:pt modelId="{AA52C6FA-1223-4B51-A8C4-D542590B5658}">
      <dgm:prSet phldrT="[Text]" custT="1"/>
      <dgm:spPr/>
      <dgm:t>
        <a:bodyPr/>
        <a:lstStyle/>
        <a:p>
          <a:r>
            <a:rPr lang="en-US" sz="2000" dirty="0"/>
            <a:t>RELATION WITH CIVIL SOCIETY</a:t>
          </a:r>
        </a:p>
      </dgm:t>
    </dgm:pt>
    <dgm:pt modelId="{99B1EE0E-01F7-48D5-A320-F69A6331B1C2}" type="parTrans" cxnId="{C13ABF9E-92D2-4CF0-831F-82B00C3108E2}">
      <dgm:prSet/>
      <dgm:spPr/>
      <dgm:t>
        <a:bodyPr/>
        <a:lstStyle/>
        <a:p>
          <a:endParaRPr lang="en-US"/>
        </a:p>
      </dgm:t>
    </dgm:pt>
    <dgm:pt modelId="{767BFC8C-3B6F-4732-9593-25DC4D5438B0}" type="sibTrans" cxnId="{C13ABF9E-92D2-4CF0-831F-82B00C3108E2}">
      <dgm:prSet/>
      <dgm:spPr/>
      <dgm:t>
        <a:bodyPr/>
        <a:lstStyle/>
        <a:p>
          <a:endParaRPr lang="en-US"/>
        </a:p>
      </dgm:t>
    </dgm:pt>
    <dgm:pt modelId="{CEEF4F05-D6EF-40DD-8048-D286EEBA5D1C}">
      <dgm:prSet phldrT="[Text]" custT="1"/>
      <dgm:spPr/>
      <dgm:t>
        <a:bodyPr/>
        <a:lstStyle/>
        <a:p>
          <a:r>
            <a:rPr lang="en-US" sz="1800" dirty="0"/>
            <a:t>Yes, almost all governments who responded to the survey confidently named civil society organizations that they have been working with.</a:t>
          </a:r>
        </a:p>
      </dgm:t>
    </dgm:pt>
    <dgm:pt modelId="{4F2C3244-F25F-470C-9982-2E4FFCC8102C}" type="parTrans" cxnId="{4F45B836-FE9D-4552-9F1D-D20467CC3F71}">
      <dgm:prSet/>
      <dgm:spPr/>
      <dgm:t>
        <a:bodyPr/>
        <a:lstStyle/>
        <a:p>
          <a:endParaRPr lang="en-US"/>
        </a:p>
      </dgm:t>
    </dgm:pt>
    <dgm:pt modelId="{598365DB-35F0-431E-8174-6C40616A7C1A}" type="sibTrans" cxnId="{4F45B836-FE9D-4552-9F1D-D20467CC3F71}">
      <dgm:prSet/>
      <dgm:spPr/>
      <dgm:t>
        <a:bodyPr/>
        <a:lstStyle/>
        <a:p>
          <a:endParaRPr lang="en-US"/>
        </a:p>
      </dgm:t>
    </dgm:pt>
    <dgm:pt modelId="{45DED16D-2A1C-4763-BEC3-BC07E8EB5125}">
      <dgm:prSet phldrT="[Text]" custT="1"/>
      <dgm:spPr/>
      <dgm:t>
        <a:bodyPr/>
        <a:lstStyle/>
        <a:p>
          <a:r>
            <a:rPr lang="en-US" sz="1800" dirty="0"/>
            <a:t>Accountability</a:t>
          </a:r>
        </a:p>
      </dgm:t>
    </dgm:pt>
    <dgm:pt modelId="{3A2EB5D3-D93B-4F17-8513-EC297F9E5898}" type="parTrans" cxnId="{6751B702-B10C-4924-97C6-1B77508B5D42}">
      <dgm:prSet/>
      <dgm:spPr/>
      <dgm:t>
        <a:bodyPr/>
        <a:lstStyle/>
        <a:p>
          <a:endParaRPr lang="en-US"/>
        </a:p>
      </dgm:t>
    </dgm:pt>
    <dgm:pt modelId="{7963EF32-6607-4CF4-B5F5-C57B9DE0CF73}" type="sibTrans" cxnId="{6751B702-B10C-4924-97C6-1B77508B5D42}">
      <dgm:prSet/>
      <dgm:spPr/>
      <dgm:t>
        <a:bodyPr/>
        <a:lstStyle/>
        <a:p>
          <a:endParaRPr lang="en-US"/>
        </a:p>
      </dgm:t>
    </dgm:pt>
    <dgm:pt modelId="{4C9DBEFE-866E-4ED5-B5B2-B03F1E297BA2}">
      <dgm:prSet phldrT="[Text]" custT="1"/>
      <dgm:spPr/>
      <dgm:t>
        <a:bodyPr/>
        <a:lstStyle/>
        <a:p>
          <a:r>
            <a:rPr lang="en-US" sz="1800" dirty="0"/>
            <a:t>Identify policy priorities</a:t>
          </a:r>
        </a:p>
      </dgm:t>
    </dgm:pt>
    <dgm:pt modelId="{20E43805-2336-4682-8EAA-DE8D8E354046}" type="parTrans" cxnId="{A161C7EA-F4CD-4290-ADBA-E8FCE880450F}">
      <dgm:prSet/>
      <dgm:spPr/>
      <dgm:t>
        <a:bodyPr/>
        <a:lstStyle/>
        <a:p>
          <a:endParaRPr lang="en-US"/>
        </a:p>
      </dgm:t>
    </dgm:pt>
    <dgm:pt modelId="{ACF6E624-A719-4A54-8EAD-2557F0EC348C}" type="sibTrans" cxnId="{A161C7EA-F4CD-4290-ADBA-E8FCE880450F}">
      <dgm:prSet/>
      <dgm:spPr/>
      <dgm:t>
        <a:bodyPr/>
        <a:lstStyle/>
        <a:p>
          <a:endParaRPr lang="en-US"/>
        </a:p>
      </dgm:t>
    </dgm:pt>
    <dgm:pt modelId="{41EC119C-0AB0-4DDA-926E-3BA7145EF3AB}">
      <dgm:prSet phldrT="[Text]" custT="1"/>
      <dgm:spPr/>
      <dgm:t>
        <a:bodyPr/>
        <a:lstStyle/>
        <a:p>
          <a:r>
            <a:rPr lang="en-US" sz="1800" dirty="0"/>
            <a:t>OGP commitments- organized engagement with civil society; participation in governance.</a:t>
          </a:r>
        </a:p>
      </dgm:t>
    </dgm:pt>
    <dgm:pt modelId="{1ABECBDA-FC71-4627-8186-FCF45D8E22F1}" type="parTrans" cxnId="{5C20E86A-E170-4E72-9B02-3FD3F20579FF}">
      <dgm:prSet/>
      <dgm:spPr/>
      <dgm:t>
        <a:bodyPr/>
        <a:lstStyle/>
        <a:p>
          <a:endParaRPr lang="en-US"/>
        </a:p>
      </dgm:t>
    </dgm:pt>
    <dgm:pt modelId="{4C89D795-33D6-4212-A7EA-86430173FA96}" type="sibTrans" cxnId="{5C20E86A-E170-4E72-9B02-3FD3F20579FF}">
      <dgm:prSet/>
      <dgm:spPr/>
      <dgm:t>
        <a:bodyPr/>
        <a:lstStyle/>
        <a:p>
          <a:endParaRPr lang="en-US"/>
        </a:p>
      </dgm:t>
    </dgm:pt>
    <dgm:pt modelId="{A5574048-0651-491B-817D-F1E8632D24D5}">
      <dgm:prSet phldrT="[Text]" custT="1"/>
      <dgm:spPr/>
      <dgm:t>
        <a:bodyPr/>
        <a:lstStyle/>
        <a:p>
          <a:r>
            <a:rPr lang="en-US" sz="1800" dirty="0"/>
            <a:t>Disclosure of information</a:t>
          </a:r>
        </a:p>
      </dgm:t>
    </dgm:pt>
    <dgm:pt modelId="{17AEC766-C151-4A6D-B526-F73891D49262}" type="parTrans" cxnId="{93E7DF6A-96AB-4450-9F2D-F296A33889C0}">
      <dgm:prSet/>
      <dgm:spPr/>
      <dgm:t>
        <a:bodyPr/>
        <a:lstStyle/>
        <a:p>
          <a:endParaRPr lang="en-US"/>
        </a:p>
      </dgm:t>
    </dgm:pt>
    <dgm:pt modelId="{7B430BA2-CE6F-4B3F-A3D5-10AA9C5F0C54}" type="sibTrans" cxnId="{93E7DF6A-96AB-4450-9F2D-F296A33889C0}">
      <dgm:prSet/>
      <dgm:spPr/>
      <dgm:t>
        <a:bodyPr/>
        <a:lstStyle/>
        <a:p>
          <a:endParaRPr lang="en-US"/>
        </a:p>
      </dgm:t>
    </dgm:pt>
    <dgm:pt modelId="{E58E135D-3F34-4BD2-9E97-C5DAF1D5A696}" type="pres">
      <dgm:prSet presAssocID="{041ECD66-CA0C-443A-9D83-CA474D013B7E}" presName="Name0" presStyleCnt="0">
        <dgm:presLayoutVars>
          <dgm:dir/>
          <dgm:animLvl val="lvl"/>
          <dgm:resizeHandles val="exact"/>
        </dgm:presLayoutVars>
      </dgm:prSet>
      <dgm:spPr/>
    </dgm:pt>
    <dgm:pt modelId="{1BC78915-F470-4605-B797-6273BB5D4AFF}" type="pres">
      <dgm:prSet presAssocID="{94195BF0-32E5-4030-8DBC-4666ADD37A0D}" presName="composite" presStyleCnt="0"/>
      <dgm:spPr/>
    </dgm:pt>
    <dgm:pt modelId="{FFA16B00-762C-45FB-AF12-54FA35435226}" type="pres">
      <dgm:prSet presAssocID="{94195BF0-32E5-4030-8DBC-4666ADD37A0D}" presName="parTx" presStyleLbl="alignNode1" presStyleIdx="0" presStyleCnt="3" custScaleY="83949" custLinFactNeighborX="-1116" custLinFactNeighborY="-22405">
        <dgm:presLayoutVars>
          <dgm:chMax val="0"/>
          <dgm:chPref val="0"/>
          <dgm:bulletEnabled val="1"/>
        </dgm:presLayoutVars>
      </dgm:prSet>
      <dgm:spPr/>
    </dgm:pt>
    <dgm:pt modelId="{A72D1FEE-A160-436C-9113-30EC21B9BBF2}" type="pres">
      <dgm:prSet presAssocID="{94195BF0-32E5-4030-8DBC-4666ADD37A0D}" presName="desTx" presStyleLbl="alignAccFollowNode1" presStyleIdx="0" presStyleCnt="3" custLinFactNeighborX="-103" custLinFactNeighborY="1493">
        <dgm:presLayoutVars>
          <dgm:bulletEnabled val="1"/>
        </dgm:presLayoutVars>
      </dgm:prSet>
      <dgm:spPr/>
    </dgm:pt>
    <dgm:pt modelId="{63179FCF-EAE7-44BC-8F46-6AFA1F8214CB}" type="pres">
      <dgm:prSet presAssocID="{F1EC1B7B-7EE0-4B8E-9A8C-BFFC3E681533}" presName="space" presStyleCnt="0"/>
      <dgm:spPr/>
    </dgm:pt>
    <dgm:pt modelId="{73220159-8B05-4A77-AA66-9966D935CF83}" type="pres">
      <dgm:prSet presAssocID="{7573168B-74A1-48DC-8795-A164DECC1E3C}" presName="composite" presStyleCnt="0"/>
      <dgm:spPr/>
    </dgm:pt>
    <dgm:pt modelId="{FA552C4E-5B00-40F0-92DA-3560282A46F0}" type="pres">
      <dgm:prSet presAssocID="{7573168B-74A1-48DC-8795-A164DECC1E3C}" presName="parTx" presStyleLbl="alignNode1" presStyleIdx="1" presStyleCnt="3" custScaleY="86936" custLinFactNeighborX="-1014" custLinFactNeighborY="-21510">
        <dgm:presLayoutVars>
          <dgm:chMax val="0"/>
          <dgm:chPref val="0"/>
          <dgm:bulletEnabled val="1"/>
        </dgm:presLayoutVars>
      </dgm:prSet>
      <dgm:spPr/>
    </dgm:pt>
    <dgm:pt modelId="{49C41DA1-0A75-4FA9-B6A5-17391BECFB60}" type="pres">
      <dgm:prSet presAssocID="{7573168B-74A1-48DC-8795-A164DECC1E3C}" presName="desTx" presStyleLbl="alignAccFollowNode1" presStyleIdx="1" presStyleCnt="3" custLinFactNeighborX="1444" custLinFactNeighborY="69">
        <dgm:presLayoutVars>
          <dgm:bulletEnabled val="1"/>
        </dgm:presLayoutVars>
      </dgm:prSet>
      <dgm:spPr/>
    </dgm:pt>
    <dgm:pt modelId="{E2597FB4-EEC1-4961-A185-52BFD6363D1E}" type="pres">
      <dgm:prSet presAssocID="{0D1376D4-5536-4CCC-AC8C-B714152E5C78}" presName="space" presStyleCnt="0"/>
      <dgm:spPr/>
    </dgm:pt>
    <dgm:pt modelId="{6B2447DB-AE86-429F-B203-EB4FF4331852}" type="pres">
      <dgm:prSet presAssocID="{AA52C6FA-1223-4B51-A8C4-D542590B5658}" presName="composite" presStyleCnt="0"/>
      <dgm:spPr/>
    </dgm:pt>
    <dgm:pt modelId="{1E6AF054-6317-4616-8285-6C498C687BFE}" type="pres">
      <dgm:prSet presAssocID="{AA52C6FA-1223-4B51-A8C4-D542590B5658}" presName="parTx" presStyleLbl="alignNode1" presStyleIdx="2" presStyleCnt="3" custScaleY="85087" custLinFactNeighborX="-1736" custLinFactNeighborY="-22068">
        <dgm:presLayoutVars>
          <dgm:chMax val="0"/>
          <dgm:chPref val="0"/>
          <dgm:bulletEnabled val="1"/>
        </dgm:presLayoutVars>
      </dgm:prSet>
      <dgm:spPr/>
    </dgm:pt>
    <dgm:pt modelId="{A4C84092-D7F1-415F-BF88-C44884BD5B77}" type="pres">
      <dgm:prSet presAssocID="{AA52C6FA-1223-4B51-A8C4-D542590B5658}" presName="desTx" presStyleLbl="alignAccFollowNode1" presStyleIdx="2" presStyleCnt="3" custLinFactNeighborX="103" custLinFactNeighborY="1230">
        <dgm:presLayoutVars>
          <dgm:bulletEnabled val="1"/>
        </dgm:presLayoutVars>
      </dgm:prSet>
      <dgm:spPr/>
    </dgm:pt>
  </dgm:ptLst>
  <dgm:cxnLst>
    <dgm:cxn modelId="{6751B702-B10C-4924-97C6-1B77508B5D42}" srcId="{94195BF0-32E5-4030-8DBC-4666ADD37A0D}" destId="{45DED16D-2A1C-4763-BEC3-BC07E8EB5125}" srcOrd="1" destOrd="0" parTransId="{3A2EB5D3-D93B-4F17-8513-EC297F9E5898}" sibTransId="{7963EF32-6607-4CF4-B5F5-C57B9DE0CF73}"/>
    <dgm:cxn modelId="{9820F004-7D8E-4D59-9A6D-98AEE1D31FA9}" srcId="{041ECD66-CA0C-443A-9D83-CA474D013B7E}" destId="{7573168B-74A1-48DC-8795-A164DECC1E3C}" srcOrd="1" destOrd="0" parTransId="{5211B887-2102-4287-8977-224F09863640}" sibTransId="{0D1376D4-5536-4CCC-AC8C-B714152E5C78}"/>
    <dgm:cxn modelId="{562A9114-FEC9-43F9-9D66-AD8B35D3ADBD}" type="presOf" srcId="{94195BF0-32E5-4030-8DBC-4666ADD37A0D}" destId="{FFA16B00-762C-45FB-AF12-54FA35435226}" srcOrd="0" destOrd="0" presId="urn:microsoft.com/office/officeart/2005/8/layout/hList1"/>
    <dgm:cxn modelId="{38EA0A29-5E09-44C7-962D-72BC2AC14567}" type="presOf" srcId="{041ECD66-CA0C-443A-9D83-CA474D013B7E}" destId="{E58E135D-3F34-4BD2-9E97-C5DAF1D5A696}" srcOrd="0" destOrd="0" presId="urn:microsoft.com/office/officeart/2005/8/layout/hList1"/>
    <dgm:cxn modelId="{19335333-9703-4BBE-8F23-F0F320FB4F92}" type="presOf" srcId="{7573168B-74A1-48DC-8795-A164DECC1E3C}" destId="{FA552C4E-5B00-40F0-92DA-3560282A46F0}" srcOrd="0" destOrd="0" presId="urn:microsoft.com/office/officeart/2005/8/layout/hList1"/>
    <dgm:cxn modelId="{4F45B836-FE9D-4552-9F1D-D20467CC3F71}" srcId="{AA52C6FA-1223-4B51-A8C4-D542590B5658}" destId="{CEEF4F05-D6EF-40DD-8048-D286EEBA5D1C}" srcOrd="0" destOrd="0" parTransId="{4F2C3244-F25F-470C-9982-2E4FFCC8102C}" sibTransId="{598365DB-35F0-431E-8174-6C40616A7C1A}"/>
    <dgm:cxn modelId="{500BE05B-CC5B-4826-86B9-1DDF79E165D1}" type="presOf" srcId="{C3E1905E-439B-4E46-9604-944BD1CD249F}" destId="{49C41DA1-0A75-4FA9-B6A5-17391BECFB60}" srcOrd="0" destOrd="0" presId="urn:microsoft.com/office/officeart/2005/8/layout/hList1"/>
    <dgm:cxn modelId="{49F46244-976B-43AA-95D5-075291B795A2}" type="presOf" srcId="{A52CCA27-8DAB-4465-A0D0-CAEA4A86983B}" destId="{A72D1FEE-A160-436C-9113-30EC21B9BBF2}" srcOrd="0" destOrd="0" presId="urn:microsoft.com/office/officeart/2005/8/layout/hList1"/>
    <dgm:cxn modelId="{93E7DF6A-96AB-4450-9F2D-F296A33889C0}" srcId="{7573168B-74A1-48DC-8795-A164DECC1E3C}" destId="{A5574048-0651-491B-817D-F1E8632D24D5}" srcOrd="2" destOrd="0" parTransId="{17AEC766-C151-4A6D-B526-F73891D49262}" sibTransId="{7B430BA2-CE6F-4B3F-A3D5-10AA9C5F0C54}"/>
    <dgm:cxn modelId="{5C20E86A-E170-4E72-9B02-3FD3F20579FF}" srcId="{94195BF0-32E5-4030-8DBC-4666ADD37A0D}" destId="{41EC119C-0AB0-4DDA-926E-3BA7145EF3AB}" srcOrd="3" destOrd="0" parTransId="{1ABECBDA-FC71-4627-8186-FCF45D8E22F1}" sibTransId="{4C89D795-33D6-4212-A7EA-86430173FA96}"/>
    <dgm:cxn modelId="{A4BBB352-A7F8-447D-8743-EA5347BDDE94}" type="presOf" srcId="{A5574048-0651-491B-817D-F1E8632D24D5}" destId="{49C41DA1-0A75-4FA9-B6A5-17391BECFB60}" srcOrd="0" destOrd="2" presId="urn:microsoft.com/office/officeart/2005/8/layout/hList1"/>
    <dgm:cxn modelId="{66C37A57-D2CF-489F-A969-1C8713D392E8}" srcId="{94195BF0-32E5-4030-8DBC-4666ADD37A0D}" destId="{A52CCA27-8DAB-4465-A0D0-CAEA4A86983B}" srcOrd="0" destOrd="0" parTransId="{8C01278E-9FE0-4BD4-868D-A99309CB333C}" sibTransId="{F8B86375-A066-4617-9A1A-9FFA12768F0F}"/>
    <dgm:cxn modelId="{204DF681-61E4-40EF-A7E1-C124E6FE1B03}" type="presOf" srcId="{AA52C6FA-1223-4B51-A8C4-D542590B5658}" destId="{1E6AF054-6317-4616-8285-6C498C687BFE}" srcOrd="0" destOrd="0" presId="urn:microsoft.com/office/officeart/2005/8/layout/hList1"/>
    <dgm:cxn modelId="{9F36D282-47F1-48D0-81F1-7AC93A7CF279}" srcId="{041ECD66-CA0C-443A-9D83-CA474D013B7E}" destId="{94195BF0-32E5-4030-8DBC-4666ADD37A0D}" srcOrd="0" destOrd="0" parTransId="{B3794072-9A3A-4B70-8CE9-7D98C3714E55}" sibTransId="{F1EC1B7B-7EE0-4B8E-9A8C-BFFC3E681533}"/>
    <dgm:cxn modelId="{6DB6FB93-08D8-462A-95E0-FAA26F34ACA2}" srcId="{7573168B-74A1-48DC-8795-A164DECC1E3C}" destId="{C3E1905E-439B-4E46-9604-944BD1CD249F}" srcOrd="0" destOrd="0" parTransId="{BDCA231D-6832-46F9-9EE6-58D1E33D87E1}" sibTransId="{9A6B99D0-65CD-4385-93A9-B82CE7D67891}"/>
    <dgm:cxn modelId="{C13ABF9E-92D2-4CF0-831F-82B00C3108E2}" srcId="{041ECD66-CA0C-443A-9D83-CA474D013B7E}" destId="{AA52C6FA-1223-4B51-A8C4-D542590B5658}" srcOrd="2" destOrd="0" parTransId="{99B1EE0E-01F7-48D5-A320-F69A6331B1C2}" sibTransId="{767BFC8C-3B6F-4732-9593-25DC4D5438B0}"/>
    <dgm:cxn modelId="{A1F97BA8-41BE-4D91-8A0D-5D995274AA75}" srcId="{7573168B-74A1-48DC-8795-A164DECC1E3C}" destId="{A8C68F87-7198-4284-9A9B-1E14D9B81A11}" srcOrd="1" destOrd="0" parTransId="{89CED128-CD71-4BB2-A1BE-66DDC01EDEB3}" sibTransId="{F5111C6E-E207-43E6-9932-8C683D14513F}"/>
    <dgm:cxn modelId="{AC1653AE-3564-4E6E-A92A-E16D21197DD2}" type="presOf" srcId="{45DED16D-2A1C-4763-BEC3-BC07E8EB5125}" destId="{A72D1FEE-A160-436C-9113-30EC21B9BBF2}" srcOrd="0" destOrd="1" presId="urn:microsoft.com/office/officeart/2005/8/layout/hList1"/>
    <dgm:cxn modelId="{25C16DC8-3867-4484-98D4-8DC7B5CB3DD5}" type="presOf" srcId="{A8C68F87-7198-4284-9A9B-1E14D9B81A11}" destId="{49C41DA1-0A75-4FA9-B6A5-17391BECFB60}" srcOrd="0" destOrd="1" presId="urn:microsoft.com/office/officeart/2005/8/layout/hList1"/>
    <dgm:cxn modelId="{D3CEB8C9-6939-4DF4-9CF4-AD2887DBAE5E}" type="presOf" srcId="{41EC119C-0AB0-4DDA-926E-3BA7145EF3AB}" destId="{A72D1FEE-A160-436C-9113-30EC21B9BBF2}" srcOrd="0" destOrd="3" presId="urn:microsoft.com/office/officeart/2005/8/layout/hList1"/>
    <dgm:cxn modelId="{468748D6-29E2-4823-B91D-CE1A0506B029}" type="presOf" srcId="{CEEF4F05-D6EF-40DD-8048-D286EEBA5D1C}" destId="{A4C84092-D7F1-415F-BF88-C44884BD5B77}" srcOrd="0" destOrd="0" presId="urn:microsoft.com/office/officeart/2005/8/layout/hList1"/>
    <dgm:cxn modelId="{A161C7EA-F4CD-4290-ADBA-E8FCE880450F}" srcId="{94195BF0-32E5-4030-8DBC-4666ADD37A0D}" destId="{4C9DBEFE-866E-4ED5-B5B2-B03F1E297BA2}" srcOrd="2" destOrd="0" parTransId="{20E43805-2336-4682-8EAA-DE8D8E354046}" sibTransId="{ACF6E624-A719-4A54-8EAD-2557F0EC348C}"/>
    <dgm:cxn modelId="{B4595DF6-D18D-42E6-B8E6-E597B39D0656}" type="presOf" srcId="{4C9DBEFE-866E-4ED5-B5B2-B03F1E297BA2}" destId="{A72D1FEE-A160-436C-9113-30EC21B9BBF2}" srcOrd="0" destOrd="2" presId="urn:microsoft.com/office/officeart/2005/8/layout/hList1"/>
    <dgm:cxn modelId="{BD864789-8A40-4C41-A831-A748D43A213E}" type="presParOf" srcId="{E58E135D-3F34-4BD2-9E97-C5DAF1D5A696}" destId="{1BC78915-F470-4605-B797-6273BB5D4AFF}" srcOrd="0" destOrd="0" presId="urn:microsoft.com/office/officeart/2005/8/layout/hList1"/>
    <dgm:cxn modelId="{656025B5-E21F-44D6-9915-E63A78D21ED1}" type="presParOf" srcId="{1BC78915-F470-4605-B797-6273BB5D4AFF}" destId="{FFA16B00-762C-45FB-AF12-54FA35435226}" srcOrd="0" destOrd="0" presId="urn:microsoft.com/office/officeart/2005/8/layout/hList1"/>
    <dgm:cxn modelId="{1AEF6B01-F7FA-4D45-8097-60CA3BF96EBB}" type="presParOf" srcId="{1BC78915-F470-4605-B797-6273BB5D4AFF}" destId="{A72D1FEE-A160-436C-9113-30EC21B9BBF2}" srcOrd="1" destOrd="0" presId="urn:microsoft.com/office/officeart/2005/8/layout/hList1"/>
    <dgm:cxn modelId="{3815B1D3-63E1-4338-A13B-3611395012F7}" type="presParOf" srcId="{E58E135D-3F34-4BD2-9E97-C5DAF1D5A696}" destId="{63179FCF-EAE7-44BC-8F46-6AFA1F8214CB}" srcOrd="1" destOrd="0" presId="urn:microsoft.com/office/officeart/2005/8/layout/hList1"/>
    <dgm:cxn modelId="{B16201FA-3066-460D-9321-4711E3818CC0}" type="presParOf" srcId="{E58E135D-3F34-4BD2-9E97-C5DAF1D5A696}" destId="{73220159-8B05-4A77-AA66-9966D935CF83}" srcOrd="2" destOrd="0" presId="urn:microsoft.com/office/officeart/2005/8/layout/hList1"/>
    <dgm:cxn modelId="{43D38743-06CF-41C2-B029-936744CB307E}" type="presParOf" srcId="{73220159-8B05-4A77-AA66-9966D935CF83}" destId="{FA552C4E-5B00-40F0-92DA-3560282A46F0}" srcOrd="0" destOrd="0" presId="urn:microsoft.com/office/officeart/2005/8/layout/hList1"/>
    <dgm:cxn modelId="{0D6F6F33-0D68-4241-ACEB-2F4F05CF8B07}" type="presParOf" srcId="{73220159-8B05-4A77-AA66-9966D935CF83}" destId="{49C41DA1-0A75-4FA9-B6A5-17391BECFB60}" srcOrd="1" destOrd="0" presId="urn:microsoft.com/office/officeart/2005/8/layout/hList1"/>
    <dgm:cxn modelId="{3E49CA95-B88D-43C0-8071-C374954F4233}" type="presParOf" srcId="{E58E135D-3F34-4BD2-9E97-C5DAF1D5A696}" destId="{E2597FB4-EEC1-4961-A185-52BFD6363D1E}" srcOrd="3" destOrd="0" presId="urn:microsoft.com/office/officeart/2005/8/layout/hList1"/>
    <dgm:cxn modelId="{05ACE678-366D-4926-B189-B4750790CA3B}" type="presParOf" srcId="{E58E135D-3F34-4BD2-9E97-C5DAF1D5A696}" destId="{6B2447DB-AE86-429F-B203-EB4FF4331852}" srcOrd="4" destOrd="0" presId="urn:microsoft.com/office/officeart/2005/8/layout/hList1"/>
    <dgm:cxn modelId="{931BE8E4-6357-45B1-A7CD-F836C41EBCE3}" type="presParOf" srcId="{6B2447DB-AE86-429F-B203-EB4FF4331852}" destId="{1E6AF054-6317-4616-8285-6C498C687BFE}" srcOrd="0" destOrd="0" presId="urn:microsoft.com/office/officeart/2005/8/layout/hList1"/>
    <dgm:cxn modelId="{114A8254-BB02-47BD-A43C-CEC05AF9E57B}" type="presParOf" srcId="{6B2447DB-AE86-429F-B203-EB4FF4331852}" destId="{A4C84092-D7F1-415F-BF88-C44884BD5B77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41ECD66-CA0C-443A-9D83-CA474D013B7E}" type="doc">
      <dgm:prSet loTypeId="urn:microsoft.com/office/officeart/2005/8/layout/hList1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4195BF0-32E5-4030-8DBC-4666ADD37A0D}">
      <dgm:prSet phldrT="[Text]" custT="1"/>
      <dgm:spPr/>
      <dgm:t>
        <a:bodyPr/>
        <a:lstStyle/>
        <a:p>
          <a:r>
            <a:rPr lang="en-US" sz="2000" dirty="0"/>
            <a:t>HIGH LEVEL SUPPORT WITHIN MINISTRY</a:t>
          </a:r>
        </a:p>
      </dgm:t>
    </dgm:pt>
    <dgm:pt modelId="{B3794072-9A3A-4B70-8CE9-7D98C3714E55}" type="parTrans" cxnId="{9F36D282-47F1-48D0-81F1-7AC93A7CF279}">
      <dgm:prSet/>
      <dgm:spPr/>
      <dgm:t>
        <a:bodyPr/>
        <a:lstStyle/>
        <a:p>
          <a:endParaRPr lang="en-US"/>
        </a:p>
      </dgm:t>
    </dgm:pt>
    <dgm:pt modelId="{F1EC1B7B-7EE0-4B8E-9A8C-BFFC3E681533}" type="sibTrans" cxnId="{9F36D282-47F1-48D0-81F1-7AC93A7CF279}">
      <dgm:prSet/>
      <dgm:spPr/>
      <dgm:t>
        <a:bodyPr/>
        <a:lstStyle/>
        <a:p>
          <a:endParaRPr lang="en-US"/>
        </a:p>
      </dgm:t>
    </dgm:pt>
    <dgm:pt modelId="{A52CCA27-8DAB-4465-A0D0-CAEA4A86983B}">
      <dgm:prSet phldrT="[Text]" custT="1"/>
      <dgm:spPr/>
      <dgm:t>
        <a:bodyPr/>
        <a:lstStyle/>
        <a:p>
          <a:r>
            <a:rPr lang="en-US" sz="1800" dirty="0"/>
            <a:t>Survey results generally conveyed ministries commitment to transparency and public engagement.</a:t>
          </a:r>
        </a:p>
      </dgm:t>
    </dgm:pt>
    <dgm:pt modelId="{8C01278E-9FE0-4BD4-868D-A99309CB333C}" type="parTrans" cxnId="{66C37A57-D2CF-489F-A969-1C8713D392E8}">
      <dgm:prSet/>
      <dgm:spPr/>
      <dgm:t>
        <a:bodyPr/>
        <a:lstStyle/>
        <a:p>
          <a:endParaRPr lang="en-US"/>
        </a:p>
      </dgm:t>
    </dgm:pt>
    <dgm:pt modelId="{F8B86375-A066-4617-9A1A-9FFA12768F0F}" type="sibTrans" cxnId="{66C37A57-D2CF-489F-A969-1C8713D392E8}">
      <dgm:prSet/>
      <dgm:spPr/>
      <dgm:t>
        <a:bodyPr/>
        <a:lstStyle/>
        <a:p>
          <a:endParaRPr lang="en-US"/>
        </a:p>
      </dgm:t>
    </dgm:pt>
    <dgm:pt modelId="{7573168B-74A1-48DC-8795-A164DECC1E3C}">
      <dgm:prSet phldrT="[Text]" custT="1"/>
      <dgm:spPr/>
      <dgm:t>
        <a:bodyPr/>
        <a:lstStyle/>
        <a:p>
          <a:r>
            <a:rPr lang="en-US" sz="2000" dirty="0"/>
            <a:t>TIME &amp; PERSONNEL COMMITMENT</a:t>
          </a:r>
        </a:p>
      </dgm:t>
    </dgm:pt>
    <dgm:pt modelId="{5211B887-2102-4287-8977-224F09863640}" type="parTrans" cxnId="{9820F004-7D8E-4D59-9A6D-98AEE1D31FA9}">
      <dgm:prSet/>
      <dgm:spPr/>
      <dgm:t>
        <a:bodyPr/>
        <a:lstStyle/>
        <a:p>
          <a:endParaRPr lang="en-US"/>
        </a:p>
      </dgm:t>
    </dgm:pt>
    <dgm:pt modelId="{0D1376D4-5536-4CCC-AC8C-B714152E5C78}" type="sibTrans" cxnId="{9820F004-7D8E-4D59-9A6D-98AEE1D31FA9}">
      <dgm:prSet/>
      <dgm:spPr/>
      <dgm:t>
        <a:bodyPr/>
        <a:lstStyle/>
        <a:p>
          <a:endParaRPr lang="en-US"/>
        </a:p>
      </dgm:t>
    </dgm:pt>
    <dgm:pt modelId="{C3E1905E-439B-4E46-9604-944BD1CD249F}">
      <dgm:prSet phldrT="[Text]" custT="1"/>
      <dgm:spPr/>
      <dgm:t>
        <a:bodyPr/>
        <a:lstStyle/>
        <a:p>
          <a:r>
            <a:rPr lang="en-US" sz="1800" dirty="0"/>
            <a:t>Most countries mentioned the unit that will likely be in charge of the project- budget reform unit, fiscal transparency unit</a:t>
          </a:r>
        </a:p>
      </dgm:t>
    </dgm:pt>
    <dgm:pt modelId="{BDCA231D-6832-46F9-9EE6-58D1E33D87E1}" type="parTrans" cxnId="{6DB6FB93-08D8-462A-95E0-FAA26F34ACA2}">
      <dgm:prSet/>
      <dgm:spPr/>
      <dgm:t>
        <a:bodyPr/>
        <a:lstStyle/>
        <a:p>
          <a:endParaRPr lang="en-US"/>
        </a:p>
      </dgm:t>
    </dgm:pt>
    <dgm:pt modelId="{9A6B99D0-65CD-4385-93A9-B82CE7D67891}" type="sibTrans" cxnId="{6DB6FB93-08D8-462A-95E0-FAA26F34ACA2}">
      <dgm:prSet/>
      <dgm:spPr/>
      <dgm:t>
        <a:bodyPr/>
        <a:lstStyle/>
        <a:p>
          <a:endParaRPr lang="en-US"/>
        </a:p>
      </dgm:t>
    </dgm:pt>
    <dgm:pt modelId="{AA52C6FA-1223-4B51-A8C4-D542590B5658}">
      <dgm:prSet phldrT="[Text]" custT="1"/>
      <dgm:spPr/>
      <dgm:t>
        <a:bodyPr/>
        <a:lstStyle/>
        <a:p>
          <a:r>
            <a:rPr lang="en-US" sz="2000" dirty="0"/>
            <a:t>GIFT, IBP RESOURCE SUPPORT</a:t>
          </a:r>
        </a:p>
      </dgm:t>
    </dgm:pt>
    <dgm:pt modelId="{99B1EE0E-01F7-48D5-A320-F69A6331B1C2}" type="parTrans" cxnId="{C13ABF9E-92D2-4CF0-831F-82B00C3108E2}">
      <dgm:prSet/>
      <dgm:spPr/>
      <dgm:t>
        <a:bodyPr/>
        <a:lstStyle/>
        <a:p>
          <a:endParaRPr lang="en-US"/>
        </a:p>
      </dgm:t>
    </dgm:pt>
    <dgm:pt modelId="{767BFC8C-3B6F-4732-9593-25DC4D5438B0}" type="sibTrans" cxnId="{C13ABF9E-92D2-4CF0-831F-82B00C3108E2}">
      <dgm:prSet/>
      <dgm:spPr/>
      <dgm:t>
        <a:bodyPr/>
        <a:lstStyle/>
        <a:p>
          <a:endParaRPr lang="en-US"/>
        </a:p>
      </dgm:t>
    </dgm:pt>
    <dgm:pt modelId="{CEEF4F05-D6EF-40DD-8048-D286EEBA5D1C}">
      <dgm:prSet phldrT="[Text]" custT="1"/>
      <dgm:spPr/>
      <dgm:t>
        <a:bodyPr/>
        <a:lstStyle/>
        <a:p>
          <a:r>
            <a:rPr lang="en-US" sz="1800" dirty="0"/>
            <a:t>Cross country experiences and best practices</a:t>
          </a:r>
        </a:p>
      </dgm:t>
    </dgm:pt>
    <dgm:pt modelId="{4F2C3244-F25F-470C-9982-2E4FFCC8102C}" type="parTrans" cxnId="{4F45B836-FE9D-4552-9F1D-D20467CC3F71}">
      <dgm:prSet/>
      <dgm:spPr/>
      <dgm:t>
        <a:bodyPr/>
        <a:lstStyle/>
        <a:p>
          <a:endParaRPr lang="en-US"/>
        </a:p>
      </dgm:t>
    </dgm:pt>
    <dgm:pt modelId="{598365DB-35F0-431E-8174-6C40616A7C1A}" type="sibTrans" cxnId="{4F45B836-FE9D-4552-9F1D-D20467CC3F71}">
      <dgm:prSet/>
      <dgm:spPr/>
      <dgm:t>
        <a:bodyPr/>
        <a:lstStyle/>
        <a:p>
          <a:endParaRPr lang="en-US"/>
        </a:p>
      </dgm:t>
    </dgm:pt>
    <dgm:pt modelId="{9EF03049-B246-4F20-8C42-594F2FEA489A}">
      <dgm:prSet phldrT="[Text]" custT="1"/>
      <dgm:spPr/>
      <dgm:t>
        <a:bodyPr/>
        <a:lstStyle/>
        <a:p>
          <a:r>
            <a:rPr lang="en-US" sz="1800" dirty="0"/>
            <a:t>Technical assistance or access to experts</a:t>
          </a:r>
        </a:p>
      </dgm:t>
    </dgm:pt>
    <dgm:pt modelId="{88B0B310-553F-4CC9-A6FB-5487F4DED580}" type="parTrans" cxnId="{26CDF323-2FE5-442A-A62D-44C3D10B5761}">
      <dgm:prSet/>
      <dgm:spPr/>
      <dgm:t>
        <a:bodyPr/>
        <a:lstStyle/>
        <a:p>
          <a:endParaRPr lang="en-US"/>
        </a:p>
      </dgm:t>
    </dgm:pt>
    <dgm:pt modelId="{B4391304-107E-4D55-BDD8-1341F8E175E3}" type="sibTrans" cxnId="{26CDF323-2FE5-442A-A62D-44C3D10B5761}">
      <dgm:prSet/>
      <dgm:spPr/>
      <dgm:t>
        <a:bodyPr/>
        <a:lstStyle/>
        <a:p>
          <a:endParaRPr lang="en-US"/>
        </a:p>
      </dgm:t>
    </dgm:pt>
    <dgm:pt modelId="{0133E1E9-6AEF-4CEE-A59F-39AD99066FAC}">
      <dgm:prSet phldrT="[Text]" custT="1"/>
      <dgm:spPr/>
      <dgm:t>
        <a:bodyPr/>
        <a:lstStyle/>
        <a:p>
          <a:r>
            <a:rPr lang="en-US" sz="1800" dirty="0"/>
            <a:t>Experience with implementation of the participation process</a:t>
          </a:r>
        </a:p>
      </dgm:t>
    </dgm:pt>
    <dgm:pt modelId="{3DD40606-4756-49B1-A3D5-B3169A34E42D}" type="parTrans" cxnId="{34F9D108-102E-489F-AF59-15CA998EBB2C}">
      <dgm:prSet/>
      <dgm:spPr/>
      <dgm:t>
        <a:bodyPr/>
        <a:lstStyle/>
        <a:p>
          <a:endParaRPr lang="en-US"/>
        </a:p>
      </dgm:t>
    </dgm:pt>
    <dgm:pt modelId="{1839B7C4-4A9A-4C0D-A428-20F4218589C7}" type="sibTrans" cxnId="{34F9D108-102E-489F-AF59-15CA998EBB2C}">
      <dgm:prSet/>
      <dgm:spPr/>
      <dgm:t>
        <a:bodyPr/>
        <a:lstStyle/>
        <a:p>
          <a:endParaRPr lang="en-US"/>
        </a:p>
      </dgm:t>
    </dgm:pt>
    <dgm:pt modelId="{E58E135D-3F34-4BD2-9E97-C5DAF1D5A696}" type="pres">
      <dgm:prSet presAssocID="{041ECD66-CA0C-443A-9D83-CA474D013B7E}" presName="Name0" presStyleCnt="0">
        <dgm:presLayoutVars>
          <dgm:dir/>
          <dgm:animLvl val="lvl"/>
          <dgm:resizeHandles val="exact"/>
        </dgm:presLayoutVars>
      </dgm:prSet>
      <dgm:spPr/>
    </dgm:pt>
    <dgm:pt modelId="{1BC78915-F470-4605-B797-6273BB5D4AFF}" type="pres">
      <dgm:prSet presAssocID="{94195BF0-32E5-4030-8DBC-4666ADD37A0D}" presName="composite" presStyleCnt="0"/>
      <dgm:spPr/>
    </dgm:pt>
    <dgm:pt modelId="{FFA16B00-762C-45FB-AF12-54FA35435226}" type="pres">
      <dgm:prSet presAssocID="{94195BF0-32E5-4030-8DBC-4666ADD37A0D}" presName="parTx" presStyleLbl="alignNode1" presStyleIdx="0" presStyleCnt="3" custScaleY="83949" custLinFactNeighborX="-1116" custLinFactNeighborY="-22405">
        <dgm:presLayoutVars>
          <dgm:chMax val="0"/>
          <dgm:chPref val="0"/>
          <dgm:bulletEnabled val="1"/>
        </dgm:presLayoutVars>
      </dgm:prSet>
      <dgm:spPr/>
    </dgm:pt>
    <dgm:pt modelId="{A72D1FEE-A160-436C-9113-30EC21B9BBF2}" type="pres">
      <dgm:prSet presAssocID="{94195BF0-32E5-4030-8DBC-4666ADD37A0D}" presName="desTx" presStyleLbl="alignAccFollowNode1" presStyleIdx="0" presStyleCnt="3" custLinFactNeighborX="-103" custLinFactNeighborY="1493">
        <dgm:presLayoutVars>
          <dgm:bulletEnabled val="1"/>
        </dgm:presLayoutVars>
      </dgm:prSet>
      <dgm:spPr/>
    </dgm:pt>
    <dgm:pt modelId="{63179FCF-EAE7-44BC-8F46-6AFA1F8214CB}" type="pres">
      <dgm:prSet presAssocID="{F1EC1B7B-7EE0-4B8E-9A8C-BFFC3E681533}" presName="space" presStyleCnt="0"/>
      <dgm:spPr/>
    </dgm:pt>
    <dgm:pt modelId="{73220159-8B05-4A77-AA66-9966D935CF83}" type="pres">
      <dgm:prSet presAssocID="{7573168B-74A1-48DC-8795-A164DECC1E3C}" presName="composite" presStyleCnt="0"/>
      <dgm:spPr/>
    </dgm:pt>
    <dgm:pt modelId="{FA552C4E-5B00-40F0-92DA-3560282A46F0}" type="pres">
      <dgm:prSet presAssocID="{7573168B-74A1-48DC-8795-A164DECC1E3C}" presName="parTx" presStyleLbl="alignNode1" presStyleIdx="1" presStyleCnt="3" custScaleY="86936" custLinFactNeighborX="-1014" custLinFactNeighborY="-21510">
        <dgm:presLayoutVars>
          <dgm:chMax val="0"/>
          <dgm:chPref val="0"/>
          <dgm:bulletEnabled val="1"/>
        </dgm:presLayoutVars>
      </dgm:prSet>
      <dgm:spPr/>
    </dgm:pt>
    <dgm:pt modelId="{49C41DA1-0A75-4FA9-B6A5-17391BECFB60}" type="pres">
      <dgm:prSet presAssocID="{7573168B-74A1-48DC-8795-A164DECC1E3C}" presName="desTx" presStyleLbl="alignAccFollowNode1" presStyleIdx="1" presStyleCnt="3" custLinFactNeighborX="1444" custLinFactNeighborY="69">
        <dgm:presLayoutVars>
          <dgm:bulletEnabled val="1"/>
        </dgm:presLayoutVars>
      </dgm:prSet>
      <dgm:spPr/>
    </dgm:pt>
    <dgm:pt modelId="{E2597FB4-EEC1-4961-A185-52BFD6363D1E}" type="pres">
      <dgm:prSet presAssocID="{0D1376D4-5536-4CCC-AC8C-B714152E5C78}" presName="space" presStyleCnt="0"/>
      <dgm:spPr/>
    </dgm:pt>
    <dgm:pt modelId="{6B2447DB-AE86-429F-B203-EB4FF4331852}" type="pres">
      <dgm:prSet presAssocID="{AA52C6FA-1223-4B51-A8C4-D542590B5658}" presName="composite" presStyleCnt="0"/>
      <dgm:spPr/>
    </dgm:pt>
    <dgm:pt modelId="{1E6AF054-6317-4616-8285-6C498C687BFE}" type="pres">
      <dgm:prSet presAssocID="{AA52C6FA-1223-4B51-A8C4-D542590B5658}" presName="parTx" presStyleLbl="alignNode1" presStyleIdx="2" presStyleCnt="3" custScaleY="85087" custLinFactNeighborX="-1736" custLinFactNeighborY="-22068">
        <dgm:presLayoutVars>
          <dgm:chMax val="0"/>
          <dgm:chPref val="0"/>
          <dgm:bulletEnabled val="1"/>
        </dgm:presLayoutVars>
      </dgm:prSet>
      <dgm:spPr/>
    </dgm:pt>
    <dgm:pt modelId="{A4C84092-D7F1-415F-BF88-C44884BD5B77}" type="pres">
      <dgm:prSet presAssocID="{AA52C6FA-1223-4B51-A8C4-D542590B5658}" presName="desTx" presStyleLbl="alignAccFollowNode1" presStyleIdx="2" presStyleCnt="3" custLinFactNeighborX="103" custLinFactNeighborY="1230">
        <dgm:presLayoutVars>
          <dgm:bulletEnabled val="1"/>
        </dgm:presLayoutVars>
      </dgm:prSet>
      <dgm:spPr/>
    </dgm:pt>
  </dgm:ptLst>
  <dgm:cxnLst>
    <dgm:cxn modelId="{9820F004-7D8E-4D59-9A6D-98AEE1D31FA9}" srcId="{041ECD66-CA0C-443A-9D83-CA474D013B7E}" destId="{7573168B-74A1-48DC-8795-A164DECC1E3C}" srcOrd="1" destOrd="0" parTransId="{5211B887-2102-4287-8977-224F09863640}" sibTransId="{0D1376D4-5536-4CCC-AC8C-B714152E5C78}"/>
    <dgm:cxn modelId="{34F9D108-102E-489F-AF59-15CA998EBB2C}" srcId="{AA52C6FA-1223-4B51-A8C4-D542590B5658}" destId="{0133E1E9-6AEF-4CEE-A59F-39AD99066FAC}" srcOrd="2" destOrd="0" parTransId="{3DD40606-4756-49B1-A3D5-B3169A34E42D}" sibTransId="{1839B7C4-4A9A-4C0D-A428-20F4218589C7}"/>
    <dgm:cxn modelId="{562A9114-FEC9-43F9-9D66-AD8B35D3ADBD}" type="presOf" srcId="{94195BF0-32E5-4030-8DBC-4666ADD37A0D}" destId="{FFA16B00-762C-45FB-AF12-54FA35435226}" srcOrd="0" destOrd="0" presId="urn:microsoft.com/office/officeart/2005/8/layout/hList1"/>
    <dgm:cxn modelId="{26CDF323-2FE5-442A-A62D-44C3D10B5761}" srcId="{AA52C6FA-1223-4B51-A8C4-D542590B5658}" destId="{9EF03049-B246-4F20-8C42-594F2FEA489A}" srcOrd="1" destOrd="0" parTransId="{88B0B310-553F-4CC9-A6FB-5487F4DED580}" sibTransId="{B4391304-107E-4D55-BDD8-1341F8E175E3}"/>
    <dgm:cxn modelId="{38EA0A29-5E09-44C7-962D-72BC2AC14567}" type="presOf" srcId="{041ECD66-CA0C-443A-9D83-CA474D013B7E}" destId="{E58E135D-3F34-4BD2-9E97-C5DAF1D5A696}" srcOrd="0" destOrd="0" presId="urn:microsoft.com/office/officeart/2005/8/layout/hList1"/>
    <dgm:cxn modelId="{19335333-9703-4BBE-8F23-F0F320FB4F92}" type="presOf" srcId="{7573168B-74A1-48DC-8795-A164DECC1E3C}" destId="{FA552C4E-5B00-40F0-92DA-3560282A46F0}" srcOrd="0" destOrd="0" presId="urn:microsoft.com/office/officeart/2005/8/layout/hList1"/>
    <dgm:cxn modelId="{4F45B836-FE9D-4552-9F1D-D20467CC3F71}" srcId="{AA52C6FA-1223-4B51-A8C4-D542590B5658}" destId="{CEEF4F05-D6EF-40DD-8048-D286EEBA5D1C}" srcOrd="0" destOrd="0" parTransId="{4F2C3244-F25F-470C-9982-2E4FFCC8102C}" sibTransId="{598365DB-35F0-431E-8174-6C40616A7C1A}"/>
    <dgm:cxn modelId="{500BE05B-CC5B-4826-86B9-1DDF79E165D1}" type="presOf" srcId="{C3E1905E-439B-4E46-9604-944BD1CD249F}" destId="{49C41DA1-0A75-4FA9-B6A5-17391BECFB60}" srcOrd="0" destOrd="0" presId="urn:microsoft.com/office/officeart/2005/8/layout/hList1"/>
    <dgm:cxn modelId="{49F46244-976B-43AA-95D5-075291B795A2}" type="presOf" srcId="{A52CCA27-8DAB-4465-A0D0-CAEA4A86983B}" destId="{A72D1FEE-A160-436C-9113-30EC21B9BBF2}" srcOrd="0" destOrd="0" presId="urn:microsoft.com/office/officeart/2005/8/layout/hList1"/>
    <dgm:cxn modelId="{66C37A57-D2CF-489F-A969-1C8713D392E8}" srcId="{94195BF0-32E5-4030-8DBC-4666ADD37A0D}" destId="{A52CCA27-8DAB-4465-A0D0-CAEA4A86983B}" srcOrd="0" destOrd="0" parTransId="{8C01278E-9FE0-4BD4-868D-A99309CB333C}" sibTransId="{F8B86375-A066-4617-9A1A-9FFA12768F0F}"/>
    <dgm:cxn modelId="{204DF681-61E4-40EF-A7E1-C124E6FE1B03}" type="presOf" srcId="{AA52C6FA-1223-4B51-A8C4-D542590B5658}" destId="{1E6AF054-6317-4616-8285-6C498C687BFE}" srcOrd="0" destOrd="0" presId="urn:microsoft.com/office/officeart/2005/8/layout/hList1"/>
    <dgm:cxn modelId="{9F36D282-47F1-48D0-81F1-7AC93A7CF279}" srcId="{041ECD66-CA0C-443A-9D83-CA474D013B7E}" destId="{94195BF0-32E5-4030-8DBC-4666ADD37A0D}" srcOrd="0" destOrd="0" parTransId="{B3794072-9A3A-4B70-8CE9-7D98C3714E55}" sibTransId="{F1EC1B7B-7EE0-4B8E-9A8C-BFFC3E681533}"/>
    <dgm:cxn modelId="{6DB6FB93-08D8-462A-95E0-FAA26F34ACA2}" srcId="{7573168B-74A1-48DC-8795-A164DECC1E3C}" destId="{C3E1905E-439B-4E46-9604-944BD1CD249F}" srcOrd="0" destOrd="0" parTransId="{BDCA231D-6832-46F9-9EE6-58D1E33D87E1}" sibTransId="{9A6B99D0-65CD-4385-93A9-B82CE7D67891}"/>
    <dgm:cxn modelId="{C13ABF9E-92D2-4CF0-831F-82B00C3108E2}" srcId="{041ECD66-CA0C-443A-9D83-CA474D013B7E}" destId="{AA52C6FA-1223-4B51-A8C4-D542590B5658}" srcOrd="2" destOrd="0" parTransId="{99B1EE0E-01F7-48D5-A320-F69A6331B1C2}" sibTransId="{767BFC8C-3B6F-4732-9593-25DC4D5438B0}"/>
    <dgm:cxn modelId="{A95339A6-DCB5-4D2E-9DB6-5A0B7059AC96}" type="presOf" srcId="{0133E1E9-6AEF-4CEE-A59F-39AD99066FAC}" destId="{A4C84092-D7F1-415F-BF88-C44884BD5B77}" srcOrd="0" destOrd="2" presId="urn:microsoft.com/office/officeart/2005/8/layout/hList1"/>
    <dgm:cxn modelId="{D78D96AF-8102-4F85-B550-E210C963067A}" type="presOf" srcId="{9EF03049-B246-4F20-8C42-594F2FEA489A}" destId="{A4C84092-D7F1-415F-BF88-C44884BD5B77}" srcOrd="0" destOrd="1" presId="urn:microsoft.com/office/officeart/2005/8/layout/hList1"/>
    <dgm:cxn modelId="{468748D6-29E2-4823-B91D-CE1A0506B029}" type="presOf" srcId="{CEEF4F05-D6EF-40DD-8048-D286EEBA5D1C}" destId="{A4C84092-D7F1-415F-BF88-C44884BD5B77}" srcOrd="0" destOrd="0" presId="urn:microsoft.com/office/officeart/2005/8/layout/hList1"/>
    <dgm:cxn modelId="{BD864789-8A40-4C41-A831-A748D43A213E}" type="presParOf" srcId="{E58E135D-3F34-4BD2-9E97-C5DAF1D5A696}" destId="{1BC78915-F470-4605-B797-6273BB5D4AFF}" srcOrd="0" destOrd="0" presId="urn:microsoft.com/office/officeart/2005/8/layout/hList1"/>
    <dgm:cxn modelId="{656025B5-E21F-44D6-9915-E63A78D21ED1}" type="presParOf" srcId="{1BC78915-F470-4605-B797-6273BB5D4AFF}" destId="{FFA16B00-762C-45FB-AF12-54FA35435226}" srcOrd="0" destOrd="0" presId="urn:microsoft.com/office/officeart/2005/8/layout/hList1"/>
    <dgm:cxn modelId="{1AEF6B01-F7FA-4D45-8097-60CA3BF96EBB}" type="presParOf" srcId="{1BC78915-F470-4605-B797-6273BB5D4AFF}" destId="{A72D1FEE-A160-436C-9113-30EC21B9BBF2}" srcOrd="1" destOrd="0" presId="urn:microsoft.com/office/officeart/2005/8/layout/hList1"/>
    <dgm:cxn modelId="{3815B1D3-63E1-4338-A13B-3611395012F7}" type="presParOf" srcId="{E58E135D-3F34-4BD2-9E97-C5DAF1D5A696}" destId="{63179FCF-EAE7-44BC-8F46-6AFA1F8214CB}" srcOrd="1" destOrd="0" presId="urn:microsoft.com/office/officeart/2005/8/layout/hList1"/>
    <dgm:cxn modelId="{B16201FA-3066-460D-9321-4711E3818CC0}" type="presParOf" srcId="{E58E135D-3F34-4BD2-9E97-C5DAF1D5A696}" destId="{73220159-8B05-4A77-AA66-9966D935CF83}" srcOrd="2" destOrd="0" presId="urn:microsoft.com/office/officeart/2005/8/layout/hList1"/>
    <dgm:cxn modelId="{43D38743-06CF-41C2-B029-936744CB307E}" type="presParOf" srcId="{73220159-8B05-4A77-AA66-9966D935CF83}" destId="{FA552C4E-5B00-40F0-92DA-3560282A46F0}" srcOrd="0" destOrd="0" presId="urn:microsoft.com/office/officeart/2005/8/layout/hList1"/>
    <dgm:cxn modelId="{0D6F6F33-0D68-4241-ACEB-2F4F05CF8B07}" type="presParOf" srcId="{73220159-8B05-4A77-AA66-9966D935CF83}" destId="{49C41DA1-0A75-4FA9-B6A5-17391BECFB60}" srcOrd="1" destOrd="0" presId="urn:microsoft.com/office/officeart/2005/8/layout/hList1"/>
    <dgm:cxn modelId="{3E49CA95-B88D-43C0-8071-C374954F4233}" type="presParOf" srcId="{E58E135D-3F34-4BD2-9E97-C5DAF1D5A696}" destId="{E2597FB4-EEC1-4961-A185-52BFD6363D1E}" srcOrd="3" destOrd="0" presId="urn:microsoft.com/office/officeart/2005/8/layout/hList1"/>
    <dgm:cxn modelId="{05ACE678-366D-4926-B189-B4750790CA3B}" type="presParOf" srcId="{E58E135D-3F34-4BD2-9E97-C5DAF1D5A696}" destId="{6B2447DB-AE86-429F-B203-EB4FF4331852}" srcOrd="4" destOrd="0" presId="urn:microsoft.com/office/officeart/2005/8/layout/hList1"/>
    <dgm:cxn modelId="{931BE8E4-6357-45B1-A7CD-F836C41EBCE3}" type="presParOf" srcId="{6B2447DB-AE86-429F-B203-EB4FF4331852}" destId="{1E6AF054-6317-4616-8285-6C498C687BFE}" srcOrd="0" destOrd="0" presId="urn:microsoft.com/office/officeart/2005/8/layout/hList1"/>
    <dgm:cxn modelId="{114A8254-BB02-47BD-A43C-CEC05AF9E57B}" type="presParOf" srcId="{6B2447DB-AE86-429F-B203-EB4FF4331852}" destId="{A4C84092-D7F1-415F-BF88-C44884BD5B77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80743BE-0023-4DA2-9216-6BA2503EB7FD}" type="doc">
      <dgm:prSet loTypeId="urn:microsoft.com/office/officeart/2005/8/layout/vList6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460A07F8-9CE8-4DE7-91F7-245860BC7079}">
      <dgm:prSet phldrT="[Text]"/>
      <dgm:spPr/>
      <dgm:t>
        <a:bodyPr/>
        <a:lstStyle/>
        <a:p>
          <a:endParaRPr lang="en-US" dirty="0"/>
        </a:p>
      </dgm:t>
    </dgm:pt>
    <dgm:pt modelId="{C18C67EF-698D-47C0-BC3B-CF470CE297B1}" type="parTrans" cxnId="{F3F27C6F-3A09-4E10-A587-C0153CCC7195}">
      <dgm:prSet/>
      <dgm:spPr/>
      <dgm:t>
        <a:bodyPr/>
        <a:lstStyle/>
        <a:p>
          <a:endParaRPr lang="en-US"/>
        </a:p>
      </dgm:t>
    </dgm:pt>
    <dgm:pt modelId="{A0D99BF8-D3DB-44B8-B31F-444E01C0CD56}" type="sibTrans" cxnId="{F3F27C6F-3A09-4E10-A587-C0153CCC7195}">
      <dgm:prSet/>
      <dgm:spPr/>
      <dgm:t>
        <a:bodyPr/>
        <a:lstStyle/>
        <a:p>
          <a:endParaRPr lang="en-US"/>
        </a:p>
      </dgm:t>
    </dgm:pt>
    <dgm:pt modelId="{53793F32-0E31-4ADE-A34D-0FD3A095F328}">
      <dgm:prSet phldrT="[Text]" custT="1"/>
      <dgm:spPr/>
      <dgm:t>
        <a:bodyPr/>
        <a:lstStyle/>
        <a:p>
          <a:r>
            <a:rPr lang="en-US" sz="2000" dirty="0"/>
            <a:t>Implement mechanism;</a:t>
          </a:r>
        </a:p>
      </dgm:t>
    </dgm:pt>
    <dgm:pt modelId="{0F91A877-8208-43FF-B301-AD56B6F98E6F}" type="parTrans" cxnId="{74173D7C-40F3-4D61-8B95-357894211CC5}">
      <dgm:prSet/>
      <dgm:spPr/>
      <dgm:t>
        <a:bodyPr/>
        <a:lstStyle/>
        <a:p>
          <a:endParaRPr lang="en-US"/>
        </a:p>
      </dgm:t>
    </dgm:pt>
    <dgm:pt modelId="{1C2DC034-A00D-4D1B-BAB8-7A98E8837D5C}" type="sibTrans" cxnId="{74173D7C-40F3-4D61-8B95-357894211CC5}">
      <dgm:prSet/>
      <dgm:spPr/>
      <dgm:t>
        <a:bodyPr/>
        <a:lstStyle/>
        <a:p>
          <a:endParaRPr lang="en-US"/>
        </a:p>
      </dgm:t>
    </dgm:pt>
    <dgm:pt modelId="{F607389B-1513-4B5D-A1E0-8C33BE14DFD3}">
      <dgm:prSet phldrT="[Text]" custT="1"/>
      <dgm:spPr/>
      <dgm:t>
        <a:bodyPr/>
        <a:lstStyle/>
        <a:p>
          <a:r>
            <a:rPr lang="en-US" sz="2000" dirty="0"/>
            <a:t>Document process, evidence for impact research;</a:t>
          </a:r>
        </a:p>
      </dgm:t>
    </dgm:pt>
    <dgm:pt modelId="{22506E32-162A-4653-8E6A-DA35A5F4CA5D}" type="parTrans" cxnId="{7A2E120C-5A21-4124-A5A9-04C2A5F6EC57}">
      <dgm:prSet/>
      <dgm:spPr/>
      <dgm:t>
        <a:bodyPr/>
        <a:lstStyle/>
        <a:p>
          <a:endParaRPr lang="en-US"/>
        </a:p>
      </dgm:t>
    </dgm:pt>
    <dgm:pt modelId="{A179D261-D6B0-4647-B99B-983F335B69F1}" type="sibTrans" cxnId="{7A2E120C-5A21-4124-A5A9-04C2A5F6EC57}">
      <dgm:prSet/>
      <dgm:spPr/>
      <dgm:t>
        <a:bodyPr/>
        <a:lstStyle/>
        <a:p>
          <a:endParaRPr lang="en-US"/>
        </a:p>
      </dgm:t>
    </dgm:pt>
    <dgm:pt modelId="{9851BFAB-8666-4134-A1DD-90D37E893611}">
      <dgm:prSet phldrT="[Text]" custT="1"/>
      <dgm:spPr/>
      <dgm:t>
        <a:bodyPr/>
        <a:lstStyle/>
        <a:p>
          <a:r>
            <a:rPr lang="en-US" sz="3200" dirty="0"/>
            <a:t>Phase III: Putting all the pieces together</a:t>
          </a:r>
        </a:p>
      </dgm:t>
    </dgm:pt>
    <dgm:pt modelId="{F83ACCA8-588B-4AB1-8A37-59601349FDF2}" type="parTrans" cxnId="{911F9DEE-3FFA-4BCB-99DC-6081DD4EE672}">
      <dgm:prSet/>
      <dgm:spPr/>
      <dgm:t>
        <a:bodyPr/>
        <a:lstStyle/>
        <a:p>
          <a:endParaRPr lang="en-US"/>
        </a:p>
      </dgm:t>
    </dgm:pt>
    <dgm:pt modelId="{2ECB5517-09E7-4620-A804-5FBF6E30546C}" type="sibTrans" cxnId="{911F9DEE-3FFA-4BCB-99DC-6081DD4EE672}">
      <dgm:prSet/>
      <dgm:spPr/>
      <dgm:t>
        <a:bodyPr/>
        <a:lstStyle/>
        <a:p>
          <a:endParaRPr lang="en-US"/>
        </a:p>
      </dgm:t>
    </dgm:pt>
    <dgm:pt modelId="{CABAFE83-B3E6-43BB-8B5D-30AED786AECE}">
      <dgm:prSet phldrT="[Text]" custT="1"/>
      <dgm:spPr/>
      <dgm:t>
        <a:bodyPr/>
        <a:lstStyle/>
        <a:p>
          <a:r>
            <a:rPr lang="en-US" sz="2000" dirty="0"/>
            <a:t>Conduct a comparative analysis of public participation in the field of fiscal policy;</a:t>
          </a:r>
        </a:p>
      </dgm:t>
    </dgm:pt>
    <dgm:pt modelId="{59138528-D44E-4E9C-9381-372730F004C6}" type="parTrans" cxnId="{9CB33263-A3EC-4E6C-9A9F-F9D32AE89358}">
      <dgm:prSet/>
      <dgm:spPr/>
      <dgm:t>
        <a:bodyPr/>
        <a:lstStyle/>
        <a:p>
          <a:endParaRPr lang="en-US"/>
        </a:p>
      </dgm:t>
    </dgm:pt>
    <dgm:pt modelId="{1431C9A0-203F-4105-B582-EF0EA713D94D}" type="sibTrans" cxnId="{9CB33263-A3EC-4E6C-9A9F-F9D32AE89358}">
      <dgm:prSet/>
      <dgm:spPr/>
      <dgm:t>
        <a:bodyPr/>
        <a:lstStyle/>
        <a:p>
          <a:endParaRPr lang="en-US"/>
        </a:p>
      </dgm:t>
    </dgm:pt>
    <dgm:pt modelId="{8356C4DD-828C-4422-A11E-729FA1CCB42D}">
      <dgm:prSet phldrT="[Text]" custT="1"/>
      <dgm:spPr/>
      <dgm:t>
        <a:bodyPr/>
        <a:lstStyle/>
        <a:p>
          <a:pPr>
            <a:buNone/>
          </a:pPr>
          <a:r>
            <a:rPr lang="en-US" sz="2000" dirty="0"/>
            <a:t>    For each country- </a:t>
          </a:r>
        </a:p>
      </dgm:t>
    </dgm:pt>
    <dgm:pt modelId="{D05F49B7-7947-4C55-B592-3BC231A96C6E}" type="parTrans" cxnId="{AFFD8F71-B001-40B1-AD30-B99F12E3FDD8}">
      <dgm:prSet/>
      <dgm:spPr/>
      <dgm:t>
        <a:bodyPr/>
        <a:lstStyle/>
        <a:p>
          <a:endParaRPr lang="en-US"/>
        </a:p>
      </dgm:t>
    </dgm:pt>
    <dgm:pt modelId="{881DC7BF-312C-4A4C-B08A-5FE7CADEBD02}" type="sibTrans" cxnId="{AFFD8F71-B001-40B1-AD30-B99F12E3FDD8}">
      <dgm:prSet/>
      <dgm:spPr/>
      <dgm:t>
        <a:bodyPr/>
        <a:lstStyle/>
        <a:p>
          <a:endParaRPr lang="en-US"/>
        </a:p>
      </dgm:t>
    </dgm:pt>
    <dgm:pt modelId="{8F66BA09-72B5-4752-B1E3-036D16BD5B0F}">
      <dgm:prSet phldrT="[Text]" custT="1"/>
      <dgm:spPr/>
      <dgm:t>
        <a:bodyPr/>
        <a:lstStyle/>
        <a:p>
          <a:r>
            <a:rPr lang="en-US" sz="2000" dirty="0"/>
            <a:t>Analyze, incorporate inputs;</a:t>
          </a:r>
        </a:p>
      </dgm:t>
    </dgm:pt>
    <dgm:pt modelId="{D9E3C65C-97F0-42B8-BF47-8837DE91DA2B}" type="parTrans" cxnId="{4419FF46-FB8B-4F1E-A58D-21F58A9DC881}">
      <dgm:prSet/>
      <dgm:spPr/>
      <dgm:t>
        <a:bodyPr/>
        <a:lstStyle/>
        <a:p>
          <a:endParaRPr lang="en-US"/>
        </a:p>
      </dgm:t>
    </dgm:pt>
    <dgm:pt modelId="{6BCE38F4-B2D3-462B-8732-6FEBA97589C5}" type="sibTrans" cxnId="{4419FF46-FB8B-4F1E-A58D-21F58A9DC881}">
      <dgm:prSet/>
      <dgm:spPr/>
      <dgm:t>
        <a:bodyPr/>
        <a:lstStyle/>
        <a:p>
          <a:endParaRPr lang="en-US"/>
        </a:p>
      </dgm:t>
    </dgm:pt>
    <dgm:pt modelId="{65B9651D-B344-4E64-9BA8-6A2E097E50DA}">
      <dgm:prSet phldrT="[Text]" custT="1"/>
      <dgm:spPr/>
      <dgm:t>
        <a:bodyPr/>
        <a:lstStyle/>
        <a:p>
          <a:r>
            <a:rPr lang="en-US" sz="2000" dirty="0"/>
            <a:t>Meeting with all groups </a:t>
          </a:r>
        </a:p>
      </dgm:t>
    </dgm:pt>
    <dgm:pt modelId="{8D78B364-4782-4793-80F9-78BC36B987FF}" type="parTrans" cxnId="{26FB8FFB-54B9-4FC2-8882-7CD5E96D4F95}">
      <dgm:prSet/>
      <dgm:spPr/>
      <dgm:t>
        <a:bodyPr/>
        <a:lstStyle/>
        <a:p>
          <a:endParaRPr lang="en-US"/>
        </a:p>
      </dgm:t>
    </dgm:pt>
    <dgm:pt modelId="{7100FA8C-9CF1-43B5-A3D0-5EFAA62C93FF}" type="sibTrans" cxnId="{26FB8FFB-54B9-4FC2-8882-7CD5E96D4F95}">
      <dgm:prSet/>
      <dgm:spPr/>
      <dgm:t>
        <a:bodyPr/>
        <a:lstStyle/>
        <a:p>
          <a:endParaRPr lang="en-US"/>
        </a:p>
      </dgm:t>
    </dgm:pt>
    <dgm:pt modelId="{2BD3092F-7364-4F50-AE7D-B760E349B439}">
      <dgm:prSet phldrT="[Text]" custT="1"/>
      <dgm:spPr/>
      <dgm:t>
        <a:bodyPr/>
        <a:lstStyle/>
        <a:p>
          <a:r>
            <a:rPr lang="en-US" sz="2000" dirty="0"/>
            <a:t>Evidence-based evaluations;</a:t>
          </a:r>
        </a:p>
      </dgm:t>
    </dgm:pt>
    <dgm:pt modelId="{BFD57D43-BCF3-4952-B6DF-8D252A735594}" type="parTrans" cxnId="{2707D50B-C421-4B00-9712-79CA48EE513B}">
      <dgm:prSet/>
      <dgm:spPr/>
      <dgm:t>
        <a:bodyPr/>
        <a:lstStyle/>
        <a:p>
          <a:endParaRPr lang="en-US"/>
        </a:p>
      </dgm:t>
    </dgm:pt>
    <dgm:pt modelId="{EA14D484-4C88-4A4E-9A97-2E9248AEDD91}" type="sibTrans" cxnId="{2707D50B-C421-4B00-9712-79CA48EE513B}">
      <dgm:prSet/>
      <dgm:spPr/>
      <dgm:t>
        <a:bodyPr/>
        <a:lstStyle/>
        <a:p>
          <a:endParaRPr lang="en-US"/>
        </a:p>
      </dgm:t>
    </dgm:pt>
    <dgm:pt modelId="{80A7AAC6-31E8-4152-8D8C-DCD0A21B2860}">
      <dgm:prSet phldrT="[Text]" custT="1"/>
      <dgm:spPr/>
      <dgm:t>
        <a:bodyPr/>
        <a:lstStyle/>
        <a:p>
          <a:r>
            <a:rPr lang="en-US" sz="2000" dirty="0"/>
            <a:t>Strengthen our guidance to governments.</a:t>
          </a:r>
        </a:p>
      </dgm:t>
    </dgm:pt>
    <dgm:pt modelId="{9E4D776B-7FCA-4748-983F-8458A67458DB}" type="parTrans" cxnId="{4E23669A-4B74-4091-8F91-2F8947FB6A82}">
      <dgm:prSet/>
      <dgm:spPr/>
      <dgm:t>
        <a:bodyPr/>
        <a:lstStyle/>
        <a:p>
          <a:endParaRPr lang="en-US"/>
        </a:p>
      </dgm:t>
    </dgm:pt>
    <dgm:pt modelId="{F8A1E8F4-CEAB-4900-83D0-1C7C8F5EB278}" type="sibTrans" cxnId="{4E23669A-4B74-4091-8F91-2F8947FB6A82}">
      <dgm:prSet/>
      <dgm:spPr/>
      <dgm:t>
        <a:bodyPr/>
        <a:lstStyle/>
        <a:p>
          <a:endParaRPr lang="en-US"/>
        </a:p>
      </dgm:t>
    </dgm:pt>
    <dgm:pt modelId="{5D9EF439-2C75-4A0C-98A8-FE4811197B2E}" type="pres">
      <dgm:prSet presAssocID="{780743BE-0023-4DA2-9216-6BA2503EB7FD}" presName="Name0" presStyleCnt="0">
        <dgm:presLayoutVars>
          <dgm:dir/>
          <dgm:animLvl val="lvl"/>
          <dgm:resizeHandles/>
        </dgm:presLayoutVars>
      </dgm:prSet>
      <dgm:spPr/>
    </dgm:pt>
    <dgm:pt modelId="{11099ABF-1D4F-48DB-A4D9-B50C8FD35D4C}" type="pres">
      <dgm:prSet presAssocID="{460A07F8-9CE8-4DE7-91F7-245860BC7079}" presName="linNode" presStyleCnt="0"/>
      <dgm:spPr/>
    </dgm:pt>
    <dgm:pt modelId="{6848A0FB-D617-4BCB-9540-9BE118354BC4}" type="pres">
      <dgm:prSet presAssocID="{460A07F8-9CE8-4DE7-91F7-245860BC7079}" presName="parentShp" presStyleLbl="node1" presStyleIdx="0" presStyleCnt="2" custScaleX="64894" custScaleY="84643" custLinFactNeighborX="-5567">
        <dgm:presLayoutVars>
          <dgm:bulletEnabled val="1"/>
        </dgm:presLayoutVars>
      </dgm:prSet>
      <dgm:spPr/>
    </dgm:pt>
    <dgm:pt modelId="{B83C5C38-2009-4C2E-95F9-5E2371F95D76}" type="pres">
      <dgm:prSet presAssocID="{460A07F8-9CE8-4DE7-91F7-245860BC7079}" presName="childShp" presStyleLbl="bgAccFollowNode1" presStyleIdx="0" presStyleCnt="2" custScaleX="118697" custScaleY="102998" custLinFactNeighborX="-1740">
        <dgm:presLayoutVars>
          <dgm:bulletEnabled val="1"/>
        </dgm:presLayoutVars>
      </dgm:prSet>
      <dgm:spPr/>
    </dgm:pt>
    <dgm:pt modelId="{ECA7A50E-171E-4ED1-98DF-6ABB79464521}" type="pres">
      <dgm:prSet presAssocID="{A0D99BF8-D3DB-44B8-B31F-444E01C0CD56}" presName="spacing" presStyleCnt="0"/>
      <dgm:spPr/>
    </dgm:pt>
    <dgm:pt modelId="{81F630CF-A228-4CB1-8B21-E634504F9041}" type="pres">
      <dgm:prSet presAssocID="{9851BFAB-8666-4134-A1DD-90D37E893611}" presName="linNode" presStyleCnt="0"/>
      <dgm:spPr/>
    </dgm:pt>
    <dgm:pt modelId="{B53D3AE7-88C7-4C57-9801-093D70450C14}" type="pres">
      <dgm:prSet presAssocID="{9851BFAB-8666-4134-A1DD-90D37E893611}" presName="parentShp" presStyleLbl="node1" presStyleIdx="1" presStyleCnt="2" custScaleX="66419" custScaleY="90698" custLinFactNeighborX="-6031">
        <dgm:presLayoutVars>
          <dgm:bulletEnabled val="1"/>
        </dgm:presLayoutVars>
      </dgm:prSet>
      <dgm:spPr/>
    </dgm:pt>
    <dgm:pt modelId="{893EC835-9190-4257-A134-B0F784CF04E0}" type="pres">
      <dgm:prSet presAssocID="{9851BFAB-8666-4134-A1DD-90D37E893611}" presName="childShp" presStyleLbl="bgAccFollowNode1" presStyleIdx="1" presStyleCnt="2" custScaleX="116413" custScaleY="99610" custLinFactNeighborX="-2107" custLinFactNeighborY="792">
        <dgm:presLayoutVars>
          <dgm:bulletEnabled val="1"/>
        </dgm:presLayoutVars>
      </dgm:prSet>
      <dgm:spPr/>
    </dgm:pt>
  </dgm:ptLst>
  <dgm:cxnLst>
    <dgm:cxn modelId="{5A908C09-0223-46E0-B960-29290FFCAF46}" type="presOf" srcId="{2BD3092F-7364-4F50-AE7D-B760E349B439}" destId="{893EC835-9190-4257-A134-B0F784CF04E0}" srcOrd="0" destOrd="1" presId="urn:microsoft.com/office/officeart/2005/8/layout/vList6"/>
    <dgm:cxn modelId="{2707D50B-C421-4B00-9712-79CA48EE513B}" srcId="{9851BFAB-8666-4134-A1DD-90D37E893611}" destId="{2BD3092F-7364-4F50-AE7D-B760E349B439}" srcOrd="1" destOrd="0" parTransId="{BFD57D43-BCF3-4952-B6DF-8D252A735594}" sibTransId="{EA14D484-4C88-4A4E-9A97-2E9248AEDD91}"/>
    <dgm:cxn modelId="{7A2E120C-5A21-4124-A5A9-04C2A5F6EC57}" srcId="{460A07F8-9CE8-4DE7-91F7-245860BC7079}" destId="{F607389B-1513-4B5D-A1E0-8C33BE14DFD3}" srcOrd="2" destOrd="0" parTransId="{22506E32-162A-4653-8E6A-DA35A5F4CA5D}" sibTransId="{A179D261-D6B0-4647-B99B-983F335B69F1}"/>
    <dgm:cxn modelId="{25365921-14DB-4C18-B601-B1DF05D6A766}" type="presOf" srcId="{CABAFE83-B3E6-43BB-8B5D-30AED786AECE}" destId="{893EC835-9190-4257-A134-B0F784CF04E0}" srcOrd="0" destOrd="0" presId="urn:microsoft.com/office/officeart/2005/8/layout/vList6"/>
    <dgm:cxn modelId="{0EC7BB29-4B4F-4D62-B961-70E568B4E000}" type="presOf" srcId="{80A7AAC6-31E8-4152-8D8C-DCD0A21B2860}" destId="{893EC835-9190-4257-A134-B0F784CF04E0}" srcOrd="0" destOrd="2" presId="urn:microsoft.com/office/officeart/2005/8/layout/vList6"/>
    <dgm:cxn modelId="{ECFDF95C-CE71-4118-AD7F-D22B59926D87}" type="presOf" srcId="{8356C4DD-828C-4422-A11E-729FA1CCB42D}" destId="{B83C5C38-2009-4C2E-95F9-5E2371F95D76}" srcOrd="0" destOrd="0" presId="urn:microsoft.com/office/officeart/2005/8/layout/vList6"/>
    <dgm:cxn modelId="{9CB33263-A3EC-4E6C-9A9F-F9D32AE89358}" srcId="{9851BFAB-8666-4134-A1DD-90D37E893611}" destId="{CABAFE83-B3E6-43BB-8B5D-30AED786AECE}" srcOrd="0" destOrd="0" parTransId="{59138528-D44E-4E9C-9381-372730F004C6}" sibTransId="{1431C9A0-203F-4105-B582-EF0EA713D94D}"/>
    <dgm:cxn modelId="{4419FF46-FB8B-4F1E-A58D-21F58A9DC881}" srcId="{460A07F8-9CE8-4DE7-91F7-245860BC7079}" destId="{8F66BA09-72B5-4752-B1E3-036D16BD5B0F}" srcOrd="3" destOrd="0" parTransId="{D9E3C65C-97F0-42B8-BF47-8837DE91DA2B}" sibTransId="{6BCE38F4-B2D3-462B-8732-6FEBA97589C5}"/>
    <dgm:cxn modelId="{30FEF269-1AB7-4836-B32C-23D89F810D6B}" type="presOf" srcId="{460A07F8-9CE8-4DE7-91F7-245860BC7079}" destId="{6848A0FB-D617-4BCB-9540-9BE118354BC4}" srcOrd="0" destOrd="0" presId="urn:microsoft.com/office/officeart/2005/8/layout/vList6"/>
    <dgm:cxn modelId="{F3F27C6F-3A09-4E10-A587-C0153CCC7195}" srcId="{780743BE-0023-4DA2-9216-6BA2503EB7FD}" destId="{460A07F8-9CE8-4DE7-91F7-245860BC7079}" srcOrd="0" destOrd="0" parTransId="{C18C67EF-698D-47C0-BC3B-CF470CE297B1}" sibTransId="{A0D99BF8-D3DB-44B8-B31F-444E01C0CD56}"/>
    <dgm:cxn modelId="{1C8EA26F-66C3-4C07-AD8A-7E71BCDB8466}" type="presOf" srcId="{9851BFAB-8666-4134-A1DD-90D37E893611}" destId="{B53D3AE7-88C7-4C57-9801-093D70450C14}" srcOrd="0" destOrd="0" presId="urn:microsoft.com/office/officeart/2005/8/layout/vList6"/>
    <dgm:cxn modelId="{AFFD8F71-B001-40B1-AD30-B99F12E3FDD8}" srcId="{460A07F8-9CE8-4DE7-91F7-245860BC7079}" destId="{8356C4DD-828C-4422-A11E-729FA1CCB42D}" srcOrd="0" destOrd="0" parTransId="{D05F49B7-7947-4C55-B592-3BC231A96C6E}" sibTransId="{881DC7BF-312C-4A4C-B08A-5FE7CADEBD02}"/>
    <dgm:cxn modelId="{8D11CD72-CCDB-43A4-8B34-7AEF4E91E248}" type="presOf" srcId="{F607389B-1513-4B5D-A1E0-8C33BE14DFD3}" destId="{B83C5C38-2009-4C2E-95F9-5E2371F95D76}" srcOrd="0" destOrd="2" presId="urn:microsoft.com/office/officeart/2005/8/layout/vList6"/>
    <dgm:cxn modelId="{9A4FDF59-9DE2-4F85-92E5-CF0C849A6A53}" type="presOf" srcId="{780743BE-0023-4DA2-9216-6BA2503EB7FD}" destId="{5D9EF439-2C75-4A0C-98A8-FE4811197B2E}" srcOrd="0" destOrd="0" presId="urn:microsoft.com/office/officeart/2005/8/layout/vList6"/>
    <dgm:cxn modelId="{74173D7C-40F3-4D61-8B95-357894211CC5}" srcId="{460A07F8-9CE8-4DE7-91F7-245860BC7079}" destId="{53793F32-0E31-4ADE-A34D-0FD3A095F328}" srcOrd="1" destOrd="0" parTransId="{0F91A877-8208-43FF-B301-AD56B6F98E6F}" sibTransId="{1C2DC034-A00D-4D1B-BAB8-7A98E8837D5C}"/>
    <dgm:cxn modelId="{4E23669A-4B74-4091-8F91-2F8947FB6A82}" srcId="{9851BFAB-8666-4134-A1DD-90D37E893611}" destId="{80A7AAC6-31E8-4152-8D8C-DCD0A21B2860}" srcOrd="2" destOrd="0" parTransId="{9E4D776B-7FCA-4748-983F-8458A67458DB}" sibTransId="{F8A1E8F4-CEAB-4900-83D0-1C7C8F5EB278}"/>
    <dgm:cxn modelId="{3A33CEAE-A9C4-4DBA-B98B-FA8E985F7963}" type="presOf" srcId="{53793F32-0E31-4ADE-A34D-0FD3A095F328}" destId="{B83C5C38-2009-4C2E-95F9-5E2371F95D76}" srcOrd="0" destOrd="1" presId="urn:microsoft.com/office/officeart/2005/8/layout/vList6"/>
    <dgm:cxn modelId="{98A97CAF-D88D-4A95-B065-4C672C6A1BAF}" type="presOf" srcId="{8F66BA09-72B5-4752-B1E3-036D16BD5B0F}" destId="{B83C5C38-2009-4C2E-95F9-5E2371F95D76}" srcOrd="0" destOrd="3" presId="urn:microsoft.com/office/officeart/2005/8/layout/vList6"/>
    <dgm:cxn modelId="{911F9DEE-3FFA-4BCB-99DC-6081DD4EE672}" srcId="{780743BE-0023-4DA2-9216-6BA2503EB7FD}" destId="{9851BFAB-8666-4134-A1DD-90D37E893611}" srcOrd="1" destOrd="0" parTransId="{F83ACCA8-588B-4AB1-8A37-59601349FDF2}" sibTransId="{2ECB5517-09E7-4620-A804-5FBF6E30546C}"/>
    <dgm:cxn modelId="{713E72F3-97A8-49AA-BAD3-656FCEE5D2C5}" type="presOf" srcId="{65B9651D-B344-4E64-9BA8-6A2E097E50DA}" destId="{B83C5C38-2009-4C2E-95F9-5E2371F95D76}" srcOrd="0" destOrd="4" presId="urn:microsoft.com/office/officeart/2005/8/layout/vList6"/>
    <dgm:cxn modelId="{26FB8FFB-54B9-4FC2-8882-7CD5E96D4F95}" srcId="{460A07F8-9CE8-4DE7-91F7-245860BC7079}" destId="{65B9651D-B344-4E64-9BA8-6A2E097E50DA}" srcOrd="4" destOrd="0" parTransId="{8D78B364-4782-4793-80F9-78BC36B987FF}" sibTransId="{7100FA8C-9CF1-43B5-A3D0-5EFAA62C93FF}"/>
    <dgm:cxn modelId="{472D1EE7-BCFA-4C6F-8622-0215B5836635}" type="presParOf" srcId="{5D9EF439-2C75-4A0C-98A8-FE4811197B2E}" destId="{11099ABF-1D4F-48DB-A4D9-B50C8FD35D4C}" srcOrd="0" destOrd="0" presId="urn:microsoft.com/office/officeart/2005/8/layout/vList6"/>
    <dgm:cxn modelId="{231000D0-4FCD-43A2-86A4-97F61062ED43}" type="presParOf" srcId="{11099ABF-1D4F-48DB-A4D9-B50C8FD35D4C}" destId="{6848A0FB-D617-4BCB-9540-9BE118354BC4}" srcOrd="0" destOrd="0" presId="urn:microsoft.com/office/officeart/2005/8/layout/vList6"/>
    <dgm:cxn modelId="{1220349D-35BC-47BC-BAAA-71E8DE9237C1}" type="presParOf" srcId="{11099ABF-1D4F-48DB-A4D9-B50C8FD35D4C}" destId="{B83C5C38-2009-4C2E-95F9-5E2371F95D76}" srcOrd="1" destOrd="0" presId="urn:microsoft.com/office/officeart/2005/8/layout/vList6"/>
    <dgm:cxn modelId="{ED098305-11D6-4E11-8C55-354C5C488F92}" type="presParOf" srcId="{5D9EF439-2C75-4A0C-98A8-FE4811197B2E}" destId="{ECA7A50E-171E-4ED1-98DF-6ABB79464521}" srcOrd="1" destOrd="0" presId="urn:microsoft.com/office/officeart/2005/8/layout/vList6"/>
    <dgm:cxn modelId="{AF0831DD-5E50-4643-BA1A-216D35EACE00}" type="presParOf" srcId="{5D9EF439-2C75-4A0C-98A8-FE4811197B2E}" destId="{81F630CF-A228-4CB1-8B21-E634504F9041}" srcOrd="2" destOrd="0" presId="urn:microsoft.com/office/officeart/2005/8/layout/vList6"/>
    <dgm:cxn modelId="{5C63A85B-FA08-407B-9120-935E4AF94502}" type="presParOf" srcId="{81F630CF-A228-4CB1-8B21-E634504F9041}" destId="{B53D3AE7-88C7-4C57-9801-093D70450C14}" srcOrd="0" destOrd="0" presId="urn:microsoft.com/office/officeart/2005/8/layout/vList6"/>
    <dgm:cxn modelId="{BFA488F2-BA63-4D66-9EC6-D1477221E83C}" type="presParOf" srcId="{81F630CF-A228-4CB1-8B21-E634504F9041}" destId="{893EC835-9190-4257-A134-B0F784CF04E0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A16B00-762C-45FB-AF12-54FA35435226}">
      <dsp:nvSpPr>
        <dsp:cNvPr id="0" name=""/>
        <dsp:cNvSpPr/>
      </dsp:nvSpPr>
      <dsp:spPr>
        <a:xfrm>
          <a:off x="0" y="346409"/>
          <a:ext cx="2548810" cy="82647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7000"/>
                <a:satMod val="105000"/>
                <a:lumMod val="11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73000"/>
                <a:satMod val="103000"/>
                <a:lumMod val="10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1000"/>
                <a:satMod val="109000"/>
                <a:lumMod val="105000"/>
              </a:schemeClr>
            </a:gs>
          </a:gsLst>
          <a:lin ang="5400000" scaled="0"/>
        </a:gradFill>
        <a:ln w="6350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INCENTIVES FOR ENGAGING PUBLIC</a:t>
          </a:r>
        </a:p>
      </dsp:txBody>
      <dsp:txXfrm>
        <a:off x="0" y="346409"/>
        <a:ext cx="2548810" cy="826473"/>
      </dsp:txXfrm>
    </dsp:sp>
    <dsp:sp modelId="{A72D1FEE-A160-436C-9113-30EC21B9BBF2}">
      <dsp:nvSpPr>
        <dsp:cNvPr id="0" name=""/>
        <dsp:cNvSpPr/>
      </dsp:nvSpPr>
      <dsp:spPr>
        <a:xfrm>
          <a:off x="0" y="1356415"/>
          <a:ext cx="2548810" cy="281088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in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Build public trust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Accountability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Identify policy priorities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OGP commitments- organized engagement with civil society; participation in governance.</a:t>
          </a:r>
        </a:p>
      </dsp:txBody>
      <dsp:txXfrm>
        <a:off x="0" y="1356415"/>
        <a:ext cx="2548810" cy="2810880"/>
      </dsp:txXfrm>
    </dsp:sp>
    <dsp:sp modelId="{FA552C4E-5B00-40F0-92DA-3560282A46F0}">
      <dsp:nvSpPr>
        <dsp:cNvPr id="0" name=""/>
        <dsp:cNvSpPr/>
      </dsp:nvSpPr>
      <dsp:spPr>
        <a:xfrm>
          <a:off x="2882413" y="311548"/>
          <a:ext cx="2548810" cy="88633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7000"/>
                <a:satMod val="105000"/>
                <a:lumMod val="11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73000"/>
                <a:satMod val="103000"/>
                <a:lumMod val="10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1000"/>
                <a:satMod val="109000"/>
                <a:lumMod val="105000"/>
              </a:schemeClr>
            </a:gs>
          </a:gsLst>
          <a:lin ang="5400000" scaled="0"/>
        </a:gradFill>
        <a:ln w="6350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FAMILIARITY WITH MECHANISMS</a:t>
          </a:r>
        </a:p>
      </dsp:txBody>
      <dsp:txXfrm>
        <a:off x="2882413" y="311548"/>
        <a:ext cx="2548810" cy="886333"/>
      </dsp:txXfrm>
    </dsp:sp>
    <dsp:sp modelId="{49C41DA1-0A75-4FA9-B6A5-17391BECFB60}">
      <dsp:nvSpPr>
        <dsp:cNvPr id="0" name=""/>
        <dsp:cNvSpPr/>
      </dsp:nvSpPr>
      <dsp:spPr>
        <a:xfrm>
          <a:off x="2945063" y="1352526"/>
          <a:ext cx="2548810" cy="281088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in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Two way exchange of information through meetings, discussions, workshops or consultations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Meetings with stakeholders only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Disclosure of information</a:t>
          </a:r>
        </a:p>
      </dsp:txBody>
      <dsp:txXfrm>
        <a:off x="2945063" y="1352526"/>
        <a:ext cx="2548810" cy="2810880"/>
      </dsp:txXfrm>
    </dsp:sp>
    <dsp:sp modelId="{1E6AF054-6317-4616-8285-6C498C687BFE}">
      <dsp:nvSpPr>
        <dsp:cNvPr id="0" name=""/>
        <dsp:cNvSpPr/>
      </dsp:nvSpPr>
      <dsp:spPr>
        <a:xfrm>
          <a:off x="5769655" y="333199"/>
          <a:ext cx="2548810" cy="84903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7000"/>
                <a:satMod val="105000"/>
                <a:lumMod val="11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73000"/>
                <a:satMod val="103000"/>
                <a:lumMod val="10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1000"/>
                <a:satMod val="109000"/>
                <a:lumMod val="105000"/>
              </a:schemeClr>
            </a:gs>
          </a:gsLst>
          <a:lin ang="5400000" scaled="0"/>
        </a:gradFill>
        <a:ln w="6350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RELATION WITH CIVIL SOCIETY</a:t>
          </a:r>
        </a:p>
      </dsp:txBody>
      <dsp:txXfrm>
        <a:off x="5769655" y="333199"/>
        <a:ext cx="2548810" cy="849032"/>
      </dsp:txXfrm>
    </dsp:sp>
    <dsp:sp modelId="{A4C84092-D7F1-415F-BF88-C44884BD5B77}">
      <dsp:nvSpPr>
        <dsp:cNvPr id="0" name=""/>
        <dsp:cNvSpPr/>
      </dsp:nvSpPr>
      <dsp:spPr>
        <a:xfrm>
          <a:off x="5816517" y="1362605"/>
          <a:ext cx="2548810" cy="281088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in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Yes, almost all governments who responded to the survey confidently named civil society organizations that they have been working with.</a:t>
          </a:r>
        </a:p>
      </dsp:txBody>
      <dsp:txXfrm>
        <a:off x="5816517" y="1362605"/>
        <a:ext cx="2548810" cy="281088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A16B00-762C-45FB-AF12-54FA35435226}">
      <dsp:nvSpPr>
        <dsp:cNvPr id="0" name=""/>
        <dsp:cNvSpPr/>
      </dsp:nvSpPr>
      <dsp:spPr>
        <a:xfrm>
          <a:off x="0" y="352060"/>
          <a:ext cx="2564443" cy="83154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7000"/>
                <a:satMod val="105000"/>
                <a:lumMod val="11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73000"/>
                <a:satMod val="103000"/>
                <a:lumMod val="10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1000"/>
                <a:satMod val="109000"/>
                <a:lumMod val="105000"/>
              </a:schemeClr>
            </a:gs>
          </a:gsLst>
          <a:lin ang="5400000" scaled="0"/>
        </a:gradFill>
        <a:ln w="6350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HIGH LEVEL SUPPORT WITHIN MINISTRY</a:t>
          </a:r>
        </a:p>
      </dsp:txBody>
      <dsp:txXfrm>
        <a:off x="0" y="352060"/>
        <a:ext cx="2564443" cy="831542"/>
      </dsp:txXfrm>
    </dsp:sp>
    <dsp:sp modelId="{A72D1FEE-A160-436C-9113-30EC21B9BBF2}">
      <dsp:nvSpPr>
        <dsp:cNvPr id="0" name=""/>
        <dsp:cNvSpPr/>
      </dsp:nvSpPr>
      <dsp:spPr>
        <a:xfrm>
          <a:off x="0" y="1368003"/>
          <a:ext cx="2564443" cy="281088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in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Survey results generally conveyed ministries commitment to transparency and public engagement.</a:t>
          </a:r>
        </a:p>
      </dsp:txBody>
      <dsp:txXfrm>
        <a:off x="0" y="1368003"/>
        <a:ext cx="2564443" cy="2810880"/>
      </dsp:txXfrm>
    </dsp:sp>
    <dsp:sp modelId="{FA552C4E-5B00-40F0-92DA-3560282A46F0}">
      <dsp:nvSpPr>
        <dsp:cNvPr id="0" name=""/>
        <dsp:cNvSpPr/>
      </dsp:nvSpPr>
      <dsp:spPr>
        <a:xfrm>
          <a:off x="2900092" y="316985"/>
          <a:ext cx="2564443" cy="89176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7000"/>
                <a:satMod val="105000"/>
                <a:lumMod val="11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73000"/>
                <a:satMod val="103000"/>
                <a:lumMod val="10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1000"/>
                <a:satMod val="109000"/>
                <a:lumMod val="105000"/>
              </a:schemeClr>
            </a:gs>
          </a:gsLst>
          <a:lin ang="5400000" scaled="0"/>
        </a:gradFill>
        <a:ln w="6350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TIME &amp; PERSONNEL COMMITMENT</a:t>
          </a:r>
        </a:p>
      </dsp:txBody>
      <dsp:txXfrm>
        <a:off x="2900092" y="316985"/>
        <a:ext cx="2564443" cy="891769"/>
      </dsp:txXfrm>
    </dsp:sp>
    <dsp:sp modelId="{49C41DA1-0A75-4FA9-B6A5-17391BECFB60}">
      <dsp:nvSpPr>
        <dsp:cNvPr id="0" name=""/>
        <dsp:cNvSpPr/>
      </dsp:nvSpPr>
      <dsp:spPr>
        <a:xfrm>
          <a:off x="2963126" y="1364336"/>
          <a:ext cx="2564443" cy="281088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in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Most countries mentioned the unit that will likely be in charge of the project- budget reform unit, fiscal transparency unit</a:t>
          </a:r>
        </a:p>
      </dsp:txBody>
      <dsp:txXfrm>
        <a:off x="2963126" y="1364336"/>
        <a:ext cx="2564443" cy="2810880"/>
      </dsp:txXfrm>
    </dsp:sp>
    <dsp:sp modelId="{1E6AF054-6317-4616-8285-6C498C687BFE}">
      <dsp:nvSpPr>
        <dsp:cNvPr id="0" name=""/>
        <dsp:cNvSpPr/>
      </dsp:nvSpPr>
      <dsp:spPr>
        <a:xfrm>
          <a:off x="5805043" y="338769"/>
          <a:ext cx="2564443" cy="85424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7000"/>
                <a:satMod val="105000"/>
                <a:lumMod val="11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73000"/>
                <a:satMod val="103000"/>
                <a:lumMod val="10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1000"/>
                <a:satMod val="109000"/>
                <a:lumMod val="105000"/>
              </a:schemeClr>
            </a:gs>
          </a:gsLst>
          <a:lin ang="5400000" scaled="0"/>
        </a:gradFill>
        <a:ln w="6350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GIFT, IBP RESOURCE SUPPORT</a:t>
          </a:r>
        </a:p>
      </dsp:txBody>
      <dsp:txXfrm>
        <a:off x="5805043" y="338769"/>
        <a:ext cx="2564443" cy="854240"/>
      </dsp:txXfrm>
    </dsp:sp>
    <dsp:sp modelId="{A4C84092-D7F1-415F-BF88-C44884BD5B77}">
      <dsp:nvSpPr>
        <dsp:cNvPr id="0" name=""/>
        <dsp:cNvSpPr/>
      </dsp:nvSpPr>
      <dsp:spPr>
        <a:xfrm>
          <a:off x="5852192" y="1374277"/>
          <a:ext cx="2564443" cy="281088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in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Cross country experiences and best practices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Technical assistance or access to experts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Experience with implementation of the participation process</a:t>
          </a:r>
        </a:p>
      </dsp:txBody>
      <dsp:txXfrm>
        <a:off x="5852192" y="1374277"/>
        <a:ext cx="2564443" cy="281088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3C5C38-2009-4C2E-95F9-5E2371F95D76}">
      <dsp:nvSpPr>
        <dsp:cNvPr id="0" name=""/>
        <dsp:cNvSpPr/>
      </dsp:nvSpPr>
      <dsp:spPr>
        <a:xfrm>
          <a:off x="2036060" y="796"/>
          <a:ext cx="5426293" cy="2700927"/>
        </a:xfrm>
        <a:prstGeom prst="rightArrow">
          <a:avLst>
            <a:gd name="adj1" fmla="val 75000"/>
            <a:gd name="adj2" fmla="val 5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2000" kern="1200" dirty="0"/>
            <a:t>    For each country- 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Implement mechanism;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Document process, evidence for impact research;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Analyze, incorporate inputs;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Meeting with all groups </a:t>
          </a:r>
        </a:p>
      </dsp:txBody>
      <dsp:txXfrm>
        <a:off x="2036060" y="338412"/>
        <a:ext cx="4413445" cy="2025695"/>
      </dsp:txXfrm>
    </dsp:sp>
    <dsp:sp modelId="{6848A0FB-D617-4BCB-9540-9BE118354BC4}">
      <dsp:nvSpPr>
        <dsp:cNvPr id="0" name=""/>
        <dsp:cNvSpPr/>
      </dsp:nvSpPr>
      <dsp:spPr>
        <a:xfrm>
          <a:off x="0" y="241458"/>
          <a:ext cx="1977774" cy="221960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500" kern="1200" dirty="0"/>
        </a:p>
      </dsp:txBody>
      <dsp:txXfrm>
        <a:off x="96547" y="338005"/>
        <a:ext cx="1784680" cy="2026508"/>
      </dsp:txXfrm>
    </dsp:sp>
    <dsp:sp modelId="{893EC835-9190-4257-A134-B0F784CF04E0}">
      <dsp:nvSpPr>
        <dsp:cNvPr id="0" name=""/>
        <dsp:cNvSpPr/>
      </dsp:nvSpPr>
      <dsp:spPr>
        <a:xfrm>
          <a:off x="2098646" y="2964751"/>
          <a:ext cx="5327081" cy="2612083"/>
        </a:xfrm>
        <a:prstGeom prst="rightArrow">
          <a:avLst>
            <a:gd name="adj1" fmla="val 75000"/>
            <a:gd name="adj2" fmla="val 5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Conduct a comparative analysis of public participation in the field of fiscal policy;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Evidence-based evaluations;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Strengthen our guidance to governments.</a:t>
          </a:r>
        </a:p>
      </dsp:txBody>
      <dsp:txXfrm>
        <a:off x="2098646" y="3291261"/>
        <a:ext cx="4347550" cy="1959063"/>
      </dsp:txXfrm>
    </dsp:sp>
    <dsp:sp modelId="{B53D3AE7-88C7-4C57-9801-093D70450C14}">
      <dsp:nvSpPr>
        <dsp:cNvPr id="0" name=""/>
        <dsp:cNvSpPr/>
      </dsp:nvSpPr>
      <dsp:spPr>
        <a:xfrm>
          <a:off x="0" y="3080805"/>
          <a:ext cx="2026230" cy="237838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Phase III: Putting all the pieces together</a:t>
          </a:r>
        </a:p>
      </dsp:txBody>
      <dsp:txXfrm>
        <a:off x="98912" y="3179717"/>
        <a:ext cx="1828406" cy="21805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6346" y="1788454"/>
            <a:ext cx="6270922" cy="2098226"/>
          </a:xfrm>
        </p:spPr>
        <p:txBody>
          <a:bodyPr anchor="b">
            <a:noAutofit/>
          </a:bodyPr>
          <a:lstStyle>
            <a:lvl1pPr algn="ctr">
              <a:defRPr sz="60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09930" y="3956280"/>
            <a:ext cx="5123755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4644" y="6453386"/>
            <a:ext cx="1205958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F013431B-04A6-4CB7-B8B4-3E7DCA775C5D}" type="datetimeFigureOut">
              <a:rPr lang="en-US" smtClean="0"/>
              <a:t>10/16/2018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8041" y="6453386"/>
            <a:ext cx="5267533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73012" y="6453386"/>
            <a:ext cx="1197219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5E9CE6F9-6ABC-4176-8589-185EFCB94797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564643" y="744469"/>
            <a:ext cx="8005589" cy="5349671"/>
            <a:chOff x="564643" y="744469"/>
            <a:chExt cx="8005589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6113972" y="1685652"/>
              <a:ext cx="2456260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357"/>
                  </a:lnTo>
                  <a:lnTo>
                    <a:pt x="8761" y="935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564643" y="744469"/>
              <a:ext cx="2456505" cy="4408488"/>
            </a:xfrm>
            <a:custGeom>
              <a:avLst/>
              <a:gdLst/>
              <a:ahLst/>
              <a:cxnLst/>
              <a:rect l="l" t="t" r="r" b="b"/>
              <a:pathLst>
                <a:path w="10001" h="10000">
                  <a:moveTo>
                    <a:pt x="8762" y="0"/>
                  </a:moveTo>
                  <a:lnTo>
                    <a:pt x="10001" y="0"/>
                  </a:lnTo>
                  <a:lnTo>
                    <a:pt x="10001" y="10000"/>
                  </a:lnTo>
                  <a:lnTo>
                    <a:pt x="1" y="10000"/>
                  </a:lnTo>
                  <a:cubicBezTo>
                    <a:pt x="-2" y="9766"/>
                    <a:pt x="4" y="9586"/>
                    <a:pt x="1" y="9352"/>
                  </a:cubicBezTo>
                  <a:lnTo>
                    <a:pt x="8762" y="9346"/>
                  </a:lnTo>
                  <a:lnTo>
                    <a:pt x="8762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9105535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8700" y="2295526"/>
            <a:ext cx="7200900" cy="357187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3431B-04A6-4CB7-B8B4-3E7DCA775C5D}" type="datetimeFigureOut">
              <a:rPr lang="en-US" smtClean="0"/>
              <a:t>10/16/2018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CE6F9-6ABC-4176-8589-185EFCB947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0280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80797" y="624156"/>
            <a:ext cx="1490950" cy="52432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8700" y="624156"/>
            <a:ext cx="5724525" cy="524324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3431B-04A6-4CB7-B8B4-3E7DCA775C5D}" type="datetimeFigureOut">
              <a:rPr lang="en-US" smtClean="0"/>
              <a:t>10/16/2018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CE6F9-6ABC-4176-8589-185EFCB947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0034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1" y="685800"/>
            <a:ext cx="6191983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8701" y="2286000"/>
            <a:ext cx="6191983" cy="318281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3431B-04A6-4CB7-B8B4-3E7DCA775C5D}" type="datetimeFigureOut">
              <a:rPr lang="en-US" smtClean="0"/>
              <a:t>10/16/2018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CE6F9-6ABC-4176-8589-185EFCB9479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BC44E55-E195-4592-B2C2-7ED181850C9B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1" y="752839"/>
            <a:ext cx="900397" cy="970454"/>
          </a:xfrm>
          <a:prstGeom prst="rect">
            <a:avLst/>
          </a:prstGeom>
          <a:extLst>
            <a:ext uri="{FAA26D3D-D897-4be2-8F04-BA451C77F1D7}">
              <ma14:placeholderFlag xmlns:lc="http://schemas.openxmlformats.org/drawingml/2006/lockedCanvas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ma14="http://schemas.microsoft.com/office/mac/drawingml/2011/main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6cid="http://schemas.microsoft.com/office/word/2016/wordml/cid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/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0ED962B-4A71-41E7-A8DF-EABC6FB8D637}"/>
              </a:ext>
            </a:extLst>
          </p:cNvPr>
          <p:cNvPicPr/>
          <p:nvPr userDrawn="1"/>
        </p:nvPicPr>
        <p:blipFill>
          <a:blip r:embed="rId3"/>
          <a:stretch>
            <a:fillRect/>
          </a:stretch>
        </p:blipFill>
        <p:spPr>
          <a:xfrm>
            <a:off x="7329205" y="64195"/>
            <a:ext cx="900397" cy="1175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1257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3431B-04A6-4CB7-B8B4-3E7DCA775C5D}" type="datetimeFigureOut">
              <a:rPr lang="en-US" smtClean="0"/>
              <a:t>10/16/2018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CE6F9-6ABC-4176-8589-185EFCB947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9096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3769" y="1301361"/>
            <a:ext cx="7209728" cy="2852737"/>
          </a:xfrm>
        </p:spPr>
        <p:txBody>
          <a:bodyPr anchor="b">
            <a:normAutofit/>
          </a:bodyPr>
          <a:lstStyle>
            <a:lvl1pPr algn="r">
              <a:defRPr sz="60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3769" y="4216328"/>
            <a:ext cx="7209728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2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4181" y="6453386"/>
            <a:ext cx="1216807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013431B-04A6-4CB7-B8B4-3E7DCA775C5D}" type="datetimeFigureOut">
              <a:rPr lang="en-US" smtClean="0"/>
              <a:t>10/16/2018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8234" y="6453386"/>
            <a:ext cx="5267533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73012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E9CE6F9-6ABC-4176-8589-185EFCB9479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6113972" y="1685652"/>
            <a:ext cx="2456260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8" name="Freeform 7" title="Crop Mark"/>
          <p:cNvSpPr/>
          <p:nvPr/>
        </p:nvSpPr>
        <p:spPr bwMode="auto">
          <a:xfrm>
            <a:off x="6113972" y="1685652"/>
            <a:ext cx="2456260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1948136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8700" y="2286000"/>
            <a:ext cx="3335840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94052" y="2286000"/>
            <a:ext cx="3335840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3431B-04A6-4CB7-B8B4-3E7DCA775C5D}" type="datetimeFigureOut">
              <a:rPr lang="en-US" smtClean="0"/>
              <a:t>10/16/2018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CE6F9-6ABC-4176-8589-185EFCB947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408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2009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8700" y="2340230"/>
            <a:ext cx="3335840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400" b="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8700" y="3305208"/>
            <a:ext cx="3335839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93760" y="2349754"/>
            <a:ext cx="3335840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400" b="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93760" y="3305208"/>
            <a:ext cx="3335840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3431B-04A6-4CB7-B8B4-3E7DCA775C5D}" type="datetimeFigureOut">
              <a:rPr lang="en-US" smtClean="0"/>
              <a:t>10/16/2018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CE6F9-6ABC-4176-8589-185EFCB947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1471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3431B-04A6-4CB7-B8B4-3E7DCA775C5D}" type="datetimeFigureOut">
              <a:rPr lang="en-US" smtClean="0"/>
              <a:t>10/16/2018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CE6F9-6ABC-4176-8589-185EFCB947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5264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3431B-04A6-4CB7-B8B4-3E7DCA775C5D}" type="datetimeFigureOut">
              <a:rPr lang="en-US" smtClean="0"/>
              <a:t>10/16/2018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CE6F9-6ABC-4176-8589-185EFCB947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5438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397764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925" y="685800"/>
            <a:ext cx="289179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4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2015" y="685801"/>
            <a:ext cx="3909060" cy="5175250"/>
          </a:xfrm>
        </p:spPr>
        <p:txBody>
          <a:bodyPr/>
          <a:lstStyle>
            <a:lvl1pPr>
              <a:defRPr sz="1500"/>
            </a:lvl1pPr>
            <a:lvl2pPr>
              <a:defRPr sz="1500"/>
            </a:lvl2pPr>
            <a:lvl3pPr>
              <a:defRPr sz="1350"/>
            </a:lvl3pPr>
            <a:lvl4pPr>
              <a:defRPr sz="135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2925" y="2856344"/>
            <a:ext cx="2891790" cy="3011056"/>
          </a:xfrm>
        </p:spPr>
        <p:txBody>
          <a:bodyPr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2925" y="6453386"/>
            <a:ext cx="90342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013431B-04A6-4CB7-B8B4-3E7DCA775C5D}" type="datetimeFigureOut">
              <a:rPr lang="en-US" smtClean="0"/>
              <a:t>10/16/2018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54459" y="6453386"/>
            <a:ext cx="1780256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2355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E9CE6F9-6ABC-4176-8589-185EFCB9479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Divider Bar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8777516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397764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925" y="685800"/>
            <a:ext cx="289179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4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149090" y="1"/>
            <a:ext cx="4994910" cy="6857999"/>
          </a:xfrm>
        </p:spPr>
        <p:txBody>
          <a:bodyPr anchor="t"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1500"/>
            </a:lvl2pPr>
            <a:lvl3pPr marL="685800" indent="0">
              <a:buNone/>
              <a:defRPr sz="15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2925" y="2855968"/>
            <a:ext cx="2891790" cy="3011432"/>
          </a:xfrm>
        </p:spPr>
        <p:txBody>
          <a:bodyPr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2925" y="6453386"/>
            <a:ext cx="90342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013431B-04A6-4CB7-B8B4-3E7DCA775C5D}" type="datetimeFigureOut">
              <a:rPr lang="en-US" smtClean="0"/>
              <a:t>10/16/2018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54459" y="6453386"/>
            <a:ext cx="1780256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2355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E9CE6F9-6ABC-4176-8589-185EFCB9479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Divider Bar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5604002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2009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8700" y="2286000"/>
            <a:ext cx="72009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42987" y="6453386"/>
            <a:ext cx="903429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2"/>
                </a:solidFill>
              </a:defRPr>
            </a:lvl1pPr>
          </a:lstStyle>
          <a:p>
            <a:fld id="{F013431B-04A6-4CB7-B8B4-3E7DCA775C5D}" type="datetimeFigureOut">
              <a:rPr lang="en-US" smtClean="0"/>
              <a:t>10/16/2018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70173" y="6453386"/>
            <a:ext cx="4710623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4552" y="6453386"/>
            <a:ext cx="1197219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>
                <a:solidFill>
                  <a:schemeClr val="tx2"/>
                </a:solidFill>
              </a:defRPr>
            </a:lvl1pPr>
          </a:lstStyle>
          <a:p>
            <a:fld id="{5E9CE6F9-6ABC-4176-8589-185EFCB9479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58571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 title="Side bar"/>
          <p:cNvSpPr/>
          <p:nvPr/>
        </p:nvSpPr>
        <p:spPr>
          <a:xfrm>
            <a:off x="358571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33432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</p:sldLayoutIdLst>
  <p:txStyles>
    <p:titleStyle>
      <a:lvl1pPr algn="l" defTabSz="6858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6858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1" pos="6912" userDrawn="1">
          <p15:clr>
            <a:srgbClr val="F26B43"/>
          </p15:clr>
        </p15:guide>
        <p15:guide id="12" pos="936" userDrawn="1">
          <p15:clr>
            <a:srgbClr val="F26B43"/>
          </p15:clr>
        </p15:guide>
        <p15:guide id="13" pos="864" userDrawn="1">
          <p15:clr>
            <a:srgbClr val="F26B43"/>
          </p15:clr>
        </p15:guide>
        <p15:guide id="14" orient="horz" pos="1368" userDrawn="1">
          <p15:clr>
            <a:srgbClr val="F26B43"/>
          </p15:clr>
        </p15:guide>
        <p15:guide id="15" orient="horz" pos="1440" userDrawn="1">
          <p15:clr>
            <a:srgbClr val="F26B43"/>
          </p15:clr>
        </p15:guide>
        <p15:guide id="16" orient="horz" pos="3696" userDrawn="1">
          <p15:clr>
            <a:srgbClr val="F26B43"/>
          </p15:clr>
        </p15:guide>
        <p15:guide id="17" orient="horz" pos="432" userDrawn="1">
          <p15:clr>
            <a:srgbClr val="F26B43"/>
          </p15:clr>
        </p15:guide>
        <p15:guide id="18" orient="horz" pos="1512" userDrawn="1">
          <p15:clr>
            <a:srgbClr val="F26B43"/>
          </p15:clr>
        </p15:guide>
        <p15:guide id="19" pos="5184" userDrawn="1">
          <p15:clr>
            <a:srgbClr val="F26B43"/>
          </p15:clr>
        </p15:guide>
        <p15:guide id="20" pos="702" userDrawn="1">
          <p15:clr>
            <a:srgbClr val="F26B43"/>
          </p15:clr>
        </p15:guide>
        <p15:guide id="21" pos="64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950" dirty="0"/>
              <a:t>GIFT and IBP Pilot PROJECT on PUBLIC PARTICIPATION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Portugal Meeting: </a:t>
            </a:r>
            <a:r>
              <a:rPr lang="en-US"/>
              <a:t>October 16</a:t>
            </a:r>
            <a:r>
              <a:rPr lang="en-US" baseline="30000"/>
              <a:t>th</a:t>
            </a:r>
            <a:r>
              <a:rPr lang="en-US"/>
              <a:t> </a:t>
            </a:r>
            <a:r>
              <a:rPr lang="en-US" dirty="0"/>
              <a:t>2018</a:t>
            </a:r>
          </a:p>
        </p:txBody>
      </p:sp>
    </p:spTree>
    <p:extLst>
      <p:ext uri="{BB962C8B-B14F-4D97-AF65-F5344CB8AC3E}">
        <p14:creationId xmlns:p14="http://schemas.microsoft.com/office/powerpoint/2010/main" val="16061640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3813EF-A2BC-4EBF-B553-D68F7459EE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7444" y="248805"/>
            <a:ext cx="7181021" cy="550889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800" dirty="0"/>
              <a:t>At the end of the project we should have:</a:t>
            </a:r>
          </a:p>
          <a:p>
            <a:pPr marL="0" indent="0">
              <a:buNone/>
            </a:pPr>
            <a:endParaRPr lang="en-US" dirty="0"/>
          </a:p>
          <a:p>
            <a:pPr lvl="0"/>
            <a:r>
              <a:rPr lang="en-US" dirty="0"/>
              <a:t>Four to five countries with meaningful participation experience in the budgeting process;</a:t>
            </a:r>
          </a:p>
          <a:p>
            <a:pPr lvl="0"/>
            <a:r>
              <a:rPr lang="en-US" dirty="0"/>
              <a:t>Country case studies, with findings and recommendations;</a:t>
            </a:r>
          </a:p>
          <a:p>
            <a:pPr lvl="0"/>
            <a:r>
              <a:rPr lang="en-US" dirty="0"/>
              <a:t>Revision of Open Budget Survey indicators in the participation section;</a:t>
            </a:r>
          </a:p>
          <a:p>
            <a:pPr lvl="0"/>
            <a:r>
              <a:rPr lang="en-US" dirty="0"/>
              <a:t>Comparative review and assessment of all cases, with findings and recommendations;</a:t>
            </a:r>
          </a:p>
          <a:p>
            <a:pPr lvl="0"/>
            <a:r>
              <a:rPr lang="en-US" dirty="0"/>
              <a:t>An executive document to guide GIFT community on the next steps.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97529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1288A0-344E-452F-96EE-854806BBDA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2974" y="885223"/>
            <a:ext cx="6681355" cy="1153391"/>
          </a:xfrm>
        </p:spPr>
        <p:txBody>
          <a:bodyPr>
            <a:normAutofit/>
          </a:bodyPr>
          <a:lstStyle/>
          <a:p>
            <a:r>
              <a:rPr lang="en-US" altLang="en-US" sz="3600" b="1" u="sng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Draft tentative timeline for implementing mechanism</a:t>
            </a:r>
            <a:r>
              <a:rPr lang="en-US" altLang="en-US" sz="3600" b="1" u="sng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600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05241987-EA7B-466D-9B27-EC325FB88277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602638395"/>
              </p:ext>
            </p:extLst>
          </p:nvPr>
        </p:nvGraphicFramePr>
        <p:xfrm>
          <a:off x="1103243" y="2663686"/>
          <a:ext cx="6861589" cy="354463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50478">
                  <a:extLst>
                    <a:ext uri="{9D8B030D-6E8A-4147-A177-3AD203B41FA5}">
                      <a16:colId xmlns:a16="http://schemas.microsoft.com/office/drawing/2014/main" val="3972530478"/>
                    </a:ext>
                  </a:extLst>
                </a:gridCol>
                <a:gridCol w="4211111">
                  <a:extLst>
                    <a:ext uri="{9D8B030D-6E8A-4147-A177-3AD203B41FA5}">
                      <a16:colId xmlns:a16="http://schemas.microsoft.com/office/drawing/2014/main" val="4127537216"/>
                    </a:ext>
                  </a:extLst>
                </a:gridCol>
              </a:tblGrid>
              <a:tr h="2215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Calibri" panose="020F0502020204030204" pitchFamily="34" charset="0"/>
                        </a:rPr>
                        <a:t>Timeline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Calibri" panose="020F0502020204030204" pitchFamily="34" charset="0"/>
                        </a:rPr>
                        <a:t>Activity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42275059"/>
                  </a:ext>
                </a:extLst>
              </a:tr>
              <a:tr h="66461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Three to four months</a:t>
                      </a:r>
                      <a:endParaRPr lang="en-US" sz="13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Calibri" panose="020F0502020204030204" pitchFamily="34" charset="0"/>
                        </a:rPr>
                        <a:t>National advisory group meets to identify focus of public participation, the participation mechanism and draft workplan.  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56192488"/>
                  </a:ext>
                </a:extLst>
              </a:tr>
              <a:tr h="66461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Three to four months</a:t>
                      </a:r>
                      <a:endParaRPr lang="en-US" sz="13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Calibri" panose="020F0502020204030204" pitchFamily="34" charset="0"/>
                        </a:rPr>
                        <a:t>Discuss and refine workplan for implementing participation mechanism; develop evaluation framework.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42608609"/>
                  </a:ext>
                </a:extLst>
              </a:tr>
              <a:tr h="66461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Two to three months </a:t>
                      </a:r>
                      <a:endParaRPr lang="en-US" sz="13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Calibri" panose="020F0502020204030204" pitchFamily="34" charset="0"/>
                        </a:rPr>
                        <a:t>Advertise participation opportunity; mobilize participants; distribute information needed to prepare for participation.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09548569"/>
                  </a:ext>
                </a:extLst>
              </a:tr>
              <a:tr h="66461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Four to eight months</a:t>
                      </a:r>
                      <a:endParaRPr lang="en-US" sz="13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Calibri" panose="020F0502020204030204" pitchFamily="34" charset="0"/>
                        </a:rPr>
                        <a:t>Implement and document mechanism. Incorporate citizen inputs into draft budget; inform citizens of how inputs were used in draft budget.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56256164"/>
                  </a:ext>
                </a:extLst>
              </a:tr>
              <a:tr h="2215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Four to six months</a:t>
                      </a:r>
                      <a:endParaRPr lang="en-US" sz="13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Calibri" panose="020F0502020204030204" pitchFamily="34" charset="0"/>
                        </a:rPr>
                        <a:t>Evaluate participation process and outcomes.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63618354"/>
                  </a:ext>
                </a:extLst>
              </a:tr>
              <a:tr h="44307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Four to six months</a:t>
                      </a:r>
                      <a:endParaRPr lang="en-US" sz="13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Calibri" panose="020F0502020204030204" pitchFamily="34" charset="0"/>
                        </a:rPr>
                        <a:t>Comparative analysis of public participation in budgeting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75018129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37ECA6B3-BF67-480F-9E86-1CB6C3842E61}"/>
              </a:ext>
            </a:extLst>
          </p:cNvPr>
          <p:cNvSpPr txBox="1"/>
          <p:nvPr/>
        </p:nvSpPr>
        <p:spPr>
          <a:xfrm>
            <a:off x="1114335" y="2056365"/>
            <a:ext cx="73255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The suggested timeline for each mechanism is 20 to 30 months. </a:t>
            </a:r>
            <a:endParaRPr lang="en-US" altLang="en-US" sz="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459223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191827" y="2089027"/>
            <a:ext cx="6758039" cy="2702549"/>
          </a:xfrm>
          <a:ln w="28575">
            <a:solidFill>
              <a:schemeClr val="tx1"/>
            </a:solidFill>
          </a:ln>
        </p:spPr>
        <p:txBody>
          <a:bodyPr anchor="ctr"/>
          <a:lstStyle/>
          <a:p>
            <a:r>
              <a:rPr lang="en-US" dirty="0"/>
              <a:t>Q&amp;A</a:t>
            </a:r>
            <a:br>
              <a:rPr lang="en-US" dirty="0"/>
            </a:br>
            <a:br>
              <a:rPr lang="en-US" dirty="0"/>
            </a:br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8594279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E6CAE-61B5-47E4-83CC-5F9BCB893B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1" y="685800"/>
            <a:ext cx="6191983" cy="14859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5104F4-6BCE-4AE2-877B-3558B43E77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28701" y="2286000"/>
            <a:ext cx="6191983" cy="3182816"/>
          </a:xfrm>
        </p:spPr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B45CED0-CFB4-439B-A3CF-4D193EB5FE1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552" b="34735"/>
          <a:stretch/>
        </p:blipFill>
        <p:spPr>
          <a:xfrm rot="688740">
            <a:off x="2649845" y="2852930"/>
            <a:ext cx="6256286" cy="369038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0F7258C-B7C2-4334-8FB4-300D436DF18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9173" r="611" b="10359"/>
          <a:stretch/>
        </p:blipFill>
        <p:spPr>
          <a:xfrm rot="21035771">
            <a:off x="545442" y="314683"/>
            <a:ext cx="5644344" cy="3091672"/>
          </a:xfrm>
          <a:prstGeom prst="rect">
            <a:avLst/>
          </a:prstGeom>
        </p:spPr>
      </p:pic>
      <p:pic>
        <p:nvPicPr>
          <p:cNvPr id="13" name="Content Placeholder 3">
            <a:extLst>
              <a:ext uri="{FF2B5EF4-FFF2-40B4-BE49-F238E27FC236}">
                <a16:creationId xmlns:a16="http://schemas.microsoft.com/office/drawing/2014/main" id="{7DA85AE9-5FD8-4851-9825-280322BACA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800879">
            <a:off x="583908" y="1027541"/>
            <a:ext cx="8277636" cy="189114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A6F4184-A0B3-428C-AAF8-884FFD79ABC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1333"/>
          <a:stretch/>
        </p:blipFill>
        <p:spPr>
          <a:xfrm rot="1786001">
            <a:off x="-229047" y="5230906"/>
            <a:ext cx="7193322" cy="1200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0299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FF491A1-2327-4C99-899E-93A78E1E1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8706" y="1371603"/>
            <a:ext cx="6468493" cy="1114425"/>
          </a:xfrm>
        </p:spPr>
        <p:txBody>
          <a:bodyPr>
            <a:normAutofit fontScale="90000"/>
          </a:bodyPr>
          <a:lstStyle/>
          <a:p>
            <a:r>
              <a:rPr lang="en-US" u="sng" dirty="0"/>
              <a:t>OUTLINE OF PILOT PROJECT </a:t>
            </a:r>
            <a:br>
              <a:rPr lang="en-US" u="sng" dirty="0"/>
            </a:br>
            <a:r>
              <a:rPr lang="en-US" u="sng" dirty="0"/>
              <a:t>ON PUBLIC PARTICIPATION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E601241-91B5-4A52-A24A-ED7586730B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28702" y="2714628"/>
            <a:ext cx="6488467" cy="2592557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1800" dirty="0"/>
              <a:t>Project- To support select governments to pilot practical and meaningful mechanisms for engaging with citizens on fiscal policies. </a:t>
            </a:r>
          </a:p>
          <a:p>
            <a:pPr marL="0" indent="0">
              <a:buNone/>
            </a:pPr>
            <a:endParaRPr lang="en-US" sz="1800" dirty="0"/>
          </a:p>
          <a:p>
            <a:pPr lvl="0"/>
            <a:r>
              <a:rPr lang="en-US" sz="1800" dirty="0"/>
              <a:t>Support pilot projects in 4-5 countries on public participation mechanisms;</a:t>
            </a:r>
          </a:p>
          <a:p>
            <a:pPr lvl="0"/>
            <a:r>
              <a:rPr lang="en-US" sz="1800" dirty="0"/>
              <a:t>Document the pilots; and </a:t>
            </a:r>
          </a:p>
          <a:p>
            <a:pPr lvl="0"/>
            <a:r>
              <a:rPr lang="en-US" sz="1800" dirty="0"/>
              <a:t>Adapt resources from the pilots and develop additional resources to help others replicate these experiences. </a:t>
            </a:r>
          </a:p>
        </p:txBody>
      </p:sp>
    </p:spTree>
    <p:extLst>
      <p:ext uri="{BB962C8B-B14F-4D97-AF65-F5344CB8AC3E}">
        <p14:creationId xmlns:p14="http://schemas.microsoft.com/office/powerpoint/2010/main" val="4420045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7753" y="1133979"/>
            <a:ext cx="7968494" cy="1028699"/>
          </a:xfrm>
        </p:spPr>
        <p:txBody>
          <a:bodyPr>
            <a:normAutofit/>
          </a:bodyPr>
          <a:lstStyle/>
          <a:p>
            <a:r>
              <a:rPr lang="en-US" sz="3600" u="sng" dirty="0"/>
              <a:t>SUMMARY OF SURVEY RESPONSES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F51CE1B0-C61D-48CE-A179-4CEE99A4DC95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205026933"/>
              </p:ext>
            </p:extLst>
          </p:nvPr>
        </p:nvGraphicFramePr>
        <p:xfrm>
          <a:off x="587753" y="1648329"/>
          <a:ext cx="8365328" cy="46923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224989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F51CE1B0-C61D-48CE-A179-4CEE99A4DC95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830001025"/>
              </p:ext>
            </p:extLst>
          </p:nvPr>
        </p:nvGraphicFramePr>
        <p:xfrm>
          <a:off x="592282" y="1627548"/>
          <a:ext cx="8416636" cy="47109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itle 1">
            <a:extLst>
              <a:ext uri="{FF2B5EF4-FFF2-40B4-BE49-F238E27FC236}">
                <a16:creationId xmlns:a16="http://schemas.microsoft.com/office/drawing/2014/main" id="{3E5E7579-E1BF-4655-A48B-AF368B8018B4}"/>
              </a:ext>
            </a:extLst>
          </p:cNvPr>
          <p:cNvSpPr txBox="1">
            <a:spLocks/>
          </p:cNvSpPr>
          <p:nvPr/>
        </p:nvSpPr>
        <p:spPr>
          <a:xfrm>
            <a:off x="592282" y="1122494"/>
            <a:ext cx="7839274" cy="101010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6858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u="sng" dirty="0"/>
              <a:t>SUMMARY OF SURVEY RESPONSES</a:t>
            </a:r>
          </a:p>
        </p:txBody>
      </p:sp>
    </p:spTree>
    <p:extLst>
      <p:ext uri="{BB962C8B-B14F-4D97-AF65-F5344CB8AC3E}">
        <p14:creationId xmlns:p14="http://schemas.microsoft.com/office/powerpoint/2010/main" val="14071529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AA6EC888-B85F-410F-B430-06583E94B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8571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69805AF4-7989-43AB-9A60-14E3F851FB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E0036B63-B0EC-4AF3-95D3-2E2DCA25F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Image result for blank flags to decorate">
            <a:extLst>
              <a:ext uri="{FF2B5EF4-FFF2-40B4-BE49-F238E27FC236}">
                <a16:creationId xmlns:a16="http://schemas.microsoft.com/office/drawing/2014/main" id="{5FAA336F-28CB-485E-B2D9-FE1FC5AE7709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316" y="898953"/>
            <a:ext cx="5385084" cy="5257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3A0A13A-83E0-456A-B475-DF02ED6FCDB2}"/>
              </a:ext>
            </a:extLst>
          </p:cNvPr>
          <p:cNvSpPr txBox="1"/>
          <p:nvPr/>
        </p:nvSpPr>
        <p:spPr>
          <a:xfrm>
            <a:off x="3904369" y="1879537"/>
            <a:ext cx="1507524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0" dirty="0"/>
              <a:t>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7952E73-E542-4574-82BA-21048FBB9B4B}"/>
              </a:ext>
            </a:extLst>
          </p:cNvPr>
          <p:cNvSpPr txBox="1"/>
          <p:nvPr/>
        </p:nvSpPr>
        <p:spPr>
          <a:xfrm rot="16200000">
            <a:off x="-1769268" y="2977052"/>
            <a:ext cx="6068974" cy="7328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4000" dirty="0"/>
              <a:t>Identify Countries for Pilots</a:t>
            </a:r>
          </a:p>
        </p:txBody>
      </p:sp>
    </p:spTree>
    <p:extLst>
      <p:ext uri="{BB962C8B-B14F-4D97-AF65-F5344CB8AC3E}">
        <p14:creationId xmlns:p14="http://schemas.microsoft.com/office/powerpoint/2010/main" val="2931618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>
            <a:extLst>
              <a:ext uri="{FF2B5EF4-FFF2-40B4-BE49-F238E27FC236}">
                <a16:creationId xmlns:a16="http://schemas.microsoft.com/office/drawing/2014/main" id="{449BC34D-9C23-4D6D-8213-1F471AF85B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64643" y="744469"/>
            <a:ext cx="8005589" cy="5349671"/>
            <a:chOff x="752858" y="744469"/>
            <a:chExt cx="10674117" cy="5349671"/>
          </a:xfrm>
        </p:grpSpPr>
        <p:sp>
          <p:nvSpPr>
            <p:cNvPr id="34" name="Freeform 6">
              <a:extLst>
                <a:ext uri="{FF2B5EF4-FFF2-40B4-BE49-F238E27FC236}">
                  <a16:creationId xmlns:a16="http://schemas.microsoft.com/office/drawing/2014/main" id="{FA0F5D6C-5025-4D7E-82DD-C2C6FDA1E7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35" name="Freeform 6">
              <a:extLst>
                <a:ext uri="{FF2B5EF4-FFF2-40B4-BE49-F238E27FC236}">
                  <a16:creationId xmlns:a16="http://schemas.microsoft.com/office/drawing/2014/main" id="{E2AF2C17-4AB4-4402-B84B-129EF95D16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  <p:sp useBgFill="1">
        <p:nvSpPr>
          <p:cNvPr id="37" name="Rectangle 36">
            <a:extLst>
              <a:ext uri="{FF2B5EF4-FFF2-40B4-BE49-F238E27FC236}">
                <a16:creationId xmlns:a16="http://schemas.microsoft.com/office/drawing/2014/main" id="{CB73C468-D875-4A8E-A540-E43BF8232D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826E41-72EA-4D93-BD46-AFAF7BF27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2302" y="2309403"/>
            <a:ext cx="3598683" cy="243920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 defTabSz="914400"/>
            <a:r>
              <a:rPr lang="en-US" sz="4000" cap="all" dirty="0"/>
              <a:t>PARTICIPATION PILOT ENGAGEMENT LETTER</a:t>
            </a:r>
          </a:p>
        </p:txBody>
      </p:sp>
      <p:sp>
        <p:nvSpPr>
          <p:cNvPr id="39" name="Freeform 6">
            <a:extLst>
              <a:ext uri="{FF2B5EF4-FFF2-40B4-BE49-F238E27FC236}">
                <a16:creationId xmlns:a16="http://schemas.microsoft.com/office/drawing/2014/main" id="{B4734F2F-19FC-4D35-9BDE-5CEAD57D9B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270908" y="2016617"/>
            <a:ext cx="2456260" cy="4408488"/>
          </a:xfrm>
          <a:custGeom>
            <a:avLst/>
            <a:gdLst/>
            <a:ahLst/>
            <a:cxnLst/>
            <a:rect l="l" t="t" r="r" b="b"/>
            <a:pathLst>
              <a:path w="10000" h="10000">
                <a:moveTo>
                  <a:pt x="8761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9126"/>
                </a:lnTo>
                <a:lnTo>
                  <a:pt x="8761" y="9127"/>
                </a:lnTo>
                <a:lnTo>
                  <a:pt x="8761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41" name="Freeform 6">
            <a:extLst>
              <a:ext uri="{FF2B5EF4-FFF2-40B4-BE49-F238E27FC236}">
                <a16:creationId xmlns:a16="http://schemas.microsoft.com/office/drawing/2014/main" id="{D97A8A26-FD96-4968-A34A-727382AC7E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486872" y="634028"/>
            <a:ext cx="2456751" cy="4408488"/>
          </a:xfrm>
          <a:custGeom>
            <a:avLst/>
            <a:gdLst/>
            <a:ahLst/>
            <a:cxnLst/>
            <a:rect l="l" t="t" r="r" b="b"/>
            <a:pathLst>
              <a:path w="10002" h="10000">
                <a:moveTo>
                  <a:pt x="8763" y="0"/>
                </a:moveTo>
                <a:lnTo>
                  <a:pt x="10002" y="0"/>
                </a:lnTo>
                <a:lnTo>
                  <a:pt x="10002" y="10000"/>
                </a:lnTo>
                <a:lnTo>
                  <a:pt x="2" y="10000"/>
                </a:lnTo>
                <a:cubicBezTo>
                  <a:pt x="-2" y="9698"/>
                  <a:pt x="4" y="9427"/>
                  <a:pt x="0" y="9125"/>
                </a:cubicBezTo>
                <a:lnTo>
                  <a:pt x="8763" y="9128"/>
                </a:lnTo>
                <a:lnTo>
                  <a:pt x="8763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6C4A2D77-5810-4F3B-894F-51ABDD1047E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10" y="914401"/>
            <a:ext cx="3743375" cy="5199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0884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FF2536-FAE2-4B5C-A79C-56643AE5B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1" y="685800"/>
            <a:ext cx="6455464" cy="1103243"/>
          </a:xfrm>
        </p:spPr>
        <p:txBody>
          <a:bodyPr>
            <a:normAutofit fontScale="90000"/>
          </a:bodyPr>
          <a:lstStyle/>
          <a:p>
            <a:r>
              <a:rPr lang="en-US" u="sng" dirty="0"/>
              <a:t>Phase I: Setting the Stage </a:t>
            </a:r>
            <a:br>
              <a:rPr lang="en-US" u="sng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80016B-A2C7-429E-A762-0A9D9EAA04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28701" y="1789043"/>
            <a:ext cx="7638221" cy="438315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a) Establishing a national advisory group</a:t>
            </a:r>
            <a:endParaRPr lang="en-US" u="sng" dirty="0"/>
          </a:p>
          <a:p>
            <a:pPr marL="896112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/>
              <a:t>Identify the objective of public participation</a:t>
            </a:r>
          </a:p>
          <a:p>
            <a:pPr marL="896112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/>
              <a:t>Identify the topic that the participation mechanism will cover (e.g., social spending policies, public services, etc.) </a:t>
            </a:r>
          </a:p>
          <a:p>
            <a:pPr marL="896112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/>
              <a:t>Identify the appropriate participation mechanism </a:t>
            </a:r>
          </a:p>
          <a:p>
            <a:pPr marL="896112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/>
              <a:t>Draft a research plan for assessing the impact of participation</a:t>
            </a:r>
          </a:p>
          <a:p>
            <a:pPr marL="896112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/>
              <a:t>Draft a timeline for implementing the mechanism</a:t>
            </a:r>
          </a:p>
          <a:p>
            <a:pPr marL="0" indent="-1828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/>
          </a:p>
          <a:p>
            <a:pPr marL="0" indent="-1828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/>
              <a:t>b) </a:t>
            </a:r>
            <a:r>
              <a:rPr lang="en-US" dirty="0"/>
              <a:t>Selection of an international advisory group</a:t>
            </a:r>
          </a:p>
          <a:p>
            <a:pPr marL="854964" lvl="1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experts in the field of public participation who will advise on the design, implementation and evaluation of the overall project and on country-level plans</a:t>
            </a:r>
          </a:p>
          <a:p>
            <a:pPr marL="0" indent="-1828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/>
          </a:p>
          <a:p>
            <a:pPr marL="0" indent="-1828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/>
              <a:t>c) </a:t>
            </a:r>
            <a:r>
              <a:rPr lang="en-US" dirty="0"/>
              <a:t>Kick-off meeting</a:t>
            </a:r>
          </a:p>
          <a:p>
            <a:pPr marL="854964" lvl="1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IBP, GIFT, national and international advisory groups (other stakeholders) convene </a:t>
            </a:r>
          </a:p>
          <a:p>
            <a:pPr marL="854964" lvl="1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 marL="0" indent="-1828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18668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6CE32221-7B8B-404E-AFFA-D9936A100477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959054058"/>
              </p:ext>
            </p:extLst>
          </p:nvPr>
        </p:nvGraphicFramePr>
        <p:xfrm>
          <a:off x="653143" y="733529"/>
          <a:ext cx="7626699" cy="55768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F2A5CC4C-C8DF-42F3-9906-63A63398CEBF}"/>
              </a:ext>
            </a:extLst>
          </p:cNvPr>
          <p:cNvSpPr txBox="1"/>
          <p:nvPr/>
        </p:nvSpPr>
        <p:spPr>
          <a:xfrm>
            <a:off x="864158" y="1296705"/>
            <a:ext cx="177855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Phase II: Moving to Action</a:t>
            </a:r>
          </a:p>
        </p:txBody>
      </p:sp>
    </p:spTree>
    <p:extLst>
      <p:ext uri="{BB962C8B-B14F-4D97-AF65-F5344CB8AC3E}">
        <p14:creationId xmlns:p14="http://schemas.microsoft.com/office/powerpoint/2010/main" val="20661944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</TotalTime>
  <Words>599</Words>
  <Application>Microsoft Office PowerPoint</Application>
  <PresentationFormat>On-screen Show (4:3)</PresentationFormat>
  <Paragraphs>83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MS Mincho</vt:lpstr>
      <vt:lpstr>Arial</vt:lpstr>
      <vt:lpstr>Calibri</vt:lpstr>
      <vt:lpstr>Franklin Gothic Book</vt:lpstr>
      <vt:lpstr>Times New Roman</vt:lpstr>
      <vt:lpstr>Crop</vt:lpstr>
      <vt:lpstr>GIFT and IBP Pilot PROJECT on PUBLIC PARTICIPATION</vt:lpstr>
      <vt:lpstr>PowerPoint Presentation</vt:lpstr>
      <vt:lpstr>OUTLINE OF PILOT PROJECT  ON PUBLIC PARTICIPATION</vt:lpstr>
      <vt:lpstr>SUMMARY OF SURVEY RESPONSES</vt:lpstr>
      <vt:lpstr>PowerPoint Presentation</vt:lpstr>
      <vt:lpstr>PowerPoint Presentation</vt:lpstr>
      <vt:lpstr>PARTICIPATION PILOT ENGAGEMENT LETTER</vt:lpstr>
      <vt:lpstr>Phase I: Setting the Stage  </vt:lpstr>
      <vt:lpstr>PowerPoint Presentation</vt:lpstr>
      <vt:lpstr>PowerPoint Presentation</vt:lpstr>
      <vt:lpstr>Draft tentative timeline for implementing mechanism:</vt:lpstr>
      <vt:lpstr>Q&amp;A  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GIFT and IBP Pilot PROJECT on PUBLIC PARTICIPATION</dc:title>
  <dc:creator>Suad Hasan</dc:creator>
  <cp:lastModifiedBy>Suad Hasan</cp:lastModifiedBy>
  <cp:revision>5</cp:revision>
  <dcterms:created xsi:type="dcterms:W3CDTF">2018-10-16T08:34:37Z</dcterms:created>
  <dcterms:modified xsi:type="dcterms:W3CDTF">2018-10-16T10:28:56Z</dcterms:modified>
</cp:coreProperties>
</file>