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41" r:id="rId2"/>
    <p:sldId id="357" r:id="rId3"/>
    <p:sldId id="372" r:id="rId4"/>
    <p:sldId id="354" r:id="rId5"/>
    <p:sldId id="353" r:id="rId6"/>
    <p:sldId id="347" r:id="rId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4676" autoAdjust="0"/>
  </p:normalViewPr>
  <p:slideViewPr>
    <p:cSldViewPr>
      <p:cViewPr varScale="1">
        <p:scale>
          <a:sx n="63" d="100"/>
          <a:sy n="63" d="100"/>
        </p:scale>
        <p:origin x="1332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958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643" y="0"/>
            <a:ext cx="2945448" cy="496253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9BC8AF45-6E49-4B2E-9174-6418B5B921C9}" type="datetimeFigureOut">
              <a:rPr lang="en-US" smtClean="0"/>
              <a:pPr/>
              <a:t>10/14/2018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643" y="9428800"/>
            <a:ext cx="2945448" cy="496252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CD7591B0-7F16-49CB-A77E-89EE4DEB8A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618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2945659" cy="496332"/>
          </a:xfrm>
          <a:prstGeom prst="rect">
            <a:avLst/>
          </a:prstGeom>
        </p:spPr>
        <p:txBody>
          <a:bodyPr vert="horz" lIns="93098" tIns="46556" rIns="93098" bIns="4655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098" tIns="46556" rIns="93098" bIns="46556" rtlCol="0"/>
          <a:lstStyle>
            <a:lvl1pPr algn="r">
              <a:defRPr sz="1200"/>
            </a:lvl1pPr>
          </a:lstStyle>
          <a:p>
            <a:fld id="{E071AA1A-6386-4975-8C18-D800C82E85F6}" type="datetimeFigureOut">
              <a:rPr lang="en-US" smtClean="0"/>
              <a:pPr/>
              <a:t>10/14/2018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2950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98" tIns="46556" rIns="93098" bIns="4655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098" tIns="46556" rIns="93098" bIns="465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" y="9428591"/>
            <a:ext cx="2945659" cy="496332"/>
          </a:xfrm>
          <a:prstGeom prst="rect">
            <a:avLst/>
          </a:prstGeom>
        </p:spPr>
        <p:txBody>
          <a:bodyPr vert="horz" lIns="93098" tIns="46556" rIns="93098" bIns="4655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91"/>
            <a:ext cx="2945659" cy="496332"/>
          </a:xfrm>
          <a:prstGeom prst="rect">
            <a:avLst/>
          </a:prstGeom>
        </p:spPr>
        <p:txBody>
          <a:bodyPr vert="horz" lIns="93098" tIns="46556" rIns="93098" bIns="46556" rtlCol="0" anchor="b"/>
          <a:lstStyle>
            <a:lvl1pPr algn="r">
              <a:defRPr sz="1200"/>
            </a:lvl1pPr>
          </a:lstStyle>
          <a:p>
            <a:fld id="{08B5B749-BCD2-4A13-8FCD-2230A866C2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06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KERJAAN\DESAIN\bahan gambar\FRESH\Untitled-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1285860"/>
            <a:ext cx="4929222" cy="30003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4714884"/>
            <a:ext cx="4929222" cy="495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A9B1-BE16-4CC0-9D1B-69E41B12F8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363371FD-6552-4A68-8C2A-6660EABDDA1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E:\KERJAAN\DESAIN\bahan gambar\FRESH\DepkeuLogo copy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000132" cy="96578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 userDrawn="1"/>
        </p:nvSpPr>
        <p:spPr>
          <a:xfrm>
            <a:off x="1357290" y="285728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475A8D">
                    <a:lumMod val="75000"/>
                  </a:srgb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no Pro Smbd SmText" pitchFamily="18" charset="0"/>
              </a:rPr>
              <a:t>KEMENTERIAN KEUANGAN</a:t>
            </a:r>
          </a:p>
          <a:p>
            <a:r>
              <a:rPr lang="en-US" sz="2000" b="1" dirty="0" smtClean="0">
                <a:solidFill>
                  <a:srgbClr val="475A8D">
                    <a:lumMod val="75000"/>
                  </a:srgb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no Pro Smbd SmText" pitchFamily="18" charset="0"/>
              </a:rPr>
              <a:t>REPUBLIK INDONESIA</a:t>
            </a:r>
            <a:endParaRPr lang="en-US" sz="2000" b="1" dirty="0">
              <a:solidFill>
                <a:srgbClr val="475A8D">
                  <a:lumMod val="75000"/>
                </a:srgbClr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Arno Pro Smbd SmText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61893" y="6577035"/>
            <a:ext cx="54059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 smtClean="0">
                <a:solidFill>
                  <a:prstClr val="white"/>
                </a:solidFill>
                <a:latin typeface="Arno Pro Smbd SmText" pitchFamily="18" charset="0"/>
              </a:rPr>
              <a:t>INTEGRITY</a:t>
            </a:r>
            <a:r>
              <a:rPr lang="en-US" sz="1200" dirty="0" smtClean="0">
                <a:solidFill>
                  <a:prstClr val="white"/>
                </a:solidFill>
                <a:latin typeface="Arno Pro Smbd SmText" pitchFamily="18" charset="0"/>
              </a:rPr>
              <a:t> • PROFES</a:t>
            </a:r>
            <a:r>
              <a:rPr lang="id-ID" sz="1200" dirty="0" smtClean="0">
                <a:solidFill>
                  <a:prstClr val="white"/>
                </a:solidFill>
                <a:latin typeface="Arno Pro Smbd SmText" pitchFamily="18" charset="0"/>
              </a:rPr>
              <a:t>S</a:t>
            </a:r>
            <a:r>
              <a:rPr lang="en-US" sz="1200" dirty="0" smtClean="0">
                <a:solidFill>
                  <a:prstClr val="white"/>
                </a:solidFill>
                <a:latin typeface="Arno Pro Smbd SmText" pitchFamily="18" charset="0"/>
              </a:rPr>
              <a:t>IONALISME • </a:t>
            </a:r>
            <a:r>
              <a:rPr lang="id-ID" sz="1200" dirty="0" smtClean="0">
                <a:solidFill>
                  <a:prstClr val="white"/>
                </a:solidFill>
                <a:latin typeface="Arno Pro Smbd SmText" pitchFamily="18" charset="0"/>
              </a:rPr>
              <a:t>SYNERGY</a:t>
            </a:r>
            <a:r>
              <a:rPr lang="en-US" sz="1200" dirty="0" smtClean="0">
                <a:solidFill>
                  <a:prstClr val="white"/>
                </a:solidFill>
                <a:latin typeface="Arno Pro Smbd SmText" pitchFamily="18" charset="0"/>
              </a:rPr>
              <a:t> • </a:t>
            </a:r>
            <a:r>
              <a:rPr lang="id-ID" sz="1200" dirty="0" smtClean="0">
                <a:solidFill>
                  <a:prstClr val="white"/>
                </a:solidFill>
                <a:latin typeface="Arno Pro Smbd SmText" pitchFamily="18" charset="0"/>
              </a:rPr>
              <a:t>SERVICES</a:t>
            </a:r>
            <a:r>
              <a:rPr lang="en-US" sz="1200" dirty="0" smtClean="0">
                <a:solidFill>
                  <a:prstClr val="white"/>
                </a:solidFill>
                <a:latin typeface="Arno Pro Smbd SmText" pitchFamily="18" charset="0"/>
              </a:rPr>
              <a:t>• </a:t>
            </a:r>
            <a:r>
              <a:rPr lang="id-ID" sz="1200" dirty="0" smtClean="0">
                <a:solidFill>
                  <a:prstClr val="white"/>
                </a:solidFill>
                <a:latin typeface="Arno Pro Smbd SmText" pitchFamily="18" charset="0"/>
              </a:rPr>
              <a:t>EXCELLENCE</a:t>
            </a:r>
            <a:endParaRPr lang="en-US" sz="1200" dirty="0">
              <a:solidFill>
                <a:prstClr val="white"/>
              </a:solidFill>
              <a:latin typeface="Arno Pro Smbd SmText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57694"/>
            <a:ext cx="914400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106457" y="-534194"/>
            <a:ext cx="1503349" cy="25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5400000" flipV="1">
            <a:off x="549034" y="-549034"/>
            <a:ext cx="1545110" cy="26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8EA0-9209-488F-A82A-F026A78DCC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553200" y="65643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363371FD-6552-4A68-8C2A-6660EABDDA1D}" type="slidenum">
              <a:rPr lang="en-US" sz="1200" b="1" smtClean="0">
                <a:solidFill>
                  <a:prstClr val="white"/>
                </a:solidFill>
              </a:rPr>
              <a:pPr algn="r">
                <a:defRPr/>
              </a:pPr>
              <a:t>‹#›</a:t>
            </a:fld>
            <a:endParaRPr lang="en-US" sz="1200" b="1" dirty="0" smtClean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61893" y="6628079"/>
            <a:ext cx="5903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white"/>
                </a:solidFill>
                <a:latin typeface="Arno Pro Smbd SmText" pitchFamily="18" charset="0"/>
              </a:rPr>
              <a:t>INTEGRITAS • PROFESIONALISME • SINERGI • PELAYANAN • KESEMPURNAAN</a:t>
            </a:r>
            <a:endParaRPr lang="en-US" sz="1200" dirty="0">
              <a:solidFill>
                <a:prstClr val="white"/>
              </a:solidFill>
              <a:latin typeface="Arno Pro Smbd SmText" pitchFamily="18" charset="0"/>
            </a:endParaRPr>
          </a:p>
        </p:txBody>
      </p:sp>
      <p:pic>
        <p:nvPicPr>
          <p:cNvPr id="20" name="Picture 3" descr="E:\HUNT\E\LOGO\garuda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71414"/>
            <a:ext cx="562905" cy="5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 descr="E:\KERJAAN\DESAIN\bahan gambar\FRESH\DepkeuLogo copy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8214" y="70114"/>
            <a:ext cx="642942" cy="5728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106457" y="-534194"/>
            <a:ext cx="1503349" cy="25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5400000" flipV="1">
            <a:off x="549034" y="-549034"/>
            <a:ext cx="1545110" cy="26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C2BF-74EB-4573-A910-012219BE7A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71FD-6552-4A68-8C2A-6660EABDDA1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57694"/>
            <a:ext cx="914400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553200" y="65643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363371FD-6552-4A68-8C2A-6660EABDDA1D}" type="slidenum">
              <a:rPr lang="en-US" sz="1200" b="1" smtClean="0">
                <a:solidFill>
                  <a:prstClr val="white"/>
                </a:solidFill>
              </a:rPr>
              <a:pPr algn="r">
                <a:defRPr/>
              </a:pPr>
              <a:t>‹#›</a:t>
            </a:fld>
            <a:endParaRPr lang="en-US" sz="1200" b="1" dirty="0" smtClean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61893" y="6628079"/>
            <a:ext cx="5903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white"/>
                </a:solidFill>
                <a:latin typeface="Arno Pro Smbd SmText" pitchFamily="18" charset="0"/>
              </a:rPr>
              <a:t>INTEGRITAS • PROFESIONALISME • SINERGI • PELAYANAN • KESEMPURNAAN</a:t>
            </a:r>
            <a:endParaRPr lang="en-US" sz="1200" dirty="0">
              <a:solidFill>
                <a:prstClr val="white"/>
              </a:solidFill>
              <a:latin typeface="Arno Pro Smbd SmText" pitchFamily="18" charset="0"/>
            </a:endParaRPr>
          </a:p>
        </p:txBody>
      </p:sp>
      <p:pic>
        <p:nvPicPr>
          <p:cNvPr id="19" name="Picture 3" descr="E:\HUNT\E\LOGO\garuda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71414"/>
            <a:ext cx="562905" cy="5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E:\KERJAAN\DESAIN\bahan gambar\FRESH\DepkeuLogo copy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8214" y="70114"/>
            <a:ext cx="642942" cy="5728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106457" y="-534194"/>
            <a:ext cx="1503349" cy="25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5400000" flipV="1">
            <a:off x="549034" y="-549034"/>
            <a:ext cx="1545110" cy="26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571744"/>
            <a:ext cx="7715304" cy="12144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9289-905A-4D3D-8EDE-23A20A3735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71FD-6552-4A68-8C2A-6660EABDDA1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AutoShape 57"/>
          <p:cNvSpPr>
            <a:spLocks noChangeArrowheads="1"/>
          </p:cNvSpPr>
          <p:nvPr userDrawn="1"/>
        </p:nvSpPr>
        <p:spPr bwMode="gray">
          <a:xfrm>
            <a:off x="962332" y="2590800"/>
            <a:ext cx="7724469" cy="121920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  <a:effectLst>
            <a:outerShdw dist="99190" dir="238833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id-ID" sz="280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7" name="AutoShape 58"/>
          <p:cNvSpPr>
            <a:spLocks noChangeArrowheads="1"/>
          </p:cNvSpPr>
          <p:nvPr userDrawn="1"/>
        </p:nvSpPr>
        <p:spPr bwMode="gray">
          <a:xfrm flipV="1">
            <a:off x="211428" y="2819400"/>
            <a:ext cx="975114" cy="744742"/>
          </a:xfrm>
          <a:prstGeom prst="diamond">
            <a:avLst/>
          </a:prstGeom>
          <a:solidFill>
            <a:srgbClr val="5086C2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57694"/>
            <a:ext cx="914400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6553200" y="65643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363371FD-6552-4A68-8C2A-6660EABDDA1D}" type="slidenum">
              <a:rPr lang="en-US" sz="1200" b="1" smtClean="0">
                <a:solidFill>
                  <a:prstClr val="white"/>
                </a:solidFill>
              </a:rPr>
              <a:pPr algn="r">
                <a:defRPr/>
              </a:pPr>
              <a:t>‹#›</a:t>
            </a:fld>
            <a:endParaRPr lang="en-US" sz="1200" b="1" dirty="0" smtClean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61893" y="6628079"/>
            <a:ext cx="5903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white"/>
                </a:solidFill>
                <a:latin typeface="Arno Pro Smbd SmText" pitchFamily="18" charset="0"/>
              </a:rPr>
              <a:t>INTEGRITAS • PROFESIONALISME • SINERGI • PELAYANAN • KESEMPURNAAN</a:t>
            </a:r>
            <a:endParaRPr lang="en-US" sz="1200" dirty="0">
              <a:solidFill>
                <a:prstClr val="white"/>
              </a:solidFill>
              <a:latin typeface="Arno Pro Smbd SmText" pitchFamily="18" charset="0"/>
            </a:endParaRPr>
          </a:p>
        </p:txBody>
      </p:sp>
      <p:pic>
        <p:nvPicPr>
          <p:cNvPr id="21" name="Picture 3" descr="E:\HUNT\E\LOGO\garuda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71414"/>
            <a:ext cx="562905" cy="5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 descr="E:\KERJAAN\DESAIN\bahan gambar\FRESH\DepkeuLogo copy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8214" y="70114"/>
            <a:ext cx="642942" cy="5728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1352239-5B1A-4907-8BFC-6E4D43B983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8CD35C9-357A-4AD3-9A15-5720131AAC5B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push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fld id="{0234DF9C-060C-4FDC-A4E6-150E618B11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E0B26543-9E28-4A5C-BA1A-CF1C3DF06543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A028D2-7CB3-4B35-BCD2-AF78AED16E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3F52A-7FDB-4144-88B1-78AA6F185AAF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106457" y="-534194"/>
            <a:ext cx="1503349" cy="25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57694"/>
            <a:ext cx="914400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5400000" flipV="1">
            <a:off x="549034" y="-549034"/>
            <a:ext cx="1545110" cy="26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71414"/>
            <a:ext cx="6357982" cy="571504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857364"/>
            <a:ext cx="8501122" cy="3643338"/>
          </a:xfrm>
        </p:spPr>
        <p:txBody>
          <a:bodyPr/>
          <a:lstStyle/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0E94-7CD2-4051-B90F-9F917FBE9E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64337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3371FD-6552-4A68-8C2A-6660EABDDA1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61893" y="6628079"/>
            <a:ext cx="54059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 smtClean="0">
                <a:solidFill>
                  <a:prstClr val="white"/>
                </a:solidFill>
                <a:latin typeface="Arno Pro Smbd SmText" pitchFamily="18" charset="0"/>
              </a:rPr>
              <a:t>INTEGRITY</a:t>
            </a:r>
            <a:r>
              <a:rPr lang="en-US" sz="1200" dirty="0" smtClean="0">
                <a:solidFill>
                  <a:prstClr val="white"/>
                </a:solidFill>
                <a:latin typeface="Arno Pro Smbd SmText" pitchFamily="18" charset="0"/>
              </a:rPr>
              <a:t> • PROFES</a:t>
            </a:r>
            <a:r>
              <a:rPr lang="id-ID" sz="1200" dirty="0" smtClean="0">
                <a:solidFill>
                  <a:prstClr val="white"/>
                </a:solidFill>
                <a:latin typeface="Arno Pro Smbd SmText" pitchFamily="18" charset="0"/>
              </a:rPr>
              <a:t>S</a:t>
            </a:r>
            <a:r>
              <a:rPr lang="en-US" sz="1200" dirty="0" smtClean="0">
                <a:solidFill>
                  <a:prstClr val="white"/>
                </a:solidFill>
                <a:latin typeface="Arno Pro Smbd SmText" pitchFamily="18" charset="0"/>
              </a:rPr>
              <a:t>IONALISME • </a:t>
            </a:r>
            <a:r>
              <a:rPr lang="id-ID" sz="1200" dirty="0" smtClean="0">
                <a:solidFill>
                  <a:prstClr val="white"/>
                </a:solidFill>
                <a:latin typeface="Arno Pro Smbd SmText" pitchFamily="18" charset="0"/>
              </a:rPr>
              <a:t>SYNERGY</a:t>
            </a:r>
            <a:r>
              <a:rPr lang="en-US" sz="1200" dirty="0" smtClean="0">
                <a:solidFill>
                  <a:prstClr val="white"/>
                </a:solidFill>
                <a:latin typeface="Arno Pro Smbd SmText" pitchFamily="18" charset="0"/>
              </a:rPr>
              <a:t> • </a:t>
            </a:r>
            <a:r>
              <a:rPr lang="id-ID" sz="1200" dirty="0" smtClean="0">
                <a:solidFill>
                  <a:prstClr val="white"/>
                </a:solidFill>
                <a:latin typeface="Arno Pro Smbd SmText" pitchFamily="18" charset="0"/>
              </a:rPr>
              <a:t>SERVICES</a:t>
            </a:r>
            <a:r>
              <a:rPr lang="en-US" sz="1200" dirty="0" smtClean="0">
                <a:solidFill>
                  <a:prstClr val="white"/>
                </a:solidFill>
                <a:latin typeface="Arno Pro Smbd SmText" pitchFamily="18" charset="0"/>
              </a:rPr>
              <a:t>• </a:t>
            </a:r>
            <a:r>
              <a:rPr lang="id-ID" sz="1200" dirty="0" smtClean="0">
                <a:solidFill>
                  <a:prstClr val="white"/>
                </a:solidFill>
                <a:latin typeface="Arno Pro Smbd SmText" pitchFamily="18" charset="0"/>
              </a:rPr>
              <a:t>EXCELLENCE</a:t>
            </a:r>
            <a:endParaRPr lang="en-US" sz="1200" dirty="0">
              <a:solidFill>
                <a:prstClr val="white"/>
              </a:solidFill>
              <a:latin typeface="Arno Pro Smbd SmText" pitchFamily="18" charset="0"/>
            </a:endParaRPr>
          </a:p>
        </p:txBody>
      </p:sp>
      <p:pic>
        <p:nvPicPr>
          <p:cNvPr id="13" name="Picture 3" descr="E:\HUNT\E\LOGO\garuda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71414"/>
            <a:ext cx="562905" cy="5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E:\KERJAAN\DESAIN\bahan gambar\FRESH\DepkeuLogo copy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8214" y="70114"/>
            <a:ext cx="642942" cy="5728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106457" y="-534194"/>
            <a:ext cx="1503349" cy="25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5400000" flipV="1">
            <a:off x="549034" y="-549034"/>
            <a:ext cx="1545110" cy="26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CAB5-AA1C-4A05-9875-8FC2C214C5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71FD-6552-4A68-8C2A-6660EABDDA1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57694"/>
            <a:ext cx="914400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553200" y="65643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363371FD-6552-4A68-8C2A-6660EABDDA1D}" type="slidenum">
              <a:rPr lang="en-US" sz="1200" b="1" smtClean="0">
                <a:solidFill>
                  <a:prstClr val="white"/>
                </a:solidFill>
              </a:rPr>
              <a:pPr algn="r">
                <a:defRPr/>
              </a:pPr>
              <a:t>‹#›</a:t>
            </a:fld>
            <a:endParaRPr lang="en-US" sz="1200" b="1" dirty="0" smtClean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61893" y="6628079"/>
            <a:ext cx="5903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white"/>
                </a:solidFill>
                <a:latin typeface="Arno Pro Smbd SmText" pitchFamily="18" charset="0"/>
              </a:rPr>
              <a:t>INTEGRITAS • PROFESIONALISME • SINERGI • PELAYANAN • KESEMPURNAAN</a:t>
            </a:r>
            <a:endParaRPr lang="en-US" sz="1200" dirty="0">
              <a:solidFill>
                <a:prstClr val="white"/>
              </a:solidFill>
              <a:latin typeface="Arno Pro Smbd SmText" pitchFamily="18" charset="0"/>
            </a:endParaRPr>
          </a:p>
        </p:txBody>
      </p:sp>
      <p:pic>
        <p:nvPicPr>
          <p:cNvPr id="15" name="Picture 3" descr="E:\HUNT\E\LOGO\garuda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71414"/>
            <a:ext cx="562905" cy="5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 descr="E:\KERJAAN\DESAIN\bahan gambar\FRESH\DepkeuLogo copy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8214" y="70114"/>
            <a:ext cx="642942" cy="5728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106457" y="-534194"/>
            <a:ext cx="1503349" cy="25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5400000" flipV="1">
            <a:off x="549034" y="-549034"/>
            <a:ext cx="1545110" cy="26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28BE-4519-4E14-B10D-D5DBDB4E5E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71FD-6552-4A68-8C2A-6660EABDDA1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57694"/>
            <a:ext cx="914400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6553200" y="65643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363371FD-6552-4A68-8C2A-6660EABDDA1D}" type="slidenum">
              <a:rPr lang="en-US" sz="1200" b="1" smtClean="0">
                <a:solidFill>
                  <a:prstClr val="white"/>
                </a:solidFill>
              </a:rPr>
              <a:pPr algn="r">
                <a:defRPr/>
              </a:pPr>
              <a:t>‹#›</a:t>
            </a:fld>
            <a:endParaRPr lang="en-US" sz="1200" b="1" dirty="0" smtClean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61893" y="6628079"/>
            <a:ext cx="5903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white"/>
                </a:solidFill>
                <a:latin typeface="Arno Pro Smbd SmText" pitchFamily="18" charset="0"/>
              </a:rPr>
              <a:t>INTEGRITAS • PROFESIONALISME • SINERGI • PELAYANAN • KESEMPURNAAN</a:t>
            </a:r>
            <a:endParaRPr lang="en-US" sz="1200" dirty="0">
              <a:solidFill>
                <a:prstClr val="white"/>
              </a:solidFill>
              <a:latin typeface="Arno Pro Smbd SmText" pitchFamily="18" charset="0"/>
            </a:endParaRPr>
          </a:p>
        </p:txBody>
      </p:sp>
      <p:pic>
        <p:nvPicPr>
          <p:cNvPr id="16" name="Picture 3" descr="E:\HUNT\E\LOGO\garuda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71414"/>
            <a:ext cx="562905" cy="5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 descr="E:\KERJAAN\DESAIN\bahan gambar\FRESH\DepkeuLogo copy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8214" y="70114"/>
            <a:ext cx="642942" cy="5728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106457" y="-534194"/>
            <a:ext cx="1503349" cy="25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5400000" flipV="1">
            <a:off x="549034" y="-549034"/>
            <a:ext cx="1545110" cy="26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4D23-3113-4D4C-AF5E-6A26776B22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71FD-6552-4A68-8C2A-6660EABDDA1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57694"/>
            <a:ext cx="914400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6553200" y="65643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363371FD-6552-4A68-8C2A-6660EABDDA1D}" type="slidenum">
              <a:rPr lang="en-US" sz="1200" b="1" smtClean="0">
                <a:solidFill>
                  <a:prstClr val="white"/>
                </a:solidFill>
              </a:rPr>
              <a:pPr algn="r">
                <a:defRPr/>
              </a:pPr>
              <a:t>‹#›</a:t>
            </a:fld>
            <a:endParaRPr lang="en-US" sz="1200" b="1" dirty="0" smtClean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1893" y="6628079"/>
            <a:ext cx="5903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white"/>
                </a:solidFill>
                <a:latin typeface="Arno Pro Smbd SmText" pitchFamily="18" charset="0"/>
              </a:rPr>
              <a:t>INTEGRITAS • PROFESIONALISME • SINERGI • PELAYANAN • KESEMPURNAAN</a:t>
            </a:r>
            <a:endParaRPr lang="en-US" sz="1200" dirty="0">
              <a:solidFill>
                <a:prstClr val="white"/>
              </a:solidFill>
              <a:latin typeface="Arno Pro Smbd SmText" pitchFamily="18" charset="0"/>
            </a:endParaRPr>
          </a:p>
        </p:txBody>
      </p:sp>
      <p:pic>
        <p:nvPicPr>
          <p:cNvPr id="18" name="Picture 3" descr="E:\HUNT\E\LOGO\garuda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71414"/>
            <a:ext cx="562905" cy="5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 descr="E:\KERJAAN\DESAIN\bahan gambar\FRESH\DepkeuLogo copy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8214" y="70114"/>
            <a:ext cx="642942" cy="5728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57694"/>
            <a:ext cx="914400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106457" y="-534194"/>
            <a:ext cx="1503349" cy="25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5400000" flipV="1">
            <a:off x="549034" y="-549034"/>
            <a:ext cx="1545110" cy="26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001056" cy="50720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C8A9-5406-4A70-BDF8-66BB967E45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61893" y="6628079"/>
            <a:ext cx="5903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white"/>
                </a:solidFill>
                <a:latin typeface="Arno Pro Smbd SmText" pitchFamily="18" charset="0"/>
              </a:rPr>
              <a:t>INTEGRITAS • PROFESIONALISME • SINERGI • PELAYANAN • KESEMPURNAAN</a:t>
            </a:r>
            <a:endParaRPr lang="en-US" sz="1200" dirty="0">
              <a:solidFill>
                <a:prstClr val="white"/>
              </a:solidFill>
              <a:latin typeface="Arno Pro Smbd SmText" pitchFamily="18" charset="0"/>
            </a:endParaRPr>
          </a:p>
        </p:txBody>
      </p:sp>
      <p:pic>
        <p:nvPicPr>
          <p:cNvPr id="14" name="Picture 3" descr="E:\HUNT\E\LOGO\garuda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71414"/>
            <a:ext cx="562905" cy="5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E:\KERJAAN\DESAIN\bahan gambar\FRESH\DepkeuLogo copy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8214" y="70114"/>
            <a:ext cx="642942" cy="572804"/>
          </a:xfrm>
          <a:prstGeom prst="rect">
            <a:avLst/>
          </a:prstGeom>
          <a:noFill/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553200" y="65643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363371FD-6552-4A68-8C2A-6660EABDDA1D}" type="slidenum">
              <a:rPr lang="en-US" sz="1200" b="1" smtClean="0">
                <a:solidFill>
                  <a:prstClr val="white"/>
                </a:solidFill>
              </a:rPr>
              <a:pPr algn="r">
                <a:defRPr/>
              </a:pPr>
              <a:t>‹#›</a:t>
            </a:fld>
            <a:endParaRPr lang="en-US" sz="1200" b="1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106457" y="-534194"/>
            <a:ext cx="1503349" cy="25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5400000" flipV="1">
            <a:off x="549034" y="-549034"/>
            <a:ext cx="1545110" cy="26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80C72-C39A-47FF-84B4-58811D5AA9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71FD-6552-4A68-8C2A-6660EABDDA1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57694"/>
            <a:ext cx="914400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6553200" y="65643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363371FD-6552-4A68-8C2A-6660EABDDA1D}" type="slidenum">
              <a:rPr lang="en-US" sz="1200" b="1" smtClean="0">
                <a:solidFill>
                  <a:prstClr val="white"/>
                </a:solidFill>
              </a:rPr>
              <a:pPr algn="r">
                <a:defRPr/>
              </a:pPr>
              <a:t>‹#›</a:t>
            </a:fld>
            <a:endParaRPr lang="en-US" sz="1200" b="1" dirty="0" smtClean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61893" y="6628079"/>
            <a:ext cx="5903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white"/>
                </a:solidFill>
                <a:latin typeface="Arno Pro Smbd SmText" pitchFamily="18" charset="0"/>
              </a:rPr>
              <a:t>INTEGRITAS • PROFESIONALISME • SINERGI • PELAYANAN • KESEMPURNAAN</a:t>
            </a:r>
            <a:endParaRPr lang="en-US" sz="1200" dirty="0">
              <a:solidFill>
                <a:prstClr val="white"/>
              </a:solidFill>
              <a:latin typeface="Arno Pro Smbd SmText" pitchFamily="18" charset="0"/>
            </a:endParaRPr>
          </a:p>
        </p:txBody>
      </p:sp>
      <p:pic>
        <p:nvPicPr>
          <p:cNvPr id="13" name="Picture 3" descr="E:\HUNT\E\LOGO\garuda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71414"/>
            <a:ext cx="562905" cy="5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E:\KERJAAN\DESAIN\bahan gambar\FRESH\DepkeuLogo copy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8214" y="70114"/>
            <a:ext cx="642942" cy="5728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57694"/>
            <a:ext cx="914400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106457" y="-534194"/>
            <a:ext cx="1503349" cy="25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5400000" flipV="1">
            <a:off x="549034" y="-549034"/>
            <a:ext cx="1545110" cy="26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A76D-311A-4B27-8FE5-A50DF8AB1A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553200" y="65643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363371FD-6552-4A68-8C2A-6660EABDDA1D}" type="slidenum">
              <a:rPr lang="en-US" sz="1200" b="1" smtClean="0">
                <a:solidFill>
                  <a:prstClr val="white"/>
                </a:solidFill>
              </a:rPr>
              <a:pPr algn="r">
                <a:defRPr/>
              </a:pPr>
              <a:t>‹#›</a:t>
            </a:fld>
            <a:endParaRPr lang="en-US" sz="1200" b="1" dirty="0" smtClean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61893" y="6628079"/>
            <a:ext cx="5903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white"/>
                </a:solidFill>
                <a:latin typeface="Arno Pro Smbd SmText" pitchFamily="18" charset="0"/>
              </a:rPr>
              <a:t>INTEGRITAS • PROFESIONALISME • SINERGI • PELAYANAN • KESEMPURNAAN</a:t>
            </a:r>
            <a:endParaRPr lang="en-US" sz="1200" dirty="0">
              <a:solidFill>
                <a:prstClr val="white"/>
              </a:solidFill>
              <a:latin typeface="Arno Pro Smbd SmText" pitchFamily="18" charset="0"/>
            </a:endParaRPr>
          </a:p>
        </p:txBody>
      </p:sp>
      <p:pic>
        <p:nvPicPr>
          <p:cNvPr id="20" name="Picture 3" descr="E:\HUNT\E\LOGO\garuda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71414"/>
            <a:ext cx="562905" cy="5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 descr="E:\KERJAAN\DESAIN\bahan gambar\FRESH\DepkeuLogo copy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8214" y="70114"/>
            <a:ext cx="642942" cy="5728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57694"/>
            <a:ext cx="914400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106457" y="-534194"/>
            <a:ext cx="1503349" cy="25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5400000" flipV="1">
            <a:off x="549034" y="-549034"/>
            <a:ext cx="1545110" cy="26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AD02-CCDA-487E-9BCE-8E6610D667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6553200" y="65643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363371FD-6552-4A68-8C2A-6660EABDDA1D}" type="slidenum">
              <a:rPr lang="en-US" sz="1200" b="1" smtClean="0">
                <a:solidFill>
                  <a:prstClr val="white"/>
                </a:solidFill>
              </a:rPr>
              <a:pPr algn="r">
                <a:defRPr/>
              </a:pPr>
              <a:t>‹#›</a:t>
            </a:fld>
            <a:endParaRPr lang="en-US" sz="1200" b="1" dirty="0" smtClean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61893" y="6628079"/>
            <a:ext cx="5903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white"/>
                </a:solidFill>
                <a:latin typeface="Arno Pro Smbd SmText" pitchFamily="18" charset="0"/>
              </a:rPr>
              <a:t>INTEGRITAS • PROFESIONALISME • SINERGI • PELAYANAN • KESEMPURNAAN</a:t>
            </a:r>
            <a:endParaRPr lang="en-US" sz="1200" dirty="0">
              <a:solidFill>
                <a:prstClr val="white"/>
              </a:solidFill>
              <a:latin typeface="Arno Pro Smbd SmText" pitchFamily="18" charset="0"/>
            </a:endParaRPr>
          </a:p>
        </p:txBody>
      </p:sp>
      <p:pic>
        <p:nvPicPr>
          <p:cNvPr id="21" name="Picture 3" descr="E:\HUNT\E\LOGO\garuda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71414"/>
            <a:ext cx="562905" cy="5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 descr="E:\KERJAAN\DESAIN\bahan gambar\FRESH\DepkeuLogo copy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8214" y="70114"/>
            <a:ext cx="642942" cy="57280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4282" y="488952"/>
            <a:ext cx="4857784" cy="315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282" y="4357694"/>
            <a:ext cx="4757742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87488-AC6D-4543-A5E6-5094598DAB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363371FD-6552-4A68-8C2A-6660EABDDA1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28600" y="2729440"/>
            <a:ext cx="8772556" cy="3003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en-US" sz="3600" b="1" dirty="0" smtClean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id-ID" sz="3600" b="1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GIFT MEETING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C</a:t>
            </a:r>
            <a:r>
              <a:rPr lang="id-ID" sz="2400" b="1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ascais Portugal, 15-17 OCT 2018</a:t>
            </a:r>
          </a:p>
          <a:p>
            <a:pPr lvl="0" algn="ctr">
              <a:spcBef>
                <a:spcPct val="0"/>
              </a:spcBef>
              <a:defRPr/>
            </a:pPr>
            <a:endParaRPr lang="id-ID" sz="2400" b="1" dirty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id-ID" sz="2400" b="1" dirty="0" smtClean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id-ID" sz="2400" b="1" dirty="0" smtClean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id-ID" b="1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IGA Krisna Murti</a:t>
            </a:r>
          </a:p>
          <a:p>
            <a:pPr lvl="0" algn="ctr">
              <a:spcBef>
                <a:spcPct val="0"/>
              </a:spcBef>
              <a:defRPr/>
            </a:pPr>
            <a:r>
              <a:rPr lang="id-ID" b="1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Staff of Ministry of Finance</a:t>
            </a:r>
            <a:endParaRPr lang="en-US" sz="2800" b="1" dirty="0" smtClean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  <a:p>
            <a:pPr algn="ctr"/>
            <a:endParaRPr lang="en-US" sz="1400" dirty="0" smtClean="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j-ea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71FD-6552-4A68-8C2A-6660EABDDA1D}" type="slidenum">
              <a:rPr lang="en-US" smtClean="0">
                <a:solidFill>
                  <a:prstClr val="white"/>
                </a:solidFill>
              </a:rPr>
              <a:pPr/>
              <a:t>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332656"/>
            <a:ext cx="37444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MINISTRY OF FINANCE </a:t>
            </a:r>
            <a:endParaRPr lang="id-ID" b="1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  <a:p>
            <a:r>
              <a:rPr lang="id-ID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OF </a:t>
            </a:r>
            <a:r>
              <a:rPr lang="id-ID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THE </a:t>
            </a:r>
            <a:r>
              <a:rPr lang="id-ID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REPUBLIC </a:t>
            </a:r>
            <a:r>
              <a:rPr lang="id-ID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OF INDONESIA</a:t>
            </a:r>
            <a:endParaRPr lang="id-ID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009" y="404664"/>
            <a:ext cx="6357982" cy="571504"/>
          </a:xfrm>
        </p:spPr>
        <p:txBody>
          <a:bodyPr/>
          <a:lstStyle/>
          <a:p>
            <a:r>
              <a:rPr lang="id-ID" b="1" dirty="0" smtClean="0">
                <a:solidFill>
                  <a:srgbClr val="002060"/>
                </a:solidFill>
              </a:rPr>
              <a:t>COMMITMENTS</a:t>
            </a:r>
            <a:endParaRPr lang="id-ID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002060"/>
                </a:solidFill>
              </a:rPr>
              <a:t>BUDGET </a:t>
            </a:r>
            <a:r>
              <a:rPr lang="id-ID" b="1" dirty="0">
                <a:solidFill>
                  <a:srgbClr val="002060"/>
                </a:solidFill>
              </a:rPr>
              <a:t>TRANSPARENCY IS THE ONE PART OF FISCAL </a:t>
            </a:r>
            <a:r>
              <a:rPr lang="id-ID" b="1" dirty="0" smtClean="0">
                <a:solidFill>
                  <a:srgbClr val="002060"/>
                </a:solidFill>
              </a:rPr>
              <a:t>REFORM</a:t>
            </a:r>
          </a:p>
          <a:p>
            <a:r>
              <a:rPr lang="id-ID" b="1" dirty="0">
                <a:solidFill>
                  <a:srgbClr val="002060"/>
                </a:solidFill>
              </a:rPr>
              <a:t>ENGAGEMENT WITH </a:t>
            </a:r>
            <a:r>
              <a:rPr lang="id-ID" b="1" dirty="0" smtClean="0">
                <a:solidFill>
                  <a:srgbClr val="002060"/>
                </a:solidFill>
              </a:rPr>
              <a:t>GIFT (BECAME A STEWARD)</a:t>
            </a:r>
            <a:endParaRPr lang="id-ID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71FD-6552-4A68-8C2A-6660EABDDA1D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97"/>
          <a:stretch/>
        </p:blipFill>
        <p:spPr>
          <a:xfrm>
            <a:off x="2881416" y="3501008"/>
            <a:ext cx="3763984" cy="2880320"/>
          </a:xfrm>
          <a:prstGeom prst="flowChartDocumen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62845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009" y="291465"/>
            <a:ext cx="6357982" cy="571504"/>
          </a:xfrm>
        </p:spPr>
        <p:txBody>
          <a:bodyPr/>
          <a:lstStyle/>
          <a:p>
            <a:r>
              <a:rPr lang="id-ID" b="1" dirty="0" smtClean="0">
                <a:solidFill>
                  <a:srgbClr val="002060"/>
                </a:solidFill>
              </a:rPr>
              <a:t>OUR PORTAL</a:t>
            </a:r>
            <a:endParaRPr lang="id-ID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39" y="1074002"/>
            <a:ext cx="8501122" cy="5819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2400" b="1" dirty="0" smtClean="0">
                <a:solidFill>
                  <a:srgbClr val="002060"/>
                </a:solidFill>
              </a:rPr>
              <a:t>www.data-apbn.kemenkeu.go.id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71FD-6552-4A68-8C2A-6660EABDDA1D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594" t="14301" r="13382" b="54900"/>
          <a:stretch/>
        </p:blipFill>
        <p:spPr>
          <a:xfrm>
            <a:off x="1895555" y="1502940"/>
            <a:ext cx="5352890" cy="12528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751" t="15000" r="4720" b="15000"/>
          <a:stretch/>
        </p:blipFill>
        <p:spPr>
          <a:xfrm>
            <a:off x="326793" y="3394276"/>
            <a:ext cx="6173478" cy="26270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1807" t="44068" r="11807" b="26200"/>
          <a:stretch/>
        </p:blipFill>
        <p:spPr>
          <a:xfrm>
            <a:off x="3635896" y="2636912"/>
            <a:ext cx="4968552" cy="1087826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 bwMode="auto">
          <a:xfrm>
            <a:off x="3769279" y="2276872"/>
            <a:ext cx="792088" cy="876425"/>
          </a:xfrm>
          <a:prstGeom prst="downArrow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200" b="1" i="0" u="none" strike="noStrike" cap="none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2195736" y="2266239"/>
            <a:ext cx="1275667" cy="1508898"/>
          </a:xfrm>
          <a:prstGeom prst="downArrow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200" b="1" i="0" u="none" strike="noStrike" cap="none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38541" y="755412"/>
            <a:ext cx="6266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dirty="0">
                <a:solidFill>
                  <a:srgbClr val="002060"/>
                </a:solidFill>
              </a:rPr>
              <a:t>PUBLISHING </a:t>
            </a:r>
            <a:r>
              <a:rPr lang="id-ID" b="1" dirty="0">
                <a:solidFill>
                  <a:srgbClr val="002060"/>
                </a:solidFill>
              </a:rPr>
              <a:t>BUDGET DATA</a:t>
            </a:r>
            <a:r>
              <a:rPr lang="id-ID" dirty="0">
                <a:solidFill>
                  <a:srgbClr val="002060"/>
                </a:solidFill>
              </a:rPr>
              <a:t> ON OFFICIAL WEBSITE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535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65369"/>
            <a:ext cx="8755862" cy="909314"/>
          </a:xfrm>
        </p:spPr>
        <p:txBody>
          <a:bodyPr/>
          <a:lstStyle/>
          <a:p>
            <a:pPr marL="635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THE MOST SALIENT ACTION</a:t>
            </a:r>
            <a:endParaRPr lang="id-ID" sz="18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71FD-6552-4A68-8C2A-6660EABDDA1D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28086" y="1669568"/>
            <a:ext cx="8507288" cy="462248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defRPr/>
            </a:pPr>
            <a:r>
              <a:rPr lang="id-ID" dirty="0" smtClean="0">
                <a:solidFill>
                  <a:srgbClr val="002060"/>
                </a:solidFill>
              </a:rPr>
              <a:t>ENCOURAGING PEOPLE TO UNDERSTAND ABOUT THE BUDGETING PROCESSES :</a:t>
            </a:r>
          </a:p>
          <a:p>
            <a:pPr lvl="1">
              <a:defRPr/>
            </a:pPr>
            <a:r>
              <a:rPr lang="id-ID" dirty="0" smtClean="0">
                <a:solidFill>
                  <a:srgbClr val="002060"/>
                </a:solidFill>
              </a:rPr>
              <a:t>REGIONAL </a:t>
            </a:r>
            <a:r>
              <a:rPr lang="id-ID" dirty="0">
                <a:solidFill>
                  <a:srgbClr val="002060"/>
                </a:solidFill>
              </a:rPr>
              <a:t>ECONOMIST </a:t>
            </a:r>
            <a:r>
              <a:rPr lang="id-ID" dirty="0" smtClean="0">
                <a:solidFill>
                  <a:srgbClr val="002060"/>
                </a:solidFill>
              </a:rPr>
              <a:t>MEETING</a:t>
            </a:r>
          </a:p>
          <a:p>
            <a:pPr lvl="1">
              <a:buFont typeface="Arial" panose="020B0604020202020204" pitchFamily="34" charset="0"/>
              <a:buChar char="–"/>
              <a:defRPr/>
            </a:pPr>
            <a:r>
              <a:rPr lang="id-ID" dirty="0" smtClean="0">
                <a:solidFill>
                  <a:srgbClr val="002060"/>
                </a:solidFill>
              </a:rPr>
              <a:t>BUDGET GOES TO CAMPUS (GRADUATE LEVEL)</a:t>
            </a:r>
          </a:p>
          <a:p>
            <a:pPr lvl="1">
              <a:defRPr/>
            </a:pPr>
            <a:r>
              <a:rPr lang="id-ID" dirty="0" smtClean="0">
                <a:solidFill>
                  <a:srgbClr val="002060"/>
                </a:solidFill>
              </a:rPr>
              <a:t>DJA’s GREETING - DJA MENYAPA (HIGH SCHOOL LEVEL)</a:t>
            </a:r>
          </a:p>
          <a:p>
            <a:pPr lvl="1">
              <a:defRPr/>
            </a:pPr>
            <a:r>
              <a:rPr lang="id-ID" dirty="0">
                <a:solidFill>
                  <a:srgbClr val="002060"/>
                </a:solidFill>
              </a:rPr>
              <a:t>SCREEN DISPLAY </a:t>
            </a:r>
            <a:r>
              <a:rPr lang="id-ID" dirty="0" smtClean="0">
                <a:solidFill>
                  <a:srgbClr val="002060"/>
                </a:solidFill>
              </a:rPr>
              <a:t>AT COMMUTER </a:t>
            </a:r>
            <a:r>
              <a:rPr lang="id-ID" dirty="0">
                <a:solidFill>
                  <a:srgbClr val="002060"/>
                </a:solidFill>
              </a:rPr>
              <a:t>LINE </a:t>
            </a:r>
            <a:r>
              <a:rPr lang="id-ID" dirty="0" smtClean="0">
                <a:solidFill>
                  <a:srgbClr val="002060"/>
                </a:solidFill>
              </a:rPr>
              <a:t>- TRAIN (PUBLIC)</a:t>
            </a:r>
          </a:p>
          <a:p>
            <a:pPr lvl="1">
              <a:defRPr/>
            </a:pPr>
            <a:r>
              <a:rPr lang="id-ID" dirty="0" smtClean="0">
                <a:solidFill>
                  <a:srgbClr val="002060"/>
                </a:solidFill>
              </a:rPr>
              <a:t>APBN OLYMPIC </a:t>
            </a:r>
            <a:r>
              <a:rPr lang="id-ID" dirty="0">
                <a:solidFill>
                  <a:srgbClr val="002060"/>
                </a:solidFill>
              </a:rPr>
              <a:t>(HIGH SCHOOL LEVEL</a:t>
            </a:r>
            <a:r>
              <a:rPr lang="id-ID" dirty="0" smtClean="0">
                <a:solidFill>
                  <a:srgbClr val="002060"/>
                </a:solidFill>
              </a:rPr>
              <a:t>)</a:t>
            </a:r>
            <a:endParaRPr lang="id-ID" dirty="0" smtClean="0">
              <a:solidFill>
                <a:srgbClr val="002060"/>
              </a:solidFill>
            </a:endParaRPr>
          </a:p>
          <a:p>
            <a:pPr lvl="2">
              <a:defRPr/>
            </a:pPr>
            <a:endParaRPr lang="id-ID" dirty="0">
              <a:solidFill>
                <a:srgbClr val="002060"/>
              </a:solidFill>
            </a:endParaRPr>
          </a:p>
          <a:p>
            <a:pPr marL="0" lvl="2" indent="0">
              <a:buNone/>
              <a:defRPr/>
            </a:pPr>
            <a:r>
              <a:rPr lang="id-ID" u="sng" dirty="0" smtClean="0">
                <a:solidFill>
                  <a:srgbClr val="002060"/>
                </a:solidFill>
              </a:rPr>
              <a:t>NOT JUST LEARN ABOUT BUDGET</a:t>
            </a:r>
            <a:r>
              <a:rPr lang="id-ID" dirty="0" smtClean="0">
                <a:solidFill>
                  <a:srgbClr val="002060"/>
                </a:solidFill>
              </a:rPr>
              <a:t> :</a:t>
            </a:r>
          </a:p>
          <a:p>
            <a:pPr marL="342900" lvl="2" indent="-342900">
              <a:defRPr/>
            </a:pPr>
            <a:r>
              <a:rPr lang="id-ID" dirty="0" smtClean="0">
                <a:solidFill>
                  <a:srgbClr val="002060"/>
                </a:solidFill>
              </a:rPr>
              <a:t>BUDGET DISSEMINATION IN ANOTHER FORMAT</a:t>
            </a:r>
          </a:p>
          <a:p>
            <a:pPr marL="342900" lvl="2" indent="-342900">
              <a:defRPr/>
            </a:pPr>
            <a:r>
              <a:rPr lang="id-ID" dirty="0" smtClean="0">
                <a:solidFill>
                  <a:srgbClr val="002060"/>
                </a:solidFill>
              </a:rPr>
              <a:t>HUMANISM MISSION : HELD THE DJA’S GREETING AT THE DISASTER AFFECTED AREA </a:t>
            </a:r>
            <a:r>
              <a:rPr lang="id-ID" dirty="0" smtClean="0">
                <a:solidFill>
                  <a:srgbClr val="002060"/>
                </a:solidFill>
              </a:rPr>
              <a:t>– </a:t>
            </a:r>
            <a:r>
              <a:rPr lang="id-ID" dirty="0" smtClean="0">
                <a:solidFill>
                  <a:srgbClr val="002060"/>
                </a:solidFill>
              </a:rPr>
              <a:t>RAISING THE </a:t>
            </a:r>
            <a:r>
              <a:rPr lang="en-US" dirty="0" smtClean="0">
                <a:solidFill>
                  <a:srgbClr val="002060"/>
                </a:solidFill>
              </a:rPr>
              <a:t>STUDENTS </a:t>
            </a:r>
            <a:r>
              <a:rPr lang="id-ID" dirty="0" smtClean="0">
                <a:solidFill>
                  <a:srgbClr val="002060"/>
                </a:solidFill>
              </a:rPr>
              <a:t>SPIRIT </a:t>
            </a:r>
            <a:r>
              <a:rPr lang="id-ID" dirty="0" smtClean="0">
                <a:solidFill>
                  <a:srgbClr val="002060"/>
                </a:solidFill>
              </a:rPr>
              <a:t>TO GO TO THE SCHOOL</a:t>
            </a:r>
          </a:p>
          <a:p>
            <a:pPr marL="0" lvl="2" indent="0">
              <a:buNone/>
              <a:defRPr/>
            </a:pPr>
            <a:endParaRPr lang="id-ID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39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438"/>
            <a:ext cx="9144000" cy="909314"/>
          </a:xfrm>
        </p:spPr>
        <p:txBody>
          <a:bodyPr/>
          <a:lstStyle/>
          <a:p>
            <a:pPr marL="635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CONTRIBUTIONS</a:t>
            </a:r>
            <a:endParaRPr lang="id-ID" sz="18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71FD-6552-4A68-8C2A-6660EABDDA1D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4785395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id-ID" sz="2800" dirty="0" smtClean="0">
                <a:solidFill>
                  <a:srgbClr val="002060"/>
                </a:solidFill>
              </a:rPr>
              <a:t>HOSTING GIFT MEETING at JAKARTA 2016 – REACH THE TARGET OF PORTAL DATA LAUNCHING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id-ID" sz="2800" dirty="0" smtClean="0">
                <a:solidFill>
                  <a:srgbClr val="002060"/>
                </a:solidFill>
              </a:rPr>
              <a:t>SEND THE SPEECH OF MINISTRY OF FINANCE INDONESIA (recorded video) FOR 2017 OBS SURVEY LAUNCHING – INCREASING THE MINISTER AWARENES ABOUT THE OPEN DATA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id-ID" sz="2800" dirty="0" smtClean="0">
                <a:solidFill>
                  <a:srgbClr val="002060"/>
                </a:solidFill>
              </a:rPr>
              <a:t>ATTENDANCE OF THE GIFT </a:t>
            </a:r>
            <a:r>
              <a:rPr lang="id-ID" sz="2800" dirty="0" smtClean="0">
                <a:solidFill>
                  <a:srgbClr val="002060"/>
                </a:solidFill>
              </a:rPr>
              <a:t>MEETING</a:t>
            </a:r>
            <a:endParaRPr lang="id-ID" sz="2800" dirty="0" smtClean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id-ID" sz="2800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id-ID" sz="3900" b="1" dirty="0" smtClean="0">
                <a:solidFill>
                  <a:srgbClr val="002060"/>
                </a:solidFill>
              </a:rPr>
              <a:t>NEXT</a:t>
            </a:r>
            <a:r>
              <a:rPr lang="id-ID" sz="2800" dirty="0" smtClean="0">
                <a:solidFill>
                  <a:srgbClr val="002060"/>
                </a:solidFill>
              </a:rPr>
              <a:t> .. </a:t>
            </a:r>
            <a:r>
              <a:rPr lang="en-US" sz="2800" u="sng" dirty="0">
                <a:solidFill>
                  <a:srgbClr val="002060"/>
                </a:solidFill>
              </a:rPr>
              <a:t>NEED </a:t>
            </a:r>
            <a:r>
              <a:rPr lang="en-US" sz="2800" u="sng" dirty="0" smtClean="0">
                <a:solidFill>
                  <a:srgbClr val="002060"/>
                </a:solidFill>
              </a:rPr>
              <a:t>GIFT SUPPORT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TO IMPROVE THE </a:t>
            </a:r>
            <a:r>
              <a:rPr lang="en-US" sz="2800" dirty="0" smtClean="0">
                <a:solidFill>
                  <a:srgbClr val="002060"/>
                </a:solidFill>
              </a:rPr>
              <a:t>LINE MINISTRIES </a:t>
            </a:r>
            <a:r>
              <a:rPr lang="en-US" sz="2800" dirty="0">
                <a:solidFill>
                  <a:srgbClr val="002060"/>
                </a:solidFill>
              </a:rPr>
              <a:t>OF </a:t>
            </a:r>
            <a:r>
              <a:rPr lang="en-US" sz="2800" dirty="0" smtClean="0">
                <a:solidFill>
                  <a:srgbClr val="002060"/>
                </a:solidFill>
              </a:rPr>
              <a:t>AWARENESS </a:t>
            </a:r>
            <a:r>
              <a:rPr lang="en-US" sz="2800" dirty="0">
                <a:solidFill>
                  <a:srgbClr val="002060"/>
                </a:solidFill>
              </a:rPr>
              <a:t>ABOUT THE IMPORTANCE OF OPEN DATA AND DEVELOPMENT OF ANY DIGITAL TOOL (DATA PORTAL) </a:t>
            </a:r>
            <a:r>
              <a:rPr lang="en-US" sz="2800" dirty="0" smtClean="0">
                <a:solidFill>
                  <a:srgbClr val="002060"/>
                </a:solidFill>
              </a:rPr>
              <a:t>SO THAT PEOPLE UNDERSTANDS THE BUDGETING PROCESS.</a:t>
            </a:r>
            <a:endParaRPr lang="id-ID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3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708920"/>
            <a:ext cx="8501122" cy="3643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6000" dirty="0" smtClean="0">
                <a:solidFill>
                  <a:srgbClr val="002060"/>
                </a:solidFill>
              </a:rPr>
              <a:t>THANK YOU</a:t>
            </a:r>
            <a:endParaRPr lang="id-ID" sz="60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71FD-6552-4A68-8C2A-6660EABDDA1D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40000"/>
            <a:lumOff val="6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5733</TotalTime>
  <Words>226</Words>
  <Application>Microsoft Office PowerPoint</Application>
  <PresentationFormat>On-screen Show (4:3)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Arno Pro Smbd SmText</vt:lpstr>
      <vt:lpstr>Calibri</vt:lpstr>
      <vt:lpstr>Cambria</vt:lpstr>
      <vt:lpstr>Segoe UI</vt:lpstr>
      <vt:lpstr>1_Office Theme</vt:lpstr>
      <vt:lpstr>PowerPoint Presentation</vt:lpstr>
      <vt:lpstr>COMMITMENTS</vt:lpstr>
      <vt:lpstr>OUR PORTAL</vt:lpstr>
      <vt:lpstr>THE MOST SALIENT ACTION</vt:lpstr>
      <vt:lpstr>CONTRIBUTIONS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Krisna KEMENKEU</cp:lastModifiedBy>
  <cp:revision>526</cp:revision>
  <cp:lastPrinted>2016-06-13T01:08:18Z</cp:lastPrinted>
  <dcterms:created xsi:type="dcterms:W3CDTF">2013-01-07T02:02:58Z</dcterms:created>
  <dcterms:modified xsi:type="dcterms:W3CDTF">2018-10-14T20:02:34Z</dcterms:modified>
</cp:coreProperties>
</file>