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2"/>
  </p:notesMasterIdLst>
  <p:sldIdLst>
    <p:sldId id="270" r:id="rId2"/>
    <p:sldId id="309" r:id="rId3"/>
    <p:sldId id="310" r:id="rId4"/>
    <p:sldId id="257" r:id="rId5"/>
    <p:sldId id="313" r:id="rId6"/>
    <p:sldId id="315" r:id="rId7"/>
    <p:sldId id="314" r:id="rId8"/>
    <p:sldId id="273" r:id="rId9"/>
    <p:sldId id="316" r:id="rId10"/>
    <p:sldId id="271" r:id="rId11"/>
    <p:sldId id="260" r:id="rId12"/>
    <p:sldId id="267" r:id="rId13"/>
    <p:sldId id="268" r:id="rId14"/>
    <p:sldId id="265" r:id="rId15"/>
    <p:sldId id="29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93" r:id="rId26"/>
    <p:sldId id="295" r:id="rId27"/>
    <p:sldId id="317" r:id="rId28"/>
    <p:sldId id="318" r:id="rId29"/>
    <p:sldId id="283" r:id="rId30"/>
    <p:sldId id="284" r:id="rId31"/>
    <p:sldId id="285" r:id="rId32"/>
    <p:sldId id="286" r:id="rId33"/>
    <p:sldId id="307" r:id="rId34"/>
    <p:sldId id="288" r:id="rId35"/>
    <p:sldId id="301" r:id="rId36"/>
    <p:sldId id="303" r:id="rId37"/>
    <p:sldId id="297" r:id="rId38"/>
    <p:sldId id="304" r:id="rId39"/>
    <p:sldId id="306" r:id="rId40"/>
    <p:sldId id="291" r:id="rId4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ticia Alejandra Flores Montoya" initials="LAFM" lastIdx="1" clrIdx="0">
    <p:extLst>
      <p:ext uri="{19B8F6BF-5375-455C-9EA6-DF929625EA0E}">
        <p15:presenceInfo xmlns:p15="http://schemas.microsoft.com/office/powerpoint/2012/main" userId="S-1-5-21-746137067-1454471165-725345543-165724" providerId="AD"/>
      </p:ext>
    </p:extLst>
  </p:cmAuthor>
  <p:cmAuthor id="2" name="Victor De Leon Favela" initials="VDLF" lastIdx="15" clrIdx="1">
    <p:extLst>
      <p:ext uri="{19B8F6BF-5375-455C-9EA6-DF929625EA0E}">
        <p15:presenceInfo xmlns:p15="http://schemas.microsoft.com/office/powerpoint/2012/main" userId="S-1-5-21-746137067-1454471165-725345543-163188" providerId="AD"/>
      </p:ext>
    </p:extLst>
  </p:cmAuthor>
  <p:cmAuthor id="3" name="Nadia Olivia Lora Gerardo" initials="NOLG" lastIdx="1" clrIdx="2">
    <p:extLst>
      <p:ext uri="{19B8F6BF-5375-455C-9EA6-DF929625EA0E}">
        <p15:presenceInfo xmlns:p15="http://schemas.microsoft.com/office/powerpoint/2012/main" userId="S-1-5-21-746137067-1454471165-725345543-139633" providerId="AD"/>
      </p:ext>
    </p:extLst>
  </p:cmAuthor>
  <p:cmAuthor id="4" name="Aura Erendira Martinez Oriol" initials="AEMO" lastIdx="21" clrIdx="3">
    <p:extLst>
      <p:ext uri="{19B8F6BF-5375-455C-9EA6-DF929625EA0E}">
        <p15:presenceInfo xmlns:p15="http://schemas.microsoft.com/office/powerpoint/2012/main" userId="S-1-5-21-746137067-1454471165-725345543-1604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8622"/>
    <a:srgbClr val="C1D402"/>
    <a:srgbClr val="D9E021"/>
    <a:srgbClr val="008080"/>
    <a:srgbClr val="FFFEFD"/>
    <a:srgbClr val="546C2A"/>
    <a:srgbClr val="07797A"/>
    <a:srgbClr val="0093D0"/>
    <a:srgbClr val="9DAD01"/>
    <a:srgbClr val="FD4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334" autoAdjust="0"/>
  </p:normalViewPr>
  <p:slideViewPr>
    <p:cSldViewPr snapToGrid="0">
      <p:cViewPr varScale="1">
        <p:scale>
          <a:sx n="63" d="100"/>
          <a:sy n="63" d="100"/>
        </p:scale>
        <p:origin x="15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231345224543335"/>
          <c:y val="0"/>
          <c:w val="0.47332487730593226"/>
          <c:h val="1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008080"/>
            </a:solidFill>
            <a:ln cap="rnd"/>
          </c:spPr>
          <c:dPt>
            <c:idx val="0"/>
            <c:bubble3D val="0"/>
            <c:spPr>
              <a:solidFill>
                <a:srgbClr val="008080"/>
              </a:solidFill>
              <a:ln w="19050" cap="rnd">
                <a:solidFill>
                  <a:schemeClr val="lt1"/>
                </a:solidFill>
                <a:round/>
              </a:ln>
              <a:effectLst/>
            </c:spPr>
          </c:dPt>
          <c:dPt>
            <c:idx val="1"/>
            <c:bubble3D val="0"/>
            <c:spPr>
              <a:solidFill>
                <a:srgbClr val="008080"/>
              </a:solidFill>
              <a:ln w="19050" cap="rnd">
                <a:solidFill>
                  <a:schemeClr val="lt1"/>
                </a:solidFill>
              </a:ln>
              <a:effectLst/>
            </c:spPr>
          </c:dPt>
          <c:cat>
            <c:numRef>
              <c:f>Hoja1!$A$2:$A$3</c:f>
              <c:numCache>
                <c:formatCode>General</c:formatCode>
                <c:ptCount val="2"/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231345224543335"/>
          <c:y val="0"/>
          <c:w val="0.47332487730593226"/>
          <c:h val="1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A66BD3"/>
            </a:solidFill>
            <a:ln cap="rnd"/>
          </c:spPr>
          <c:dPt>
            <c:idx val="0"/>
            <c:bubble3D val="0"/>
            <c:spPr>
              <a:solidFill>
                <a:srgbClr val="A66BD3"/>
              </a:solidFill>
              <a:ln w="19050" cap="rnd">
                <a:solidFill>
                  <a:schemeClr val="lt1"/>
                </a:solidFill>
                <a:round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 cap="rnd">
                <a:solidFill>
                  <a:schemeClr val="lt1"/>
                </a:solidFill>
              </a:ln>
              <a:effectLst/>
            </c:spPr>
          </c:dPt>
          <c:cat>
            <c:numRef>
              <c:f>Hoja1!$A$2:$A$3</c:f>
              <c:numCache>
                <c:formatCode>General</c:formatCode>
                <c:ptCount val="2"/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231345224543335"/>
          <c:y val="0"/>
          <c:w val="0.47332487730593226"/>
          <c:h val="1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A66BD3"/>
            </a:solidFill>
            <a:ln cap="rnd"/>
          </c:spPr>
          <c:dPt>
            <c:idx val="0"/>
            <c:bubble3D val="0"/>
            <c:spPr>
              <a:solidFill>
                <a:srgbClr val="D9E021"/>
              </a:solidFill>
              <a:ln w="19050" cap="rnd">
                <a:solidFill>
                  <a:schemeClr val="lt1"/>
                </a:solidFill>
                <a:round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 cap="rnd">
                <a:solidFill>
                  <a:schemeClr val="lt1"/>
                </a:solidFill>
              </a:ln>
              <a:effectLst/>
            </c:spPr>
          </c:dPt>
          <c:cat>
            <c:numRef>
              <c:f>Hoja1!$A$2:$A$3</c:f>
              <c:numCache>
                <c:formatCode>General</c:formatCode>
                <c:ptCount val="2"/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80209-9DB8-455D-9781-D116D0D15A81}" type="datetimeFigureOut">
              <a:rPr lang="es-MX" smtClean="0"/>
              <a:t>17/07/2018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2D092-D0A2-4965-A388-E104249C39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7082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Encontrar imagen para el fondo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C050-C5F6-4C28-BC08-DD647239377F}" type="slidenum">
              <a:rPr lang="es-MX" smtClean="0">
                <a:solidFill>
                  <a:prstClr val="black"/>
                </a:solidFill>
              </a:rPr>
              <a:pPr/>
              <a:t>12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87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Encontrar imagen para el fondo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C050-C5F6-4C28-BC08-DD647239377F}" type="slidenum">
              <a:rPr lang="es-MX" smtClean="0">
                <a:solidFill>
                  <a:prstClr val="black"/>
                </a:solidFill>
              </a:rPr>
              <a:pPr/>
              <a:t>13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7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17/07/2018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901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17/07/2018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969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17/07/2018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3717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079F-7A73-4FE2-ADCE-E9572CC6E374}" type="datetime1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13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17/07/2018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441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17/07/2018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9070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17/07/2018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065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17/07/2018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5939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17/07/2018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3373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17/07/2018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2355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17/07/2018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9549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5D32E-2233-4462-9439-8F8468450F47}" type="datetimeFigureOut">
              <a:rPr lang="es-MX" smtClean="0"/>
              <a:t>17/07/2018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CD84-F17D-4D37-81EF-3DAB0D9A8C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94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5D32E-2233-4462-9439-8F8468450F47}" type="datetimeFigureOut">
              <a:rPr lang="es-MX" smtClean="0"/>
              <a:t>17/07/2018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1CD84-F17D-4D37-81EF-3DAB0D9A8C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719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7" r="4053" b="9706"/>
          <a:stretch/>
        </p:blipFill>
        <p:spPr bwMode="auto">
          <a:xfrm>
            <a:off x="-57150" y="0"/>
            <a:ext cx="92392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-57150" y="0"/>
            <a:ext cx="9239250" cy="6877050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62000">
                <a:srgbClr val="148B8C">
                  <a:shade val="67500"/>
                  <a:satMod val="115000"/>
                  <a:alpha val="48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6720" y="2716440"/>
            <a:ext cx="4958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600" b="1" dirty="0">
                <a:solidFill>
                  <a:schemeClr val="bg1"/>
                </a:solidFill>
              </a:rPr>
              <a:t>International</a:t>
            </a:r>
            <a:r>
              <a:rPr lang="es-ES" sz="3600" dirty="0">
                <a:solidFill>
                  <a:schemeClr val="bg1"/>
                </a:solidFill>
              </a:rPr>
              <a:t> </a:t>
            </a:r>
            <a:r>
              <a:rPr lang="es-ES" sz="3600" dirty="0" smtClean="0">
                <a:solidFill>
                  <a:schemeClr val="bg1"/>
                </a:solidFill>
              </a:rPr>
              <a:t>Data </a:t>
            </a:r>
          </a:p>
          <a:p>
            <a:pPr algn="r"/>
            <a:r>
              <a:rPr lang="es-ES" sz="3600" dirty="0" err="1" smtClean="0">
                <a:solidFill>
                  <a:schemeClr val="bg1"/>
                </a:solidFill>
              </a:rPr>
              <a:t>Standards</a:t>
            </a:r>
            <a:r>
              <a:rPr lang="es-ES" sz="3600" dirty="0" smtClean="0">
                <a:solidFill>
                  <a:schemeClr val="bg1"/>
                </a:solidFill>
              </a:rPr>
              <a:t> </a:t>
            </a:r>
            <a:r>
              <a:rPr lang="es-ES" sz="3600" b="1" dirty="0" err="1">
                <a:solidFill>
                  <a:schemeClr val="bg1"/>
                </a:solidFill>
              </a:rPr>
              <a:t>Connectivity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744632" y="3858483"/>
            <a:ext cx="4640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b="1" dirty="0">
                <a:solidFill>
                  <a:schemeClr val="bg1"/>
                </a:solidFill>
              </a:rPr>
              <a:t>Unleash the power of data </a:t>
            </a:r>
            <a:r>
              <a:rPr lang="en-US" dirty="0">
                <a:solidFill>
                  <a:schemeClr val="bg1"/>
                </a:solidFill>
              </a:rPr>
              <a:t>by linking standards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0" y="1790700"/>
            <a:ext cx="3905250" cy="381000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7029450" y="2066925"/>
            <a:ext cx="200025" cy="200025"/>
          </a:xfrm>
          <a:prstGeom prst="ellipse">
            <a:avLst/>
          </a:prstGeom>
          <a:solidFill>
            <a:srgbClr val="D9E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/>
          <p:cNvSpPr/>
          <p:nvPr/>
        </p:nvSpPr>
        <p:spPr>
          <a:xfrm>
            <a:off x="6191250" y="4257675"/>
            <a:ext cx="200025" cy="200025"/>
          </a:xfrm>
          <a:prstGeom prst="ellipse">
            <a:avLst/>
          </a:prstGeom>
          <a:solidFill>
            <a:srgbClr val="D9E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/>
          <p:cNvSpPr/>
          <p:nvPr/>
        </p:nvSpPr>
        <p:spPr>
          <a:xfrm>
            <a:off x="8799610" y="3734658"/>
            <a:ext cx="123825" cy="123825"/>
          </a:xfrm>
          <a:prstGeom prst="ellipse">
            <a:avLst/>
          </a:prstGeom>
          <a:solidFill>
            <a:srgbClr val="D9E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871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65292" y="636737"/>
            <a:ext cx="2787716" cy="3628097"/>
          </a:xfrm>
          <a:prstGeom prst="rect">
            <a:avLst/>
          </a:prstGeom>
          <a:solidFill>
            <a:srgbClr val="660066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grpSp>
        <p:nvGrpSpPr>
          <p:cNvPr id="6" name="Grupo 5"/>
          <p:cNvGrpSpPr/>
          <p:nvPr/>
        </p:nvGrpSpPr>
        <p:grpSpPr>
          <a:xfrm>
            <a:off x="207528" y="697831"/>
            <a:ext cx="2637647" cy="3663789"/>
            <a:chOff x="335342" y="1235490"/>
            <a:chExt cx="3516862" cy="4885051"/>
          </a:xfrm>
        </p:grpSpPr>
        <p:sp>
          <p:nvSpPr>
            <p:cNvPr id="17" name="CuadroTexto 16"/>
            <p:cNvSpPr txBox="1"/>
            <p:nvPr/>
          </p:nvSpPr>
          <p:spPr>
            <a:xfrm>
              <a:off x="422807" y="1235490"/>
              <a:ext cx="3429397" cy="10259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4A206A"/>
                  </a:solidFill>
                </a:rPr>
                <a:t>FEDERAL BUDGET</a:t>
              </a:r>
            </a:p>
            <a:p>
              <a:pPr marL="557213" lvl="1" indent="-214313"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Programs (cash-transfers, subsidies, etc</a:t>
              </a:r>
              <a:r>
                <a:rPr lang="en-US" sz="1400" dirty="0" smtClean="0">
                  <a:solidFill>
                    <a:schemeClr val="bg2">
                      <a:lumMod val="50000"/>
                    </a:schemeClr>
                  </a:solidFill>
                </a:rPr>
                <a:t>.)</a:t>
              </a:r>
              <a:endParaRPr 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" name="Rectángulo 2"/>
            <p:cNvSpPr/>
            <p:nvPr/>
          </p:nvSpPr>
          <p:spPr>
            <a:xfrm>
              <a:off x="335342" y="4561140"/>
              <a:ext cx="3516862" cy="15594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3C8C7F"/>
                  </a:solidFill>
                </a:rPr>
                <a:t>PERFORMANCE INFORMATION</a:t>
              </a:r>
              <a:endParaRPr lang="en-US" sz="1400" dirty="0">
                <a:solidFill>
                  <a:srgbClr val="3C8C7F"/>
                </a:solidFill>
              </a:endParaRPr>
            </a:p>
            <a:p>
              <a:pPr marL="557213" lvl="1" indent="-214313"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Indicators</a:t>
              </a:r>
            </a:p>
            <a:p>
              <a:pPr marL="557213" lvl="1" indent="-214313">
                <a:buFont typeface="Wingdings" panose="05000000000000000000" pitchFamily="2" charset="2"/>
                <a:buChar char="§"/>
              </a:pP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</a:rPr>
                <a:t>Independent Evaluations and their follow-up mechanism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3060400" y="636737"/>
            <a:ext cx="2959076" cy="3620787"/>
            <a:chOff x="4183520" y="1209372"/>
            <a:chExt cx="3945435" cy="4682490"/>
          </a:xfrm>
        </p:grpSpPr>
        <p:sp>
          <p:nvSpPr>
            <p:cNvPr id="18" name="Rectángulo 17"/>
            <p:cNvSpPr/>
            <p:nvPr/>
          </p:nvSpPr>
          <p:spPr>
            <a:xfrm>
              <a:off x="4183520" y="1209372"/>
              <a:ext cx="3945435" cy="4682490"/>
            </a:xfrm>
            <a:prstGeom prst="rect">
              <a:avLst/>
            </a:prstGeom>
            <a:solidFill>
              <a:srgbClr val="FD9B0B">
                <a:alpha val="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4" name="Rectángulo 3"/>
            <p:cNvSpPr/>
            <p:nvPr/>
          </p:nvSpPr>
          <p:spPr>
            <a:xfrm>
              <a:off x="4338240" y="1243592"/>
              <a:ext cx="3518340" cy="7562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rgbClr val="FD9B0B"/>
                  </a:solidFill>
                </a:rPr>
                <a:t>PUBLIC </a:t>
              </a:r>
            </a:p>
            <a:p>
              <a:r>
                <a:rPr lang="en-US" sz="1600" dirty="0">
                  <a:solidFill>
                    <a:srgbClr val="FD9B0B"/>
                  </a:solidFill>
                </a:rPr>
                <a:t> </a:t>
              </a:r>
              <a:r>
                <a:rPr lang="en-US" sz="1600" dirty="0" smtClean="0">
                  <a:solidFill>
                    <a:srgbClr val="FD9B0B"/>
                  </a:solidFill>
                </a:rPr>
                <a:t>     INFRASTRUCTURE</a:t>
              </a:r>
              <a:endParaRPr lang="en-US" sz="1600" dirty="0">
                <a:solidFill>
                  <a:srgbClr val="FD9B0B"/>
                </a:solidFill>
              </a:endParaRPr>
            </a:p>
          </p:txBody>
        </p:sp>
      </p:grpSp>
      <p:sp>
        <p:nvSpPr>
          <p:cNvPr id="20" name="Rectángulo 19"/>
          <p:cNvSpPr/>
          <p:nvPr/>
        </p:nvSpPr>
        <p:spPr>
          <a:xfrm>
            <a:off x="6187218" y="623312"/>
            <a:ext cx="2822216" cy="3620787"/>
          </a:xfrm>
          <a:prstGeom prst="rect">
            <a:avLst/>
          </a:prstGeom>
          <a:solidFill>
            <a:srgbClr val="C1D402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50" dirty="0"/>
              <a:t>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378833" y="579349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r"/>
            <a:r>
              <a:rPr lang="en-US" sz="2000" b="1" dirty="0">
                <a:solidFill>
                  <a:srgbClr val="4F447C"/>
                </a:solidFill>
                <a:latin typeface="+mj-lt"/>
              </a:rPr>
              <a:t>… ALL IN #OPENDATA</a:t>
            </a:r>
            <a:endParaRPr lang="es-MX" sz="2000" b="1" dirty="0">
              <a:solidFill>
                <a:srgbClr val="4F447C"/>
              </a:solidFill>
              <a:latin typeface="+mj-lt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/>
          <a:srcRect l="699" t="20709" r="40379" b="6819"/>
          <a:stretch/>
        </p:blipFill>
        <p:spPr>
          <a:xfrm>
            <a:off x="446359" y="1508232"/>
            <a:ext cx="2222566" cy="1537680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101758" y="33965"/>
            <a:ext cx="855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>
                <a:solidFill>
                  <a:schemeClr val="bg1"/>
                </a:solidFill>
              </a:rPr>
              <a:t>The</a:t>
            </a:r>
            <a:r>
              <a:rPr lang="es-MX" dirty="0" smtClean="0">
                <a:solidFill>
                  <a:schemeClr val="bg1"/>
                </a:solidFill>
              </a:rPr>
              <a:t> </a:t>
            </a:r>
            <a:r>
              <a:rPr lang="es-MX" b="1" dirty="0" smtClean="0">
                <a:solidFill>
                  <a:schemeClr val="bg1"/>
                </a:solidFill>
              </a:rPr>
              <a:t>link </a:t>
            </a:r>
            <a:r>
              <a:rPr lang="es-MX" b="1" dirty="0" err="1" smtClean="0">
                <a:solidFill>
                  <a:schemeClr val="bg1"/>
                </a:solidFill>
              </a:rPr>
              <a:t>behind</a:t>
            </a:r>
            <a:r>
              <a:rPr lang="es-MX" b="1" dirty="0" smtClean="0">
                <a:solidFill>
                  <a:schemeClr val="bg1"/>
                </a:solidFill>
              </a:rPr>
              <a:t> </a:t>
            </a:r>
            <a:r>
              <a:rPr lang="es-MX" b="1" dirty="0" err="1" smtClean="0">
                <a:solidFill>
                  <a:schemeClr val="bg1"/>
                </a:solidFill>
              </a:rPr>
              <a:t>the</a:t>
            </a:r>
            <a:r>
              <a:rPr lang="es-MX" b="1" dirty="0" smtClean="0">
                <a:solidFill>
                  <a:schemeClr val="bg1"/>
                </a:solidFill>
              </a:rPr>
              <a:t> </a:t>
            </a:r>
            <a:r>
              <a:rPr lang="es-MX" b="1" dirty="0" err="1" smtClean="0">
                <a:solidFill>
                  <a:schemeClr val="bg1"/>
                </a:solidFill>
              </a:rPr>
              <a:t>story</a:t>
            </a:r>
            <a:r>
              <a:rPr lang="es-MX" dirty="0" smtClean="0">
                <a:solidFill>
                  <a:schemeClr val="bg1"/>
                </a:solidFill>
              </a:rPr>
              <a:t>: </a:t>
            </a:r>
            <a:r>
              <a:rPr lang="es-MX" dirty="0" err="1" smtClean="0">
                <a:solidFill>
                  <a:schemeClr val="bg1"/>
                </a:solidFill>
              </a:rPr>
              <a:t>many</a:t>
            </a:r>
            <a:r>
              <a:rPr lang="es-MX" dirty="0" smtClean="0">
                <a:solidFill>
                  <a:schemeClr val="bg1"/>
                </a:solidFill>
              </a:rPr>
              <a:t> data sets, </a:t>
            </a:r>
            <a:r>
              <a:rPr lang="es-MX" dirty="0" err="1" smtClean="0">
                <a:solidFill>
                  <a:schemeClr val="bg1"/>
                </a:solidFill>
              </a:rPr>
              <a:t>many</a:t>
            </a:r>
            <a:r>
              <a:rPr lang="es-MX" dirty="0" smtClean="0">
                <a:solidFill>
                  <a:schemeClr val="bg1"/>
                </a:solidFill>
              </a:rPr>
              <a:t> </a:t>
            </a:r>
            <a:r>
              <a:rPr lang="es-MX" dirty="0" err="1" smtClean="0">
                <a:solidFill>
                  <a:schemeClr val="bg1"/>
                </a:solidFill>
              </a:rPr>
              <a:t>platforms</a:t>
            </a:r>
            <a:r>
              <a:rPr lang="es-MX" dirty="0">
                <a:solidFill>
                  <a:schemeClr val="bg1"/>
                </a:solidFill>
              </a:rPr>
              <a:t>,</a:t>
            </a:r>
            <a:r>
              <a:rPr lang="es-MX" dirty="0" smtClean="0">
                <a:solidFill>
                  <a:schemeClr val="bg1"/>
                </a:solidFill>
              </a:rPr>
              <a:t> </a:t>
            </a:r>
            <a:r>
              <a:rPr lang="es-MX" dirty="0" err="1" smtClean="0">
                <a:solidFill>
                  <a:schemeClr val="bg1"/>
                </a:solidFill>
              </a:rPr>
              <a:t>one</a:t>
            </a:r>
            <a:r>
              <a:rPr lang="es-MX" dirty="0" smtClean="0">
                <a:solidFill>
                  <a:schemeClr val="bg1"/>
                </a:solidFill>
              </a:rPr>
              <a:t> </a:t>
            </a:r>
            <a:r>
              <a:rPr lang="es-MX" dirty="0" err="1" smtClean="0">
                <a:solidFill>
                  <a:schemeClr val="bg1"/>
                </a:solidFill>
              </a:rPr>
              <a:t>person</a:t>
            </a:r>
            <a:r>
              <a:rPr lang="es-MX" dirty="0" smtClean="0">
                <a:solidFill>
                  <a:schemeClr val="bg1"/>
                </a:solidFill>
              </a:rPr>
              <a:t>.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65292" y="4341862"/>
            <a:ext cx="5854184" cy="2332504"/>
          </a:xfrm>
          <a:prstGeom prst="rect">
            <a:avLst/>
          </a:prstGeom>
          <a:solidFill>
            <a:srgbClr val="3C8C7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50" dirty="0"/>
              <a:t> 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83820" y="4681195"/>
            <a:ext cx="981220" cy="1014536"/>
          </a:xfrm>
          <a:prstGeom prst="rect">
            <a:avLst/>
          </a:prstGeom>
        </p:spPr>
      </p:pic>
      <p:pic>
        <p:nvPicPr>
          <p:cNvPr id="28" name="Picture 2" descr="https://scontent-sit4-1.xx.fbcdn.net/v/t1.0-9/14222339_1589304608038214_5067068254219450988_n.jpg?oh=84b18e799aaf9da8d42b610eb9a1fa46&amp;oe=583BE4B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9"/>
          <a:stretch/>
        </p:blipFill>
        <p:spPr bwMode="auto">
          <a:xfrm>
            <a:off x="2668925" y="4488103"/>
            <a:ext cx="3154810" cy="204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/>
          <p:cNvSpPr txBox="1"/>
          <p:nvPr/>
        </p:nvSpPr>
        <p:spPr>
          <a:xfrm>
            <a:off x="273128" y="4845959"/>
            <a:ext cx="2327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BAD5F"/>
                </a:solidFill>
              </a:rPr>
              <a:t>OPEN FISCAL </a:t>
            </a:r>
            <a:endParaRPr lang="en-US" sz="1600" dirty="0" smtClean="0">
              <a:solidFill>
                <a:srgbClr val="5BAD5F"/>
              </a:solidFill>
            </a:endParaRPr>
          </a:p>
          <a:p>
            <a:r>
              <a:rPr lang="en-US" sz="1600" dirty="0">
                <a:solidFill>
                  <a:srgbClr val="5BAD5F"/>
                </a:solidFill>
              </a:rPr>
              <a:t> </a:t>
            </a:r>
            <a:r>
              <a:rPr lang="en-US" sz="1600" dirty="0" smtClean="0">
                <a:solidFill>
                  <a:srgbClr val="5BAD5F"/>
                </a:solidFill>
              </a:rPr>
              <a:t>     DATA </a:t>
            </a:r>
            <a:r>
              <a:rPr lang="en-US" sz="1600" dirty="0">
                <a:solidFill>
                  <a:srgbClr val="5BAD5F"/>
                </a:solidFill>
              </a:rPr>
              <a:t>PACKAGE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548" y="2465644"/>
            <a:ext cx="2536169" cy="176306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135699" y="1137250"/>
            <a:ext cx="27878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Geo-located data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Useful filters in search engine (including ZIP code)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Cost-Benefit Analysis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Source(s) of funding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Public-private partnerships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6370679" y="703434"/>
            <a:ext cx="2638755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7C8622"/>
                </a:solidFill>
              </a:rPr>
              <a:t>CONTRACT </a:t>
            </a:r>
          </a:p>
          <a:p>
            <a:r>
              <a:rPr lang="en-US" sz="1600" dirty="0" smtClean="0">
                <a:solidFill>
                  <a:srgbClr val="7C8622"/>
                </a:solidFill>
              </a:rPr>
              <a:t>      EXECUTION </a:t>
            </a:r>
            <a:endParaRPr lang="en-US" sz="1600" dirty="0">
              <a:solidFill>
                <a:srgbClr val="7C8622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370679" y="1215163"/>
            <a:ext cx="263952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Tender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Awarding mechanism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Contract ID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Context about the procurement process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557213" lvl="1" indent="-214313"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273127" y="5528036"/>
            <a:ext cx="23957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Most granular level of information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557213" lvl="1" indent="-214313"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291" y="2550866"/>
            <a:ext cx="2630298" cy="137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0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080">
              <a:alpha val="61176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lvl="0" algn="ctr"/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ts val="1350"/>
              </a:spcBef>
            </a:pP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424792" y="3061386"/>
            <a:ext cx="4294415" cy="735227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000" b="1" dirty="0" err="1">
                <a:solidFill>
                  <a:schemeClr val="bg1"/>
                </a:solidFill>
                <a:latin typeface="+mj-lt"/>
              </a:rPr>
              <a:t>How</a:t>
            </a:r>
            <a:r>
              <a:rPr lang="es-ES" sz="3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s-ES" sz="3000" dirty="0">
                <a:solidFill>
                  <a:schemeClr val="bg1"/>
                </a:solidFill>
                <a:latin typeface="+mj-lt"/>
              </a:rPr>
              <a:t>to</a:t>
            </a:r>
            <a:r>
              <a:rPr lang="es-ES" sz="3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s-ES" sz="3000" b="1" dirty="0" err="1">
                <a:solidFill>
                  <a:schemeClr val="bg1"/>
                </a:solidFill>
                <a:latin typeface="+mj-lt"/>
              </a:rPr>
              <a:t>build</a:t>
            </a:r>
            <a:r>
              <a:rPr lang="es-ES" sz="3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s-ES" sz="3000" dirty="0" err="1">
                <a:solidFill>
                  <a:schemeClr val="bg1"/>
                </a:solidFill>
                <a:latin typeface="+mj-lt"/>
              </a:rPr>
              <a:t>the</a:t>
            </a:r>
            <a:r>
              <a:rPr lang="es-ES" sz="3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s-ES" sz="3000" b="1" dirty="0">
                <a:solidFill>
                  <a:schemeClr val="bg1"/>
                </a:solidFill>
                <a:latin typeface="+mj-lt"/>
              </a:rPr>
              <a:t>bridge</a:t>
            </a:r>
            <a:r>
              <a:rPr lang="es-ES" sz="30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sp>
        <p:nvSpPr>
          <p:cNvPr id="8" name="Elipse 7"/>
          <p:cNvSpPr/>
          <p:nvPr/>
        </p:nvSpPr>
        <p:spPr>
          <a:xfrm>
            <a:off x="2211436" y="3321864"/>
            <a:ext cx="213356" cy="214270"/>
          </a:xfrm>
          <a:prstGeom prst="ellipse">
            <a:avLst/>
          </a:prstGeom>
          <a:solidFill>
            <a:srgbClr val="BECB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/>
          <p:cNvSpPr/>
          <p:nvPr/>
        </p:nvSpPr>
        <p:spPr>
          <a:xfrm>
            <a:off x="8079245" y="567603"/>
            <a:ext cx="213356" cy="214270"/>
          </a:xfrm>
          <a:prstGeom prst="ellipse">
            <a:avLst/>
          </a:prstGeom>
          <a:solidFill>
            <a:srgbClr val="BECB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/>
          <p:cNvSpPr/>
          <p:nvPr/>
        </p:nvSpPr>
        <p:spPr>
          <a:xfrm>
            <a:off x="6028322" y="2444649"/>
            <a:ext cx="212606" cy="21260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/>
          <p:cNvSpPr/>
          <p:nvPr/>
        </p:nvSpPr>
        <p:spPr>
          <a:xfrm>
            <a:off x="7314197" y="4863999"/>
            <a:ext cx="212606" cy="21260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Elipse 11"/>
          <p:cNvSpPr/>
          <p:nvPr/>
        </p:nvSpPr>
        <p:spPr>
          <a:xfrm>
            <a:off x="6840995" y="5577753"/>
            <a:ext cx="213356" cy="214270"/>
          </a:xfrm>
          <a:prstGeom prst="ellipse">
            <a:avLst/>
          </a:prstGeom>
          <a:solidFill>
            <a:srgbClr val="BECB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203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ata:image/png;base64,iVBORw0KGgoAAAANSUhEUgAABNwAAANyCAYAAAC5fdYAAAAgAElEQVR4Xuy92XZbWbZtN1ESLBQRee+xfe12P8qf4B/wu1/95ge3dn7yNvvYPpkZIbFADbcxxhxrLYCUQlKo4tFkJgIUCWKvPfcGAXSOYnI6nf7niPgtIt5ExG1EXEfE1eFwWByPx2n8gB/H47Gv6nCIiGMc8LXjLvi93S4i9hH4PL8fMY2YzSKm05jGPGKx4Oez6SL4vSm+j7ud4V/6wNfqoyZQE6gJ1ARqAjWBmkBNoCZQE6gJ1AT+dAJn79Mi34oF3q/hrdnwHu5P76luUBOoCXzSBJKHxAFcZBNx3EfscL3J631MjzsyE/AT3u5rfszAWMxcriIW84hYRMzBX+ZiL/zVsI/Y7+IQu4gdGA7WLLbzLdcYU61xxuvriDmur7QPWC950SymLzCi6XR6nM1mGOwmIp4i4iEi3kXE75PT6fS/RMR/ioi/DdBtBeC23++JoH7MjwMP0IH/0eVw2EYctnHgv/F5fi93YAbgxssyZrPl8Hl+HUc9oduPuc+1qppATaAmUBOoCdQEagI1gZpATaAm8DomwPdlFx/60vOvv449qlXWBH7UCZiLiInwssX1U8y2T/1r5idf+zEI7kK+Au7SL43D5Bg7uxnWjbW3dX7Feb+0xuV1zJbXEbPriOWwdu7Ly3hsPp8fEritB9j2z4j4B4Db/xoR/11E/OeI+DUi7iLi5nA4LH884AbSyf8nCY04nfZxOICG7uK038RhvyMhPZ02vCYdjYhJqthm81lM5quI+Txms1VMQFhn8ySts5jOJyKY+KDArVRuX/EUr7uuCdQEagI1gZpATaAmUBOoCdQE/gNN4CUl2+l0kvHoa7/J/w80x9qVmsAnTeC0jwAXOUAxto7Ygoc8RuyeIva4rGMGPgKYddzHJKnKJ23jU248hYoNF6jaVsN1Cp8m8wiuOcVSWDPW72vsB1R6X/Pj2RpXEVdQt91FALotVzGF0m2yJD8CVXrJBZnADZTwMSLuI+KPiPh7RPx/AG7/W0T8l4j4l1HldjqdltvtNsnT19zLT7jv0ynidIjT8cjLERbSwz5OO6jaNnHaruO428bpsOE1D9D+QGQ2gaJxtojJbM6hTRcY2lVM5yt+PuGJMIvJRLJHXiYzzjT/8wkLrZvWBGoCNYGaQE2gJlATqAnUBGoCNYGfcwIAbPjwNSBcWUp/znOh9vobTICcBBZSADVcnuK0fYrJ5j5i+xCxfRR0O6wjjtuY7gGyxEm+2gesmARuS1k0F4BuEDxd5ddnhG0nAsKN1rYDz7EaD8BN8WFf54OAqK1xyjXeRFzdxuTqTcTylsBtgq9PE7iBFU0IiM4+lsvlfjKZALjZSgp1279HxL8BuP3vEfE/RsR/n9ZSqNxuj8fj1W63+wGAG06eU5xOkrad4hBHgrQ9YdsRqrYdANsmjtunOO7WBG+nPYAbDtwpJqcTvbaAbbP5MqYLgLarmF5dU+02Sakg6eUUCjhAN0kgAeryPy8O90sffD415RPUl75v3t9kIob4kR96qvw45Pgpt31p8/75L77/X3ifP2mdL2z7k37+fcfpE/fpQ4f7o8+54ZfLx5xDbT8/8vz5yFOyblYTqAnUBGoCNYGaQE2gJvCDTsCATW9p9GrQoG383vPlT156H/uD7mUtqybw40yAD7MTBEn7mOwlPgpYSHcPEWsAt3cRm/uYELo9St0GVnL6mrbuSQQy3GaAa1dSixFoXQfBFmHclBltEFFRhefLaH9tefxfY96Z8W+7KxVttxFXdzFd/RqTK6jcbjPPbSnoNoNA6zmmXCwW++l0ivw2ADeo2/4REf9vRPzfAG7/R0T8TxHxP6StFAUKAG6r/X7/nYAbIBv+b9iWyrYkoIfjPk77XcK2dRygbANsw2XzKOgGhdthG5OTyO10Mo3pbBnT+TJmAG7L65iCWEImyAN/FTGH0u2q2UwnJJ5QueGCJwFghkQNL5DNTz0N2l9+9IyEve1PTP6rEIHuX6S6gI25uKlBzeV1fn+ELyMw8b69BFr+9HaXs/K+XQ4sZ8A9/oLQ8UP7rP3Vf17aD3xn3OcRluHzcZ2XwJFT9+nCO5o825Z/nj97FiQL4n6+7Zfur63tPTP+0Dnp9bYXQx+YOWZ4dg7kv98H3t57TlyAQj2m6qMmUBOoCdQEagI1gZpATeA/wgTwuvJS3YZ/62XukX9Xf+nl30tB5P8R5lH7UBP4FhM4gpMYuEEttnuI0wbA7W3E+o+udEuV24TRW+Ak73sH/BdXjQe51W0UOAG2CV5Nljeyl4KxwL0IRd72MU4Ebg9kOme20i/IBc72qq1RllfwoVi+icnqLiarv0VcS+U2geoNwqw5oNsiJi+UJszncwA357f9nnbS/yci/i8At/8zIv5rAjfYSgHc7r49cDNkSwJC1gZJm+yjOIEgNzweBNqgaANoO2yfdAFo4/UDgVuA2h52MTkeCdzmaCSdLWK2gMINA71hGB4OPv4N8IYLhgmZI1RutJnC1wvVGy2muACiCLx1t+mnQYNnoA1PQvnkxOtj/zcw0If/GvThBwNXyf/rr0YAHARQAJBTQ0SBnRHAUJWawJNbGEDJCEkM6EZw5dv6dpdQZXwSvgR8fpLW4wr73mGYpjz89cvP1gZ177kttt/3W5+f7cMgeff2zve5b5PrSzDKFw9+UTHAQo2LE28z17mS50nOtu3rAFrHo3m2vxfzH/fJ2zs7E4b1aN7DPnCk5/sxrmX8vasl9/14ad8uz8B+fPOx7HlczOR959Rf/PVeP14TqAnUBGoCNYGaQE2gJvCdJvA+4Na/nq9w+1+N+Zr/8vX5d1p+bbYm8OomwMcWeclOCjc6/u6pbjut38bk6feIzdsIfG33GBPaN8FJYCv9msDNWfk3gmy4LG4TuAFezQj9Tix3AHBL6yuVeMhzA8/Zkwf5Q6v1u2R99WNEM/2gDrcG2xmgINd39UtMVm9icv23mFz/QrXbBCo3ZtBB4TYPirIuPgbghvw2ADfYSQHc/huA278mcHOO2zcDbs9BUkI3gjbAFhwA0VqBtp2sozup2gzaDtvH2AO0JXTjSbbfxuSwj+npCGNoTGezmAO4QeFGVZsopi8Ab4RugG+4gGBS8ZbgDUo3gLdUu43g7XLgf6baGRVFhjbONTgcj3GAtPKknAMDnZeh2wj93v+7YYQzVPpNJ7TYzqbThG8JES9h0pG4r92xQF3DQHmCC4qNYJA4coBclzbWEVR1sCe1mJ6Mh/1uj6IRGg0AqG3bgHB82CVo8/4O+24QaSWlXwSMirVxP8bp6q90pzj4GGFOnN3zWY2gz+Bq3FYHjIaLuaULSNrAaUIrHsMBmgrwnf8qGV/wnK1/AIbeF5xvAL06js/X4GN/Di91Ll3OZgSS/p7ngPMO94W1TxL4+h7+7HHz6p79asE1gZpATaAmUBOoCdQEfrIJXAI3/zEbr5311vgcuI2v/+q14E92stTufpEJ+P2zCgeQa4/8NqnbTk9/RDz9MyZQusFamjBLllIUJ3wIuH2sqOiF+2CAPoopoQy7jskV8tAA3QDcALBQRDCVuAoAcPugNQO8QZkH4IavAwoOwO18YMP6Lpd6tqT37OPZGlda4xVg268xuf5PCdx+0ddZugngBoXbRwO3f/tuwO1FeCTzMWGLCK1A24lZbds47rfKarOiLdVs+/UjVW0EbmkrjZ2p7SGmp1PMJpOYz2ZUuM2bpTStpAndBNwM3a5jsrhq4I3wLQsXSGJHxRvlY89Pxg89YYyQBYDHkO1wPMR+f4j9YR/7wzHwb3wPT1CaWX+S6m7FTnjHU2lU32F5hByAHQnaZlMASP2b+XZ57yOAMfDDZnUfgiSjvdBwBbftxxXbehkIjbe/BIqYBfaV8KfBt0uA1tVjJkwfglbeb8DFGc6B3P/2V7RBpXbgnCV1typQ+9FBI9cP2AYwiuPD44Sf0c8BWEnZ1megbWnd/vB++tiOwO4lVeLZ16aTmE2wPwlNcfxyjd7COdQ8/yUzfu8lcDj+ImvAcJjDOFMoJQehIc+i82NoUegkcM55zfwcwC0BHLZZL7K+yHNu3UlNoCZQE6gJ1ARqAjWB7zaB58DNf1D3a/rzrLbREVOvBb/bYasNv+IJSOGW1kwCt0dmtkHddoK67eEfspUSuD0wK+39wC3fTbb3rS+zDo1L8V/61KwiBznCrMVNAjdAt7sEWABuaSkFWNsAuKnggcCNzarvA27jGh3h9AJxS/dbZpU918KdrTGhIBRuN7/F5Po/x+TmVynekOWGwgeWPfzgwO1lldaY0ybQxubRZh/dDqo2WUf328c4DKANX7OllHZSSCQPe+a3gT/OCSekcCNwy+KEWVpJkeEmS6mhG4AbLmk1hdItbaYjeCPdtM30E8DbqHASbANkE2zb7nex3e9jv9/Hbg/gJqgjCOXS1HNl2/tqEMYnMIAjwSZBDwDI+WzeoBtvm/DJayJMSqJsVZIA3QCgDMmoxuu5DAJ7AlyGVs4ww+1w33sc6wEo8uvDvy/PF0MrwSc9WWMmhn2GVn7cGxb1/cW+z2I+naUyS5iR0IkATapCQTNswkBrsKFie6ejjlde+vGROsxw0mquBsMaBe3bHJVl/j1vYNftnPnCJEGglG0+hh1ijVJ8gVPBWqn29MvQULADP+1zm7skfw04svk4FWk+7ti+wJmOr84zvZgSND2/P+wP1rvA7OezWMxx3ulYnKksC7q94qf6WnpNoCZQE6gJ1ARqAjUB5VH7NfzzP4p3x0qHa3odWZbSOntqAp83AQG3tJTSTgqV2Ls4PQG4/VPAzbbS3X1MdmsBN1hQzxRuPTqrufnUIPmCwAjvGeVKbLDN7zn5hhh2TWSjXbH5Uwo3lBAAuN3p67aUErjdJ3C7PwNuzHc7U7jlWggGhrWNWfsGgW09uc4REOZ7/b5GA7dfBdxu/kXAzeUJKHr40YHbc9h2CdqU0ybYBvuoQJtVbfvMaZOaTaq2/rny23B7WkkhPTweYkZ1G/LbBFkE3GQrRXmC20qbmi1rXw3eVKqQ4I2lCsh2A3yDHxl08/35bpcPl/EvNmdgIsHTbr+P7W4Xm+0uNrstP9/u9rGD2m0vMMUZPis9aGlyZ5t0Ztho5bPKC7AD8IPgYw7oAatsh1cAYVbaAcRQ4UZgN6jisp0Da6Iy7yA1Hv6Nbeq2ugi6dSUU9mWXgBE/J/vsCGpS4WbRebNXGnzlPnPNJwFJ228bYc+8ugFMLeaGjABuWo/WnwAQa8n7MTQTGIINsoMlKOGgQsQxIxTlPkiZZ1gFBVpTDw72UKzc29S2rObz77EO95pN1NFvSRIJvACw5vMBXuX28pdN26+Emu2PDwBjOWurKxsg8/pb3Jx+oQm4SbEn5d5Uj6c8d/A9KRcB2nA8NBNCvDwfoKbEeq8Wi1jmBf8eoRsOXf1l8/OeaOunagI1gZpATaAmUBOoCfwIExhdKszjblEm/OzFbODPeg14EafyI+x7raEm8D0mcKZwOwNuf8TpEcDt7x24McftKSYol0TJQgNulJukNcm59SkuYoTQCN0SsmXevsDbAN+sQDkDbnfMQ/tT4AbwttEaT8xxGy2l4/pgWcU6LYDKNZsFjGs7HnJ9A3jjLx1luEFYJSh4J8DWgNtvrwO4vahqSxIqG95YiLAXaCNsGwsRVIZAddsFaEOOG22mCdtclDAJZLcF7aQLqrrmsZgCMOFNPoDbnK2lAGiAb4BuYRspWkufKd6c76ZSBea7sVgB0A0XABm1mUr1xqP47DEHoKBiBKmAAIsA1QDXANqeNhte1pttbAjddgQ7AFOepSydlmNfhuF3C9+YtzUqogjc5vNYLgRsAMcITU4nqs4AkXZ7b1dPlPg+ARrVSd2GClCGtXmN2DfcFiAFgGtBFZ3UTLaiAtBBxYd9hpJPYAaqMan9pDLT9Lo6LK2dgD5p2cS6cFvDPmdDtAgygj8rq+axTMAIZZ+UWQJu2K4UhvvYpz20qbIS0vH2+GVzQnvxkfuLfcC14ZJfYAg4DgDMqtc8H7C+BqSe7auUdS0zLc8gqO5sP8X992O4aPvF43i2XwlCD93uSxA3AE4r0pp9eJi7T17bg9v5lBDTSrV+XGWzBawlKM7tYs6YOWDb9dVVrK6WsVouCd7afaStuYDb93iarm3WBGoCNYGaQE2gJlAT+DITeK5wE2jT18c/MHfnjoGbI26S0l2kS41W1HNb6mcBuy+zu3UvNYHvPoHPAm7PFG6GbFkUSScforTwHjgZR2MbVrfJnYimUdYQj5ALt/3LwE0xYVK4DbCNEV8WPula/AWKN+Y/6ZIRZbhmFlwDb+n+eu3A7b2g7VlOm/zGLERw+yhg2wbto7KKnoM2gTe3k6pEYUNIBxsq621PR54Oc4CPSQIXgB8At8xyQ4nCNFVqAG4BeGbrqMHbmcV0ULsBxkHthtvxRLLaDa0Vpq3vk1/qbzsGboZVgGuAbI/rdTysn+JpneBtm9ANyj+ohQYIdQbdxqbLszZSqZIAgKw4AzTraiPNBLcRfDok/NvFbrcT6AO4HCCLlEnIfZt0+ITbQu2F2ScQAuACVKGNcDYnDMIHYBP2F4BxB+gG4EboJbBIVR1siLAzNnAFVZcyv6z8IoQisEyV2UXJg/dbSr55LA0MAdGo6gP8FGwzZGyQCPucYHKEQjh6gKS0/u4EDQ+wPw/ZcyB5Y1acQLuUf/4c+yh1nyycZwqyizIEKyKtpMPcAT0x2yuAKxzPBY4jznHNB/c7gtBR0m/r7FjI4c+tiExxP9frDECvn/bQPIdwLYWb5uJtAhR7//B93A6Q7eZ6FberVdysVmfQrVtTS+X23Z+1awE1gZpATaAmUBOoCdQEPnMCl8DNr31dnuD3L46zcRiw3TmjHfVyCWNcjr73HLx95rI/+cfqj8SfPLL6ga80gb8O3CwYGlRjBFrZyGngdhbcLaB1DrVSSYb38nhAuzTB6rFPVrgBuKXCjXlrqWhjs2gWW06zCRXbGoEb1gZYd9yRNenzhG5kDQnxcD9UuMFS+koUbi+CtvTL8ntUtKEQAVltuzgRtGUhwpmqzWo25LWpFKEBuLSPHnZrgTbcBwZ4OHB4M/71ZMLsNgAIq6wacJsC/sxIa3nNgzbv8IzW0QRqtpSO8G1sMwV0yzbTj813ex9wg7Lt4WkdD0+PvH5MtdtmC4tpArcsL3Cof7sGfGqZCT3of7SUAtIQymSOFoFNghpAEUMawrCtFHaAJvhzFC2i85nsgJnBhW1Tobff8/ZQfAHmEHYCcKWFEDCI0IoPVv3MervlxWDGqjHaZwlME1ohK2woO5CCS6l1UuRp+/4559xRIQewDlAIOGQLrW2uqbjDPssaKsUaoFa3xU5jkfsrJWACw+NR9t9BfTgCN/5+aflmvX3Vv2OxRttwBVHdGjsUW7jFE2e0b5/zxf1gJlCMAbjRpml76Rwgccp90D4JhFo12NtwewnH2PnB7L0sYJBNlC+TuMbsgZXa8RK4pTWX50IqM6EYtKUU5w3UbXc31/Hm+iZur6/jZnXVgCGgr4FsvYD5Ss/Gdbc1gZpATaAmUBOoCdQEvvIEPg+49WI4vV9MRdzZWscSsudOny+/Wx+GefV69ctPvO7x8ybwl4Gb1WFUtKV6zPFZdPP13Hq/B5eKDFALEAtQC9cGWmAyeEM8GzLcPs1SenJpAu6X+Va5NoidDMnsOpyh4BLALdtDc12nwzYCSj4USfjzI8CbQCHBRLOUvhLg9hy2Sb1D//7YPjoWIlDVBvsoLoBsto8+xH6dajYq2qxqW/P2tp6yXKFJBPULGsCAUCCz286AW4b5C9wAukkmSakkLgnerHaTzRSXXqjQs92GfLcBvBng4aBT8eZiBedrDQq3bindxdNmGw9PT3H/+Bj3T09UuwG6QfkGwGMQ1fPQRsuqssh8DJoVM+2Xym8bVG6zhGe09aXC7XiiWgzwDDAMeXIEbnFS6H0q1gB4rIoDoAKoAiyUWu1AOEPL42LI7Eo7J76H+8Q2nt4L3GRLlYVV9tcxP84lEVanNTXVWd24NOtQOOI+ep5cL42gEiyVZszMI3BzaYJUZIs5oJasj866owowM/dkKdXcncdGINaKGWR7RbaZcyto62TunXzkVgQSOgEwZimBweIIQgHPoCbD8RQwxUX2TFuEbQ82/IJ6z2UQzmsboSL3K0s1nLlHxWNadqXCy6IHq0cbwAS8HtSRhq8JI20xXs4XVLW9ub2JX25v483NDdVu1wCGyyWBKFSnPqPrRcznPeHWT9UEagI1gZpATaAmUBP4nhP4LOCWYcP6Y2/Ctoxd6RFTA3DjH987dJMAQR8tWuYjhjA6UC5v3l+Lvgze6rXqRwy4bvJNJvDXgFtmmRFoSYSkrHq4+JZSuRFmDRlpBDyyaRK0AWaligyZ/BJBJSTDfXyGwk3ADcUOAG4J7wjb4ExU1BdVaS+0h9LmivUAtKFQ03lwLNfMtRK46X7fp3ALZLn9aKUJ58Dtfe2jLkSAqk3wrDWPZhlCB21QtiGj7ZG31e1hH5U0EAeYarlTqpJSLUTg5mD3ac8Ro8LNwI0qHoEmQTH8pk7whjf+PMlsM0XGW2a4uVjhKptML4oV1GYKypr5bgB4Y5tpyomgZBzbOgF8ALkeHtdx//QQ94+ylhK6rTcvALfzfDhATQCcln+WtlJbUJ3hNhYnjFZEKtyg3NrvpT7bbAaFm5ViUFUBkAhAYXYEbjvBQoKvPHlbxthcIMh5XdgO1imot1Eja+a2AQw5q07KtFkqtwD4utLNT6YsX0hFlRVu+B6egNU0mlbaDPd3rhqsqVCIGbidwTOXRFAdZ2gIoJXWW1hic07MoCPwVTurrZ9UuCU4s9USgK23JisrD6COj3PCTJ2nbP9kkyqAsBR1OE8AM6kIpJoTAHQSgFgGbS4iwDHF/Vnhhjmr7RbbEjRzmyy2hfugAjGVf7QAD+o/5urlWnGNeXPNqXJrdmTC2switDryTOE2p5X0l7u7+BWXW6ncrq9WzHSzavK5VeCbPE/VRmoCNYGaQE2gJlATqAnUBL7ABD4ZuBmSAbSlKMF510pe6QitCQr4/k3QbYRtX2D5LQJGr0k7bLsEbAXcvsS06z6+xAT+GnBjhlNmoqV6jGArM+vxuYVJzVKa6jbCNUC3jeAY+UzaN9W6KED2l4DbIfON5gKA81UEnYe3MVneRCxvBN1mV2Iu/B0C4LYNQjs0tvLyELEFxDN0g1UVuU4Abljjc4Xbjw/c+NcJK9tgHx0KEaBm20HJ5nw2XN83RZuKEaxqS0Vb5rTRhmrQlsF3lh4bLrkh8oMKNwI35JAppP6s+nZQvLWMtpbvhiw3wzer3m7UZvpeq+kI3QRRqB5qDZkCGQRuTwBuj3H/+ES120MCN4CTZrXM/DQs3k9EJ2eZwaqL83tommQGV2awKVtMbaO2BRKaJEjCOlTcAIC2lQorFW4OvgdwM9ghfCJwAxQUPDNwAkBy1pesqFL8AVARuEEFtYPtUC2lzG9jZpwsrIRQAEJZ1KDiBcxPoasGbmusM62oBG5Dk6uz51wMgSdnljrkA7IXOKgkorWysvgBQAqwELZNZaRhllCr2YaKn1dZwzlwc7OpbK8GiTouzsoTBIM9NMGXSx1Y8qFmVAI3zGufM97uZNtlLprUf1QeJjjDejEnNJECztn2ivsQvFNLqX5+3goM3B5Ktdlcc9Z8UYCA2egcxbGWbVjzseoPM7CFtasjZSlVhtsibq9XhG2/5eXu5oYQDlZTnFNlK/0ST7l1HzWBmkBNoCZQE6gJ1AS+3wQ+FbgpvQSv/q1swx+IJSJgYdglcANoGwrGviRwc44cXvDr/UReZxneGMNSwO37nWO15fMJfD5wQ0tpZq2lVROATOKhLIpM4NYESi0qLIsIGBFm4IZMfVg4s+iAwG3x14AbeJLvZ4RtyFu7uovJ1W1MFjcsv6RCj29491K3bZ/itHmI0+ZdBNpPAd0A4ah0yzVC5EIo+AqA26WdtME2qpf2cXJO2/Yp9g203cdhDdCWsA3Xg330SDDnQoQtoR1hm1sn0upm8bB/KX46cHONpP6S4ZYLFSA43w2VsaCqajTtijfBtukVqmQN3hLEQRVHUJdyTNJhlSlYMm3ohrwrAKjHS+CGTLf1moAKYAo/C1jmgFFa/QCf0ubo9suxIFUZYVJ1AUIypyvtpc4mM3BzeQMAGj4HUGKofwI7BfUDni1oa8SaqIqDpZRqNWW4tW04+y3BGdaBJ0/mfO13LTNNzZ1qKXVJQw/mn6VFU+2dfkJ27htVXM5ey31V6UJXuNGGO0jPsQ5sCDBszGMzPMM+YEay0XbgpvULRLngQTlsSA80zMqyh8xSs310DIFVQy2IvZR0oyUUx4jALTPjCNwSamJfBTW75VZ22Q438bMNuG13VJ4ZstEemgAVakUWGMDaCeiVOWtQ8wG4Yd0bFkOouEOqRNiM8RjEPmLGPdfOQG7M5uvAbd6A29/evCF0g71UWW5ZoJDqvFK51cuImkBNoCZQE6gJ1ARqAq9zAp8N3DKehaANrh1cLrLcWnlaxgfxNePg6nkWb5SgzLEu3R+kP96PHw2gJWzD+4gzRV3Sto8Dbd+vzOF1njW16r8ygb8E3LKpM6bJOZiLBti2kqKM9tKhAZSAXAo32UfTukno5qw0wCxnpP0F4GYoBrtrqtACyjaAttUvMVm9UdEBVG5YL6yv+MB7VSjZoGwDaFu/i9P6LT8PQzco8rBGCLAIBV8bcEt1G5o4qWw7bGkFZbMogBoB27vYP73L6/w3lW1oJ31SThtgm4sVMqcN90nglnT17Bel88rY8ojCBAGmFzPczhRuoz3TIQApr2R4fQ/pwwEhRBuz3QjabmKywgmAy01M8e9UvfGktcV0qNVt0C3hy2a/J3BDaQIspfdrlSfgAoghhVtQCQi4WhcAACAASURBVGTgRhvjEQ2RyBWTSsuqNI6I+ErAzflchGFWvGUhAc/NplaTpVQW0bQ9unk07aEEbgA7UHDtDwGVmbPCiC3RLprWXmwLqilAIQM3rVPtnnoyg5JLf9HCig34nL2Gn/MTnJ/IG3Br5Q5St7nxUvehogj+fJOsa3wAlVjDdislmK2tmAXuZ4SMzEejPXhCeIXbAtbhc9tX+VnKC9muOgA3Z8MRtkLZmG2sKnY4z9NjsUUq3DwXATecB1qngSDLGbDWls+ncgc8RqA4RBOsct9kA/VrC8wVkA1ZaigyAPTCv3ENNR/Wjv1Djh+sv9guzgnam2lrFfzlaw+WOgi87qCqy2Zdzifr3wEuaSm9vYu/vbmL3968YZbb3fU1QRy2DegoFaMejx/3guavPD3Vz9YEagI1gZpATaAmUBOoCXzJCXwecEu4xvcCil3Ba2Uq3FL9ptedeUmVm3hbt5V2NRxfSY76g2e7eAnn/H4kAu/99Edlv//wdql8+6jXqAXcvuQ5Vff14Ql8NnA7HRixRRWaFW1QiiEjLYEb89tSMKRVOL/NGW4GbmvaSql2g8qNTaXgKfPPV7gRuMn2KSspBE5oEn2jbDVCtzvaS8FbRuAmhRuA27s4Pb2N0/qPCIA3QLfdY8RuIyUcHtOvDbjZ3smcqCxHOOwA3FLZBtgG0Pb0drgAvN2njRSZbU+9FIFhfHjjnqCNRDUP9sW595cVbmf3xz+X5EVUdwLQxeBAhQg2pRsPvoEbiGuSVyverHQjIZbKzflchm6tfGC9YXbbw+NT3OP6Q8Atc8MOp2McDL12+1R7KchfT1JZIpEWQMKgCwAnaAK1V2a4MfsLFksFCupJR4ovXVREQFB3AGwxsFK+mJVPfiJk0yghUrahtlwxKcncAOonP8xHmWt5Xwl2lJMmibkLD6TE68o6WxMNFZEFd2ZFJbAV4LMqq7V55p+7+PuB5QVp28wChzOIltlthkPjCwzPWNbXzFDL9lzZTCWVxwf2/wp5bJmNR8iYSkSWFyQ8Q4GGFW78ORZ++MWEcws1M+ybLaUCsHn7fJGA43ezuib0IvhK6AYoBgUjgdsBysVdPG3XtBgjTxA2564olEVWKk1ZTgFdCWp5fGFvzgKMOQAfgNuNLKUGbjfXhG4Efctlg8KeaT3B1gRqAjWBmkBNoCZQE6gJvJ4JfDpw0x+sJSLQ62P+YTr/OK370/6P4MsKNCnccj7q69Nt/Z9RyZbATO83zlVu5/lwet/ToRveuw3b/1PoVsDt9Zyxr3+lnwfcZKkkm8hsNEI25tZfp8pNLj2d/LJ+n7eTgtMgs20dJwAsQC5muQG4Ddlrn5vhRuCGN7GAdgBuYiwB0HaNQoNfpHYDcIMYKi2lVN4ZuFnd9gTg9segclu3QoZXBdzswadKiX+dUG7b3g2kaB2lsu1t7B8F3A74fP2Oqjeo32gj3a/jBBUN1G1Z22qQ13+NPn9wfFng5vsfoFs2mqrJ1PbSDO6jpRRe4luRVlzwOZVuOHGvYgpIlyUKzI8bggBYWHA4xNrAjVbSDwO3UekFwAEQ4rZNAk8G5OtZhpbSbM70E4iBFtdh4JY5XVApwYpoKIQnHMAd2R2Vr4bPWTyAUP9swtS2BNbw4b9KUTHGrDxnmAkIYl2GeP4Z20F1F7ofQTYE+ONJGH8F8xOylFVU/2UzrTLf+jrxbwM3qgFzNlBgIUOuN5QKEPkJvSn0oB4bctWAMF0+oBUKdsneC8VenwGBG4CoFWE5E+4Hs9ikcHOGGueK9RM2Yr765aYm2C0Va7SiJgT1PP1ChDOkWtAKN6nRuJ3MwGOm2gKKs+v49e6WuWrOU4PabLVccpZQ0qEh93Gzjiecl2l3ZiMtZp7qPs6UwE0vjqj+yyIMq/9wPFCOcHd9E7/kNn/NtlLAPoC+1dVVtsH2x0ap3F7/i4Dag5pATaAmUBOoCdQEfp4JfBHghj/6E7jptXVTo1lhRvHCeaGB/jafxM2Za5djb2AuYZutGAPM4/2mG4iRNIPSrWe75TuA0SR1tq0Cbj/PGf/99/TTgds6JqkeE3DroI2wje2fUIwBuOX7UTq5zssS4pglCQRtX0nhxje9AG7XAm6rNwncoHD7NYHbzTOFG5V2zVL6Nk5Pv0fQVoo8N2S5Abjt9L7/NSnc/AtWf5nYxwEZXbtN7DK3jSq2VLcRtCVwO27u4wgYt32UlZQHLcsR6A/GwdVfIj708XWAm9sHbDGdqRo3VW4M6OMJcCPYdnUbsbrtIX5XtzFFxttyReA2nS9iSuiWofj5xMFcMAMOg7ZPBG7OziIMSRVYU4wRuPnJSSGgTSZtm2NCE4A2gChCk1SDEbg5L4F2Xam/DMncwknoha9Teqq/VAEs9ZyEtMCO6i7mwi0bwBtBmxVthjjMTiPskfTccxO8c8mBSh3YvslCgd7c2coZcl8F21QKwH3IAgRAK++z93sEic5CM0iESo3tqHzitiIQ/xb8ckEC2SYUbtkoSwtslia4/fXcUqqXD1gfrJ3IVINirgG3tAJ7Hn6hgXlhv6BYxPdUXKA5cE4DcJPCTQUGAG44FmqTNXBDiYasze8eH6l0U3mCilEM3LBPeKwCaHZ7cLbFzgQVoWSDjRWgD9tFjhv+Dfh3vZKt1C2pBp/f/2msVlATqAnUBGoCNYGaQE2gJvAxE/giwA2wLd0w3bEzQK6Wr2Ylm6NjhkZT3fwSgzVlm1VuvlFXuKW6LV8zC7plK+ozS+n7wFoBt485V+o2X2YCnwfc9nwsTKbILwNwA2RTJJY+X4l55Ht6valFLvheyrCxkZTs5mtluEHhpow1sRYr3NJSukSGWyryxpZSrGeH0oTMcGvALXPc0Fj6GoGbAQgtdMjoAsjYrmO3eYrd+iHLEd4RugG4Qe12TC/tkXWtym6DFBHyRF4umki/n8ItyxRwIA3c2GhxFaf5Kk7L6zhlNe0J0I2tGVC93cb06jpmy+uYU+WGnKp5TBNKuSkVD5TPBW6Y+555XR0eEYQMfxEyNMLDujlynXsAMJbwipkJbNUUJOoKNyn9nIPGQgK3VKatsMMj5IjN+Fcm3F8vFzCcSXUX8ujQlLlcxvUV2jEFhJzFgJl4PVSiJUBym6gz06BUU2vmjHbI66UKAGDRRNYcSwCYa6b7c8MoLZdQ8sEKSUVWbxw17LHITn8AkzVXNk+BNdpWWQyBBlNPp99uVOL5JQDXkdvyzGQpXbLJFcCNs03Iif3EDNk4mq2uBn2c8fEoC2cCUoAwQMmmdjyeWgEEW2oT8N2skOEm6AVbJ3LUAN0wN1lKpZoE6IO6DnZSAzfbeKWixDHu54pt0n6B5Fw9HIfV8opQD9uFvZTQLXPkYDk1dLTFuBRuX+aJuO6lJlATqAnUBGoCNYGawLeYwKcDN4Ww831LRsZQ3XYG3JTx3AjaANz8ml371sUZfj/xTK+R7hG5p7r39P3ATa2o55bSAajl+6NnaO+96rdvcRRqGz/TBD4duG1iAmhmddcchY/KpA9CN2S4ZSaa39/SdZiKNtpI/XnmtqWV9Iu2lDZLqYEb1pbAbfWLstxoJ0VhwlL2WP46OcjWCq6EkoS0lcYmixM2yHB7rcCtWf6gQgIc2MZ2s47N5jF2a1yQ34Zm0nchVds7NUUQtmnHQUcF3OD/FUWVrfT9ZQl+QH1ZhdtQngArJNs5VJ5wSuB2mi3jNF/Gcb6K40IXQDeDNwM3wrYrAbf5YhlzQjeowKQQM8C5BG6PULille/F0gTms6WCCpbSVpqAzDtJpWXpHK3Xhmu9Zlu3y+rtDCZtT3qDxZIncII5fO7yBYfxEz7N54RdsEbiAyAGQfpWqI0ADs9DgGywGgK2AMjYpoqfFciRVVFNmbBUdtWWn1Kp4KI1dUFwp9bLq1gBuAG8LQCQMjuOEKm3bsKiKXVb1o83JaWeSG0JRVOS5iiY5if31mSara3tXBysnd5nqw0N3ADGpAiE4myRc4MdFsASCkRLeHuhBeaBNen7agjVjJSfZksnLKiYma2f3oaAmyzBBGwsLbiOm6srWjpx7XlhJpi3oJsy3ATcUKixvVC42SKcfwVMWb+V+gB42CbuG9sB4ANoG4Gb20pbc24+Nn6mJ8za15pATaAmUBOoCdQEagKveQKfB9wyw43QrWe4NQcHY0yGj7STNqhmQ9JZXtv7ahO6nXTMe1MDKl7rd4XbaCcdM97yjUDmxL1UzlAKt9d8Dr+2tX8ecFPGWrNTErTdUi0GWylKIoNFjdlKylx9gLZtBJ2ImdXGz6Fuw78HIIdHLBtQIVBy9BbUaBAl3ckCCkAGhxnUaFCibe91jQuA2FmGWzoKmeMGW+kbWUwBCXlfUOOJP7CwAeo1cCXcD4oSwJ1QoJDsicAN9/+aShP8CxFv+Pnmn2BkE5v1Otbrx9isH1Ll9hDHjS7Y4cnuMSb7p5js1jGh91dyRA6gqdwgXYTd78C/gOgvEs8tpl8MuBGojNltONkA2lSaAOB2mgK0LeI4W8YBl/lVHADerHbDiQorKUDb8joWV9exWK5isURO1YJgSplqyjsbFW6w77GtNK8BOD7YUgrF1F5zR9C9Q/KJ1C46r6mGYhCpctAM0QzoXBZgKZuf3gQFVQDAvDY2pgr6qAFUVlIBFanVMEUXKuBnrCyDZRVfx0cHblKlNZsqMuUA3BIkAYwJ/gAiIZesZ601Oykti4I5AHhYh+Cf1GcqWUApRIdIDPh3C5LDU1O9hnPA0E821r5NgzcUMkBFBxumLbuCcfqjWcs048x03rpkwA2trTQhQSUUkAZuymSTDdfKPqn5UCqRpRXOokvgitvBemrghvlQ1Qa7ZmbR4VhdLQA6r2jlhMoQs8L1ogFKZfPhftiSut7E/dMjr6EOlKU0baU8zyaxyOy8luHHyg7J8F1igXXcXK1Y1ADoRkvp9UqgFMAvM/j8wua1PenVemsCNYGaQE2gJlATqAn8rBP4bOCWr8MB3NxUylzwfO2cLzWb2+YZbOObmpz6+zLc8tu2k/YIt6EBFX9cv8hua69JrawTcetlDc9UbgXcftbz/3vs96cBtweylgkjigTcYCVlAygvsJTCTrpIgOVW0oRsbCI1bJMrkRDO7IZ2U9w3gFsWMnwucMN28MEMN9hetc5WnkDYJnWb4KDEKCx2YHECoNu6ZblR6IWGUgi98PUDWkqxTEDB67Sr/hqTm99icvMvEbjOnDhaWqn6yxLMiwM9n8/30+l0HRH3EfF7RPx7RPxbRPy3yel0+teI+K8R8V8i4l8i4reIuDsej6v9fj//2JPGOVVU29DeuInNZhNP66d4fHqIzZOg22HzxKw20EZAtulhHbPDJqa+4AQAJcVBa9LEnTzDGEpmukGRlRKu9tv1rwO3582kJKVQtTXQNo/jTKDtOF3EYbaI/XQZO1wnfDviYLDhYxWz5YrqtitfANwWghoM9k+Vm4EbgBJntt4wrJ7Xa7VTCnIp/J4ATLQswY7gFOyVtoG25528DbZhNZRaJKHaEgRqSqRUqREetac0ESTIvAHLDKnwMyxjSOsj4JMhjlRSqcyi2goKLKnT3AiK9TlMH4o0KtwyF46wilZJN18mcBtUW6PajNBqsSS4cesl4A0gEu7TwA0wCvDSFynAAP9sB9VpNQIzrnm3JcjEDG1zdGsrbJAEVdxOPtBTrm6FHvb9PPNMtlpbcwHtmDmXwIqFFllU0ZtA+/ZxO7bETia8HwFu225TwZdtoVTEEbjlfDMIlvl2g7IO/zagxL6x7CEtuM5zQ5EH7KWEnvKONhUlzgX9PMApzp/+4Rcq3F+URCz7scLxosoO4C8Vdj4PylL6sb+B63Y1gZpATaAmUBOoCdQEvv8EPhW4PX+/kq6bdJ/4/p4neduN9CyqTUNo0Tly6Dz7sAuIt03gxs9TTNBsqx3G6ab5CteQrSyl3/+k+8lX8JeAG0odW1ECYJbspC2/LeHViYoxALZUs2UEWM9zy2y3LLzkIWEhA7jIZyrcwIL4Rnae96N8ORcoEMJR3QY4iPfg+T48ANyscoO19EmQDbANn+MCgRdttROp+V4LcNsnIKESCbCNCq3HuH98iKfHR1lLN8ppI1k9bGN22Mb8tIv5EZdtTHEhfNvy+5ItDhLFDOtraje+6wd80y9b5kWlFJjZWtNZLGYCDfOp2h8NuZyfRkjCH8b1kNVGVRvkiVC0GbQt4pCgDde76Tx2k0XsJjN+vp8Cxi1ale58uYrlFQLhb2K1uiZQuFpcMa+LcCVVbgZuWwC3BG2+JnDbAXBIFYZ96H9SUSMPYJibIdWUObSEZmgbwcwAv1Rm0CuxAUxgZwSYwcygSuoYStZVAisCFxQznAiMVL4gyyCB20qgi9Bm2KYy2ASGoDSTNXLKzDACK6r+BJrGbDLctsMk/6z2Ue2jAncjxHHrpUP4MQ6BqQ7cMFOARwZGvmBfNKAknGv7rGPg0gnAJVhXoRRzBp1/5/vnvXbXm7u4Qe2h+isaSx6g7JrjnHAV+fAEn4o/3DdnlrcnSARIxXF1blsq0kYwCkupQZgrzrFdK95oNU3YOkJP1bMrc45NqTwXAR9lbXUjlDP0qJRbLnT+pMpvBG/OwgNclKV1FXer67iBwm1QJbp4o4DbT/4Kona/JlATqAnUBGoCNYFXNYFPBm7OcEkJhd0TyglOt07CsRcHMajZWiTbn06sv/9JNtegG17djsVyMj31OBm9ERhspAXc/nTadYOvO4G/BNyocHNpQraVWjHGZadajM5DcJmNVG1QjwHCZQQY3Ii8ENAd9SYRyrS/DNyOHdxBzcb7kwoPOfosVMB2yARaDXFTubGNFWo28CeCtsFRifVC4PKqgFvaSWHZW6PVcL2Oh8eHePfwwGtYS7fbTRx3OFCAa7uYnQ6xjEMsYh+L057wbXYUiBN0E5hr4I1hfal2A3zLg4rrNIJ+GnAjaAHAck4brqVo6/ZRQbTDbB6H6TIOgGyGbTGL7WQW25jGNmZxmMziiJ+dLWIKJdsSNrlV3FzfxM3qJq4zX2wJRVfaSgE6DGcAgdYbqdqecE1oKcjhpsvLQPkUU6mZNJ+YZOmDCq5nIgD4AJpALQcIpGbRbpPE/VLlZPhlaJe/I/zzgE+AZ7ZE4kkJ22s2xWyb9H7J6gprYi8+oEWTzaKTLDaw4k8qw97uiQKHwY7qNlGo69wYZOC2UH4brIrOA5OqCw/CBIYJ3JQFB9WZoBdVemmN1e7qSR5rx3HAhbfPLDdCe65d8wI8wrYAUMfSB+wnAXQq83ophWy9up8p4StsxgBjthmf1ZBLTEaIBZilbDoBSnyMSjpbQH2MAaOdNcf1JUjNP/3l7uo8cC7fS6BLJQrKhePc+iuU1oKKOTRLsf8CmNl/ajCVotKAFMcJcBTXALWaI4Cd7NYF3L7uE3Tde02gJlATqAnUBGoCNYEvOYHPAm69vaC7J9JKylflFwq1Z2BteJ/9DIg927lz2OZvj1DtErCNr0fPX5tWS+mXPHfqvj5vAp8M3HZZmsD8MnCLq5gsrmJCoAV7JmyTtmdmrBfhWlpIG2wDS1D0FyEbHYh5YbugREifr3Db6P5gTQUEnCM/H7ZOfJ5rpTAKMUspoPIIwYZGlRvEXowtc94c1HMGboJ4akD9wS2lCP23guhpvY57tho+xNv7e0K3RwC3zSb2KUGcng4xj0MsJ6dYTo66BKDbnoo3gLdR7daspj7YA1GF4m2Sv4xnGWz/YYUbAIushmy0wAXKKsIyALcF1W2wjRK2TWEZhX10EfsJVG3z2E6msQFoO01jc4rYniZxiCmBG05eFCQArF1fXcfdzW3cErqpDfIqgZsC8p8DN0Ctx6YS3MSawE2qIuV66S8rTZnFoh1n22FXZOlz7oHyy14CbinqAzCbIoOtAzeH8vuJ0wq5c+DWiwRgdYU10tlp3K+WY6b8NCrs2GCbOXAJ6ggf005qUGibskoHBO3GNszWFpSZZs4Gg2pKM0brp+4Xt3UOGvPgtspuc/6bFV7jkyj2F/CK4HO9JjTzzygHEkUN81hlFhoBWNpXrQyUonBHC6uVfS5RgP0X90NbLptOU93WmpCU76djrN8egnM4RipZsK1Ux1dzMnAbwRjuHwpEArdsm4E41C2qVkcKFmp7tmj7r3w9R05z8/el0psQlI3FB2OOG37W5yBAJuaN9eM4jbAN1mIp5Aq4fd5Tbv1UTaAmUBOoCdQEagI1ge83gc8DbqlNSbXb2HjPPfmQwg3fT3fpRUfpc9TGP17/CXDLO/tzsPahnLbKcPt+Z+DPt+VPA273EQRu6fJKoZBKEpYxmVsxlm8+AaVwIXdRxr6ivvLrVrWNcV9WifwF4OYyTanlBO9QWEmIx2tc5EI8V7c14kZYx/1sOXMQcw2Zc3g/C7CYqrlXA9xoidxuA8ANjYZvHx7i9/t38fb+IR6Q47bZxG6/jeNhHxMCt1NczSKW04grgLcpoNuhqd2oeKMaTvBt4pC+i3A+qN4meaDp4AXImcAyJ0DRLaWzQCg91TMAY4AbLkNI6yhLEZDTNlhHAdpkHwVok6JtcwJsi9gcdcHn0P2Ask5nc2a1ASAAst3d3saba0A3NEKqRVN2x3PgBiiz3m5oYWzALUsTDHsEOiRnbkAmZdj+A0+zlDI3UMoiKtRS2QXo5aw3QztADmTLGeScATcovpjndaDazu2XlllTNWqFXDaDSn2l4gHDFreVuqiAj58xNy59iICHhDTIEUur8nmTaDYP5ROsbJmyproEgEqphExYp223LBNgUUJadIfcNM4iQSUs0lucy1QaIkcPwE3qrlFtpgy3VLglNMT9dEvpOXADGGOZQgI3KuyyBAFlCZcwtR1vgEXMeDFvJQdQxRlseU6toTT3EfePx4GKOrKkI9ttuzKuW3X1V0OdY1a8dXjayzY6DOyFGbaFYu48Bwn1OmxjYUdm17lgAz/D8oZUx5XC7ed7oVB7XBOoCdQEagI1gZrAf4wJfDZw82vwHMOoansxg+0rjOv9SraLjb1oIx1vU8DtKxyeusv3TOCzgBuy8UEuKDySO0+5bWr7dDQQYRuVYspoY6wXP4eSDdANgp/M1qf4h4Q8G0o/X+HWgZvKHRpcy7U68kvNpGOA0Tikk4Bbrh3gbeLPcU3g5py5V6RwA3ADnIAi6C2A2/19/PPd2/jj/oEADlZTQIwDCxCOMZtEXM0msUTg+iziCuAN0G1yjMUI3jLfDfANFlOq3TLbTfLGvQZ4OsaU2WJBmyCgmwPm59O0LRK4wVqHE8snGQip1GxHKtuWsaeFFPlshm0dtG1OkwG2nWIDdVECN4T2AeotqXyCZe4mfrm7jV9u7gjcbplVtUqw9Ry4bbYbQUuWTmiWUEgZEsnK1/O9CD7aX3d6xgDPf+a7yWpqhZotnqOddLQ1yura7XwuZ2BWWKoYezmDnlBcJgCwCdUX89gYnC/wRKUdssAYxC/ootZPNGiqAIAlAZn7dfYzR9lK3azaVeX971jMI3NLKpWFgm1Q7U2HdTBTjtuXugxrBPRUgYX2mWo45qIJLqIkgJZS2CnZsJqNo2llHYsHLrPHLm28Bna2ljrTrOW24cQdwLx/f9imyvy2bBN1VhrBZrawYr+gMqWKMBV8BG60rA4lHQEAm6rHwfLqNig3L1H5l1mDngt/hwLGpQ3XdmIr3Ahs2Qyr37e96VXWYNt4cY5cX+kxgmvkGwKYFnCr1xM1gZpATaAmUBOoCdQEXucELoGbXre72d4x1HZT6D2N3trovQ0//kzR9g1H83nxJgXcvuEh+uk39enAbR2TLKOkwguWzQRv+nfaMxtMOwq0Gb4RtF0UWBq0+WjgPr6Iwg1gEL8gHPllZ2IWW55lt12eCicJstraDwngcl+Q495y5l4hcHt4eqK67Y/7+/jH27fx+/19vH14TGveNg575K/BgBmxRIMiL4BuBm+wmeKijLderLDrareLYgURy0PMmOd2CvBOqdwEdARWAIIWVKCx7jYvLkUYCxH2WYhARVtTtU2kaIOF9HCKzfEU28MxtlBhHYG3JgQ889mClsYb2Emvr+PXu7v45fYNP7+lrfQcuBGIpQLNIf2APA/McFsrtD/VVY45oJUvLy28c/iLi5/wFJsFpZiAGdVlWcCA01LFBwJWvpw96emZT4qzvA+AM9kKBbIB9XAt+DKE/6f9Vc+dPU/OYfz4aW+bqsOzwFTd3ioswCSr0lpDaz4hA/4InsHWmgUEaUscs8Bwfy6LMGQcywqkcFMRgRtNcRygzNywMVXAbczTQxnBFbLimMEmK6QhKG2pQ5mBFV59/9OSixw8q8/G+vOsSPevD2S8deCmogmo1/DLkfuWeXfYJj7vx0Qg1LZdW32xP8yYo+UVCr6uYJMy7jmoc5hsK19wfl9m2QG40VqLv5vkvGknThDosggBNynb3FB6Cdz8AuynfyatAdQEagI1gZpATaAmUBN4BRPo7z+y8KC9B9D7Cf9R96WctA7cMirnh9lfWWrep6P5YZZZC/kpJ/BJwG33EBMUCFDtdRDvzmgtgbYxCy3jqpzLNua0jWq2l6b+pYAblXhSzJ0IBr1GxIGp7FJBR/79osW0nMcGDQUJBeBSnYefGxpQX5WlFAo3ALc/YCd9947A7Z9v38Ufj7CVrgMKLlkSFby+QIPiM+g2SbWb891gM0W5ArLderGC1W66lkxwhpMnjjFHo2OkuofQDSBgHrM5lG24LGkdpX00c9oOzGnrzaOjfRSQrdlHj8fYHE6xS9hG1VTmWk2b0kp20jc3NwRuv96+4efvA25smkxLqW2MgG3IwkORQoMoeQYZuBmONeVbg2AK/vdfldQ2KXsn7yKfOJTBJVhlpVUDWud9Hw2ancu80QDaCxjafaEAAI2xgxpPDwC1qnJtLE7IbSekGXMbrKpz42YDbvxRWU6tEmPLJjoGzwAAIABJREFU6hSW4fN9afNxCUSCQkAhwCFae+dS2Nmeie06vw2wE0o3zB/QSCo32FG1div62DrrS6r1eD8XwA3HAQCUbbL4HzPc1BKKtTrvTFbcoaGJijoDN2WduYUV+445jMBNajVYdieEgYRzeYyxdsA1t84+baXgMxAkOk7gRltugkQD2rMm1Sx9wCyhUsOaZCfugNZZdrYyu5l1tbrqpQlUuKHhVvDyshzkp3wGrZ2uCdQEagI1gZpATaAm8Iom8Fzh1tVtLwE3YyxnM7+iXa2l1gR+iAkIuEGFtiNMO20f47R5F6ent3F6+mfEwz8inn6P2LyNIHB7igmKD077VJUq0igzq/La9tBLJRv+fQ63XhzCM+B2G7G844VgC7lpAH1gCCgz2NzHaXsfsb2P0+YhG0VRtCnra4OBJN+Ab7o+w+CXRNzrTOhG2EZQaAvsJXC7jbjqpQmTm19VooD1ohmVhQ0olICs6/xjPp/vp9PpOiLuI+L3iPj3iPi3iPhvk9Pp9K8R8V8j4r9ExL9ExG8RcXc8Hlf7/R7M6qM+bNWzpXQEbn//44/4B4Dbw0OHR2x8hCc3GxQJLqx003VXuyHj7RRXsJhOBN6keNsSvk2PGzaaTg87XU77mJ4A3FLllgo3KNuY34ZAQIA2NF0Qtql5VDltsJDOgPViA1XbaRKwj1rVBsgGNRtUbTvaE3VNu2Py1dkcIEf5bXcEbrfx25s3HwZuaXU05LGVFLDt/vGJbaUNOg3NomOGm1Ru3RJp4JKPipaJZvunQZRVcmPgv3K3iMbafY4V2FaCNftlWj5935fQyzDJhQ8gQQ24wYaa6jpnn43Qzc2qtiMKqCsXbMxTY6tnBvgrq0wW1bafBFp6nBH42Jo5ADf99WrC+4XqC+CTwG2vdk5fbNdk/lzaaK0OlAVT8AzzsIoMsA5W3PGFCPPbmm3TwE37JdupAOmoqHNmHIEbIZrsu2NmXJsVHl+Ggos58wxHC2o73zKjzj+n44iflTJOQFJSfwJSWHUxYzfUoq01gZsKDwYAOGQHIgMQIBHHBuuHso02ayo/lW2I+wHkA7h2MchH/RKqG9UEagI1gZpATaAmUBOoCXzXCXwscPMiR6Xb59k3v+vu1sZrAt99AmcKt/2GwI0Aaw3g9ruA2/qPmGzfRWwFs1gecNy3WKou4XyBWjnPKYU8H7XDgGHNrnkTkysAN0E3fg54BcXaycDtIYHbwzlwy8iwDgMTsinQnv9/rnCD11E1jA0Oeu3DNX/fnFlKAdx+icnNbzG5/s9B4IZ/E7ihFfUVADfYSu8fH5nxxuD6vTy5ammcxsI5XKl4uyKAS5sps91QqiDFG/LdloBuJyjaAN62MTuk+o3ADVDuFPNJ0HIHcCDYJnUbmi3QdAFFW1e1zWMbah9V8yhgm1VtAG1pHx1gG5RdCNc3nAJIAJy4Wsgqd3d9E798BHBz4D3sfW7FhBqQTa+DFXcM++8tkTrtW8NkWvmkZJPtk6cc7Zdq5pFCyYCuq6zGsH8DO0GWhC0NavWfB0BxLpwUaIZIXblmBVe3dwK4KaMBgIoqsVRRaZ36npVmsNmitMBNrbKGKteNajuDtQSOl5ZY22Zd5AClmCy/ajO1ws2/QAzcHlFYQXWh1F9jyypWiePNrDjalbstt1k3AdwOyILbUR0nm2eX01vd52IPqN1cMMFihcxZI+ADQGa7J2CucuqWad/F/UA1CPUd7aG0lB4TmkmFpxIJqdykpJPdVVBRpRA8joCCODi0iupn8fjxOWDI2Kyzg8KNsxzunzPjmnb5mAdwPBLW4baAbFB93kH56XbZoXTj0m7wUb/g60Y1gZpATaAmUBOoCdQEagLfZQLvy3BzdvOoaOM7FOe2XXz+XRZfG60JvMIJ6DF3VBsngdtTnADWCNz+iHj6Z0zWbyMI3B4j9shwA3DbPbdJD49HqcHGgZz948OTGoHbHPlogG03hG4TgDcCtynVZlS4bQHcHrg+Ktz2a+4LCw+oTDuHa1S4fbTJu4O3Mwh3tsaV1nj1JibXv8bk+j/F5PqXBG5YL4CbWlJ/aIUbgBuKE1ACAChAWykLDqSa0Rt5N4umzTRVb1S7ZbEC1W6Z76ZiBYA3KN4E4OawlTL37SjgxnwvAAPktuGyzHIE2EcXsZ/M2UC6haoNzaNxrmgbc9qsaANkowopYZsz0QAmAG/YTnq1+iTgRiXUVu2ksJI+rJ/i3SOA20MrTlC7Z1pC3VY6nO5+0qJCDbbHVGwRpOUjBpjN89YTnXPEQIxha1YbqeCZbJO2EApcCixZQTaWMRCAJRhyGcIIaMYyBivccDvAIKi13IzqsFT8AvFMAN2sLJM9FsANAKfvg0fRndzaa6n4um0Tx+gaxwiQZ4BExvy4X9gsH582bI01UESRguDbhaX0DLhlVhpVXlK4CTBnWUO+oHDuHIDW2Aw7NrpKUSfQh/sC9AJwY2GCyykIT6ctAxCFGwBcPH7ZAmvgNm7Ha2NmoDPc9mpPFXCzwm3MpcuMQm6zq94EmWVxtRW0qV4zIw7QcVQGArgh0/DN7W38cnvDxwoaZnE8eD/Z+Hr5YuwVPg/WkmsCNYGaQE2gJlATqAn8FBO4BG7Y6THXTW+SFV0yfujfVTbwU5wktZNfdAJN4QY4hVJJ2kofmsptQjspYNt9xA7AbTMo3D4Bon3Kqpt6bBkB4EbYdhOxuNHns2W3lB62Am1YG64TCnJfRuDGN4X93f6nLKeRw7a72aRKhRvWuNK6ANxWgG5/4zX/ja8DuGHNYEk/sqV0BG5+g68cqw58kDdFQJPwDaqns1KF+ZTZbksr3iZoNFWxwuK0j0XsZTnFv8MKN9wnWknVTHrK9lHYSHcTKNp6++h2yGnb0DoqC2kDbVAdEbSpcdNZZIZZsNotFvPPA267HcEHVFWAbVC4AVCifILZd7stmzMN99xc6Sey1LjxRDSQwvdkBRRMM7wA2FRJgZuBZLN0qYDKAQxsXKYwFCsMTaa4HSDULkP3DYZsrVRumBRSLwK3BE4ANg245VoBbTSTNZVY2n9lt1kB5idtACx9WESqrDjnkTXgNp3QWgkFolVVVmV5RgBDVhqipZTtolRrCX5hHfignRRWzVSO8d/Zeup5QuFF4AaFGyEmgH6e5wkbZaMErFJhA8stErZhtsj2a1bMBFstWy2ts1gblGqwI693aAJWRiJKPLAmZ76xhXY2axZUAE0q8LLZVG2welwqo07ATTZifY3HltuV8pHZcvMFZ8FjmGUJWDfOW28D+0VL72xKld7dzXX8ensXv97dUumGzEM0lgIqqlVVx7QsBp/2lFK3rgnUBGoCNYGaQE2gJvA9JvBh4OYVCbj5j+bje5TvsebaZk3gNU+Abi9yiYOA234dp91TBJRiAG1Ut93HBBBu/8TbUOGGDLevteMGbmwqXSkDbYkcNAC3axVXWuGGtWyxLgC3J60d6ra0vUrhdvnxqSt/ASxa4ZZtqhOu8S5idRcTZ7fBAst1y04KC+qrA24NQDgfKls3bUGUTW8sVUC2m62mspnSajqB6g3gDQBOl8UkeJlnAySGc5rM4zidxQGqtqF5FFltazSPooH0eIoNINJgHQVkO1O1tSZJBf+rhECh/Z8L3ABlCJdS3YbstrcAbvcPBHBQLUkhJFklIURmknEFw3kk9Z2g0Ajc9COTDPdXK6j/moTbMXj/CBVXtyS64ZXWSVo/59xH7Cvuj02cu7QMYn1H5X81MDMUArwE3HCfUDutUtU0PpwA3NjWCuC23tCeiPv3/klpJluyFXftqTzbWV1OwNskODJwA/ABeHsZuK3j4VGgT1beAbgdUMyhQg6r8wCIrDpzOQFVZJlh5gw3AyQr/5wlB2AF9aAba5uFFe2eyDw8HWM2mcSCakAUPfRSChx6ADOAScwKuXM+/tqOgBtA1nIhi6iLE3jsoNqDui0bWF2KwZ81cMu/OvYMN52DOp96ecRoS8Y+A/41BV0CN9xewO0mfkOhCFt8b5nlBpvv6koNrOP5UtDtaz0j1v3WBGoCNYGaQE2gJlAT+DITeD9ww/0r2qZ/tC5BRTTl+5Ivs5K6l5rAzzKBtJTivb9tpbBkQimWSrcJVWMAWbCTbiNQRnDC+9mvrHDLjLQJoRtsmXk9ADeuGao8rNnXVLfB9qp20f7xqaDtA+cAgQWaTwEFl8E1Lp0390YWUyjysG6q2wDcJOK6/PhhShNeUrgZuBFCiES0cHZBNyuBAN2gHnKxwkTFClC60W56iqtZxIoADiBOKrglmyul5gJFPU6mcZhMYxfIaXMhwinbR5HRdl6KQKURYZtUVQBAACJ6MjmvrP4SwI1waQRuDw/xx/19WkqdYdbbLUfrZM8FFJCyfY8ZbH4WS+BGS+hMCjdDOKiuqEyiYk1qLHwPsAawzTAJsAfQBqAM9wvlF5s4kQEGJViquGwV9vYduD82geKQ434BX6hqmnUlHr6HWWsmT1T+GbjhWBAONRWejjERYlpkVYKq44UPATntL/ZJGXvXtDESuA2PHBxzwqvHJynrCKIEpBqMhMKNsFAADDOyyouKNwDe6JZSqL18TLAx5v211lHZKLEOrLbZSjHXtKRirm737DBKRRC03u52hLVstd1izalwczbiYtHWiu1iO7QDA+hR3SbIqiIKzWwEbgS3aUduCsk8r8byCL6cSpUeYB7W1YGbrLjMolsuqWoDcEOpCIAbAOjNasVj0xpYcxsF3H6WFw21nzWBmkBNoCZQE6gJvNYJ+DXkS9f9a947A7eeb/xa97vWXRP4XhNQDwCaNwHc9oRup8OG8IoFCbBqspkUqjHlok1o1QRw+1ofhllzgSooxKgSu4oJLJwAcVa42QqLtSGDblS3kSu8pHD7EutGsUOWOyCbjWuUEo85c1C8LVb6OqDcDGsGcDvnFVjJqwFuHputaw7rtxXwMt9N8C1LFWaTWM2mcT3H9SRWc3xdajjDAWAqnFb7U8QuraPrVLNd5rRZ0WZVGyyagDwO9PcTxniovxxweyI0gcINza5v7++pWlJpgGpsbUm0wkhlCIIkWCtBIVRZJ0AXQSb/RUkWQGWxjcULmLPLCLrCTbdtsG2h8H1ZIGUfdPg+gVvaEluRgQEYV6byBdtG1XVwEnCDqmm5pPJu/EDFsRVuAG6AQjoWAIOCYFZYjcH+hjNYh4Gb58AHxXRGFRUUVdgu9nH40xrvm9bep+fAzfuI+2P+moEbZjMfoZZUZFa4AbgBGPYyit4gSuC4XBIqYx1cd0JTt5w679D2VVmCJWzEbXF+PK517kDhhiw2N7La+nqVtk/sP374Mn8P8/R8DdxsKXVLqVtVR0Wh8+g4xwSlzLtL4CbLKpqJrUhE+cNCltIEbr/eylYqm++q5dR5Pwu4fYknlrqPmkBNoCZQE6gJ1ARqAl9vAuN7pBG66X2IFW4fUtV8PQTw9fa67rkm8D0nkI47vO/H+7/jPk5UsW0F2VhAABupVWMAbmAKEkJ8lQ8qegCzpCBTaaUvmd9mQEFl3jZOULr5AgjH97K4jGv8gr8fmGuG9eFiMAilm8DbZCFAqHULtgHQjVFdnt2rA24vg7eudlPGm5RrDbohBH8+jevFLFb4PK9XC6jiQCJllxRsU+MobKNrNEjuj7GlXfAYuzPr6POctpdA27jev2optZrL7aSwlFLhxgy3XQK0tGtmLhqtoHoOS/WdSg+Yw+bMsPZwUmaCyw8+Bbgh+4uwDdZEBNtne6VbSrE+KqUyq0xwsj+xtvKCzI5TgyosklK4EbiRGOcDCZDwMsMtSxKU4SbbrC2ytnE262jiKLahDr9MBK4EfKBue2m7LE1AeUW2lAJeEYDlXPHvM+CWpQ+aD9R6ApL4wH1tXJyQKjfDW7faWuEH5aCPp/P0qKrjsVfBiDPxLFpkpt0wJygkoSjDdok5cbwzx03gFLAVYMyNqFC3aZZs201IeZnh1oGbYK2BG25vFSPOKwJAKBBZMIHShzwvnAuYOXCYFeAalG1Quf2SOW5QHULlxibWLGGottKv8lRYd1oTqAnUBGoCNYGaQE3gi07gJeDGV+L5ptng7YtutO6sJvCTT8A5bhNnuRFY7dM+KpA1aRZN2TRx26/3QcuZYBZAFYAVoBYz0FLdlsCNcVm5Xl6n3TW+NhSkMChVbm2NgoKEbgaEXDf2Q47Jl0Qgrxa4vQje2Gg6YWC77KYIwJ/GFZpBF/O49mWpz1dQHxm4IefqeIodMsoOx9jsD7E+7HkNFZJVbVRPpa2O9tFBPfahk/JrKNxQmPDH/UM8bta0/hFuEDaqDdWqLj+RGdJQTeU2TUnJOhxmrt1QmpBh+M7ecoYbIA5zymAnnQm2GbiNTZLMKUugtGnbld1TNtyuDhTs62QYUEetrrKUAuSYYVO9lVZJwC8E77sdVAo3WXw591wj1Iwqa1BJA/7n42eQZJUVwBO22YL+8+BiuwZYKEzAdg2jANpcKIHt+j4Ayqz8a2q1+Zxra5bbVHv5511+AYAGQCeIqRw3PpATfDkjz0UGLqPwMXdbLtaJnLuHjVqAvZ+28nI2OG8GdSOtnwkTVdcum7RDbGV77S2lbj2lfTeJn3/OuX34WeTd4Vi1dlfaf6FI7Jl7KIm4WV1R1QbohssbtpVex22WJyzTZmxVZKncvt7TYt1zTaAmUBOoCdQEagI1gb86gUtxwvsAnF7HemsvZbn91ZXUz9cEfo4JNIid5QnNXgqBSANZUotRAWdlm7yoX2lICdwMqQzeGPNleJWAIu2wENpQ0eY18utfa31+45/QranxINQCYEtVm9ed+wGI+KqB2wfVY5hJy3JS8D8zwtyQOAO0AWRbxPXVIq6Xi7hZLnkNGAKvLVU3bBw9xAYXNChCfZPtk4ABymc7xjED0dw+2jsJzg/6OPAvB9wQfC9LqVtKGdy/R5NIZtoxL2weswyWN3yxDdElBoAe7S9KFyAFQGr8wH0LNgoqAaTYfkrrJKESrI+YsTK23CJJ4GboRmspCh6kmuq5YIJjZ8CNeWoCX1R3veCJdtMlLKsoDvATtPL0jlRaYX3KlestoQBTKoJICyqKJLJl9NKeeXYcOYcjFYWwaUpdpnMD++Kss/cCt6srKdywP7Axo1SiAUndn/LnDvwVh3mcWVHnKKNQOh9LLKgW62rFy+IJH3NmpW02tJPic5YmgLUSUgOwqlgCP29gZjuqzxHOwT5V5sxJDUl4SQjYG1YNMw2n1TYMYKo5sUU2YZ6hINaKDx8zwEmo3ADd3qSlFDZTAjeoD5FrN5zjBdy+0nNi3W1NoCZQE6gJ1ARqAjWBLzCB972fOwdvfDX/BbZWd1ETqAm0CRigXYA32UcTtPE2ULf58fe1HocJ3BSu3tRhVomNUU4Kxk+La7tOGPgtgNvlGhsc7Ko27QPf7b5O4PYh0GaQ1H4tuxF0eGxJ5QY12zygvOLlasm2w5sr2fsmM9jnpOYh/ICyDUBln7ljCW9626dUYR/7QUDyJVpKaWNU0+Q9AvAfHwndbBEUABNcImCa4SIbpm2WTW3GEgO1mspV2ZuBDFBankLuqBpAAdx6/psz3JqKK2fsUHv8qGyPmKlgzw6XzJGjsolqt7Szph0RP4cRQ9Gl0gGAUUEdfi/n76ICKvzShmrVGo4pABLgliEXQCTUU5gLPdYAZWlxxH6xkTPbMsdMub5dqeI0R5UJGNrZVmpLKQCf7aMvKdwArGS5BeAFwNsSuOHfbpwlfBoUclaUGXC5IILZb611toPEMevNmWmY1WUDcOvNIKgeFGr5y9mFCN2+mXbUtAAbxPFct3owAW0vphC01ZqkQHReh9WOAm5SJWJmgLcAbABtAG9UuDHH7apZl6dZalHA7WN/I9XtagI1gZpATaAmUBOoCXz7CXzofd2fvef79qutLdYE/gNNYFSsGWJRNZQZ8Px8ULV9E5jlN/UJ3Qy3/Gbfa2iwMHPlzr7+FY9Rf4MsMkEl2wgIBdkM27Ts55Doh7eUvvTL14DIwE15YLIYuiVUAKnnWsGSB0Ub3qgTtq1wQRbUgoAAcAah9bg0xVECN0Amq9mezT3J2wuzPTv6UA39lQw3QCqAtceEbm6cRJ4bQI2zx2RjlL2TbZUGbmPI/hbtkLBgKpdL0MPNqgIespn661m4kGUEI3Bj/hchVi8FcL6WQ/JpQ0XbZdomR6jkcgNlfcHyqfwvUbVswpzJ6mhbq09mQCC3g54BpAzmx0nh9WFNBFdoUUVLaCqjbLM1iMSMx3w7rmNonLVVkhbjvW2QmW2W55DtmoKFmo0LFKDWYwECSyUS9KYCEMdRBQJqLLUl1vl47ZjSdqsHM85LrMPnvdt8feyozMxj77IM3V5qsvGXwljYoK8L3DmvrR2bFLpRHefb5TlkuCxFpLL0uK1Uv/ExCjVhnne+vTIG+5qgnGOza4NuK5ZY8JJNpVdXzgp0w+wnUPCv+Lu57romUBOoCdQEagI1gZpATeD5BD4Fqn3KbWvWNYGawMdOQO/rz1RsLynavhVw85v+BlN6XnsXuqbi5tLm+r3WmO9/uxKvvwd9RcBtQ0ung93H06eprgbIBuUVlTMMAtS1A95BCwC6aHVE+H7CNqhmoJQBcAMMA5iAWqnZH/dQuAm+dBCQUBNyQQDObPhU2aYoxPve8jvvSiUAgH6ruLu+iV9ubuO3N2/i19s3amFkPtWK0AwKNSi03BbJHK7NpgX2Q+kGxRttjVBzJfySvTOB23TGNVHFhdysAXoZ6ghcZj5XryU4y1frGWfnCjdsE/ZMlE9AOYZtM2+M61crZcspA1iCigtACSouWko79IO11/lxPua2PCKXr5csAAoCMqs5VaAow/lH2+kJM1GLqiEglXhQuGXGnYCbFXiyXQJ6GaZpv7v11mUAUmpl+2se9BFsYf0uPWgqQEBJlErMAf9gaU0rcyrrbFG1wk2WWLWdju2vtn0mC2z5Z5c5GKPyzsoyXxuwjuUK7XxIq2lXraGIY8x3018jZBNV4QiPjUs4hvw220Yb3EuwZkVjywuk2k+/TGG1tbrQGXbXqxUBOUH51YotsoSogKcJY0vh9rFPtHW7mkBNoCZQE6gJ1ARqAt9+AgXRvv3Ma4s1gZcnYIh1Rlq+07A+AFGeLe9r2Vz/bNcv1/gy9XkVwO3h6YlKLkAkq5YMFqhaSyXbqL5SXpfAC0P4oaAhdEOwP1ROUn0BdFHhtrpqShm8cQdwc5smoJsVbrAXQvFGkEC1IBQ9upaiEFbRDt7EGfS1yw9bSgFOCNxWHw/csB/MlttuORtAIQT2sylzA+AmW2OzT0LFReDmxkkF/Tuo3hluzqXjWnO2XndXImV2XYJM5pyl+soZY2yGhQqNKrcO+7rCTQH5VpFJwYXjA4VYl67ifpStJoVbUxXmogyQCGUye2w8qS+/5mNvdRmLHVKJJ4UZtnPiWqS+w0w1Y2apYZ04p9Lyyu0y60zSUR9mr0E5braDKuCVQDLn4yw5AT81jrqx07NRcyfmAruvFJrKyFvE0oDJpRaZQWdQJjCoYUn1KSjof4/HVipRAWR8bqjL7DjeST+PZVUWcDPc8n1ZdSjV2nmbDc+5VNj5mI2PX8wfdu/5HIgt23QT+Fr5ptsAmMMKrsev7aSA5QXc/uzJob5fE6gJ1ARqAjWBmkBNoCZQE6gJ1ARqAt9jAj+QpfRdvH14pGJrBG4tX8xQaLCN0kaXkM2AzW/8Dd/wYwZuVrjdGrhdX1MpM51NBaTYSGqVmwLsCdxodYPqxtCtA7cG4CT3aaofbHcEbz3DDcBtqVyqj1S4YT8BfwBjaDskeNvF0xYh+CpMACMh2Ekb3mibxFps7/P9jLZJo6NEMwlopExzoD3mfBiAUgu4T/jToNsMNkDlx7k0QepBlS0QYuX9UiGWWlHMpwM3oSzbJA1XDVYNb3BcbWv0z48NmbKkqkBCLapStxHSWOHGEP9UuEFBmEATKjcXGChPTSudtZIB2RgF+br9su9bb9xkGUHCKkBQQqZsx2V2YM7GUNIAjcCNpQm9BdaAydvEgR+32VWAtghTfpZw+OUgx9FWi+NjpZlBYldnjsCttyfw3MiL/3JpYHsO3AQ4kTbngg/bbUdwalssH0NZHLEgqJaqDWrV0TZdCrfv8dRR26wJ1ARqAjWBmkBNoCZQE6gJ1ARqAjWBD03guwO3f//jj/jHH2/j9/t7FgCMwA1v1p3FZuBh6OI39Fa0jaCtwzchJNvSANdg1zRwQwA7LKbPgdtOcCtVToBVEjUJruBzFwvw8yxF8G3GAHqDtw7czi2lv97e/aml1MqpVniQMGidQfsAhQAtBlbLudRmDNhPtZiBmxVqhkiGV5dmWEMYQzfPXZlpDrzvSjOAIW8fiiTmfaW90+o6q79oI01wqvkIXEkNlu2hqc46Vy9KbeefaY2aQ8MmWzqzYZVQBzbbLJIw3OnQSpZU5IxBzQjABpC53m5aAymAK3PI3KCJbeW+tusMUBxnZkjoc0bQLZWAmA+svlC4GUZCGddgpGy2+B9+zoUUoxWW519mrAm45c+ksq1VQEurxplwXhOAQv1KkI5NdmJYP1GmMNqMG3BrCj0Dt8zYS1gKlaKz+JqijsdPqkpDuA7VErgBzib8HHP7unZQ0BBr9zGUSlHw1MfTzaxlKa0nu5pATaAmUBOoCdQEagI1gZpATaAmUBP4USbwXYHbP9++jb8DuL19dwbcoDJC1heA25l1NBVteIMP1ZkD4R3CLlVbfj3z3Ajc0pJnO6nsnApgx9cugRsD/gFgsjRB4fVdJdSUbgnfuspqsJmm3dT5bgAkL5cm3MXfkOF29/4MN4McABmWOuykwhtVWIYzUppJUUV4Nc2Mrcy1s9qM9r8h9+xSVaRtKt8Mt205ebQJpu1wUE7JainIhu1LaSYw02Bf3pezz9wqaiuoAZrAieyQ4/Hp8+wUAAAgAElEQVTU8TZwk6LP23Hml4BSt/oachmyyRapMgkXINhO2WbKUgkdf2W5OWfO0NVwUde2mII/yabrdQppEcgCeLkUIoEd22PPCg0E9wCMfd7TJmybbirjcL567Q3y5bnvn0sq2RSXDYiOhQuD/dTts7BUc8a2SmMPCOtUYiC41YEb7sLHCGt36+1oSca5Y0u2f/FJkXgB3Jo1Xse/laNkwy9UiYRsM8A2QWVC3tynAm4/ytNKraMmUBOoCdQEagI1gZpATaAmUBOoCdQEvgNwWweaNf+4f4jf3717BtyQ4daAWyqhmprtMqftArA1tdtQmoC37nhjDivaGXC7uSF0G4EbsrNk60vgQuii0gQHxBvmNKVbwpQzpdsL+W5uKV0u31+agAIFQcDz0oRuz4MKarC9JnhrarVU20lpZjWTmiad5+WsOwE3Z5L1lkdn0jlry1DT+WmGmlaa4SHkvC0okzp46/bFl/LgLq2ko2oMMAnKJoGrblfsNmEVJEg9JvjUtptf76BzUJZNlWnn+RDQ5HagxBLQlNLLsJXqsTwPva9narzcPrPMWByQBR6pUBvPGwHJvmbCyIsG0XHe+D4zzDIbzzbYruJjlWxC0V4eYZDZZjTadROM4r6tGpXKT9lzVLhZRZi/H9kem+eU4ZZ/dbIwIeE3wWxrtu3H79Ki6pmo0EKqua68G/VtWqPPK2fI2Z7rY4kZ+T7rV3pNoCZQE6gJ1ARqAjWBmkBNoCZQE6gJ1AR+hAl8U+CG7LHH9SYA1f54OAdu/3z3jpZSAjc3RWbWV28eHVVtAA0CMrIdZmHCANv4Zh3qmPmcDaUCbiu2k959ALgpQF8KJzaANhvjuYJtzG+zxVRqpouCBVpQZSd0acLti6UJt8x2u7m6Ykg8lFgO9gdM7FBEwfpuVD1AleS0/IRuo9KrtUgmDCGYdCNkwhhCC0OsrFsVTBlaXwFpsqDCsIYQqoGZzLCj8k+WR4OdsUWWsI3iL2egJdAZygAIo6zKy5IGKr8IsrTNDt0Svhm25XYFQaWCc3nBaAMl2EvwpAwywDW31Wq+/pr312BVrZ2Cmi1PDcCNAE/tpYJFXqduN2bONeVigq5m3x1bURO4waaL88eQyWquDjOl+mzrTFjX9n+wwY773UBsKhelUkvpWyrOBLysJhxAalpKtYYsLcmf7ZB8sAH7TGlguDefGrhpv3xGpaU0j2ODpVmuYXUh2moLuP0ITye1hppATaAmUBOoCdQEagI1gZpATaAmUBPwBL4JcLNlb7vdxePmHLg5w+2f9ypNMHBDcQIUR7YRGqoZsnXY1t/oAzg4+8qwCHDBwA2w7VOAmy2bAD8ESxl+1fLcms30z/PdAFuYQ7UE/NM63tzcBFRtv8FSentpKV1S2XQG3Jiflpds/VTj56HZEA3ADKN8oAnYLlpe8T0BKFsF0/7oTLrMCCNASkhmpVuDZu2xZBDmdsveculjYXh3CcxgtTQUs2LtEvZZ6Wa1njZ72RJ7Xg/bSw2sghuuCWnSumg1XSooabvdY879/Bu3KzukG1UHuEjBmVtBiRq7pdQwc2g4xcQa4EslXVO4Ed4plw/gVXZOHSfDUew/KggMu/q2BZp9W1mL0/6a0M/KPsPBnoGo7VohqPPeAFlQNseW+2co2yGjIaaswx0Cjr92bSOmum2w5RKdnVlL+2Nr3P9xDrbXlqW0nthqAjWBmkBNoCZQE6gJ1ARqAjWBmkBN4EeZwDcDboBClwo3qNr+/vvv8fc/3gY+f/vwQLspVHAIroeK68jcL0A1X18o2gbFleHBCJbwZhwNh1C4fS5wo/1yaB3tGWGXmW1Dk+lFvpuzxNCweL28ipvrVby5vo1fb0fg9icKtwRuLD7IPDcDtw4ae6mAeyQb6FIoVtoodTuDoznLBgSkBKqkGjI8Sc3TGbTzSdxAT7ZPvu/kbscnb9C2lds9h0lpebR6CjA1gRj3wiosb6xBmr5m3X/aODPbbcxTI0m6gJAtk6w1qXaF1rhNrtW23WENl+UTo812zJbryrpsbx2BW+4rtkdgnMo2Fi+kJdU5aoTMqaZLwVkrW+DPDS2yTcVIUCeFqBWLDbwBLlvglq27blmQalEfvQ01/21Vnw5Ofl/KtwZr83vKc+v7Mqrb8PWmCswHHS28Z9Cw57b5HNJNz4Hrj/JLttZRE6gJ1ARqAjWBmkBNoCZQE6gJ1ARqAj/fBL4JcIN6BtlYUrit4/5RllJAtn8fgNsf9/dxn02lyHFDlpZD+0cFTmsqHe2Nz97w62B+SeDWuIrhTgvnH3LMpm4t7U2mzvyCSglWUVhbYR2Fws0tpb9Z4XaR4UaFW9o6qYayyq0BN4X6t+ws2zUHMEI7KvO1BA6b4ozNpmnrG5RTDVQlwBjto43GDI8V35+/1+Fc3igD+AVpEghSnXZusRxti1pnV02NQEhfdwZZv08vyeuliooW314yYJjYWj4HW2T/eZQf9KbQBtrIKrV+lzWMjIc4yqrHRFNScgF89f3tx0DHs6kUUZjA7XaLNJVqbG+VIs+5daOltFtAOxCDapCZb4BuqSAcVY/4GeW1SYE22mAJr3JbL/9KzPmbzHGH+mxcduD79fdGu+uYv2eQZzhqO3K3DE9ZODJmE1oVN+5TAbef7wms9rgmUBOoCdQEagI1gZpATaAmUBOoCfyoE/gOwK1bStFSCkvp33//I/7x7l0AuEHl9vi0jqfthvlpCq23qs320bSODkCmvcm/mPTXAG4EEimmcbtnbzE9z29TSL7sfcvFnMANGW0obHhzA4XbXfz2y5swcIMKbyxNMHBzxphD/AEw3VrqxlGqpi6AG0CKcsjUNspbZM4YPnG2nBVEVgzZjokdvVSTXeqImgpuUJ21hskha63bMgWGmjoplVPOG2swifui9bK11GAoVVMNFrG5VPbNBvXgihyaU10G0WGZs8IS6jk5LFVvLgDw6YQ1tfVnO6vD+g0Yz/LabMO8sOx2hZgy6liCAVvwcIwM3bAGW0O7nTnVh4302QLa7cBYMwAVrNRWuVk5Ztkit+2MxLPHkRSQBpMGjF3FaAVbVxmO+zRCzwZN85wzQNVjpaspWyPqUIIxwlhDYe1LV+0Zpo4Zgj/qL9paV02gJlATqAnUBGoCNYGaQE2gJlATqAn8XBP4psBtt3OG25pgbVS4/ePtW7aWNlvpZhNb5Lgxs2wsR1CIf1NVDZbAlw7d1wJuHcTos2a3y0B4KXj0deZwzWexRFvqlaytAG6/3CZwY4bbHRVvBG7LFeFcK00gNBMgEXBTmyYyxgBrnDHncK3RbekWzB3yyA6HZgXE12lZzDIHAbeeRyZYlVAqZ8z9PP9PAjwr0fIGqXbKKLBUZal5tCnEhpw4QyAp3GjCNDqUHG+wtvLYZ+mDrbLclyFqfyyE6Eq0jgndaHoJhMbgfQK3tMjaCjpm0T2/D0HYERq2nDK2o2YpBaGgoBX2Ra2ouwRubmQVHMV+EUziREplIrfhggunqLEcpGe04SgBTiEDsAO3ETBKwcdz51Ilmqo1A7c2o3YODOrCIestC1+75TQhqWHpmOv2DLjlEfY+jLDN5yfyD3tpxAV0a2UZP9cv79rbmkBNoCZQE6gJ1ARqAjWBmkBNoCZQE/hxJ/DNgBtA0Xa3Zzbbw9M63j4+ErD9/Y8/qHITcLunyg220of1mplvstsdCYuc4dXtk11t874Rf23gNoK3Ue0m2KJ2RwA32kkXi1itYCdFYUIq3O7u4re7OwK3u2sBt9VyGcv5gnZA/Dz2F4DE6jYp23qOG8CNLICNT7VxCNQJzOFa1sEgaBFwy4ywzMgyT7Plz8Dlcr7YnuHZWSvnRS4a4E+HU+dqrDF/i+wmFU7kfCO0S1amdtUOW9Vi6ow1FQVIFKeVSVk4Ux6dZ+PGy2k2lPo+h+ZT7KtVgy3Pjo2m3Xopu6pA2FiqYeA25tO1LDXW1/Z9w/7o2EDJmS2paEtN5RmOuTPgDKzcGHqepya1oOyjlI+xoEPAbS47qu3BqYAEgH0fcFN2nODnaN0dbaM85lBMNnCqM6RbXX3GXADTVO1ZQSnlIM+yZ02oXAMz7LQvuIwW6DHzr+ykP+6TTK2sJlATqAnUBGoCNYGaQE2gJlATqAn8jBP4dsANOW4Ebtt4XK/j3eMj4RpAG0oTcA3FG772Dm2l66dYQ+W2MyxSttWBwGhQuP3JUftWwE2woWe5Gbi5LIHqNuS3NeB2E7/c4nIXv97dsa309vqadlPYTglLEoLRFup20oNaSQ1MAN/wffEUkSkpswTflJ+3j20CN8NKgypADSmHADdSSZX31JVVHZThTi/hjYCbjom+ZxuoDo6ho+HdZX6XM9msEMPivc4R4lyqsQxg8XXejuq4Cedhu+wIZWyL5HomU0I5KeaOAT0bYVaCKRR1NAiUUMmFCrifZrnlfWg+VjOO+WJUaE0Bvs4Vbtq/VLglcFMxiK2e+lyqOyn+AOjwBazd++rT33DRcA2QyipJ57/53MB4APpwTmCbPR+vZ+ZZnTfmu+nnrc7T+lvWW2vw7Tly4/HG5wKkfXZWsrXjknl3vbhDwBrn53KxIES0ym20l445bj/jL/Ha55pATaAmUBOoCdQEagI1gZpATaAmUBP48SbwzYAbQcL+EJvdNh43meN2L1sp1W1v3wm4PSDH7ZHFCk+bNQEdQJ1yrvCGXWH2l42X7xvttwJuVreNLZiGbU3dlnbSWzSU3tzwIlvpLdVtUL6tANwWCymToHCbCCB14JZWUqvWXgBuLc8sWz0/BNwAKwwvmkpI5KzBp/NZ27yZ+jbmwaXKrAE3Hw3dlmH3qbLCT52pwFIpZxuocQ0BXuJDf60pHJ1Dl+UCBlMoJ5CSTcDPoM/bthJNbZ8J3PI+CMyoxkvVWkI834cz3C6h0SWEM+CTqk73t8iW0TNVWubRuW1WOYUJ3JjnJsUbgSXOAQC3w1DYkHDRk6ZtOVtJdUwB3HAeSSXZ1H9ZXEHgtuuW0l6eIOWjM9Zs2z3PcNOMqaxs54kKI9gxOob8DedEK1FopROyMBuujqUZVhZKgal9oWoP0A1lEFn2McLNH+/Xa62oJlATqAnUBGoCNYGaQE2gJlATqAnUBH7WCXwb4JbgB8Btu99dqNweaC3F5Z+wlAK43T/G/dNjPDxB5bYlpBuVbs63OrOWvucIfgvg1sPyu4W0wzYpjahuYzvpKgDc7gjcZCsFeMPXWZawXNBOOsITFx88s5RC7Wbghv1/QV1mhdtLllJbUQ1lMKtmXUy1Hr4wArcOXhSu31Ribh/NAoR+ONSyCbWegd4ZWEmFmFRpzoA7B6qEMlR4ZVlGbhjrH8sNCChbcUK3lAJG4cNWU0IxKtxcwtEValZXWTVHm6ZhYWbp4XujTfWQTZ9WhY0QiG2hI3AbLLdu793vdy2zrZdjGLjZKqwcPwG4zLobZg3YSLCXa0Vhgs8jr9UzwL3gvMFj8QjQl8BUCtIEbgkfAT7PCyRSRTmo+tz46vID22ZtDeZxT0svc+mGcgQVXUgdSVss15+wMm+H+QFC2yILAOfHh6F0WUp/1qew2u+aQE2gJlATqAnUBGoCNYGaQE2gJvBjTuCbADcqW/BmHvbG/T42ux1BGmyjsI/+8fAQb+8fCNv+uH9gcQIspwBusJ8+bTax2e7YWiprZG/dvLS8XY75awK3M1VbwgKquRhYr9B6KHNWS1yu4maFiwoTcIGFVNeruCFsW0rJkwoewx9luL2vNAGWQIEYfxiK4d/PShNwLAZ4BRYyNpSOLac9j8tNnr0cwbcToJPCzXljgChjc6RnYoXXJBVvtm/2bD4ioVRPCboNHLEH/IscZWupINwU+zET1GuZYK1IYABuWRTR2l8zi6zZRBNYGQxJnef71XE4z8zT18afN/RqpQmZo8b9dc5cHgPbg6lwy0w65fUpn077j33S44fALYGhrJQ66lK49bw2lyb42OqIZH5fnJgbB+UoG1GHx6dsu1auZX4gzi8OVdtzfp+z3pq9Nb93+Rj0cRfgTEtpNsjqUCbwHJSQ3VaK/EPBQ+a4EV4KuM0xh1SBFnD7MZ9galU1gZpATaAmUBOoCdQEagI1gZpATeBnncA3A26GRrBGApoBngGkoUDh/umJgI2gDfDt4ZH/dnmCoRvspQBvtOEZvGWb4xjcPx7MrwXcnBul8HypuGxzE2ibU5UDiNay265WcXO9ksptpc8B2gDiCNsSKkhxBrhBg16WJmSo/iHB2xHqNmW5OeDfFsyzllKAGv5M3i6hywiOxoy1y9kR2iUQMVxrbaOt2EAgh0q/tDoagDjXjAo3ULFUaI1B/rZpSoEmKGOLYwdO/WveP9saBdxUGkCV3lCa0FpDEz4SGyUcNax1y6kBGQEXwZBg5GiHNRgzfCKsAhyLI9V1Vu/ZanmZ4TYCN2THuW3Wqk3bh/1vq8asxvP8xqZSWjlTSeevY962Xo5qPE74BOCmxyCAm7cldZ2A21mGG/PszjMKDcrG+TaF28Vv0xGGGWQ2K+pgKR2Vb8yGSygHyCYQrRIIwjaq+WSXHcs3ftZf5LXfNYGaQE2gJlATqAnUBGoCNYGaQE2gJvBjTeCbAjcraajqaUq3TTyuN1S7IbfN8A2wzf+20g3ZbyhSWDe1247QiYq3BG+GLWMQ+2KxiOvlkuoyXGzphLoMNs/pbKpyAQCsBBFQ4eEiKNEVZE2llXY355MBbrgZsqvalsxkwzZwscLNkA1fA4wTbMsWxrQFjhDBEMpwZCxQwJrx9W6vPS8sMOjs4fgqVWBRQJIrQ4tWoSktUwNk7b4J2HphhTDMoFAicJsG9WRpdxREkRqJMC7bPUebZgNfLDAQWHNpgR8uY1aav+amTCj2ZEdM4JZrcjvq2CbalGhpKW25YlDojVlzqdgzSB1VZlKeSTN2bmvtjaxNofUsw03Q0UUTo8LNANHgq7eAZmZagq8RMnEVBG4GjmpkPc846y2tPpawk9pm7O1R7ZbnhYGbj69Bn0GZ4a6BGw+51Xjj7zjFATblIR+XuV49lpBROCgE0056BiwB3GCzngO02U4qEOrzqBRuP9YTS62mJlATqAnUBGoCNYGaQE2gJlATqAn87BP4ZsCtQYZU0Qg0HAi0YC9dbwXeoGYDYAN44+Xxif/mZb1uFlP+DLPdEhwAvFntZpiUzZFfArid5bQZtlFpIysfgBlAW1O1XS3jetlBm6GbrqF6g6ptwZ9psA2wKi8Gex0uyWJIOALFGm2HKlAAgGuNnYRoiUOSiPUW0f71SwXZ5fas4OtALUFdFhLY+qkMrrQEJqTjrBIEWU1mGGYV04vA7ajmS+SIsZHTUrYsQuhZYrZH9qw3FiGwaVU5dPiPQE8WBgzW1wYzkU/HPDgruDrAEUCScrErxGwpNWqUZXfMODPk8/zOywwEvpiLR+h56scwlWW9eVWzkJJOP+ScOym//HWdIS6CwPZbUQUVf5n3Nhwn3A9VonjsEFbnZchzM8DM5aZ6UfO1FRhTGMGcj/nlL9XWZJrniffJzbpuuOV+JJQ1mMX94/EldVsq22gnPVe3FXD72Z/Kav9rAjWBmkBNoCZQE6gJ1ARqAjWBmsCPNYFvCtwcyK/w+57pZrXbZruNpw0uAmu2mxrA4d+X4A0/w3w3KnYMoGyNQ65YBALkP1fhBihxSHBnuGCI4pysZ/bRBG3Xq65uI2iDmu1qKSiXFjmDhN5uKZByCRBG++QzpdugTHLuV0NCSZ/GbLZWdADAlaok5dG5YFLqLa9BQM2lAy5L6NDJmWkNpLT7SkVby2wT/NK+CgyNmW3K+pPCzTZPP1ycA2gFYweBAoy6317MgDUb9DhPjuBx+Lrvw9uwcgzXyidLiyihXVeZAQgaRPlc7nlzHYa1DDfAoQR34/5gGwanhHYJis8BaQduVm129eHzrLwzq3NTgCnDrs36eKIVGY8ZKkTZijqoRLNJdrT9jnZPKgZzAAR/eSzHctLx15zWJNDos2YEvDy2g0LubB/SKjvCNtt8tW3Zrgu4/VhPLLWamkBNoCZQE6gJ1ARqAjWBmkBNoCbws0/gmwI3veXvFkRDNyq12Jq4JzwjeNtu4olWU8E3qN0e0nJq6IbvPbFUAdANbaYCb91meuAGZ/NZrBZqCf0USynWAxg4whe/8WeA+9w5bShFuLCPDlZSfQ+gTaUIAHSwn0Id5xbMMZPrJXggG+hYFNDVbgq+lypM4CexxvlVfr2rpQhwaPEzuElkkuH3DuQXsxOcM/TxdQNIAzBJ3pb3O9gsB0upCwR0P1i3z4vn++HMOEK4IaBuXBeBG8EO4FKCRC6kQynbKfU146F+W/ysFWqEeFTsSdXlD8/58t9So2l7QEANGk3T6npxPxq9jiGAl/fNFleDxTPw2fa9lxd4N2zB7Jbnvi8NnGYWX1O4AVJTIZn5gLZlp3IN5/olwDvLbDOsPWum7XNtQxvmLeCpM6SdX1ZNDudd365Uh85sa2A6Mw59bAq4/exPZbX/NYGaQE2gJlATqAnUBGoCNYGaQE3gx5rANwduDdAMb/5H8KYMNTSZCqIBpgG4datpt5w2tduTmkwB6fAz+HlaTQ8HqobQZHi1gMrtKqA6Y1PozQ0bQl/KcHOOmxtRseamamNjYrePAqSxFGEAbP1zfQ8ZbVC0KYcKoK7nT53lcQ1g56XTxMCItsPWaCk1mL+m25z/9JnyyJbGnH+HIsmLGgwZkRS+aGWbPr/chu/HNsFkT01lZgukQYrAkOyovMdct5V8l2BN31d+XDuHziRTslV28NK0VE2NZriXuEfbzTuz/XS0agp2Sd02NnNazeZ1256b7LIr61KpSEjkteXBaMeyFRW4AVbXOeVuzRXz1NGxHLF9npl7gzJy3J+mJMw5M6/wkMUjKB+hws3W2N6EyvIOQEgr/XI/aPs0NmtNqS/p24Zj0PY7VZTDPhjm6rgkJM2Zu5HV1t7WAPtCOceP9au1VlMTqAnUBGoCNYGaQE2gJlATqAnUBGoCP/MEvglwa4DkgtJYoeQWTOWTKdutlRdsd8x3ew7elOtG5Rutput43EDxhlIFwTqo3QASAGGgRlstoUQTdANsu70Abmr9lNpOQEI2O8AL50jZPkrVWqrabl6AbWegrdlHZ03RNoa9X+aneV6jMqnBIcI2QZlWGgD4Nnz9jEolxLvEIVZQ4bqxD/lLE+pcArdcVSrd3vegadsZttsgW6qaLi2ztqRaydaUaMNG/LVzltjBn6EY7vuCN7Z7uVTljfugnxewM/c0FOyAy1BMP+nsumfrHQojpDzrOWpWpDWLbhZEECY2kDnslwHUCAc7dWu7cGmrHGfetymVJCyxyP5jaYItpU3dpvOBhQRuAs31N3B4AdzO5jges/zcEC2Hpq+OJ+TFOSUrsGyiVu4ZvJ0p+QZAXQq3n/lprPa9JvD/s/duu5UsSbLYIll7T2twBpgDnAc96J/1k3rQg4AWoMZM9y5ehHA3c7eIzFxMXqqKZFntriaLzJUZaXFztzB3NwJGwAgYASNgBIyAETACRuDjIfBTCTe+/l444qr4KeINarVRIGEUShhKNqrdRkjpXFhhKOH++zKqmZJ4G6TC+DPCN7OoQYZ3/vsg3P72t0nhdj9UPlGIAH9H9c/HpyhkQFUbw0NV1UbCLSuSUtE2VG0Zdjr+DvJiVOpciyLsEQXrz3bDKJV0E7JNc7UpsTEltA+x2jYXG/unVEb4wRGBdWY4kzxhCGEl0Ee+uDnXXJNYQWjJLzWctSNmu2VVpEFCRdf26T2aTmzyZybYpPCDsENNikUL59x28sCVNOK9tU2qWEwCdNsnE1mVj5zJKiW1JExT8R7Nnwm+Qbh10Y0x7lOllwrCCM+tMM4es6l2m0nJ5M4WOndH7MYw0tYUZsO1/5lfr3IJQgXZFV9TWRfzYwpjdQ63M3PR1xgBI2AEjIARMAJGwAgYASNgBIzAz0PglxBuSaZsaZw5ZPIpE7k/ZPhbhomOaqZJvA0126hq2iq3oXZDUYX//u8MQ/3Xvy5//TWKHjxe7pB8PUi3P/+4/G9/+9vl30dRgz//LRLaawXQoWqLfyMv16iIOD4zQkNH4YMpfBT3GGRbqt668ugIH2XON03If5Tk/Uils0dQak41kjWZDo3hiMLLIDxvInumENGJ+mgKZScdV9wDYakrz7IrLYN8Tt+ZirH926/hqgg6FZKQ76EjqCMUk/5pFOStJWk/f9qKvH2Cbdsnc/smkqwjKAFTK7U6Z1nHVpIApFKODNT+e6HFR+wnbqvkl4aecs4xB93I+0fSLUOSGa7LAhSDaMvQZx27a3XUbNWWYZt+oiDvDZKlX9iXSqK2Ym/OyxdPfyYU++ctp36SETACRsAIGAEjYASMgBEwAkbACBiBROCXEW5FmjxHvEVS+cfLwwj3jMIKo6jCCDOF2m0o3kZY6UFhhXHdIBaGEz+Ig0GAjbDQCC0FSTYIt0FaPYyqnVIpktUvR4GDUV2UZFsQdf821HGDYPu3UMyNogxVEEGItrX66KrMOUsY7BKUyaIkhTGF5W0omw0t0lfId0PdtM+fLPNlR8JUV+wxQq1v2nv/vcm4ho5qurZVJXVE+mzve52tUtLuGgxHYa1778FQ1+4AoRlJNB323VErnmHdlAJDeVCG7Ubo8SiuEbnjUJk0yDYNz80CFFRjVkgsQjw3ira90TGRbM8ttyfHzA5xfHb+PNcC/94IGAEjYASMgBEwAkbACBgBI2AEjMB7IvDLCTe+zJGKKwmCrFw5krtHnrUorPA9CisMQm0o3Ua10kG6RSGF//7n5f/77/+KryME9fv99/g882mNogV/Ip/bKGYwCLdBWI1rENgHfiRD6/6QgguDZGuyDUURovLoHxE6Gqo25L9aCyLs0VQvUedcy0E2Grwl0fqJ67M31+5zdD3Wdn+/90YHcprdSvAAACAASURBVKX9SMgXjeWpzbuhlSeIwJXbEYbx2qevNXRDDja7tqP92r/TEYV29eqrUrjWnSkh2ypSFNuIyrYjf1yrIytPGoskkGgrwu1kt50m3fAik0JQSNorj3vJ/DnZal9mBIyAETACRsAIGAEjYASMgBEwAkbgzQh8GMLtkHhDKGEUCUBFxwiFC+JtkG73Wc10FFb4J/K7gXgb+d3Gz/71fRRPeKj0V5Gf6o9vkc9t5Fm7uR2EG/KaIUSNpEMq4v6QMFKo2qL66DZ8NJLNIwyPxRDO5Gl7c0+euMFzhN2JW7zbJc8RJW9t61pw4jUNPxvi+9J7P/fuR3Phtc+pqqdQ0inpVsUohLxjwYLO15Z50ya13ksb847Xn8XvHR/pWxkBI2AEjIARMAJGwAgYASNgBIyAEXgRAh+OcButfza/20K8RZjpULyNogp/DdKtCysMhdsIQR0k3cjNNhRsIw/V3e1dKNdGMQQSbuPZQbTdprKNIahDBceCCFF9dC989PYulHLj3sxz9VGItheNCF/85RAowi0nV1VD7cqvokpE2KYSbFmkYC6OYNLryw0Tv5ARMAJGwAgYASNgBIyAETACRsAIvCMCH5Jw4/s9R7wNAm0UVbh/uL98v3+Ywkyzmum/Lv8chNv375f7+/vIBTdUcuPPUO98+3YXOd0GsRZk2/gLhVoo1e7uLn9A4RZE2yicoOGjo/LoXSeWpyrutXna3rFffSsjUAjMVW5ZCZXE9lwEYipowUqgS0VQEtOG2AgYASNgBIyAETACRsAIGAEjYASMgBHYR+BDE25HxFtVd5Qw0ybesqJpVDP961+Xf/71PYi4QcrdPyThRgJiEGoj39rNbVBtom4bRNoIDU1CbRRZyIIImadtkHBBtA2y7mYo4RByd1Ax0WogT79ficB+wY1WtR2l5zsqjuDx/Ct70882AkbACBgBI2AEjIARMAJGwAgYgc+AwKcg3A6JN+akQmXRoXjL/G6jmunI7fY9qpqOIgsRUvowKjM+RiXSIWdLsuw2iLbxJ8JBqXAD4RYqt2/j7yDaviURR1XbTZJ1QdfhHtrpJiY+wxT4+m18az48j+mvP0b8hkbACBgBI2AEjIARMAJGwAgYASPwvgh8KsJtvPpzYaZaWGEQbSPUdKjbSLZFxdNRlfHp0so0JdxAwt0F4Ya/EjrK3G7O0/a+A9F3MwJGwAgYASNgBIyAETACRsAIGAEjYASMwFdB4NMRbgT+iHh7HKq3p6dQso3KpEm0ZcGEh8esdPo0CLcMIo3Ki8y5loniu2CCKt6ofLuWp220zaq2rzI1/B5GwAgYASNgBIyAETACRsAIGAEjYASMgBF4HQKflnA7It7W/G6Pg2R7Grnb8usg40jKRSBpJYRP8i0Jtc7LRiUbQ08dPvq6geZPGQEjYASMgBEwAkbACBgBI2AEjIARMAJG4HdB4NMTbqOjjsNML5en8R9UbyTa9nNaNeFGpRvJtfi387T9LnPC72kEjIARMAJGwAgYASNgBIyAETACRsAIGIE3IfAlCDcicES8BSknxNy1JPIk11r55oIIbxph/rARMAJGwAgYASNgBIyAETACRsAIGAEjYAR+MwS+FOF2jXir3wX7Nui3gz8VYnrtkqxq6j9GwAgYASNgBIyAETACRsAIGAEjYASMgBEwAkZgReBLEm5niLfXDAUXRHgNav6METACRsAIGAEjYASMgBEwAkbACBgBI2AEfi8EvjTh9nt1pd/WCBgBI2AEjIARMAJGwAgYASNgBIyAETACRuAjIGDC7SP0gttgBIyAETACRsAIGAEjYASMgBEwAkbACBgBI/BlEDDh9mW60i9iBIyAETACRsAIGAEjYASMgBEwAkbACBgBI/AREDDh9hF6wW0wAkbACBgBI2AEjIARMAJGwAgYASNgBIyAEfgyCJhw+zJd6RcxAkbACBgBI2AEjIARMAJGwAgYASNgBIyAEfgICJhw+wi94DYYASNgBIyAETACRsAIGAEjYASMgBEwAkbACHwZBEy4fZmu9IsYASNgBIyAETACRsAIGAEjYASMgBEwAkbACHwEBEy4fYRecBuMgBEwAkbACBgBI2AEjIARMAJGwAgYASNgBL4MAibcvkxX+kWMgBEwAkbACBgBI2AEjIARMAJGwAgYASNgBD4CAibcPkIvuA1GwAgYASNgBIyAETACRsAIGAEjYASMgBEwAl8GARNuX6Yr/SJGwAh8RQSenp5e/1o3N5eb13/anzQCRsAI/BoEnp4ur1/5bi43Xvh+Tb/5qUbACBgBI2AEjMCEgAk3DwgjYASMwAdE4E1EW72PHc8P2LVukhEwAocIPF3ecsbQS58PGzzIjIARMAJGwAgYgV+PgAm3X98HboERMAJGYEHgOadTfn9VxWbCzUPLCBiBT4TAM8o2PYi4uSZjs7r3E3W6m2oEjIARMAJG4OsiYMLtg/TtKTXLm0IsTr7oG4zU+R1e6ej/hHe8aqRfg+kN2JxE35e9BwLvOIaenZc/aEw8+9zL5dLXXJ9rrx7v79EXP/Uez5GUb2zMq/r6levgG5v6Mz5+Zoy+pB3vfb8RU/izowqP3yHHQYRIqnzr2TZux/TvO58P5rdi+Cye10bk0fqxzuG9687P88/ef8/O083+ex6b7J33W8ffhvXJ8XDS3jjXlvd79x7pB2vP1cX5pX3WN3t2fIxL3zRPX7KrnLv2XN+cu5evOjeH13Hy+j44P2de/4yf36un5tE7NOuHYvLB5vk7wPWmW5hwexN87/fh7eTSReT8gvJuLTo7UZ7CPLr+2JP3etsCc4zR+QVFjIyjNp98l3frB9/oZQgcGL86tt42zo6as2egnjFa53F7tW1jmg2n/WS81Wbcb8butn17995/3v67BcHxmuRJJ/rtZQPhlVev7Vgw211LnlkTzq8/r2zzr/jYbn8ta/BJR/Rq8190j4Mx+ZrxiEZdH8/vt0fvj5Er+/7OmKt7BGZJNvbOLHv0u+1h3Pn5pFicxM8XwnOvH0/3beOwtxbxvdev87hiWxIbRSY5nmetmBOzTMff8dr/2deDt9iqz7179AKH0JU+ee4+m76fmHftm/05dnaPPTEolkuu2QRrW44I5mEG6AudVbu/vLW7xBjWj12Mlj7bXLOuPc/a2flusYTL0nI2tyNMpv01SeB42Xh6BY6/3Ud2xq6MjWvza+2LeV/bAjnfa37uu/XrCdtZW7b/fj/bj99/3nthMt/nYF17N1vja0wgE24fpB+nCcqFCV/zd1c243cd1LPROPb13trXXQ9Gqm6y4/ujE+eDdr4bGbJroJ0hPfTEDdezrS9caD/IcPptm7HZ6Hbn0ns5WIT52NGquXPV6efczq+njf0TTmJvintk8jI3FvJ8Oy/XuXSO4Njd4Ke2bw2D3fXwp4xqbcv8focO/bRG7GDyruvzTwHh2YesY7T+vcy3Z290huw4Mc7jOc+t1a/uhxNOcrTxhQb1VefzgMy7QgBzfHbf7BBLtWTlyvQ2BSDayJvseMHRpvVQbrUXjhzfum5eH4scKyyyf/L92VfX+uyEHXNq4KofTxDW52/b8V4Ozwub+G6XX7NV2TfbPWx/Ld13Upf+3mn5MUGdBqvarNx69xzEawdMp/fhU8i+4P2XvZFEU5BHu3bEDyLcXqwc3em3awdYZWPnSjRzovi3fP7KalY9cP1w8Hht+Oxz8tQQ/KkX7R8kR/9Mfu3cqOqHdZ/DZZstZs/eqDFz0vfTJlyzEZb95hDOjb3yfgdzL+/C1SZ5BSawFG5iIZoW11qPztnGL2/9V/uECbcP0qOrw1IL05i8/HvGOTkyXk+/Z29KPbcOlDDTYrfjbCykVUxKWdB4mrlHuC0H5eda/5YTUW3r+D7+vZBvaIU353Pd8dOvOjhd5fyJjf4KIcDT0OmU/epLbA24ayqL43HDOT5skccSiczGo6hI4ChvNBn1AlC4iAXbc+/AIRSneEOeMApO99pnjI9dom/CUtYLcaxL4PAa4ubYAmrhzTOky4p5+zfXifitoXhMwv70efEDHrhds4Usfgn5dEYhfZZwC79tIZJe4DSuDt9shx9RU7I/T2T5CUN371BnIq8WQ311S/H5s/tR9tkeIZzqkfk+oo2jwmQZRyeFtvOs54d25/fctnkd2h5GlHrlaL8+4yCp83flEOA6xt3uJv32SMCE4mx//YBp+y63vGqrknTembNBoWB872HQa8rS13GvA0ex+vjY/nyWiMWYVDXo9uDrxHy+gu4ekaAYzIfq1wnHXOJ6oXh+Hi7zaodoV5K+9rx1/lzZO3fHxJG/sq57L1ijC2KMr8TwxOFErRGYf1cOLt5lkvz2N+k+0bFdvixs8Q1My5523WbOT89zZ3tg/eL1Vvbgdd6uPmzOQ6UBrxCNUxqYlwyQVpLH02rCr4cL8z0P/ZhXHzwu+1f5yGobL+v0G5/1EpQ+w7Um3D5IL02LBhajx/j6eHl6fLrk9zmx66u0fc8dKOd/WRLWa/OuOFHCZp4LC7f1JKCwvHUbJjIQC41quGWTC6JN/53bZJ5+63vtOlf67GOGfnPyeripboTmbQijjbc3t2jvzgbtReSDzJqlGRvlRBvuSWQ9xVxqJcq+IuU04bZHKMMx2Gzyh87xThtjXq2GAz2VRZWCvX5uc1NxSgBy/qXTzb+C4XLymKS/hoyvBPTRXNx3NmfjmOuFkKBiOM/r4RK2vj999wLFpgFy8LFnxvJMUM7OGz66Iee3RP2Ljb6POcPE3+HA43xS4qkJ5Nws+mVeHri3R8yuG9++Wksx33N4r0Gc26DoZDBfNiZtJmXDHk2yfM9h3jFE1/1xGa29BggGG+d0GWtXyMkN4Rb7+9ZyCFHaqZgttGtHenI01zZk/qa9eJ/NYd68JuY4YutvLje36wHZjIuSPWu/qxNIG6fffyyAQhRNVlCTZ7GewmC6Kdvh2jr4wSf4lebt2aqK4bBVS4XIcbQe/mB+CW2EvQanO9NeNPdBfnRrxU5jdtpvj8lPGLOzy1wRJYzg2O6R18bTVq0F+7pUmPukax22veTAolfkiUY7Pji61rE61JeDucV237vLSqyQCNO2bNbhuC/w0TER/bdvn236TNaf3fdWYkDWid394fNOyw/WcrHv4LPmGkF/dt0rl7WUB2fXIkP2DksO9r/Zf53XjmnM7Ph2RbLVHJj3lvXwcT04aEIYe5iGzR/12nNyzu2SeLX/R5vWNXOLCe39vVthPqp/c3NzuS0/YvjL9pWfm4Qm3J5D6Cf9Pp3b2Wl5fHy8PMYC9Xh5VNKNC41M3PnUKxudRqD+meWguc2pP7Qy1XBkZLNNx37PuVLHGc/EhJzINmx4tWnyXuMHdd8Z9HnNnZUjeeWc3IFO3Wz0HxN1bcDBcL+5vdzecjHpheSlTttPGjp+DBHYOGlUjMEhfkzSLRwCGHPbzbGJ4Lrt5NwJ3EK0TJtyEVrrtWpUYOTSYR/tinkOYrBIt57LOc5BlAlhnVPnEQnZcz5AzFKKFjqBY1znfLzFZtmrAJ2mvB/nOWYXnHMl4meDNadhkffYfGeST9pWTsVKguo6IGvKRKauyvYmI6eloJa7PcN9XQ9oUMzrZTkDkzGxnCxOhwlKZsozvhhJvz21FkN6kNq6rm+W6IXNWdiZGlcHBPpmwdNNTBVuG3LqerLuvT2UirAex83DpYPPd328PD70eF1P3TGLW+HDeTz2w11ndt1jOeZ7T659S8mFA4fjyKmYjPCtecBteht7Wu8+GxEz8b/MsWl95vp3wOyta7kclOy9y7z+quHfBwuTNSRneHkAk+N3VTlpbjcdl9F6cQq7D4cNgbU1+nbriHx28n21VeMwmHtr2KxiI9IUVHUbv1/WxD5I7r2HNiFPfznVq/vqHssav+7N057c43ImaObD39WR3qZ16RHVasteneq3coid40QIt1q7cr7n/r9V7dRdD0jy1aFe36tOz3dCR2bVTNoDGZ1NElsO567sYzUusCbyML3a0tK5OssYc6V8lOVQ8pD4313jlkOO6TA07fo4RMd6O4gCjbb57HPy4zkBepDce2SKR9TOXVpeYyDXzfbN4OapQyuEW60dIkyZZuL2XGl6cI/R7SFUre1jrArJlFf2nqGHDqtfob+D1TAL46b2Mf/q7NdyvB7ObaXcF8JucwB21R69QnRPh/U3l9uBCefWuKcefGGPfAb6jzd0f2CLTLj9QHBfcutpssLxpgP++PhweXhIQ2a6Ls3hTf6DdhLVxJwVa0vOVTGoZ4cx54wYjSArwjAI42o0IYnBQQqq+RyfGxMQkzAn5zBG6ZyTCCEBsigjcu/P0E6CKSdi8qMp71Vt/FN40RXCTTbn3JRBuEVboXTbnKC/pHd97U9BYDnxaoVobvBJWiuhpaqJ+fRJHcdZTSFvUpsv5wdVkWJUiyUeG3eMo/JC6HWmof34eHl4eMh5jrmUm2uTbJeai80zR/tqLtLpF2lB2JZjTOffbAcJN3E+gighcUdVbbc1DQ+8695mWoYw2lukdf67/6CN7I+VoNkQ+kqC7vSGGA97jk+RIus6wlc7PEVdlRF9Gk+fMZ4HwmQ26OexMBmOP2Uy/NiHbJzucBRlnpE45hZFghj/Zj8tO8bsjFIBHZ9ZyFeZRLmd7O2DPeaKkDlhBCJKaSFUsJfVngR7OZxjzN0iy9NhnghsVeWMEE2QMYMApxG/plsoEgjke/QoHXasIuUMyBhug7w2Wqh6MzY0fWlxOHEZyYB55JC8X8zmVYVDJSyWnWgDHXbcsPpaQ/g2zjOVLa0uKnXyRt3fa9xEWpKUmE7gJyui1iMeINZeUQaM2CIkKYixhPQo/nTmb27uLnd3dPC3e8Jnd+5zXLdivO3UXAMeZD0vg1Dnq5A5vY6Kk4exlYTNYx3kHOFW3TKeW3vBShLJv3MiyQa66m5pF2AvHNeKak/nl/C2OSOLXNNZNO+HdQA974g4WJ/tk7VQwHzI1U9PMwGO+k4kzIYsnghQHrBR4Yb9ejk000OH+e1oxqgdnwt92DGY49OBBtehI8KN/SjrQ63zutbInMyp2+tVdgXWV9rytO3Vp/kCYd4/drd/zd1nXzV8QwhIYr2gnbs5b2mb63i+Y9zvHrDPwo+88rrYYkuky/tOth2FGB39lKaJjPs9YczGb+fJ9HZv1TVkZuTwHnUYPqtRazqXL7voUGo/5rtdwWTnYGw9PChfXuZTk29qW+xp6F8znr7GZ0y4fZB+jBNChqYEOZAk23DA+XcYhbMCplcr3cwmwm1zyr+N+5a7dOJhnrwX4TYMSDg2dJRJAmIhfcDpXOXpoINfzgUdfpg7IBb6VI/GRnfK3iY/OwYzlT+pDjTopIw8ISKmdTUXieE0BzFxd5cqt9qoWz770Uqaf5Ah/OubsaimUh065sxDzJsxPqf5U6oJNQ46j9o2/E0ceBhzuyQLiKbJKCVZJfOKv0/nZRghj5f7h/skBuukO43GkG6P/+qUbTFyQSjSESryu4zm4QQ24XZ7O8a3kAhlHINE579rf6bhKqFbNGRW55trBk6+kuTjqf5KtjVJU6G+i4Ey3mWS5S9HDDTM4kS8TvluOhJM2yfrYYYFwcBbksHma6uTduSwiTOFtaKNEVkzaPz/+lnyLi0g4UaiYozddLxzrjXBTQamRnv6rnIaWyuyHKYk6UUXioQbx2Y6VuwjuFnzqFiVIJPi4VjplmNivjfJ6iJUcmhwApYyZezT88EZ1bR4FSjI4t05VjAnMzRDuiaUuJ1OoiSrRSbhIEpI8Pj0jvpjj/iLPbSINyAJ5yKhb6sAtvo0buK3cdAm65A4wkW4rSfpdL4JH9rcPdqEW957dty0EZOabiEiVVVfh2bLWtZErSigq1uTVNKUF2veLCXb1Nm4uR1rba6vPOAoZfFl2BQLefkuM/Ln3YRqNiqy6kAYjnTagcvhaY399RAD42cZc6VsK6I97c+5/3vcktwRWUwT2VjbxziIqatzl3NGmTO0ZVaS9Pvk2idrSIxp2NXrOoMH1qGMKFo732Sr23L9FLK+1sp8RpEQ6lijveraTnMei+1sKYvKTubZrrpNDwc2w2wBDmp7pqKoQ3n9nGKENUfV+60+21Ha6MHLpi3L9UK2jTWc9k/aPiIsYB/9vCn0Gzxp2LCpVKWirewC+LRpO2CvIVGdM7TS+eS/1iisXENqfi5Kt86DDLrtGd+v1HE44KMdyTmea/jt5S78QhFhFO/X75n+BlS+EkVTdvkUbk8PAzcqhTlsgdVIEkKdB/G9nsn6s+y5mxQ5yxo17++YQ2VHSOwq1xGIUGIe3Y151XvdwKj3RfblbzDcT76iCbeTQP3oy3JjwilAEW4Pl4f7JNzux4lAnRCIEYqGlfx2WrB4ej4WrFkevlG4lTHKSSIsPsPP4po0RIMQUMJtEIQkMMqQz02uTvOxWMWGysWIJEjY7zw5bWOm1XUU8+05vosZhrDBSfNwEC7Tpx/qON/14gqjWYkVOis/ekz4/i9EoIx8UbORaOP84TwrZQqVXPPJcobFUDnTkyy2RjiZTX7JGC8jr0/h2vmj/LpPkHNKgRQchNv9INw0hJyEG0krEMHrZl+GOsgOUWEwhDQ2xpiDw+nr78OIh2oh1xjOT+TZ0FNikmdcZ/KYYDrJTiMg3/WOxF4RCiTcSMrskTOdszKdO1G4DaxghPUJKJ04rHNCSmTPUdko4QJCOHTOpbxaadXxDlgRt2F1sYZx3WgFYRr2NELw+1qXXzimP+jl7VAz5UESxg8kt2O+qSptVSmujpo4QEo+1ThOA34yjoEN/MWd/pELWrYGP3fn5HUlh7CPKeHGnCV96EJnOQ/IiEu2FarvSfmZBmwQbmqsHhBuA1MqRHQc9sm9kMZwzrdEQSvucm7ycIkpFMYUafXt+H3fIw3wVW2Q5DicKiEoSEaQrsu9HvOuSFQe+s1joPpxzNc4gOS6xDyBXIexCKvyTycuyRBVJwiZyAOMHAggdSeFPkIaxR5pxR7Wa2DCcJok18YYHuve3eXbWAPKEcHPS2n8+Qm3Pszqw+FUrtxfHh56vZ2dPWF+hKDiEjcw3iixJsKN/dXESnY19qvh4Mf3upbw7kJWaeCwhlguYyj7HD+kqq/IsJm0ZztWxSk/nj/vkMayIfFKY1dLhTuVwts8ePqMnsfY4R5n7GJuTuTUeH7jls8Xo5jvtUfok3DDGtVUPEn/dZNqBQ9T4WR7JTckCRaueyAtN2rf5QCBBz2tmlvnErXOEpmCQ3Tuy0Gc1GEjyI2dtf+Dbr2fpFkiDmEY6SDa6NveZyQH7ezNS+0c1GS40+r/9SdTaMZIMLnjoe9H+2DZX7QxYStn1NOwZWvsyLidcq3zsLGKny1KP8zJuVLrLIIpkUntY+L7lp+McV7zCLvsQYqKXst6kTvchXTd2Bzg5TqWopQk20i4FaE9qUefUxd+kuH8Ts004fZOQL71NpTbUpFTyrb7h3DC76kgqLAdyt1zE51P/0i0aRiM5iTDCQFPD3jCBdM4N8fcsMKFRU4zmDWXcazdaoYm4MZiGiQFFwGSVXe5uZcBKmRBGmlqXKeD3U7BrMJRY6p0ErJypE2PnCKLbP6oj1ohQ6OIC0k70ap0M+H21tH+gz6PjaLzHiaZE5t8nKohJyI3FAkxpfKtSG9ujFNTlYpJlUoaiJLHQMIo46OUco8NWkM6F1KB8ykIt5jrUiglCO99wo1KgJLorxt++B9jXOfGmJvjaAuNh5ybSZqBSA9Htx39dBRyLtzVht7Giipx6Kjz+kE8xamXhtKSYJzIUDW+4MxzHq+EmzhmrVLjxj7ebc2RgzUq/Cf0YRFu6MOFSMylMNdMWRZLQUQlLa/LE/Qk2SYjRPI4lZP0g4b/z7xtEW4MJSXZhq8RGo0xnGO0Cbd0lmZDTB1VVTD3jOPJcUyqmlr5ziTiWkLW4Ys8QW9yZZOlpYbEHHbI/or9T9WhVGUUX5QEwzgca8KN6tpOBaEStiS8OSdB1jBMNCni3GMPCLci/TU0lCohURCSGFPFy0y4da6cUqJOmoKB+0y4kUThvE/zQdarUi20GpbOPXuBqrOaW6Wyyf5M4h+KPShUORFbgSBkZKkBxjqWhk08Hc5Bja9xneRY4/jJZ9JZ10MBURsVFT+eCxurnDHJ23b7bSHcsn9bQf+VCLeOxMh9a9iqPDglwcP5inlPfWuxUegFkpjqINc+DEK41MpcU7De0xEFkZS8W5PqPHwtGxZjdkPWy748bHEqoBneSgXLNoRzzv872YhFEkiOoxDbsX3p8Ie67Z7rBQ67it3C4Q723/i0GP1BVlZ8LsZyHS5KmWG1R4oMp81MJ773vElVjz2cs4SH1Tq3m5hHn+PwEBOyDtq5itMuKLtByNKam5zbWFf6AEIkQNOUasKV6iTuy/0Vdhv724TbO5sPINwkZxtt3IzcykiO3Jc4/+sbkaFiD8BGEfNKI0hWNRdFK/I2z622vTfuKCpBuIUdWwepYhdOUWlIrVR+Bm2e3kO6+KGo+2Br5orQB+zpe/OggLYJ96aZcKv9rg5+5gMGVcQRmmcJNyHe2npaCMhhw3yjQKVt/TqYfDac952H3Qe/nQm3D9JBTbjlKddwoEd42TDik3Dj6QBzp7V6YEy9sX9zb86JhIlRTqMYiMtpOj83TUo9Eb7QIaBzQ4XbOKUYvjlzuEGNgvsXwcAcbnBIebBcuW8e8iQxibLe9ElmTCEY8T4wVmrF2J6Y84Q8L5EdW/6lXU8nJJ6JkJBZgi7x+0oefJDx42bQ6ZMiI6IUDeJtUt3QIEgDd1aPtjIl7fLOfVQ5WkBKV040bsw8yVYSuAzuPlltpYwo3B4fLvffZZ6XMQLHcdxzOOo1p5lcGoRiqWoYOotREUYKDIYxB4NA0NO6dmzp6A4KLotLwMCJjXx8Zj5h5Bzu/Hhwu0dW3QAAIABJREFUiyU0m4RbKVs1zFeVh8wBWUrFNYm0KHXK0BLjeqwhmtQ2nC6+28CERH67OprbrsP6YF5ovjqur2KElAoIfU6irb7KSXoTd18jp4USbhEygj1rKNw6DcJOAnU6TXQ2leyKOdT9WS7p1Idw5Ip0y/1iVnUt4SbqsHFKtHXbisYdp6vVbRlSQmOf4aW5PrQ6pVQlFVbb5HnlWArOJ8m2b99A0oLw5Tqee+FD4poPIYvU0aylHMOYwml0O69p8DNsZ8KoTu6xn1LhVif3OncgT6GFAfKUqnyukbV/iwRmOswSx6LWzSIJlJClSlcJN64rfVhYhwLTKXzaEMwfVyRXOS55mEiFC0ylJNIHeawkKvPUxteZtMjuYK7XQZ7eXO4q3+u3y7dvSbzfTOssbbDZ1VnVgx99Ly9bNcj1Je3Jwx7hRhssSaMa4zL3OcQ16XYu302shR3I1CvYG8fc0H0FuQtAtmKs4FoeINeevq4bnP/4Wvt+KeiaRE+SoN3QQXfF/qEOr6wx0UYSBTsqHc53Ktw69xmeIQqwfA8SjaAQRYWaa/OiHNd3WhSAubz2IfU0Hrmf7qTCKLWRFlngQRbs7lDaMe4c/c3DlyAJx5xh2DgmY5HjGBQKdSncyq4vkEXhvCXchi2fB2I45NC1fDm0+Ojz73O0b0u4pf0Ngn4cLIvCLfemJuBU6SoR3KUSzTmvtmgPrszTXKvMMk9XIfysQOv9t23nVC/3uGmbn7a7RGuELYRor3onpqkR5S8amDmTsX+XX4sDmsr1ioMrrDd7c7X2WYpcKo1LvkfuXzJyZI8W2jqvxfqRvjjVqrgPeYU6WP5WhFvavRAH1HphhZvOVxNuH2T1KtIKSrZxAkCy7eH+/vL9QOHGhaq2fq40CANVprmLFsyTgCfUddJQoTScoSDvahMFqYGQ0o7TL11BGrw0Popwy1j4yAUnIX3DyKDtkrnssJBWDqiJvVgINyHbymGCWqdyTMniS+N8XMvjTZ70kSypxYQLrSjdGBbwQcaNm6GbCPMe9QaYmzydglnhxkIFRbghLJMEwurIJymbBl5s94t6olSQC6Gt4SR94irGgii+ppDSINBaaRVPhTqDh9vcfFvh1vnq2lABYSfy7y3hlkbBGsqV8xghqDEvsqoYhV9TwniG/NGhgAy/815g0y6CAmHycNzKUCqlIpyAEM5ibSljShRtRbIJ4cZqrPFIkh7Z7lLFSR82mdj9m+Rdj68imarSbQkYsdYNg2M427OasMmFWXXxmefulnAb5FCTbXFAVCkHqEAjEUalCz3uJEIZTtS50qSPERbMvF4akhFOnYSGKbFEEqg3HRrSRF8I0CJlJEcT83pO+Q9bsZTOKpLF32tIaSvUSEarwo15vr59+xZzKnOfzGMtFC+h/t4Sbn24NpM3e8Tj6szEU64SbmlN5J1T4SaJr9oor1w1GYKaa4GGDrcybnKisc8GucrQwjL0ex2aFW6qWqO108rVzvfXhBs0bh3qCWncRIpwTWf7yxCBw1h2FzVS7G9ROPMwA2vlzVC4YQ1gPtgmazF2ZPJ/SsKNhPIy50dIaSjcihgT2wsh+HTdkkjJUcYeZdjl2GW6axJ7Em6R7RiHszk0QTqRFA07EPtrrBs5jmMvI1lcDi9mUjm7skaT447cb9yLGN0h44EFWySsOMd2SVZ6fYsNJfdUeX3Mn5FChsUo8mtQjuW4S9EljLXCbo9wK6V8nDTVvCVRxryw+QscMq6HDnUIgmJnNW6b1Co1oRYpwXUMq9f1owi30TFUzem+Xn267JB7h12KcX0fo6UrkiK9QyhxggBf8tmacPsBpogQbhHJQLsUNkKkTumohiJS6/BEiWaqJPrwt+Z3kdfcB/uQdhJqp0Q191Lx/Wjj054p9TyWDO6TGd2RqvQ6FMS+3OQ2o2ngZ2xyRGOOsbBHEc3LWgEbP5va+ZvrwI75mklu62FSjO8W29TayAM77Ol1dlZ8wVgbaWPPJORkT2FdTRzywHDYvCTbKp8b90Ir3Ka5ZcLtByw1r7klw7ladpv524YDvhJuPFmu8uswjpU4mxyYytkiuQtkY+3PiaSWm1Coexg6B1NpyuE2ftbJnXka1STD2Phg+tIggf+wKtxKto/T9grVWyoZUeFGnDUcKRdTEC9FuEEVEasrHBgxvijHLUNkUrj15jyFlb6mk/2ZH4tAJRqfQ0m1AEnnlaLhvOQS48kwHF3dbGbCTUrN1ymwnO7Im3IuZCgnSOfYFPtUjpt2Em5aHCWtyDwJ7nCoJK13FG5U9VXuM5IZULVVMZBvmYNB5tZEuEmYXuav6LC6nn8hb62wXapTaSikYyunXvW6UpEVYXMR9js57MzZRSOFpAPXqBcSbuGgdRhOG2wIlZ0MKbp/SoJoWACUvEXydLjw3bcRTkYjBLhpSO2OiurHToofc/cmH/vwpdRtkXe00yAUIVapfTqkNJ1Sdd5UBcQ0CNh3iuChckv6hAc1IGY5b7OdcMq59ovTiMdDBM0wjIVwm06NqWqSkA2QNUEw0sjWcS3EFA36DeEWRHYfhGURlXRSSJzXfqdH1eup9aT2kjWChBZPrElwxtgEH8FQy+ZBEWpO4qC86MzfBtJj9F9XVMUbYm5MCjdREPXhBEgXkCIcV6Hs059xnISwjAtJkhJJtvYeP63Zw/HW8TUum0L7yUVAiVN+G1SbdG5SHpuPQbGIDG/SNY4HhUK4SZ4+HlwMh0j/fE7CDSHjjMQYhyYx779PhFtWriE9rAq3+XAWvutUZCLSkFTeMZBNFSaJQ5SFcIvHRZ83cdZrAO3X9QBAiLHYY0EEU9ke4zY/w+IwsdetqjFZJ44INyWnkgPDvUHoVeGVJdwuD40k5yJIO46d0bYYj5jntCE6gTtISXmnPowfJjwIczjUJCdyjIvCXtbOrsrbB5ClAK4pSrURDysXZ55tZsE13L9sLVHiZJvWsL8+etAQ4iYVkX8r5iGJAVH3H+S8+jG75u90VyXcJHfbIN9gH8wpJ3RcyLzA/p3nzi3iYGGNKogDf5W5iGeFGwTie77fRgHeA2467GYKFtqJ4lsq4abF2WgLVNoXLYKE/arVn2LPQmgSZwSsYh5OKuZ3zVVZ50i+iaI6iUHaTlRoiy+McNi4IvY2/o5+RfcJR272QxcWDKKtbF7xlan2jr33dxr319/VhNsHGQtHCrcomMAcbsirNFVahIGNLEw5Z8BmFzu+IdyQD4r2M6ydji/PBa+NATLmxZSlIzCMn3GVKFLqxDIk9EwkjBNzUYeVYa05HsYKA0NG82IdhZR2DrfFYUMOmMobIYZ7nXLs9Xvl49IcbibcPsgUeb4ZC+HWYaRnFW4MZWJeQQlNW5IJ88S9E+53LrdSUTGhIfO6oTJhOl5SlERCQDTstTZjGsHYGGNuSLLvmIdUE20k7an64iYZJ1Dj30uoUyZflGTlcMwjVOaOCjdW7e2uKGND1K4M61kr/oYRHeyBEKLIrzeRjFiPwsGpaq3qtOXMDwoylinkT4KTlaE9nUyeRlgKIEiUQEHBhMoschAfS8c6catY0qpGSSXeTMY2oakGCJOpMwff5BQ8P6I/7BUke7USsFbUru/Heq6Ek5xg0xBL54oKt+6jiSiBkoyREZFknPsOCOpc7xmChqInuIZjb5e8Si8VB0sx+CYCLkOwm0zvBPkzYT4XTTircJOKlmKY5thPhRtapK4uj/z7d6tih3s73j+nlISIIIF/Osjjl3SsqQxqE3vMzYEfzHEsFa0uy2m9FE6hcIj3rhNvUdeVUc7Ib4a/akgpFHPiiMfcLtWPqhulz2G95JLJdyKT2NVD6aeN68ZYbqn9CYVbOYBUwENZhZP/UAHUOpthp1wT1Qn5nIQbx/esap0VbuvypWQJQsHZrxzRrN6L8RKpzhBOGXbgtMejgE506yDD4FSG86nkNZXiyf1lGFf+WRWhsQ5dIdyqCiHDlpmbMggwzfm7KtzSpm5lmx4YYYyjaALzCTL3ZbZzzm0cd6uCPlRat4qNVc9XdW28b6217QfU/K0DoVbX9zrc8zSUP+JUp/g+10h19NOmQEGHEi0xtI6kJaoEy+J8SLgtBwqdLqbVtJXPivOTe/wI3x9h/KJUmoqhfdjd9jM27CUKt1VRlXOFNmnuWxL1RAUY7b76dxf/Sn12F++ow+kJSozxInIXsi2ulZQqagfQH2C+UcmdnLZ4H76RcIs5SQJxo7DNuZv7UZLEw6+uPNHiA6xztWzayjdHe6UPEGveT4eeUIP3Vp9KXipJ1V7gegnCrXI6g3AL1ehIoyA5m3t9+Izj98e02YTbj8H1xXediiYgX9vswHTyZZYYLocjTrdaZp9GRJNQFe9eBkGHcsDqkEqDNHDrqLcVNnRMqioh489pKPdmrqqFPJCXvCp05rEojUWIgT1sO9VAPIVrA7UNFW62egpXrQ45Cx2ifH7ipfH9MOZq8ezwuYpHxwn25Dg7h9uLx/dP+cBqjJfaKx3XKZG7bJQkdjr5/5IDjY2vcdKqsdzsREVWhE6/cWxOdPpYaGFDuOXYVKedJ/PY9nOqrqE2yzt3iGcFYRZ5zvCmIOJrXLeDXeuKGCtBuIEgZN6jSeG24FhqIhoqi5HCecgS8a3snVV9lexdk6fHm6RSLZUMvRZQ5t/tXQk3UTrpZ1GQIh1jdcx7Dc02Sx4OtqncNpB+DEWvMMGuVLqtbvlTZsQPe0gZsDL+NHdbpERgON6q0lIDmhxIqZBgcJZTyH0MoYZIRZLjAwonKkIrhoSOPdd8kqj9b4n3alK15u6WcNMwRCXLoRuJHCmpToH67jCHWzoPlROGCYdjjejuIuFWqlERcmAhkL6dScYidRdFSO6twEDsA5LKq2IlH0Dll9gDS/JyctIZRsiA+/xuJS/hVnS6CXUkGPZTOTVp5bcaiust21bOAZyVvMUMVip/BNwiBXps9Xv2M+tQ8TCHW6uck2yAqmoUqNkNKaXiVdSRpdD6YVP13W98Lodbq8iUXFTlSesSlVTraq+Zq/Q64UaOLfuP1TJIdjHaQe1P5iji8CQz3Bx2EqAgdXkAE7cAMVRqrDqNgWOuqUek8sO0V2E3r5DSVdUKgh1r29jocjxnDtKa23mqV6OaapyEi+vimj+S62InnldV3JSnUJRkSrjVYOIhHg+l6lCPquR8L1YZT3+AHIoQblgjikSAb9AkNPERH2Ma0QcKtyLakXdTolYyNBB9pZVj332m/M43fEkONyF5mMeXys/pgE4UblR8qVq5lu7ZL73q+xXpvlVO0pYtZR2Lh4mtUuo1RmhQBSsVyvX5pYDHsK29KranPgTmvNQQ+1K4ibKc86QPLTPtSx8KYqck0c4DgtrDxR9eQ0q55nEYc0vfCFNwaBgRM2rziqjgd54K8u4m3D7IQJirlC45qJDjKJn+3lCViY6T/ZKh07kUeb2ewJXMk1XdINXm5wMTOb2vzWtWe6TxpBtiS94rT1LdRg2b3jzDsRDCrUk0SVCtSpONRBXVv6QaYBodHbbUJwyzRHb3dLNKiC/KNlEncTH8IEPHzagNIfv32SqlFfbVht9UpXTaLBtenroigCJPcisH0ayyVMM0yZbOKUIDdlJullqnczYp4Za+Lx1PnOSpKg0nZ1SPzWpVGvmq7GjngIq8IqQjJIc5L2YZf5y40bnNRkHtKiFCdCJJmgjhWMYHlK0ZFt8JnntNwzrHaq3ax/g+3aJZHVVFE6bk+wvxsqgVlXxkqELms+gTwvHIVnPNFaLrcAPGX1ZtmsNWvizhNlXpSrVL50xE8uAppLIdaCVPJqdO1BN64JKOJELUpCpmniaThVWyDc8KOSRylHCecDxB0ZEnwKL4wNjiYc5UHIUKyvLZse6EIy7fs5o3VWbCPDCklPnbWCF0UliFWlVjqvaX+ibSODHq+IpRIlg+QIJwHeFBQcJUlcF5gFBrTrMklU8u99eQgXYOrfJ9hd5aFI2kKOaiCXN7485Fauu6xzaWZ5UEosDCvT9/RNWAMpkkx5VsA21a7zn3YR/SIaQn1JWqxFQl//i5FKiRkNMppLSURKLM+SQ7+WyrHlUp5YGPUp1CwqLnZGglWTuppCI4tJiwyuGGPZ4FRUh6F+FWe3IC2k5th1weQZ0hU/o5HsKIzUrCbVk78tCHRE6b0G0jg4Qqe1oOj+MlUJyDbRY1TI3BklwL24braYtQVUZlMdUtnM9JfmmoNddJ9g/nXJNZM9EtaiOqk6F8qUrHsNNpwzSB1jZ49xftNoayYfaC+Jz7Y+k5VbyJOi/ZyGxnELcg2ZiHK1Jk0GfYKwjxSebix23mS6qUqqqqNuY8XE0TE91Jn7BDKVOhiLFc28Lqa+r9odOuw6dljdgBNMc+noFwT41i4YE998Q8qBFSufJGduolPHXan0uZifdhSGlGtHT+RtoYtDv5udjxKKoJRb4c7IBw4wFY29kk3GA3FccgOe9WTJRcB5Gd6WnW3Igm3FboTLh9kBWrwm54ujudkHfVRCwXs+xTT64rx0VvWnWqXBJrPR2jucKTP4RlFBfXm3D5C1gF1ehs/0XjyvlTURbQRKZsdSxMdSreq+sUToQH4xCgT/lgVE8KN5XET3H2bAOdotmQj8WKCwnKP9dJgVQ16/CUDzJw3IxGoKTQXXl0zKvID0YiQJzi3BRbKaMEdudHVOOvnSMdn+natYHXmzEVD3rqq9f1qe8k5U4vocLDafb2RtsG8kS6q7oG4RmiDYl508SBGJwVRgmHnEmdSDppnhMq+nLCQHFG1cwOVlPoSRs3lfOp1LKqcJuN8lSXtVut+hWqEegQJLeiIaWdfyedKRohrYIog3wxvKkmpNVXZEqRNuLqL6d+qyL2SxJuGn6AcCjmS+yvrcxWxRPzH00ntHB2pzBt6RPm7ylVGeZuhSPXSiCn1TqGF7JN3EsOXNVBlcNGp61PkVsVqqfXqU7NPawI/OUQK50IKkxZOU9SNojT0HOEB12LEz85GDnTJyXXZm/AvOKBg4TdgUHqU3bKZ7QghYTB8D0ZcgMhUmO20xeBH+exOAOlsuH2z3xZNb1m9UHzlkq2QR3Q/pmCJXtEr8l9gCK2T1wpOEERT9KChZaqaKkqMbEmDuI2c17ytJ/fI6R0ydfXZMTn2My3h8MokBL77FC2zkVMqMxApH6rsqbxC79a1Ied1B8jm1VKSbgpKTsUYKNYQ9mEWyzHupL8HR1yEqgaekYWfSXqZD/mOiKkKZXVZUNCJIeFpfMY0ZYtlUwr3GLcoaJnjLcdwm1Dv1MBKEUTWkWu+zL2QcCyR7jlAkLyue3jfYUb7AdRmVe+KT3QxyEJRYNp2pDQ7sqJk1iAdRsF38OZQeIf/U41ev4zD0QzWgYHYJMKZzkE/RzT75O0Uuw5kE9ZvXP4spmfvCp6l91eJz+LjwcLm/nM0K9pcqMPaX9L7mFYm+Irb32/SXSxGgSjXXhWzQGmh2EbsF90ZVTd+/t5pTplhFU4z70UUXGfh9lClEnRhJyzWJfkZKDJcIpPWuHGLan4NuyxdbguVYRrzclJOh1kzYOu009UjuYitEU5WmvcJxmyP6GZJtx+AshnHlFVnWCgt8GerPgDSTVMBt24+oR7dlq52ZdqDItSqjjWk9U+wVvb25OVJ8W97WdYV5/UVf6LYsfGtVDf1WnjrHATSq8m+kS45XpLU2FOwkiSDE72rD4TBZ+QMTx1qwWmFC/MwzU7Qp1PDgvhGUPgTKf7mvdFAMZX9C9PmIS4zqqJOZ9SRUHCDWOUBi6KgKhxW0o2OXXNsdYnzZwLU54udchWJxPzsAgdPY0XUpubX51yyylUkXBCAk0kHP0LzMfOJYZCKEsY5eSwlBKG5BSMATFmM5R92Y7FqchL5wqMuXYxGTwcC/ZFEaKrwm1Dj8iSkP0QbSlZvhCbMIqUcCtiIrpvzsFUogoq9fj5WkN2jBEaZigwMYUginP1pXK4lfOEk1sp2EHjep5jojSasKWqBPtIVbtjsR4qQ3KsTYQbDpiY6y+NWI7i3PmihyvR/vGSUwRr7TTptLXKThRTtRX2Qc4gGibiXI1ZuWeMQyp5cBIdRLjsczWHI46M78EdHWOb15OQ5j52+IrzSb9O2/G8dS0jOUE89WvNecEnoW4ysvm1VMLV/aR9+syp2SBK60S+M8hNpChmvJCjooiY6dO8fS0jC9GhTp+M6ylElYyROnUSLpjL3viB5vLqBNMRmj9VtkZ/aszl++6IP+RuGSbYKsCJXA+nmkQPx1SToar2mtWJ4zOzSrzsSoZDYUAxbUIlXU+KWwi3HVxLpdKDgHQbB4Ye7NT826Ft024kocO3WNuu0It9jDHS4ds8rMP13HPFRmnnGOvApOrKMV3zoG6Dw7OFqy/ieA0pLzshiTnes1acsvFzjNcht5L2a5XSIgfobwBpCWejYb/aLLWWHI3gWlzmw/yc42sIOucg52VWmuThY6naf8hs+V1vilQESo7TFkdl4ybc1lyKUo03B0LnNrsyDhtpLPJFRm/FFhO59GwX8fmqDG1bOHZ9bohcF6tAAu1cVb3JPjQxYU0St5BV99O2o+NxDLmf5iCUbZrigI8T931SuFU11Z47ExEpa2DYDGLPZn7bPljKatxsA+3yZwH+bS4w4fZBunp2nJsIyJOfrthFc4FebqtexJieTtVLVyAqnKMwhq3zXHknZwV7oUbSIXkILg5buXu3kww9w2Np9q9knhJ50klKdvH7WgAYEoQwBPw+Q194sqanDvnstsFzQdWcVVM4IBc2E24fZNYszVjk0KVeK9JNCOkpOWiOAqo2SMhOd6ehrOGINQ6aSFDVhIY1JCEk824yHGgVow2MolHjcSV7+G9u9lSf8DOLCgsaAczRcVGTGTP5viW2erKnc1D+4d48kJ+VcmPCCXOu2qsn+SBDlVCs/F8HhBv7Je0y/Gnipgl4IeMq5KgJlFWxKHfCtwxvmNV8shDG45nwtkrHTyek7aR9zAl0vlUTCaPONytYh7I0QwPbIF0Jt0YZdjVIpw4FUkXxxOvKAcqY56lIxTxeXoPhGLXYH7xmzZGI5WgFZI15HWu4WTrpnUtu3mva6c1HysSWfWZWkOAaue/MZ2u7cj2ZjOOre9NCuNWNZd/fkHbiuE+kPt5oJZOFcGuY2Tf5Ezr91ft7hBM5jVyZ+3MBo0oDZgdAloCt2q8ccSXb6GSsjrv8WxRRaMhmhNW5SzQANgRz/jDPEMORkIqAr/3pFG4xDmBHMWwae2wqykk8g39kaL7soesUrDE8Ebaq16QaPA/Lstr4Usm28j8t+wDmXh4G7/0O68YyvsMOoNpKGtyE/ryetSPKuY4tae+wWObNtEdNcxJzr5z4bGfZ5LKg9RBFIN6iCu8EangR2ZdEzFrh4TlP8TzaLkSPoehygJgQz2Q7m9e2B0HsdUgJtz6s6LWl1s1IcbH+XFSHdWuGulOt1yqoLuqwpquRA4x1YPrfr0Rg3mtiviLPWeTvHREnPOAWMQln6HxIK7bztL/NYo8ex6zIKfNF16yaGzv+rt4fhz48SFl93CmstFDCe1M4g7nbqlOmjBFzQNcHLB2gvdseWvyH5OmayO9zfyHDy4Zpxo2HlVOapR3C7blOb7V/H1ZX5fGp8u+y1z534y/+exNuH6SDlXFfVSvc+Hu7mheS/PlqTPdi0mY+TxoP2DM8oAzi2nD3QUpDUYmEfZJsJgX7NGBl0eenaNir/GZ1KITka7JjJtxIpsynaInPZOjVyR0NZp5obGW+i6n1QUbRb96McqjaWWrHoBMI91xTkq2xo9PcuhL0tpJtC2mjyKsDVRvTRtGzMwdnzxrTekv0rGtFTv8mj+uEd4eA6LbJiXxs8vN5P0/Y1ia1b9yk1njefN9lJu861KoSE8N5IRJ7LdyRGqhLPU1IIdxgwLBFpUKclhQa3FvjoF006YejabZxonYMxS9C1vfa3esoQyC1+Mi0xm5wU6J6XeN7L9knJI73u+1j2hE86rp8n53+X9SaPJ7JNWLrVMzEfatPknyXw691rGzGxbI/zQuMGOLPzbUmqmvd0DlGLxbvv8VnXSP733qgkIWZUrk3q8xnxcke/mVHLHO1roWCp5a5OptbiFE5xDgKrV37uUmFfcKt4NH1e5X01uLChiGMLdqjeYc6Wb0qXT8j4aZjPxxnpjJhvsbqs9XmPHDAsHerTVnzkQo3sU+5LwTRXorpxYFeD3+EIEruD3te3UMJ8o7KOLaqllEm9gGJJHCMdYvpEGoi9ZWPb4VZchGyzuTbLqpy/LvI8h0iIRYfIb5BuOWaJJsnzRKZczmxt2Sl2jY9BbAOcC4Xca72zv7apocV+ch9K7t/vmO/qfoPjaoDjcolK6GkPkQ/Ht5v+o3aBRy/rfJiBNeufbAc2kxrwp7/lwO0D1yn9WLbDvUH11c8Xoub3OqD817LZl92tU04Z9c9Rp4+TUExFHTucc7WZFsOwIFDte8Aq71DwWz/3rrRbSSPsK5hWulXK5POa/mbBtOX+bAJtw/SlZMkVSSqaSTPISX6rz3Hpzbog3c7DOPYuf6IFOt7rITbnkReN9ie1PO9y4pOx4cb9t47LAvJtPEvhgHDWNIog5NUVQcXOkGcoM3Coff9Ik7zBxn679cMNbZwOs0NvfIhibM55ymgY0piZWmWGqbL97CB8wN7Y1PznJxhakUIkzeV+aMqPpWya3NXo1NDLOSUWsN7KhxKMkFdy+LQeXnUUmijPDfbbPcxYQK8FmViKaKWd90OFHECNrgupNtipBwZWs87v1y/jk7uZiUj7zcZKe834n/ZnXTt3hA5pcjgenummfMBy/YwZ73HuqfsGIuTsuSIgsEMOyDc1vlcyj4QblTa9GFOz9fNW4sDWQ7/4lyoEqWJ/4O16ND5mBaD0ujogVMd4mELnPbizSm/EOKLUZ7O7HBgYfzvEW4O3s4aAAAgAElEQVQHhvw8N3o+xc87am/O37iSXUpaXN2jrzgTm3VGr6WNIESChOntj+xeA8rZZ0GO+qpk85lN4cwc+jnXTM6ZkEGak6lDEreHvBv7c9qvdF3F92vY1S4BpWMUOOwRbkJ87xFuzyrdeWt18Av263tC9868N/XesAws2DAVnTGp2+bxnIfktJyPiUdtQ6syD9bGhTQ9ar+Ouqv7Z0eVp1WDNqv9tPobz+/HPDSf56wq/ioEdnPIsUQc/Jzp85s8ZZ6PvfcsoZV7e8M1wo02NteMQ19M/ckTvp/0Sq1Psgf1FJ/DJGt81ho1k8C6Vj5LatW5/s5+sJLz0SDsSWdtX36EB/FK5k++xDM27rKu9h7Xh/htN1nhphPehNsHWf6mjWYiDjqkYq+pK+G2yrLhTkwnYmc2sVOwgHGfJLeLSqAclCK7nj/xfvbZO6dtU26QFiTVraZ2TOGDvESMoHqv+VSjrvxkOVeexfPLXLBjhGIjmUiBDVHFE+IUcu8KO48Itz3sdsfn8Ynts/BzPRAS8epp1M4pb2VAXZVgtW8fKQ/2159rRJKuL2lU7xj0k1x/IeGn913ze8h8nSx9/GONPN0lQHcQPzDcjpzD647F/L7TtV+ErN/br44ONPrarSHZp6ZzZ67hdtRfzkckq8JhpYhXAvjZmdYX7PZTn1B3GGnns0qnYme8Uv01veIcGroh9uSUbX4r+dxGnZK/G+NNybrSvlZaBbyHPmMisojbrOqk0zS/hihlB2a7hNs+7k2qbg/tNp/YW9N6Q673fm6PzrG4nmgcKG4Ek935/ozSbX6/43d8N3vsBcP7LZfuHg7XQRYd7fEEYI3T05rTu2SV7sFXxsvR3qAHafLx+aBD9rjN/J7HQK9lR0i90JG8arOuB3VixyzvO+/7VPed6E15/rRFbnCYiQpZELe5k+OXiQPHxGYsT8pFbecRAS4/P9or+fNaE44O8Wfbvg/m50OxfI3rBzInEPYlEwJrn/T80oOf/AjnPgnjpX9W4pym3oFtuZqAz/t+04Khes9tn6ItPc55KKARGHuk2x4xrM+dZhpRafGJzLXDObm37h387MV+eYnudmxb4QEm8ctum3/vaWLC7YP0/3qygxm3FL3fb+z82Z2TPn6MxuaZA9WjmLJqwnIifTS5djbF56Srp7rk6DT7ysY5L7xY6vsojOcFaVjsnii0gXGqjb7opyOwmUfXDPTXtO6sYXbgDL/mkTpftgT7M3c8dFRXh+GKA7F3j1fMv+st3XEy9PRzFpqch3Htr02Oqh2bqoQGL3SqllvtOtJnx8/5N/wlVx7Ns+M1dlawqVG8vy3tKF3qTffUDDsO3NEYfQlixc3QYUAS5MpVN/LH8WdJZI0/u8N1MxbnMK3Z0t/I2tXO7nys/Olmv9qSSOHojJZpzhZ8fvyuSc0lkBpKlyLc1Ikez9W/rOJ2zW2ZDrT08zyU2J93uzZSbMkLebliEh1yrNfdG7MvGSLZ4V1xsWOb9pVM67rwaQk3xXUlhlRVrcrO5bBSjrg2kG/VI5hZNTX29oz9ntscEMm40XG1HQsnCKCzg+VFe+b+fngU7VLc7x65f7V9L9vj1gOot4zdnJFylLKXUmNt+7KGHtpD04FerxG740DXkLN96eueMzwnkccewfOy9fxl43Rt3FXfTy8+YZ/pmD8c/8+SwSsteGZA7WBwor37ZPIOSX31UEvSYUx7+7zHbZ/1tn47g8pnusaE2wfprcPF50T79j67T+Cp0fkeE+GE075O4muT+sS77lhli2l/9F6rQ7Z3wnbNycOTzyxwr3kPf+Z9EDgYX3tG9Wsf+Coj803j5szYPfE2Z/d4PQ0/UnHUdFjY+ze857pmvWVN3EPjNf32ms9c92++xkn68/vLkYLhxDjdUV1Mfvpmjl9/1iHBcWYvAuFGxUuSayi+Egnin1G4rWGkcO7iS0ChIdktCtrJI9HArQSTkMj9rkq46Yk71G3q3G5wmMdo53xhwmfYEXraT9LtkHCb1eKZFJs5zfB9EXeJi/b59bXgBY7IUZ+fGQuHQ3chR1dS6QrhlMPhzAnoiXnzky7Z9sUeAb42ZttH63sH6XuQ77MHw06KlVN9dzxGNqHbp+73BrCvEu+47ym7eUfh9ob9dy+H5XNv+fzYvWZ0zCUpDkPouUzGrZa1abVPdvvuebv++fd4Dgn/fkZgZ0+Wvnm39fwU7O9kP1/J8bppxqn5e6rxBxe90H/frAsLJq9Z85Z7fuUD5rf0lH7WhNt7IfnG+7y3c5nNebnT86s3ntM4vMmweGVn/YpnvrKpv/XHXrN5CGC7ht9n6vtXvf/zG7jOzZ+2TjynrtOBfvDeP62tZybdZxpH197nVWPsDECvveYZhdtrbysh6RpGGpXWotraqJRIEqu/5u4r+UwlDxVVIteygk1ij0k91fek69lhc5oAXduEsPCpnQsgc5zZkkM1q4LGf1O8PVSLFTKYBFr+J39K0UaHeRQVGHnftJrnzaUqgqvC/A399vKPHtlLy9r4wrH/3Prz3O9f/h4/9hPP2mh7BO5P4BT32/X8vnaE1rX3nPrs9Hh4fVvSnL+aVfVKpy/J09Yrv8qe9Nph/7u//2txu/q5533P7fx64/z4Ie/xvjfdW1P21/8D/D7VWP36/fnS0WHC7aWI+XojYASMgBEwAkbgN0BgqNmG8dvKtiTbHi4Pg2x7eJgJt8cRYirKk6ngWBqgoezaOS2vsJcV1auEW4dlUQWUoryVBJSfPUa25CqmwPjXJu6ECpQQtcBgzX/Wibkqj9rsQCBkdLwvybibJNxu7+7yqxJvonL7bETUbzAZ/IpGwAgYASNgBIzAKxAw4fYK0PwRI2AEjIARMAJG4KsjgPDRoS6Bqm2EkSbpdn+5v++QUhJz+ZVqlEE45Wl1EG3L34FeEGRF0s054ALdJT/YLBY6CNlSNRurHKOy6lPkcMs/Uxa5rlQBUnAO4UrSsaNgW4UndxukmpzCN7k4FG0kGptwuyvCLYm3cU1WCP98oZZffSb4/YyAETACRsAIGIHXIWDC7XW4+VNGwAgYASNgBIzAl0YgCbfxdxBO+f342VC4PVwe7lvhFtfE7zrMdEpENpRdkbfsFuGTUpxAqng3WQdgtRqbVOAO8gvEXpN2g6naU7cFc5fXK2smpFsr3JrwqiTpkToLhBvousrtpvSdEG5JLjI/W4aPprIvMbiDwq1It7uBC0m3vM5/jIARMAJGwAgYASPw2REw4fbZe9DtNwJGwAgYASNgBH4AAgvh9pCFEki43QvhRgVckXJClEVC+KHgYjjlTZJu+YchqAtRpm+Dwgj8xPioEm5zfqc5f1vlck1WbiLcKng07n+bbRGFGQmyvAeVcdLe+nlK34JUQ8jsIBtTrTZ+PsJHkd2NGNzeXe7ubi9343eDbJPw0viMCbcfMJ59SyNgBIyAETACRuBnI2DC7Wcj7ucZASNgBIyAETACnwABIdyiKulDKNjG16FuWxVuVUghcrk9RlW9oNSCx0Io5SDboHJDPGleI8q4WeUW8aiV9010cUmePSFr21QFrtVovFfRe1C4ZdOKwktFWTYUIZ23lZctO+rx8hitIOEmBSNYIkJVbAeEGxVuI4fbN5BtoXILxRtIOlQ7/QQDxE00AkbACBgBI2AEjMBVBEy4eYAYASNgBIyAETACRmCDgBJuD6luC5VbhpQOhdsgtKJSaf0OoacVuokcbiTcqOSSXGdR5ADFGeYccGTrmP9NK59qSOloZ9B2SYeNNkUIqfxsyhc3h2xm6CgJNwn9RM45EoOjaMLISZePAOE23hvPijxtweTl1yQWW72WHB9+dgeFm4aWLmGlHpBGwAgYASNgBIyAEfjsCJhw++w96PYbASNgBIyAETACPwCBH6BwG/nLEF6aarWsGpq54ZArTtRqKR5D/jeElvJjg+RD2YUp5DNUbSDbMhw0y6UGp1bCO4Z4avGE8aHbVNTp36TYoGPriqdDxVfKvODSQNZFk0c+tgyd1ZDSQ4VbqN2scPsBg9i3NAJGwAgYASNgBH4hAibcfiH4frQRMAJGwAgYASPwURF4PofbpHCrCqapestQUCrcNE9Z53BjwYMkrqiOEzx4n5UAixoIQ1vGZ0ieNSXsSJRBUacVU/MpCFJljrcMXp1JtyLc8Kx4J1G4oYIpCTcq3JpwQxXSeBxxYA43hpPy51DHOYfbR50UbpcRMAJGwAgYASPwAgRMuL0ALF9qBIyAETACRsAI/C4IvF+V0lR8IcySOdxAZEUIaIWUZv61DNxcQ0pZlIC/ymIFSeo14ZaVSCuGFCK5DiPtYgiqbhsEHp8KRVwRb9EQkHv4HuRgEo7IGVdhsq2QG2Gl493XKqUjZ9tQ+lWVUoTaBkYMZf1dhpnf0wgYASNgBIyAEfiyCJhw+7Jd6xczAkbACBgBI2AEXo8AwzyRoy0KJkCF9nh/ub8fRFMSXRkOSuKMFT2pCGOIZZJJQUIFIVblRiOHWxJXUMcJ39YhpVIFlDnaREVXdUSLOCNRNh4Fwi2Ed+N7MnJ8UCvmiFcr3RC4WoQaCb5U5WX+OanBALaPz4xqpVJQIXK7gXDr6qQgJKVK6uv7zZ80AkbACBgBI2AEjMDHQMCE28foB7fCCBgBI2AEjIAR+FAItPKMpFpUIo2iCaOAwkMWTJC/Q6mWNFf+YZa2KScaqo5WkdD6PAk3ggCp2yanGquLCnkWl/KpnW9tMGHx04Vw28BcbZC2SwGELJaQFUzzT4aVFsnYmry4AVLPoboqCbfO7XY3CiSMvG1SvbUxyvfyHyNgBIyAETACRsAIfHYETLh99h50+42AETACRsAIGIEfgMBKpqWa6/HpIRRtg3RjgQIl3aohQRrtkGYkwJq6isqifY+DkFJU/2x12lMWJ6jHVCCqYIEcclE8NEksZG2b8doj3NhOKttKGQfKLT7TGDQRJ7decs9VMQUl2lDddKj/Mu+dCbcfMJh9SyNgBIyAETACRuAXIGDC7ReA7kcaASNgBIyAETACHx0BkmAIt5zCR4fCbc2bxuqgfK9BIAnhFjnRmkxqDVd+Lgg3EnRKxqGQQQrOtLoo6LONGEwrikJuxwqn+ZGZdIMKbq5uqvfuEFQVnmXOt8ZofILtZwsYOlskWlRclfBRkG2hbgtCMV/cCrePPjfcPiNgBIyAETACRuAMAibczqDka4yAETACRsAIGIHfDIEmwppYAsFUOdeysEEFc1bBgh0dWeVA24eRRQsmugyxmaVNK9KtSb3r0ZeicGMM6wHhlio7DU0Vog1EXVYgzWc34aYFF+bvQZ9VzrgUsSHEdKN+I3PYz/jNBpxf1wgYASNgBIyAEfhiCJhw+2Id6tcxAkbACBgBI2AE3gOBVqzNai5VvknetDWi8xmC7YB2ywIE65+pAmj/8kVKsJVoq9vgPUkcSpVUhq82qTeTYUUSSqO72unyEhIuWkUcdkNITbi9x+j1PYyAETACRsAIGIFfj4AJt1/fB26BETACRsAIGAEj8OEQ0BBRfq/k1BpC+pNeQIm8V5F6O+3cU+mJmm184jq5N2OxS7ppLji53+a+7/VOP6k7/BgjYASMgBEwAkbACBwhYMLNY8MIGAEjYASMgBEwAhsEdgi1IqZ+EdlWbVxVYOu/Eea6p5Y76mkh3eZLtoqzJsn2cLiCjZBp+wSe1W2eiEbACBgBI2AEjMDXQcCE29fpS7+JETACRsAIGAEj8G4IPE+qHYZPokDCfnzoGxv4IxVgG9LtZxJgP/NZb+wDf9wIGAEjYASMgBEwAicQMOF2AiRfYgSMgBEwAkbACBgBI2AEjIARMAJGwAgYASNgBM4iYMLtLFK+zggYASNgBIyAETACRsAIGAEjYASMgBEwAkbACJxAwITbCZB8iREwAkbACBgBI2AEjIARMAJGwAgYASNgBIyAETiLgAm3s0j5OiNgBIyAETACRsAIGAEjYASMgBEwAkbACBgBI3ACARNuJ0DyJUbACBgBI2AEjIARMAJGwAgYASNgBIyAETACRuAsAibcziLl64yAETACRsAIGAEjYASMgBEwAkbACBgBI2AEjMAJBEy4nQDJlxgBI2AEjIARMAJGwAgYASNgBIyAETACRsAIGIGzCJhwO4uUrzMCRsAIGAEjYASMgBEwAkbACBgBI2AEjIARMAInEDDhdgIkX2IEjIARMAJGwAgYASNgBIyAETACRsAIGAEjYATOImDC7SxSvs4IGAEjYASMgBEwAkbACBgBI2AEjIARMAJGwAicQMCE2wmQfIkRMAJGwAgYASNgBIyAETACRsAIGAEjYASMgBE4i4AJt7NI+TojYASMgBEwAkbACBgBI2AEjIARMAJGwAgYASNwAgETbidA8iVGwAgYASNgBIyAETACRsAIGAEjYASMgBEwAkbgLAIm3M4i5euMgBEwAkbACBgBI2AEjIARMAJGwAgYASNgBIzACQRMuJ0AyZcYASNgBIyAETACRsAIGAEjYASMgBEwAkbACBiBswiYcDuLlK8zAkbACBgBI2AEjIARMAJGwAgYASNgBIyAETACJxAw4XYCJF9iBIyAETACRsAIGAEjYASMgBEwAkbACBgBI2AEziJgwu0sUr7OCBgBI2AEjIARMAJGwAgYASNgBIyAETACRsAInEDAhNsJkHyJETACRsAIGAEjYASMgBEwAkbACBgBI2AEjIAROIuACbezSPk6I2AEjIARMAJGwAgYASNgBIyAETACRsAIGAEjcAIBE24nQPIlRsAIGAEjYASMgBEwAkbACBgBI2AEjIARMAJG4CwCJtzOIuXrjIARMAJGwAgYASNgBIyAETACRsAIGAEjYASMwAkETLidAMmXGAEjYASMgBEwAkbACBgBI2AEjIARMAJGwAgYgbMImHA7i5SvMwJGwAgYASNgBIyAETACRsAIGAEjYASMgBEwAicQMOF2AiRfYgSMgBEwAkbACBgBI2AEjIARMAJGwAgYASNgBM4iYMLtLFK+zggYASNgBIyAETACRsAIGAEjYASMgBEwAkbACJxAwITbCZB8iREwAkbACBgBI2AEjIARMAJGwAgYASNgBIyAETiLgAm3s0j5OiNgBIyAETACRsAIGAEjYASMgBEwAkbACBgBI3ACARNuJ0DyJUbACBgBI2AEjIARMAJGwAgYASNgBIyAETACRuAsAibcziLl64yAETACRsAIGAEjYASMgBEwAkbACBgBI2AEjMAJBEy4nQDJlxgBI2AEjIARMAJGwAgYASNgBIyAETACRsAIGIGzCJhwO4uUrzMCRsAIGAEjYASMgBEwAkbACBgBI2AEjIARMAInEDDhdgIkX2IEjIARMAJGwAgYASNgBIyAETACRsAIGAEjYATOImDC7SxSvs4IGAEjYASMgBEwAkbACBgBI2AEjIARMAJGwAicQMCE2wmQfIkRMAJGwAgYASNgBIyAETACL0Pg6enpZR+Qq29ubl79WX/QCBgBI2AEjMBHQMCE20foBbfBCBgBI2AEjIARMAJGwAh8EQTeQrQ1BDcXc25fZED4NYyAETACvykCJtx+0473axsBI2AEjIARMAJGwAgYgXdF4OnpsqtpO/o5H35zc9nq2Uy4vWvf+GZGwAgYASPw0xEw4fbTIfcDjYARMAJGwAgYASNgBIzAF0RgQ6w9XSqq9Ih0E7JtDiM14fYFR4hfyQgYASPwWyFgwu236m6/rBEwAr8bAodhPc+pDV4ElDhFP+q+L2pPX3wmrOmteYLOPOOVzcfHxGGdbrQ6o+u/jz53ubzsnY/vo83Zu+cZbK625cx42lHGnHnu+T75QeN7V9HDLj9QCV37zPjoLl7nSIszmO321Yk+etl4O98zb7nyzPu+5f57n33tHDnTjh+G8dX+fWZsjc/i84E371X3HJ/HPWJs837nxuwZXHjND8PnJY24cu1bxuNHf7d3gsi3MQJGwAh8SgRMuH3KbnOjjYARMALnEJiNeBIn69f9e6UR/wzZckAAXHceThBDet/1GUekgzqG8v3VttS9tuTViG/ahDgdPGOf6BBcN20+R2Ilh9IBWvm9tBX3veZwbd5/884Hzu3iHPM+fb9tO3ZH0jOqlm77uJ/igu9PqGICkzFWpQGH/f6SvnjN+N77zPQOiveVubB577522987uI2RUgmw9j9bGCkpshB3e/fY9POL+ng7SrLncradTpO/PvM5MlLfa31fNIl4zPgS25Mk0NKuN+F3bpkfHZ24rV+nz69rzvH7bOb6M0Tu0foTZNvB32waCbeby80tvsf69iyJhLGNXernjJ9lPS68z/bTj7ruzNj/Uc/2fY2AETACRuAqAibcPECMgBEwAl8YgV2HWh2gHUJt39FZnLXDEKDwahFCBPojfGl1o9XROyCerjmQzxBuqaSIVpSiYku+JJtWigohofjzq4SbklEb1QYdyR5YK6b7ZNAeLolPXt9Y5f1aHdL/zmeu/T4P8XxOfEZVJYXBTMiuDvNmukzKFJI8e6RukyrJDbSzPTuuQrSJQiY6VemYXbJxS9IN6Obht+SK2uu/l4xvEAfEZTN/OBb7gqKWdhPCR3v25wXvfV0ptRJEa39rD/b4Yj+3CknhlnsIsbMlYedeqjG2jJF1DO0SbleVi3v4XCMy5zmkYxoTZj/v2OHesE9WTfN6Gq4LfoA2V8iZLM35e6xCndcOVYRd6+eZuD8cq/hFqdEOiMm8bH0nkn6yBj09XR6fHi9Pj0m81ff52rn+jL+3N5fbm9tpTZjnxhWyEwdDG8L2CrF+7RDmGnl4PBz28s/x6nXdxs9fQ+YL7lNbTLgddo1/YQSMgBH41QiYcPvVPeDnGwEjYAR+IAJK1KST+ZiKg0c4P0VOSSNARKVLlX7RRsG1EBLtpJxUJdFJ2s2uvSg1dtVuqw6G5J4qKpJ0o7MHX2V60Zn0SQIu/qcEXH1i5xkktyZiaMfx35BZe52+JdxmYmBx3ISwyvb258thXhUZ0alNdN3G98PRXRz8RZXy+IhxUw44XO7g/ahM2ZIE2o5+Yzrqt6VqGe3oP9KH4ag/Xh6XcbIhC8u3FbLqSFU2OacknB7jDiUmfNX4Bv56/2vKoJWEUnJjl3Q7R5zpyFLCK/s6iVrM6pzX+KvESM55EgO5EvRcmcfuSgZjZNSYivEVhMqxdq0IEJl3x2QkyKNdJZn2gcynwhPvG+vfWBsem2g7GC8TObMQGxM5o2uAjteUnlXo5K567kghqGpWzOVdwg19G6TVUIpJ14k+tsc31wEsivP021GlzZMD3JYSbkI48eEcV4+Pl7F+cHzF12rUINtuY2zc3oJwU6Vb83K14NQo2iOZzoyfdW5NjLwSmLWoZHt3iPmVAN+Mh2nvgIKTyryD+bBHYmd3Xfm8CbcfaEX51kbACBiBtyFgwu1t+PnTRsAIGIEPjYCqVtLRSSczHKBwgrbqilIKlENAB4w+Dw3/diRbodTOGh3vAohEnjgHG6UBnVM6hELmpG/Y5M4GeHHw8r2Hj5Tv/EjGZiLv0H44fMlFgLiC05dXyJ/pGeGFgrzM9+42KlaLOmN1rnedxJl0qr6rR4AoA5FB0qxDK0UZt/O8ItqoLFkJkYWE0fEyka/VH1sFTyl3Rh8kMICH5MNtOtmB/wTyPE5DIdP8D8faRJbGx2e1VvxkCsHdcab1PTek3svG96wybFLrkCAREiabvxAdG5XblrSJZwqBkKpOGXsTEZPEBqe1qpiqfxdiFQhMJO3KExQpPAnisq1JAI1+JuHGOO1uZ3xeQ0qViFzWikmFpwTXSj7rv2tciNIK618cPBCwhXCriY+fTyGbGM+JBcKZq/8wFjGkk8S/RrjJ2rEG1E7Ef5OFuqYWmRc4J9Z9YJBXNimq6scdgpjziAcyUKZtz0V6vhcRRHIMhG4RudN+k/sOBLuBS60BG5Wbrgkgizl8MEZmFbIelsiaSwyX+TX2vvkgaSEQa026spaSCNvdl2RvnfYGvkuSlMVPcg3gvJfxqGsL17291AKbPdE/MAJGwAgYgV+OgAm3X94FboARMAJG4MchUKq2cqDS4Xl4eLg8Pj5cHsKh4vMZ4MRQy3YFWgmykhaL8gXhcyS8phP/CuFsdkWdbfiucGBxXyG+QCOkQ7kHWRBrdOha2VbEIiJb0z1uUoKEQDkycAKpyNkQbkVWNqGXikHQSsP5AoPUSqwMa9Tw0HK14BC2IwWHHe8TBCmJUhJIUINQ0dLhWP1ZPiuJlYrgSie3VEd00mdlTI+bMVZAzo6vRXJ0LrlVITerHamq1BBeqFqKILibCLfp2Y9jnI7nS4cXIYO8T0Fc7YRGUrEmocOtEkl2IBWQTT5zjAWNMimTMO6PxvdEJm+v7dYLyRH9wLDehWwromPquCXBvGCi5JOObfbz7V2TMfh9EWXx/g+Xx4fHy0N8TwIIMZFUfKpCDsRHhW1HuGArQ3NMZD/fjX6+S7JP2D5SO53jKzWaIOp2yCAJSdyo8WRMj2cHsagksn5W3jfGVhEdO4tK8KbybkIANtGU5GoS+6re2uLXOdYw+2UMPlFdK6tbES35BIxVob84RuNd7wLnuztgX8t60pmlbo6Py/q6qOiS+M1xsBL9nB/RleO/WOd6vHdAsSgnaw5jfWaIKfu6SPdWuzW2zMvYhGWHwTfBxlfluMuxJikDONqomOX8KtUama/1OaLYljmm4s9ctxkOu8zJZWyt127Vjn24pUR9Hy5o2K0oiq1w+3FGlO9sBIyAEXgjAibc3gigP24EjIAR+MgIhJM1HCeE9DySaHt4uNzf34eDDT6m4ukytQ6dNqoqWqU0EUPhQ7dypkMgx/Vz1bkkMfp0n44d1U8pMAO9BSem1Rr586cgw+aQKfhS6VAWmUjHhYTR0+WpiAOSLfm827skI1QxFT+DGkgJtyAeB5aDnGBIGp3TwQrR+Y8tiRAAACAASURBVAqicH5fvEGGuK6KHv0cXqjIw/FOfG4pthbSSh2+q0qpdrRTDZPvHqRI4IrSA+V0Jzkbf+/3CLeFcC2iKlU1VFSmj5+OaZIhd0EM3AX2d5e7krg1cfH4cF/PnkNK+Q4cdzkeMu+ZqDEpokI/JIEqyhdeP4jnMS8YMQzKN7rhBeO7yFWqb6Q9tUYsZGESpflbztVSBuFdmkzA3NF5RIeeSj3MulZUJaE6cB54xzjHDae1gX0c6wMwlJjSQZzl/MCHu9Gdm4uEm8zd6Nt4NvuYTB1Df1u1VetOqTYXpVbMM/2LsNDCo8ljKr0CX5JhY30IUnGMZYzph1zXmvgvtEV6lCHNuj5Aq9mYUE2r6+kGv728bCCkY01YFbwcryS0eKDA9SMHKNsVWH9LrHM6zSrLHl/yHBCTvfb2nA3CjYrHHoRT/sEi20FukyTKwwUQdyBy69/T4QQVrrqO9DinAq33jSb6NgpXENixxiwFGKhCnMZPEX8lzdsPnS4VLIhoVUJOClLsd+j3DMtGXxVDx7b1fJpUqoq5sHodls3wbB6Q7BDTH9kgcduMgBEwAr8hAibcfsNO9ysbASPw+yCQ6qhBEA012/g6SIz7INu+f/9+uX/ocCY6S3R8STilAigJCT1pJyExnNqhrAgfL9QgVDWRuGvHMNVVULrIdXkvVc8xp086KPknPxfOdPuSpA8uQwY1iLDxbqUIAwE3VFpJuA1HRQm30XYhI0AWDMeVOa9Ej5fvF+RT4qnhuUMtWO2jMo8EIRQX8XlRwUxOPBRfTcxRcTTUR+i/YIU0DEtIBpA5ESQX2ArpNYU0dc4kEiKljIk+pBoGeMb7jjEzxsA+GTP6I8lSyRglpF2Qr1OIYZID3759u3y7+9aEG5RI8b5jrI7njq+rwi2c6vEercxLBU+/M16lVFNTbquJEMCzUupURPH58a0hg6Jaw1yocGYhyqj+6rxqGd7WYd9CHqIhJLwmlZ70VxBlIHKppAmMQHgNrEP9FPeDAjTIXIznpY8nxSZxJjlIOkf6OId/9kcSuCDa2Md3szI1FGE8EBhr1BjXNb+bAFZCstexng+5Xo05AfIYBHoTjAj7poov1j8cOIwxzXWrZKBca3JpYQ7BGr+i1K35q+pa4rsJ/8YSRtFi9AIORGLszpU6U6ElarWnPDzgIUnMNYYyBqn6LedTrV3oZ86JUv824ZbElJKpSrhR5dZzuhVZM9GeQsDEOddpUbgFmQ0FcK1/mGeVu633iMCUqzrWsZwvPKzpcUYlYw57kMsaWqth29VHY75rSoXeA4OYozIy2sF1VHJYok25ZQG/KWy6Gg8il1Lb0USuWUq4UfmMA6NJZYpnbA5HOi9irwe7uu/fx9jxmxoBI2AEPigCJtw+aMe4WUbACBiB90DgCeE8oVAKh3M4mt8v99+/B+H2fRBRVAJJyEyqBKgOyXCzlXArMRrD1YTESMWIJMJO76QUTim+UAWFhPKUk8QcX+KAXW5AGlBjIs5NEG75fqnOGH9FyUI1wu1N51sTQqIItttBBA1FzhKahZCup/GM74MESsKgVBMPj+FQ3YDAmxRzIA2pwksyQ51WEEgMvcOzMsRPCbdBD8DZEuet2n4z3g25qpi7aQmb0nC/VD8lEdNkTPdNhB8PJWSQMYMUEcItmQ5RPtFx7RA7vu8TcnndCSnSBAEJN+bDw/vGM0m40ZHvsMMMBV6UmHSG+c5UlB3micvxMcbMROqJEm6o8UjyVrjrOr7lOaXGERImR+lMGCRZwPx1VPYxr5Qo9aiGHOQEhzu+Tso+hEcGSYN8WEm4JQlzSLhB3RaKVyVVFUNRtzHIr0NySRS26jLGUxBuJIEGsVpUXxPzIBcY2pnKNJKpQs6Phz0mmV6Ky1jTQDGCcAslXRB8VNYlwViHBtHXSbZFn4dqE8QU6MrsKipt8VmQiZGLDqGfU1XNHcKt0ulxjsR9ldwRFVjETI+14/ZyV6pHKvxwQIG1bLRfKLAm+e/uLn/88UcSblQBlzqrw8Jz6QEBrnOIBJOErjLPGfGI9a3GcurGkl+kmi2VxNPP4tCHuxnHCgdwhrfjA6otndWqN4PEBQ7S9koHENhSMZtrWfaVKMEuOHgqNSfJS5BqmGdNQnabK6wfpGK9jhwi5PopKlA9nAgZ5SX6N4lhEp3QIU4HDZ3nLg6Jxj4a6/NYp3k4JCHiJCiFqHwP28H3MAJGwAgYgfdBwITb++DouxgBI2AEPiQCg3Arom0oDeBofr//fvnrr79K4VbhLyQsoFq7HRqMCrmjSqmdhfE5qmjSbZIwwlIhUQHUIYCZ0GzOnZXKBjq6JCNa4cbQ0+F0UExVZ/oI7xwKvu9/gXALJ3gh3CJ8Mgk3hnAFIcFwu3Hj29skJ1hMoXoWVQ1DHQjCrRSEqQaJnFUI66Iio8Kb4pX1nREyVuQIcjBBvhfhsaGiYx+mGunpkg7bNn8bnd/Zwe0Kexp+1GGZdOQGIUL8O/xrS7hVMQTiEg5wh/BSTKe52AbhRqXVhoj59sflLlSHJDCFGCYx8tg5mebQVIypywXqsGUaYkwlMcfxia8gM0PxOdSexQowlC/1es+O7wq3TPKvwkSfnpATLcMWqwIuc3VJ6JsWTCg3H5nls4gi29TKIU23XoRAcCmpoiniSpRPg4xpNVKHYA+iLZSE34fiK9mBKYwXhFvlEVMCBWGHQ6GWfdtk11Avfvv2x+XbH98u38a8U3ImCOsMYY0Q7cslPj+FOJPoGzzkYxNlg3RK4g3YcnyFwgt/49kg3KDyTUJ+9DfI3PG+y7gYAwWcVHRFkYF1CJHzaI9wy1yXpEFlLK5kFtZK9vt4Rii0IvSWJHKTywEbyO/vQbhN8YYIG/52+fbHH5c//kh1LqSqyC1HVRdCpyvstwstBAFcueJIrDcxlipCIdyC5ALZxsONe6Qe4M+pYiw12HiPJLjiD5RrY7BVQQz8Kq8ba16uq1xH42PM+xaEMlatm7siWgfhOn7OPsp3S3XyvYRPx/hBFWTmutyET5OArHB15sTUcN4k+0rIjHHehWNADCOUXlMY6J6Zil4J68Z6UuHCSiZPZGl2xlrQ5EMaJW6UETACRuA3Q8CE22/W4X5dI2AEfi8EgqwpB4NKpaFu+ysIt+8VUpq5uyq/2FALQOEWpFWEaTZJo2E/mY+LeYNmwi1zdMUZfYUEhaKhCDc4F3TI0gtL5wEqAIaUJg1wkwoO+mvFTlwuQ3k22jmUe6F8gRMYRMIDwj2hfKiE1JHD7VuQZBXed3t3+QOE22gqnxU+FEjL73/dX+41Px6UOoFFqInw3iTtkNOtcsxB4dYhTE1IBV4VXphhnU16gnBjiBVDzqD6SD++CTcWalD/vBK3h4OG/F5BEnZ+rworDVURQ0ozLJcOYs0kOPdPgzwZbWUOIzjMw6G9REJ3qKwCoyRiBs7jaxFugWOqmEqJGbkGQTqVog5qSVW4lcILGhwWJFhIsE4ED8XL/ffLIKBHeDUyrU9Km+fHN8PDWpkVGAfhlkQH2IVefJbccOmfI+E++7JKOcqcCEIbChjQo5W7DmRPqVMHKYu5WSSUEm5rTjOElJILKVKaxEiuEJXvjgUTGL79dOFYaoXZeO4fC+E255Xs8L6HQdiBdPq2qbb5FHMv+mkoc9HWWeE2CKd+XsxhrksRjkkiNwm3CKmPkFJmLmy1HEZCDIdQeT4l8Zproh48pApvjLhUouY6k3+aFss5lzkQI49mkamyXrKvgrhhPrDOZxaE42j3/X2rkrluhgJqkG3f4m+nRMyDgCqSA0Vz5SakmhDK2sonJnnKSqkrIe+k5nLcZt/knG31HfPiRZjpeJ9Q72GfaYlYvCuV2FkcRcKpI4T2CcowOYyhOjQUurlCj3naZCuUYCC1mcuPe1mQbkgLUEV1EOrPg5IKkUeIPcPpS7mIvYrhzHdB7mrYdL5k7TVPgzjMQ5VW5rIYBg6Halx3ztQKCweRzHHNkOkOSzfh9ntZd35bI2AEPgsCJtw+S0+5nUbACBiBVyBQhNsw5AeREcqOJNz+FQo3VtWjI5Tqg1YzDAex82h1QmqEm0bY6A7hBpIlCTcof+KrqNxCvcDTfKgdkDNHiw+wWmgSbkN9hoqHo53EJBRuINz+OiDcUC0xE/RDZTHaU4nGWfXuLhz3XYWbEm5V8Y5hpU+pUBmO0VCZaC4hKoSQMysT0zeJlIqkJOsYDpYEDO/NKpLDoV2TgtMpnxVuzPm15yBq2VKGHKayptOwseBB5VK7Z7iYOJLxyKAbEv/hyGYiNQkJS8KNJFuE+5FwG8qnOyXcUs2XIax/gWAY/dkVSeeCAFBbUoUClQdJkQqdQ5geFYaZO2uQMElCj/lwX3nipHLoyfGdakOp+ApMMhedKg6TUEhfnSHWoGckj1eS0oz15uXZOVn4hEVJQOswPBskKosGkCwceCe5mQq3yhcX6rLO0TdIiFGYpMgiyf2XqjcoHkHIaCL8nJupLiMp0ITbH5dvt/nmVdykFIYoQkKF2yBmF0VTjKfHJMn4N8gyKTZwewvC7Y8/I7SS75vTHdWZI5z0++X+r0FcDfJuKNyqVAji/rYKtyTcUn3GfIWtZkxyNccW86qhlwU/zucYcyEfbFVofI6EEQq2JEnXczIJt6FMvocGUcLSQ1m7Jdxi/RDCvvO/SR40qq6kgEcm+++w0whRLsINxA5yEURYPcO/v4NwQ3qBMdQGURVzowpn5PgjuT1wjNyi96noTbIfoadFuN1dRkRyhaviwCHCM6nMHQcl7Pcg98dnWCE396st4QaVpObWxFrd+epIcpMM5BxuYr9J+S3hhtk9hmCmGwh1nqZJ4NjJ/h0Kxmlck4QO4jr7mCHTNc9J0NaG+ApjwR8xAkbACBiBH4KACbcfAqtvagSMgBH4GAgkCZJJwvMr87eJwi29f3EAlXBLBztyJy1FE5KiyyqfEZY4CAIqHpRwC/WEkBFM0g3ViTqBJMIypItEXXoRefcM2QynF63GQ6MCYRSD+OuvDFODExU5yMKhZbVG3G84fXAEhwOTwpRx41sh3ITUg8ItCBqQekF8RFhp5oxLtdxQmbSSoZ0ihIWhAMIUVsWE36Gsq8DOrvTHhO8RUjoTbsndtKcV7SkVjhBoFXIU3nAqL6Dw05x1RcZB8Rj4xdiBekfyUHVk4VDtZLgeiwQMR5x5+i6DDAHJ1morOI/DkYwmgRQhCVZqJiHcKrRSimqQICqFVxOQVOcwH2GqkJCLruZGkjgZUiqfPTW+v6ViRRK2Z162xJi5E1M5SqIL8yTIPD6Puds6+f8I0+XA7/4lgUIFDC6h2nLMEJJ/JPSCfBi5vUAEox0kVJmnL5WMSbhVlclpGUtCJNYDkKpVRCMIGhBugxSAmjEItyBBklSlijbzHoJcHf2hIaXjs1Rc9dJ0eRrh4kOZO0iJv4YicZvDLQmJJNz+HMREqGGTEM73ZEgp+hyE2+2NhNDGwkI11SUJyUEGhkozsoLhQKJzhN1WDjesKQzNFPwydJHVoSNGdiKln4JwS6IwVXNzSGkcfPz1/fLXdxSFwb2zoMB1wo0q5yrYgrUu1VMg+2ssghDTsGRRwkngOcJVQbgFGcqQZI5LCaUcyl+o0RqWJDuzCvI42BHCDWtrKtwGUcVqsvnpCiuFMvfmFmMtVI7Z9xHiXEShqsgydHMqnhCHPzwE0TUVhBgW7PxSGkjksMRhCfOoYX+q98R6y3yQTbgxd2Oqbcf4LsIt4tkzLDYORWJsg1SlepOqS1SYdkjpx7C73AojYASMgCJgws3jwQgYASPwhRFg3qMI93n4Hgq37/d/BcHw11//utw/gMhCCFwqUJpwuzxR/TIICVZlm3OtXVe4oTJihC4yYTRC8JRwWwiJ8GmghtMqpYMMIDk2+AihmZJI0ZBSEm7hWGVYUuZXQ5lSVj2Fg0/SMZNvf0PSbXnG4FDoGEZIKZUJCPELxzBVNqWQG+88nMVwilfCrXMZZXVH5I4bDmRFpaW6QpVuQbgxXDJdzx7BwdsM8qvzC63Dew4b65DS4QxP+gy8XznDYwBIedgOy00F0cNjhupNJAxINBJukdQ9SEk6j4MIgvqpqumOMTeI4RynoUQaCjcocGL0US0JhzSonA3hJuN1fDaSpiMPXr0bFJ9VNIFhWR2+dmZ8rxUyMyQQRILmZMJzU9/EfGtZ1TGViKMoCImdpedijjK8eIT3ikomft6qycIK1Q1L/RQKN8gYkQA+VT8SNhzOexOERaqO90EetQzlbLIgwweFcAPhMYi2JAlGHyN3YhGrTbjFGFtCSklKkG5Pwm0QTk24HSnc/vwTzxzzHVhH2CJyuAVhN0jWINzGfNPwz9IgZkhpqDaRy28QHJh7WdwAyfmjpkMqk4LEH2sFiU1245gjQbh9j/Uo8UOBk/FVCDc+Q6uUJuE2CEdUCxalZCq9MpxUQ0qpcGMezz7cyHEe7T8g3KpYSCmDc1zmQUfoxQaP2aqxZwi3WBePCDeGUiInH8ngzGO5EG5azKNyuI2ket8u7Pc/obRk8Y5UDUOtLRVqkxDPAxMenHSxG1lWcU12aRPhuVAn+T8OWvIgiPkm+7Aj16d8D81FR5VjkMGRfzQJN/ZTkqmpIP/27c/Ln3/+efljjG0WQSFhOlWa/cIGjV/NCBgBI/AJETDh9gk7zU02AkbACJxFYI9wG6F66bT+dfk+SDSQW+Vkx79RPS4INyqAeO0B4YbE95Xja4QRogJmqrw6IfogTAaZVyF3UKRl/jFUjdsQbiOkCMRdkA+CAgkUJEQv0iccmeHAjIituwgfZSL1+DQJCVZQRChV5n5CyFA9Bk5ZPCNDJ4PkYTjSSrjRkUXeOOYqynxKSZBkLifgzaqOJNygkggqgMUZqHCD019Ci0q8Bcdf1Ig/g3ALkg9kTJIgUNABmyTcQIJQccV8WyDcIjSN1XQR5jnItvF3hJRmmCVJNClQwJx3SriRiCwHeCGrqgosQkpJuDFHnBTvKMLt6vjOHHVDTZMhY7dBjlX+RIyT4XRH4YsK2UOVUobyMrQ4FF7HhFti3DmbSq0mYcop1ILDXrnUUvGFAPIR71fKL1aifTok3FLhFmpX6eMqjnFBDq2hLhsKnG93lz8ir1iGwmVIaZPUVP9lwQaSWkmIB5kFpWcTbkMBlOHwo2jJPUM40dfRT0E4DWJCCTeqd0G4ouhJEF/fHy+PQdpKxrUiyzKEMcIlQ2yEvGCYr0m4ITF/kDmpdn06INwmhVvk9dNCI09BuEW+u4FdEeodUrpVuHHSU+GGcN4qmgDVaCm5JFQRQ4v5/hjuWUrKMY6gCJ5UcBvCjeMnC49cU7iRcONQx8KXxLQQbkFqMZ9oEG5j7U5iMw8fsG5yrmLtvrn9owk3VGv9puGylyS1skItVd9Yi0NwKDkUOfaisQgpxWkUBW6lcYt2IG8n1KF1eDPtHcjhpkpCIa1H/0Ze1SDcEE5O9WKE4Y/3+7d8Ryr4kLIhqyg7h9tZu8jXGQEjYAR+JgIm3H4m2n6WETACRuAnIzCFlI4cbkEWJYmRxQUQ0sYwxrLz8fMgUUZy8ZHvrby0/CYlOl3FcVJlISdRqHUGeZVKqsprFnIvEG5SuTOcqch5FR5fON0kvvKRJNxUPQAXLULTUq2TubclXGc4bUPtEo5Kl0FgOFao6Hg91Cy76XBKJYM2MtcQijTcsEIic8BR4QYnq/Kc4Z2TrAgPHmFhqQJh/rVuAwi6x9EJcw4gvGp2SbQjyQsqNbokIEPldkJKIyxYlXXAdBBEV0NK4XaGqi5VUlkjYMnhhpDSQb7cMbwUhFv0CdR/ofQIxZUmx2dIabaP+dlSFQjlmxYSWOKqUnEyE25JdHYIa5AvzBPHz79gfFd1TY5xKOqUcAuSDKGUQbaWwo39EjFkWVxC+wKEUhFPzHsYz0D9EVHOzUHQPa46pxlGFXNwjTYx7HwTUpr9m9RO4kXCjRQVSZBRPTfDVueQ0iRav2XYcOTRIu6pcKtw9ycUTUAlYS3MkmMbOa5QNCEr+Eq1YRDWoQCKsNIRWtjEOcOb410jlyVCaJUgy6kIwjjHceRci/k0CFUoR4eqCYRPfF0VbhVSKvgFKf2Y1WCDUElimocMI4cbCbfDkFLkcIuAYqb4K6UaiwZQqdoFNpLIFrw4porQAVEsc4cFVQbZxfGtCrfM25jVgYOUPCDc4lFV0ADqYqg5+bjMAZdtzA7o9SOqP4dKOLII5viZVG4IvR0hpSBa/4x8ZyMXINe1nP9Z2AFViZeQ0uwPVcXWhlbqt1xrNbci1haok0vhVhsk9kyoSUdcbFUxLuaRcyJTFTThxnyAUEkH4QYyGSGlrAhcVat3N62fbHT4cUbACBgBIzAhYMLNA8IIGAEj8IUR2FQprRP+QaINx08rjyKXdTkd6eSWwi2qOPJPhocVUQRFToVRVQ63DCntkDt8zyqlCPHTSnFUfkV+uKpCmc/Nn9HpJTuY5BsT4g+nKrNrg3ADqcVqpKFwq1w7SUgk3wbHZyT5ZthdPrQ4jFBBRC4oVOOEI5Uhn6miS1KPOdygikESePZHEkt0gPEAhLIG2YKqpki1JOThM4TbaA/UQsEdIJdY95zmDANhOsJgSbhJD18vmsCiE/wAiD5UYNRxEEnT16IJ45kgZ+Jr4Z8kTDrgrEZ5VDQB6iKEb7KQQL1CJ8nbEG6JRxISSYp9vzxIGG5owF44voOUiGqRWWXyVkJK2dcZdoi+H8+rsYxWB4Et5KdMOVZNnJQ4mm8tiAhdzJZxhZxmoZ7iHyjcVsINlJOQOuMzGdocxQpi6nVxjCRAdoomIMQ6iKTbuMM0T5NcHQo3klqZ6zFCsFeFKQo2BGGy5kEkYQ0lUJJtmIdFoPazB+GWBTMWRVpMGihssX6wEEipwXJiVZ61DeHGPplIsTHAR/+kyirzHO6T0mMudsh4r1VRWOD7feRww6dlOca4YbVhrG9zRVioTpf9Lte/zguZU4NqLIacakEQhE1G+6Gi06IJGuFOUjHmP3K4kSyLB6Uqq4smjLWiCeFck6lw6zyPpWAWVVfmcAPRGgq3PLzIYjBJuMWeNxSOaG+EmNehR06eDint4hBBKmJyrSGlDHGfQkqxvhBLKvYG8VhKtOWAalRnJuGmodIcd6MKbRJuuXaSbOtqpXJg8oVtGr+aETACRuCzIWDC7bP1mNtrBIyAEXgBAhPhBnVWJqfOsJrK9cUKleIExbcIE4x8R5EjqsOYMiwOeYBAWqkTmbnQROGGAgUZ/pI5tTq8kjmoOtRyn3AbUaCauyrBCHpNwjvJkKWCLImHJsNSGdTVLpEknsobcYbhe8IRwzNAUjSpREceVejC6Uf4LMnGOyj1JG9dFlyA000c4SRqHqFSNsW7jKIJdMhnlR+VF8NxS5VZtD4Fbt1tUmAhSY3hKIbzpmMAjvTANJVAY7yMvGExKCbRHMpeZp65yMEEOqtUKqhSGrnbkMg83jPVUPEVCdErmX6QIQvhRhKGoWQM51PCjYK7eGfmIcsBMipJUl2V+c+ogBxKy/vIIVa4g3A7O76zGiIStEPRGTnjKqSZef5YdXaQL0m4kVxB8kSpBpn9VyNc2pwDkrn88l0zIX7nBWzFzqjEy6IVmU+w/lQodhdXaTJyzmWWc4EKox5brXBjPsCuoph9PMivg6IJUQEZpFsQs/lOVI/VPI3HdYhuEfQTIZnk0AhjZ2GODA2XuQCVYeSsG32eydkqpJTFM7lujBGURSJGSCn6C+HGqUIjIZYJ+R9Hbjb2k67TDE1klVkm4KfCDVVKI1cXCNvUbbWataowr4UJ8JwM/QRZCyKr3qPWwb3No8chDxpK6aVkXBUfaMItxwQq3Y5+HFVKdwk3EnZylEE+OAg3zosuVpCQ5Xge75VnBxx/GOtc/MfXQbixUivHuyrK9gg3hCWPvQZbQuaKnJTVOExAmGcSzZyWVNdJ0QRRruWlIKaTOUSotISD4/cRkh/qTawV2NlYMfw2CDcJlY6DEiFEtcrsXjf7Z0bACBgBI/BLEDDh9ktg90ONgBEwAj8HgXDSImQMyqFQ89DZRHJ95JyqQEvIqpLEymsz/LQJtyRxJJwLxv7kXLCqH3K3MZw0iR0ksQ9CIpUfg3zS5NVBKCwKIGjqAJ4o3BBOmaFIVKTB85Fk9CyaoCqGdLQ01E2rB87PqFCnKKaHsC5WGyynWVUhUD2RzIriAqg0WQnThbgcKhDmAIN6A0U4g3wZTlmGlHZup6ITSHBV9UYqaLqvQj0ShEArGzPP3nD0pf4g8xahKiUJtwxly/ai1VALShL45GJaYRil/5p8jcqBpQQcTmOSMUEa0aFGpdJQuYUiiA4x2l9kGwgJhvbyuSQyVeVW7xTsCVxsht1JoQlmvH/h+I5qiBpSOsYUk7IzhJiKshgz+4Rb5gWTcLZkP9BnvW5UNdRkPWoOZf487fNBuI3+TSJqyvVEElISyQdlWiok5orrQgqZi0xILOTUioIP7FsQPyS/htpshGNmU0GaYE2qkNKpKMtcoCXhSGK71IJKfIAtYa7IUJkq+ZRPrqqgj0G4IadZqApb3ZuBi30tq7Kmkunmcsv+QJ+wIm20bTDdFGjxmVX5NmdNKjEzUJcKsawYjGqhKF6SKlwSblGxBWrAQbqzvaRHma8vQ+41HLcPSY73nAo/x1jK9pCApuIW6mKSUyCE2C+hFkPRgybhs7/zXuP90O4YXyzccFMhm2NOVO5MLt9BuOV61ypkIdxAzGlI7lAYhwqMFYMz5ndRuDF/G3YVyQ8ZyupaI0gGZuGDDeEWRGwSpUmec3vqMdTVmrtoAvuoD26ScBuVWrMACslbpm1gFdah3sMaWupxqn1/jl3hpxgBI2AEjMB5BF5FuP31119/u7+//3b+Mb7SCBgBI2AEfgkCrAjI3FFhzNPZHLnOkPh7OBjhIDP+NwAAIABJREFUtNb/QTWW12aOK6pn2qHPXGsM8aRTnCTGKHBQxRKQ6y0ScS+EGwsIUI3BogmVX63jKsnjJKND9QAVbpPaRQo7wDFMhZtUgJzC1ki4jfcVFQWJNQ3PlOesuYbCaR5qNqpB8DVz7CCsTEmD9LhTFTMwgmqBpEsSZFDwgTDKMN71/agGQUgplRuSC6lUK1XRDqq/ICZE4QZcK0QXYVgZSthkDHgHkEGdS6zHORVkQ26HsRCKExQYiOIJCI+acuixmEYnOA8eAxUBWV2xx0cTOXSIs+2zIrMJF5ITTG3OCoUM8QRhuCZnJ4ES9+X4nvMSZnJ3KjiheqoCGSSVUyE48Aulpyg2iV2FjxaBTPJjyWEX46ZxpiIo1Y7ruGJi97kKbsw/SSSvfVzx1AzdkxDl5EMwHpCTTgujDCyyIi0UZyPpfSwRnY+QIaUktaidYl9HTqwaryA8ZAxOayrnUBVCWVSbuTyVEpNqx1QKUrQEMpnkbISxIol9zLssKDuR1hGuKAo3KjwxXlDpoysPF1XNOUvyKMNCU8HLNVXUVngGSS0SNaViRT629ZCieLGpBvF2N2qKFyTZkKpp1U1d50E2Jg6tsByY1oKlIbNoRB4ecA3pMa3Kaa1GnB12ExWmc4kQJbSSwjGZkvRSsjX2GvJfODwayu5RdCOLdrQCmkqyIFWlCEEVJGHuOJD6uXpw3c41NHO48byhi+p0oQc5RBI8k0BFDsxIs9BrV5KhY19BfkQWTKCiEeSg5jr9JbaGH2oEjIARMAK7CAzC7c8///zn5XL5x+Vy+X8vl8v/c7lc/u/L5fJ/3Tw9Pf2fl8vl/7hcLv/75XL5X5fL5T/v7+//xz//+U8Tbh5QRsAIGIFPgMCcwyfzj015pCL5tzj9S8L5qI45Ql2GymiES1E9U85UOo3Mu5MOfzqQ6YykGitVNRJWFAq3zpmmoU8UruwSbgzFOgyREmdV8vswpDTyQ0EBEtRiycfQFuaUE9Vd82vpSnVAaw6AxhjkI1V5QjKmA6cqLuIEB1QJt/F55B2Kz7CNIAtC4VbvVu5dJfNuQnVWPUWsFwkM9EmGoJFwSwcSrATCL1NVk2HIqQjKggOaYBzFDDh2FoIwQn1rLOR4Y+XPDGdN9RMrZzI0NXNsMV8XekHVeRhPSVg18cPE/FRMtuQRaiAWxUCevFTozIobJefOju9UxZBwy1FCxV6FDk9k0Y7CjWodknsgP1n4oUItQa4kMbMSbqJwm4hckAJK8JXCjaGdqEAaZEZpGDvXXPWxqEdRWTgEntM8R4hpKOuy4ABkSpPKLUNKR9hmspDQMsY3XJsq0XyRLDuLr4yNrqzZhEvxX1SZxdoWrCfInGTkSCImYTsIt1ERleNvh3ArIhahgBVxeIQfJbiYRzGnOEdQjbdyiaUaOEk4KvyU8QdpxxjHUn5y3eAZylYhWQiK2ozkXa7hO6Qc8+qB/O5ccz3/hFls5WWRVGwvWKnp0IO58XJ964MG5u0Ugnc5SMg5KipaFnqg4ixCp7mONeHG9axI3SDbSKKLClYI/KosrX2EfaVIL1HTVmXVMYZKtU3iTclvhkxD8V34y2GMVCdNRe1O/r1PYJe4iUbACBiB3wmBQbj97W9/++e3b9+eJ9weHx//8x//+Mf/+Ne//mXC7XcaJX5XI2AEPi0CRQZJ2GOGhDFh/5q4HXoA8jilkEuypfNidbgi3co8158dr1anbMOThiqkTv7p4KuTVyFNGv6XDluFNcIrDAetlCfDr8lKfc0fDjWXEn5QJxR1lKRLkFWsmho5sfC8IudyKCQBIqGTRUR1mFQp/0QtQXKHKqIk7FolSIVLEyv5NFB7QmTy3ZbQw8pTRnJsyetVoaQgvhCSFM4blDUVFiyKGiaYb/VTdtScYBxUCZskZCTVdcw7lsRUk31Tnq1wjluJmaF/gABqx3ouQ8aAY+UTI4mB2LukSTm4ZMwXmbkQbuXQd+js8+O71UgZMs3xLX2AcZ7Cnc5VNpMfIH5k7G2xVtIV13MMMuR3GVftoM/E6pSDa4dULRUPCLPsAsn2xZBSqYxbeacmtVnPGa5LUSBD8tyx2AnZllR6ripAndfz0lwqSKiUNLRyulLHRzxDVEkyliqnIPJ3KZlUK0jkBxRyVcklrhZBvjOcG2sIQiQzHFgIZarGSFKrskyv5dpFRSp4vCbBOGe6sup6nhJXrCTmQmbtbX7TvG9mrLjtGh2be0mYO8fR9L6aRxGkYfBUXcCA4c6dn5NztAs7dDVsth5kJVIqRPEEVMMmod652/I+rTzdKkgbE5LmSX71zJIDABDSufxw7ZmVbtkPmt+RanJ8BgR7H45IEQupnLvbv5/WenHDjYARMAJfAwEq3P7jP/7jH7e3t9cVbn//+9//87/+679C4fbw8OCQ0q8xBvwWRsAIfGUEJoenc8q0s4JqgOX0rGAghGcNpyknT8P2JKyxFG7tQKV/tRAFqviZHD9xvCYCB89TUmEiw/RzIOqofFEnXO5JpzNJyM7XE//eJdx4X2A1YdxEWIpAoE5g7rRdZxaeMhRxqmKiL1tuY+E6K1jSX08nrXJkVRL9Heetws+ahJxCkkiGEg/mIqOysLmrqU+pdMz2yngTkpJ5qSrcWAlJEq9CeqYiE4QIQtyYi45YFXFQn5+fnW4rAyRnwo25oYrkyaZ3uKRIfSYlphZZoFJnIdHm61dyo0ODuw0keNmXoq+UZxThkdUgKlRSx6uGgxYBoUQ051BhPUJ5Bxm/kiIzsVphhDX8GSJIVSsTyVPNiNx2pcqUMFTN58Y4Ww52nbeihEoCEBcV6d2KqPiNzru99V3fUda+yk4o8zQIX7ZNnpdtWIgg5Pia1GGVGwxr7bRe6ZrcBQPyFZK+mSs161yuWVa56fZy/bGi6tpvCsuU522XJGu8qUCcxyAHg0SUFnHJ8cHxv7ceEcuFcMvOLPKL6sOYolQ7l+o6Sc0iaDVkk4ozrGPRpyPfXO05UjiCyln0G0NguR8oQdnEYx9YkP7bzavIEFRRQdeaOanikB+VsFdYKSt+S4XmCkH+yoaM380IGAEj8HkRuLu7C4Xbv//7v//jf/7P/3lMuP3973//XyTchsLNhNvn7XS33AgYgd8JAQkvm5Kpkygj4dY6qgkdEjgkWoSMyHxIDDzbIyk6BxCdCjooqRHrfEl7PUJSZeLGhKDbJgNvdVkqW5jAOgmyVEnQ6W01VjluVbhBCjgscVVNKNHRhnulxOFECGiIa4I3kyL95gyhbUeWzusSNlpJ2POzSKsF77vVGE2cUHmINhcZQUUWSVASGd3GICBBRI6KjtXfE+EmuDLnU7RmJhOURMh3Za6kVU0CtUcp3ZIEwtvinbt4ApWM2Y8rqbwdWXuqPNB5k5rw3PjG2JryyzWxks75liThu3RoMNqp1wupXMotIW8mAuXKvOjQ7L18cZ0XjTnNSn2508d7hM5KQjLvV/VxERhNlPVnMNdA6GPURN6uug/mbSfTn5Vi+6u5jPX1Aq0cSVVsRcgy7FjG0f/P3pvsOLIk19/Omcy5hqyqr9GCoKVeqCFAELRraKddQxtBECBoJ9zX0LNor7Ug6KL/dWvIyoHJefhwjpm5ewSDSTIr57Ts5mUmi4zwOO7hDP/FMTO72VAYgbbRbB6IfRBjSuOQjXOZwj3pz5SH0nLv2fmcAmtzB7J8ZiXSs3TzIY4LA4krTuGSINmNjuI5lKCWzVvxqON4zxy9+t2Q3ySIOf7ijYv0fRRjRnNNsrBg5Zlyvmcbzef9BN1sLqy44WJwLuYOtLQKGQjM92vQLjYghf6unsvZ/gq5GCvmocxxahC0eIOidMNK+yWd+1luUJ0/be4rb+c1XeH4sboCroAr8NQVAHDrdDoRuL1582Y1h9uPHz8+ffny5f3FxQUdbiia4MDtqXett88VcAVcAVPAFvzpORUcyBJjVwpWAeziZsswofheC/GURWSypERnSL54tEVfIbwoha6lXa6GkxYXgcmNo8s0S2KkrpiSA40fztptzq7M5ZFkyUPZst9z2FbkQrYKzMJbM/ii6/IkTckNl9b0iQdpfcOYzLzQZ+k4BJoUHXrxrZlzSEL2Vl2OMWzXwgWjwzELK85cOBEcFZySOVxcBWbymTLsy10wVswgG7cxvLYIV+OxRWCVj8WsB7McVAJBbJSoyzBtKHO5lc6jHDJbxrFCbqtsvGcwIzrO0oBdqTyagEdFqJ+B3AgH8s5fD3Jzt1cCzvLZQj8XHJE52DGoUCxckZ+TK+BDTnopBFLo51zLBCXyAhe2rUrIaGNurSM30+Sm91i/mLnUosP14ylsHWHmdnOi+hslC64thLsX540cTOXziGkg81D+GZ08srBta1zGhaUTtWppCvMuz1mVNy+ysZ7fV8jHYLoZsYL5Cjcv8lDGHI7lwLkwtnMpCxAyjbXqeTdpkI/QLFhc5vly3xfmdcu1VwThBShaOseq0hjIENfA4ujezA6s7BRU4GYh2mJ6ths/NXXs5eOhIJLoXXLGyaGW7drV49RfdQVcAVfAFXgcBQDcUDSh1+v1T05Ozk9PT7+9ffs2FU04Pz///f/+7/9+Ojs7e391dXUyHA4PptOpA7fH6S/fqyvgCrgCt1OgvPDPTRgFV1J588mFYcUM0jvKAE8XjdFBYgvDfEGQLzbXH0q+ECm+qxqkxPcUFm9cEhVyeK/+XVogZWFQK7mN7K0VC/l8QVZs73bHG9tVbr+Z9GRdna9BK2sOlhfL0Q1SBpox3KrkUMkbnzl2YtJ/dnFa6hb6qRJwKKwom34sxDaGZWpfZRA2hj1XuMSK46PonJImmtutPMaKwPXmxeo247u42N1+8bvOgVUa3ytaVwHjVeiSD5QEIFb7eq0rsDBfrINFtpcq2Je3M4coya0Z+ykfZ2WuswJjKmDKumnkRuBW9IoVWyXzWHSibnQpagMixCu70DboZwC3dI7wjCg5J9cd6qrbV9+Zu9y2+eaodLuVji+DPNXztLn+kg7l87EIVVOfxu2VY+m3aHuOzKucYwX3q0LUwnBbcdpZuxKYq9K5WoP1N6ryPl0N873pRkE2jla+57YQyN/iCrgCroAr8CgKALi1Wq1Rt9vtHx0dnb99+/bbX/7lX34+OTn5tXZ1dfXLf//3f//+z3/+86eLi4v319fXJ5PJhMBtsVh4DrdH6TLfqSvgCrgCP6PAuvC2bbepS5TC4tCgXHEBvn4dvM0d+ZtB1cYF5o13/iu2vbLQzMOpSkdS5Z6Ia9JVJ8hNuZMKWy67+7btkor33eRMkbevAp/CIrUEDzY5XWST5fqtOZyrcJNkn1kFVauuzBw4rjomiyKk8ZH2W9xHNgYMamYr9mIk8fbje3vgtsGZUgBexWNbu491n9kIXYqL/Mpz66axGfdbmltK+61qd3lclfdd1c+7aHz7U6gMWdbNmyWn69odrgGlWS6yctimnB46V1acW1kpmc2HuY0jMG4lP9bycZedoKW8c6tJJ5Nv74Yxnd8Iubf+Lcxp678HN97sWfk6WPN9tua8uKlPUxes5nArzNvr5tvNI8Hf4Qq4Aq6AK/DACtTrdQK3drvd39/fPz8+Pv72u9/97vNf//Vf/1r7r//6r1/+53/+5/dfv34lcBuNRgRus9nMgdsDd5TvzhVwBVyBJ6fA2gVUGVCUW76t60s/ly8Wb1y05fvZcR/5R7fex2qPVIPAXduy6/u3bcfq+zYtbleOZ0WbLdta/lwVQMhDoyr6YD2M+bkzowr2ZexhNWcW/nHNGNmkZ0UPxFRWVcDl545shQzEgNzCv5SOZXUMb9nHFbnq1kLOSg1XIUiVnrtrfBsVK0BThQNNuIcCl9tA0lLTttd+1dV501HuqtnaGxo37GT9Pna7ybNrW7ft3fIxrT/Gbcf7lnu+7ZxZufk7btuWh+BvcwVcAVfAFbi9AgBuzWaTwK3b7Z4fHh5++/jx4+e/+qu/+rX2n//5n7/83//93+/Pz88/9fv99+Px+GQ6nRK4LZdLd7jdXnf/pCvgCrgCroAr4Aq4Aq6AK+AKuAKugCvgCrgCrsALVaBWqxG4tVqtfqfTOd/f3//25s2bz3/xF3/xa+0//uM/fvnzn//8+6urq0/D4ZAOt/l8frBYLFaA20o+BhXMXxchXAfXIZ9DfDz4ePDxsBpS5+eFnxd+Xvh54fOAzwM+D/g84POAzwM+D/g88FLmATjc6vX6qNFo0OHW6/W+HR4efv7d7373a+1Pf/rTL1+/fv19v9//NB6P30+n05PZbFYJ3F4okPTDcgVcAVfAFXAFXAFXwBVwBVwBV8AVcAVcAVfAFXAFdlIADrdarUaHW6PRIHA7ODj4fHp6+mvtj3/84y9nZ2cEbpPJ5P18PidwWy6XHlK6k8z+ZlfAFXAFXAFXwBVwBVwBV8AVcAVcAVfAFXAFXIHXooABNzjcms3mebvdJnBjldK//du//eX8/Pz3g8GAwG02mzGk1IHbaxkefpyugCvgCrgCroAr4Aq4Aq6AK+AKuAKugCvgCrgCuypQBdz29vY+Hx4e/lr7wx/+8MuPHz9+PxqNPk2nUwduu6rr73cFXAFXwBVwBVwBV8AVcAVcAVfAFXAFXAFXwBV4dQqUgVur1frW7XY/Hx8fO3B7daPBD9gVcAVcgReiQK1WKxxJ/nf5325zyJbIFZ/Nf7dtVb227X4esu3l9qPd6/R5SA1z/R5Sj+fcl9uOOe/Hbc/E9L7nPAZ3P1r/hCvgCrgCroAr4ArclQIO3O5KSd+OK+AKuAKuwKMrYAvj/Bm/lx9o6G3Am0ENPFc9coC1LQAx0Z5S23N9qvQrt3WXjt9Fw6fSjp/py5vG4n2Ow3KfeD9Ww/Gbxm6576y/nsN8sss56e91BVwBV8AVcAVcgftRwIHb/ejqW3UFXAFXwBV4YAXKi+N6vR7yB/4df+eL5V2ARxVgWywWofyw9+XwbZMUD912tBntLLc9b6fpVKVjFXDYdIxVoO2mdpjbrqodP9OX64BfVT9a+55yX1b1YxkQml7l88H7cf2ofehzsqofbfzlY3bTeeb/7gq4Aq6AK+AKuAJPRwEHbk+nL7wlroAr4Aq4Aj+hQBWYaTQaodlsBjzjAeCA5zJ022a3OXDDQng+n8fHbDbj7zm0ycHbpu1v03Zr/3223dqct6es4Wtqh/Xnz/Sljb3ycxX83TRODPxZe6rGYd5mA8oG2vJzwfvxZrXL5+RD9+Om+eQ2Dt1txlfVe5ZwBK/7MBzEa/5tF2foTx0PHMd5G8p/b3ngK8dRfqGwk1Dc55b78Le5Aq6AK+AKvC4FHLi9rv72o3UFXAFX4EUqkEMoWxgDLuDRarXiw+DRbWCHuU3KoG0ymYTpdBoA3arA2ybBb2p7u92Ox5Av+NF+gymbtm+QpgxnrM1ov7Ud77Ef7CPX0NqSt2MX+FcGlqYV2mGPqnbk/Zn3pcGjXfsyb4dBDey3qh3W1+Y+2qT1Ln2J9u/adux/m3Fo0M3GiI176Of9mMb4eoaUwtDL80n5nLzPfizPJ1XOxZvGpKSyzKjRDQCJyKoElDh3ZDuIHzfIVn4uNAZh9/ICn+wP/TVPs5nDtgJ4sx1WtMvmNdmBhvjb79qObYCfSSS7UnhYWw8Y5VhMFwV91dJtmi78310BV8AVcAVegQIO3F5BJ/shugKugCvw0hUw0GGLYwMznU4n2AMLZbyegxoDV9voYxADEMYADWDVeDwOo9EoGHgDuMlBzaZF323abi69bdptC1Nr001tN5hjIYjQ6zE0zNthsOgx2vEQfWnus237ctM4NJBq8NTAKcb/Q58L3o/re3VTP67OJxIGTiwEIKTEqvxc3mPlv4MuqQvMYFgMW42EzLaU0aQcsPF3A5PSqBWex32kz8s+FMRl7+ccKLxLj2utn075mujA7SlsW2R5Ne3Y4nNJlJxD4nfbf537F+yG301r2ZdANnmWY1jE1zKHncO3bacyf58r4Aq4Aq9CAQdur6Kb/SBdAVfAFXgOCmDxtrmdVQDLAJE5sgwu9Hq9sLe3F/Dc7XYJHMrQzfZoC9O0qJXG2N/mEDNgZaBtOByGwWAQ8IzXyo6xbYBb7iZD29FWPHZte95eHM8ubbd2W+40aIm27KKhLFCLnZgf/zYaVrUD/barHuV+fG59edtxCPhrzigcM8YWxvwu+nk/Sr7HfD657Tl5235cnU/mYbmEO08hVx1QSM616HiN02eyaPF8zACdUKSiKyy5PrPCEhZHqoDJcFru4sT+azXkxdTzvgTduF0DbEqt8vDstK0079tr9ko0t2Uutxy0QZPFYhkWy0VY2jPhG3eYG+vk0A2k6VwFsCaPWmjoMwzEfI1aS0sI2AL2A5cpYNsyzAnd9DVhfxEwrjHlbf6C83e4Aq6AK+AKvCgFHLi9qO70g3EFXAFX4LkpUIRsCdZkrxfy8WRhSlmIEj4HJ5SFzAHQAFbt7++Hg4MDPgxe5dDNQvo2qWYhhTlsM9DW7/cDHtfX14RuudsNrrJtgNtTaTuOD1AshzSPoeFTaAcgqgFUc7rt2peANACW0PDw8JDP9z0O0W6Dlgai7Xx46HPB+7F6ZrnVfDKbESgBlgEOydyFwjAAb1YMJt9fyX1mlq0I3BYRFhm0EhhWquYa51lBbgLEsv0a+MuqQSdYJqGeQqzMkQanXhGwsWnRUaY2s4y4iX8skS9powI2Fq6R/JnzuRSxiQCxBNzMvYZnA20NfHfUQ2jWa3zY79RY34emELQpYJstlmG2CGHOZ/mdAG5hLjjVcdMXi/+7K+AKuAKuwItXwIHbi+9iP0BXwBVwBZ6uAsVwp7RAjK9n+X/EKaHAreScsGIIubMNcAGQ4/j4OBwdHUXoZk63PPfSJoVsgQzwApgBqAawAdB2eXkZLi4uwtXVFaFbDmosR9hN238qbTdQY8ANWgIO3bWGgDDmDqzS8KHasakv0be5y+g2fWnQt0pDgDjLB7Yr+L2p7Wg39IXO+AHMxZjH+XCX54L3Y4L499GP5fkEfQ4nl0FUzhuoxIyCMKzILPOn/JjzLeWiq5FqLcPS4BYB0YLQCPAKsErmuWyeBUTTOTfBKoF9gHyEffxdnW7WBnW6xTmbQZq6XQViYGjmZrNQTmI1bEOPIoZw5nYxCyG1CtFZ8ZpioQnBdIUw3MzVBtDWBGhr1EKrXgttPNtD4Zs43aQ1CbaFMJ0v5bFYhskMz4swmwfCt7k63sTdV0hdt+lrxv/dFXAFXAFX4AUq4MDtBXaqH5Ir4Aq4As9DAXWx0UlgDg0s4FKYEo+DCyxxY3ARowtE5s9Rq4SFf1nooTmKABjevHkTTk5OCN3wOkCHudy2BR1oBhZzWPQCZgDEAK4Btp2fn4cfP34UoBuAnEGPvBBBVb/kObZyN9RDtx2gBjDRgBs0gl4vrR05PN2mL9HX5hjbti+rxuHbt28j8LrPcQhQgzYbcANYxrgC9HvIc+G+x9NL78cc4otrFsBtQUjFvIaNVH252ZQKzDKPGnMzF5yCLVItJVc1cYjNAKsI2RZhNoNLTIAbXWJaQkBAmSA8c7cJ4KuHBvan0K2mrxGYZWHlElSqEA1zN4GbWMHEaYZtcaLX0Nd6CnlVYIYQTtuGfAeIk21hsE0L1rDoSqwWjVBPjfPM8t4hbLRRF8gGwNbBo2mPOv9uNwHjUNE6he3i+wYhpNN5CJP5IoxnyzCe4VkeAG94ndCN4E2+nyz32/P4TvZWugKugCvgCty1Ag7c7lpR354r4Aq4Aq7AVgpIbiFZuHHR1dDf1TEB8MZlmC2u4rOED0UnRpanKg8lNVD07t07ggb8baGlcPwg/BQL121/cuAG2AaggEUxYNv379/5DACH183lJq6Um6siWvgm2g4wYk4ktDlvO4CJ5aK7bdtzZ561/du3b4SGADUAUAbczBX1WtsBfXKX2659CXcb+hKg1zQEdMPf6Ev8u4HfuxyHaDeAG9qLHwA37Avj/zWOp+faj8X5ZBgm00lYzJe8IQHY1mxKAZiWVmJu6PyZChDUZE6F24xQjOiM0A0ut+VyHqYAVIBDuJkwm9Pxhn1IWCZGTy3UkbdssVQXm9wcAXBr1AH5ZB8Ab6BmcNvhb8vrphgtVf9EGKg66bADcetJGCdbJ1SPcM9usDBHGoCbtoc3YEqwjRWGZ9Mw4/Nci9ak0FLLMQfYxtDRDLT1WvXQa9bCHp5b9dBt1UOnWQ/tZp3vZX68Wi0slrUwWwK2LcNotgyj6TwMJ4sw4POcf4+mC0I3uN+gq7ni1hSA3farx9/nCrgCroAr8IwVcOD2jDvPm+4KuAKuwPNTwHKzWeJvuAgaoYEFJJ/tIeFKsriSBRTdGPOZLKZscQjHRMAiVPK3mSvLQvgAOE5PTwOe4XKzPFo5cCsn+V9X2c6AG6AVgBsAFRbzgG1fv34NZ2dn0eUG4Ga53LYFbpbUHm1EW6vaLvm/BBbimLf9yduOtqHtgGxos7Udr6HNeK+FIaIt1g7AGkCbSg0t9HdDg6wdQ4TkqoZ32Y64+zzvX0X1xKq+LLfDIKT15bbAzYpe5OG422hYlo6uoooiIpvGIdqNNhtww1gxpyLOhbwfLZ+cjCfajLb6ucvxBACJdtzVOfmQ/XgEcLq/X2j7VgJmjtlt55MxHG5zza/YbHEOaLXaod1qSWgy5k443bTKpjjOAIxwR0LAloSUCthaLGZhMpuF6RzhpPMwmWJuldBSCS9lfGeoo1TAInOjMeeZADc4xbgfOt3qod6U+bumMA7kjJvBdjCYAfK47QXNdnS4KXDDTjib40V1NEtONnGMLS0W1nK3RXfblGOdj8mEx5R/P5g3DjoAoJmrrdcSyLbfroeDtjzvtxthrw3o1gidZiOYcxA6LAKAW43OtuF0EQaTebgez/jo6zNeA3yD4w3QDe5Btt1DS7c9Lfx9roAr4Aq8OAV7ckmbAAAgAElEQVQcuL24LvUDcgVcAVfgiSqg4CNWpsOiDKFRWDw2m6GJBSSeddGGxRxWfYv5LMzgXsDikAsr+1sdGctUidEqamIRD2gFuPDx40c+52GlWNxjkVrpLCoUaUhalkGHhZMCuH358iWYUwyvW9VSS7Z/U48AdBikARjJ2/7hw4fw/v17bTtcUfnivh6Tj69P5i+AEwtXtEUcbikU1tqOZ7S7DNzQFmhXbIeF5gL8mYbFaoDr2gP4iNC40Ugqu5qG0A4a7tqOKgBZve8c9Kbw4OEw6WFORWsHwA3aB7i6LTy14hflcYg+hIZV45BuxTp8RPqzMv5S2wEwEEZnfZmHNVtf4jjwehm4YfyX+5H6qdsT52KEzWvOAbYQbp+sDXk//tx46q13nW44J62ACfrrUfsx1zDLHyY9mxeIqTHR/039WJ5PxmPJ4cb5gqCtzXmj3e6EbqfNuRPAjRBMc6ohJBLmMzrJmqhavAgLAje4xqZhPJnRkYW5bTzFHKvADeGlS9kORiaAm+RZQyVPDSdlSKkBN5AzBX5oB6AbnW6SMA4wDu/lhIVCMshFhyBRwjs8EH+JfUooq4S7JviH35dL1gwVGMewV73xMhPYhrDv6XQi4JAuN6QhEJcbYB/ytRG2NeFkqxGyHbYb4bBTD0ddeT7oNAnduu1m6LTsu6jJY5uHegbcBLb1h9NwOZqEy+EkXA2n4WokAI7QTZ1uKKQgbj2Bj/7jCrgCroAr8LoUcOD2uvrbj9YVcAVcgcdRIMI2zfnDEFIs0Fqh1W6HTqsdWu0W3RoAEOJ2k8XVnJBtwgVVfKijAQsxW4RiOxYGadAKoAPADc8I67PiCQm4JWgFYRKsyQGSQau0QO734XCTxT0Wxr/99lsBuCEU0SANFrM3/eSQxoAb2pq3vQwLoyMpKx5RCZqoOxb3C4ZcEbhdD8Ll1WU411BYa/s64FaloeUgi6GthSIWRfiWw4YE/obhGsDtAjnwihpu045CTr5ul7BWoFVeVMNUT7kCqQaNNgIgy8At70sL6bPqs9vAU/SlwdM8nNSAWxqHUrHUXF2AKIXqkAaYojsvFRSxtqMv+3AJKmSytq8DbhhT8VzQnIZwZwG4lfXjWKqEXLl+swzgwjH5I3wDfNZzYZt+tHPSxpNA8N3PScmpCIB7Qefmw/WjwOe8H+kis+IuMqnQtZVSq0kVTrjVcuB283xyrTncDLh1OM46hG3d0O12Qps3LQC74CaDOU1ykCnzInALYQG/GoHbfDEjZBvDiTVHIZME3JjPjQ60RmjQ4abhnwgx1QqpdLnxUBSsqTu5TvDX1NBSOVY43pjvDeQOLjeAQziTDbg1oJmkCmC462LOnHJ8IC/aDPBsFbgB/OJmDJ1teIwB3HAc4ohmzjvdj8A2c7U1wlGnHo57jXDSbYbjbkOgW7cZ9jvN0MN3UVtCduvNVgi1RljUGgLc5ksCtesRINskXFyPw8VgFM6vJ+FCwRscb3DBIfwUD4TEUncnbo9z/eF7dQVcAVfgERVw4PaI4vuuXQFXwBV4LQpIvjataMeFIIBaKzRbbYaBykMcG+JyazKvT8DCi7BtzPxirG45HnNhhRArhpkuNMyq1WaOszzRfw6LLH/WCiwqQJoqYCPOjgiLxhIOaW6a8uIeYaYGabAI3Aa4lSEN2loFusyRBEAikEYWr7LAl9AlDeJSziWgBu8BcBuPxuJwQ0jpj/Pw/XuChWh32eGGENJyO/CaQQYAUuRsivu3QhblkE46bhQyRPBXreG27WARDA1FFD3g4Mlhh/ZlDns1nxVhx4Z2INzWcvLtAk/Rl1Xj8NMnOC0T+N3f3yMsqWx71C8vLCLFRAyejjW0uTwODbhh7OEHUBTwrwDcFD5TP4QoN208Ie9Uyn1lgEAS6ONH+xEOpOksjHAuIET5chW4bduPNp6gWcpNWFGNuAQAC+fkSABuGT7i3Lz7fvwUc+FZIRYCN8AZnpMpWT/Pxxy4KQBHTjUWKqDrdByuB6vgFG23YiyAiSmktBHarY7Ctk7odnuhF4EbIJEUITDgVtcQ0josXmFO8AOXmwE3ACE63MbIfyZutzmeEUaKuZoONwAyGYuEZDH3JkeEONngWIbDjpBKgZvmP0P4O91wGFCakA2twWuAgmjacjmLDjeEu06nkldOwBuAm9w8oOtZiy+Y+xnAbUzgNhanHlzQBtyWUokUVUiRow3OtqNuM5z0GuHNXjO86TXDyV4rHHebAty6rdAlcGvz3Kw1WiHUmwRu81BjcYThZCbA7XoULq6H4Ud/JI/rUTgfwPE2C9cIL51aIQUUXHDg9lqud/w4XQFXwBXIFXDg5uPBFXAFXAFX4J4VyPO1AbaJAwKhpO2OLBjh0CB0ayOsFItGyUUUsPAiaBsRBiH3Fxao+BsLUISXIkcOFoZYrFeDjk8Fh1sRuGWwKAdXtriXBEQCixQyYN9YAMORYm6az58/01WTFsjXTFx/G+BmxR5WgZuFlHaoHQGTFo8gJNF8dslFIQtkaAMIgIUrq3JaDreL8/A9c+dtAiTI//UGzigCN+TcAiBpMn9ThDSmoUFMg11aCAMLZThS0Id5aCvyyJnTbmM7EGJLYCSFBwA7qIf2UQSQ0VFi0MpyWgm0QogyoVUENXBGpXYYqLkNPC2PQ2gn7jKENr8JkvtLgVuzyaT2dPdE/bJTUsefVHMUrQEUOA617fk43ATc0BZzCEaAq7AI27Z2SJ/mrs9UpRIhcnPoNx6HwVByAl6cI5/h9gCX48nAn1YPFuC2+zlpxUDEJfaA/cgxCIcbzsnsXFiB4GkeYZimnjMyBnMILgVYVucTA25whSEE3YAb3G0K3FpNcQczrDRzuNUlTLPRgqcMzrVlWNYVuE2mYQz3FYAb5lOANoNuC7lB0lCACEAG4IV5WQonINzUuL4BN4Ntki4A49ocbs0MuCF/G/4J22g26qHJaOYMuM0B3Ay6zcJ0Bugn22KuNxRRWMDBBjg40xsyemMGN2KYdkBCVOvLJUNJUQxhrw1nWyOc7DXDu71WeLvfCu/2WwLcem0Ct71um8Ct1e6EBoFbm8BtibDSZY0huKPJLAyGo3B1PQwX/UE4u8JjGL5fjcLZ9TicDyS8dDBdsMACoSYLP9hNkXv+yvXNuwKugCvgCjwZBRy4PZmu8Ia4Aq6AK/BCFTBgUEe+NnGvIfcXQ0mxWNzDgrEbup0OQ0rpbmNY1DIsEC5ksG0I4DYMo+EwDAnhkLMHVfYWdP4YcMtD+RLoyJ1F+wRzFpYJaMXcRqwqJ9DDYAM9PUwILu4pLpABGQaD0NfCA+ZwAzTKKwvuCtwqYSHyzzEc9iQcHabk8tCIkIYhtVh4WmXB3OmmOZg0PxgTowO4DYfhqr8KSOCUwr9Z0QS0Bw4egL9PnwRaAtQcI8m9hdFlsCiBGmmDaFd0NlJDhUV57q8cuN3YDg0PPnmDAhjicOt0O3QX0fGklWwr4SMTx6OyIu002pdwaA0lPBihiBn4+xl4atVmrUJpHIfIJYi2HwhwA2RG+LS5tZK7LM0Flo+L1XwVRiFHFcYhnFEYh2i7wVOAQkBCc7jBqQPIDLiV92MRWCos4liCuwnnAVxFxfBItkXDXzmeJjqerlCxF47JYkjppvFUBdzoEtv1nAS0UvAH52YOTu+1H1ltdp/uXJ6TgL4KTvM5RLGU5FbDOKwpBGcoZ2k++f49/PYZIer5fHKtDjcBbpg/JZwUNyu6nD/bSPLPGxZwDxtwAySTMM16i5Zhzm2LuhRNGE9nYcIoT/QlwJblcMO8UnS4STa2QKebhJUm4CbWN4FsuJlS02qlFs+KkFIULCApY/62EADgKoEbTHDzKXOxYX6fTFcdbgKCZYwiHHYGBzRcbggpRS43LZyAfwdmRMVRuNsA1I57TUK29/vt8P6wE94dtMObvU442muHg26LwE3cbW2mPDCHmwC3wBBXwEkAN4R0X1wNwo+r6/D9chC+Xgp0+47w0tE89MdwuS0Yhjqjzg7cXuhVjh+WK+AKuAJrFXDg5oPDFXAFXAFX4F4VsEU6K5FqjjYJIe2G7t4eF6x7PQC3Nh1TABCsaMf8bVhEjQSyDSXRvrjcRmFkwG0+JxTDtteCjiyHGx1uligejiGDDIRX6SHQSJOCazJ0hCkRMgDS9KXSp4GO+wZuAEzi6AKkweI+CGBitb4E3nIXBasDou1YarNgwYQ6IsccAMkZFvdZzq31gATurOSMMtAVIYOG9hI2ZKFT1vd0ytQZnFaAlggBLLsENwE3AkhUnDWHW6fLZPFYxAMCSR8WoWlM3K55ptBGCaMDMEpVW9GXd+FWXDcOpWiCVHrd6/Xo8MR4xw9D4GKi91XgJs5QKWzAtk8AaoYR/Jq7bDNwy1x26hCU6pYSNk3XkOpI8JaHwhG0VI+nS1TsPfsJ4Jblktv5nKTTrqjF/fcjoO9B2OsBnCL3nJ6TOo/E0NLYlQm2ESpyvM4YHg9Y2L/qy3wSz8kq4IacZALcGFaKObQD4Abo3GAOt1ZLCifUG1KhtFabozxBAm4K4BbLeZjM5mG6kAIOEWxpsQIDbnCI4VgScFOnWxm46VyDsFIANoDZWKU0hpQm4IYccOJuq4emFU1A2zLgJhCwGrgxVx7P9VnK4cZcbnDqSeEEfIdgtHZYjRR52prhzX4rnB50wulRJ5wedsO7w254s98NR3udsN9r83sIBSngbqsjnLTRZA63ZYSkc+6P8yjzYfYTcLsYhC9Xo/CtPwk/BrNwNZqHa3W5WdVSz+N2r5cbvnFXwBVwBZ6cAg7cnlyXeINcAVfAFXhZCgh00WqkcLUxjLQbur0enVIAYABuEk4Kpw2WdsuwZCXEcRgbbMNzBtzoZtBcPbsCN0lyLvtizqLskaAbs4ZLwm+4kAIcVABuEwJAQKvzLCzzXoFbBpjEFWWLeyxGZ9p+hYW6QM4hk+T+yos+9JlgfmvgBmeZhSLS1WOQAVaaGsO6IuwyQJM5GyVnn4CaCLoY2vqTwC3CDtu2hpKZS0srAzL7E6CfOiwNzkUACbei9uX9gpq34eT4JBwcHhAOIzE7QaQ67izvVL4oJzRl2yVcUHLhyTgEZLrGOCSokXDO7YBbckxyPOl2JX+X5L/K4aVB3AhwmRcwJf3HuQBQerYrcCuHKDO09XbnpIDk5Ny8n36UIizv3krVY7hp4dBlsQcAJozvzGUJh2DK4VYGbgq6boDgyTF7zRxr6BMAN4bjs0qpFk2Aww7gioUTpOAMHWgAWZnDDW43KZqAEPl5mKIgwVLcu8iZRuDKnG5wwom7F5gcANuAWwRvDI21jJGMXWdlUgklFdhG0K8uYbuJQocbq4YinLTBdrNKKWGbhL8iN5uElEpY6WwO6Kc53GKoOF6TGw6zmYI2ADd8JyDVAIrVLBehVQsMJz1g3rZWeHvQDh8Ou+HjcS+cHvXCu6O9cHLQC4d73bDX64SuuttQLKGGeZaAGaUXJCQ0OuqGAzpJL/vX4fyyT4fbFzwuRuHL1TicDWbJ5Yaw0tkyzDyP28u6uPGjcQVcAVdgCwUcuG0hkr/FFXAFXAFX4PYKMGeRutskZ1s39Hp7obe3F/b3D8LB/l7oAbihwh4Tt2GdhFxC0zBRdxscIMOBhpTS3TYWJ8OtgBtgkSQ5p0tMAUMCV+aSkrxLbLuBjhJkYBid5kG7V+CmIZQrDjeEU80EjkSHlIYCQkdJnI7j1GT7TNKOHHQC3LYOAbRQToC/w0NChk5WUVK0w0PDELlEFVCEBbiFEnMBru4sugQ1lDN3lm3jcGMOMoK/HgEuYR6gQYSPUkyDIVyAHhH6Ntnv+BtjrAqe3g+okRxu794BuB2HfYAahAG2kXtO8rKhYqX0oSbd55mgYcHUUCr4Mrw5b/t1v5A/bTvgpnnkVhxuGcDFuFL3ZwyFA4BhvGIRuBE8ALghpPSLVOzdOkT5+Djm4vuZc5KVSunclFxy99OP78PHDx/DW+1HADfcOEAoPHQhkCmFlEanrFX01JBSgmreVEC1XG07IfhZ1LAI3Cbi2gooNCBh+QbdOm3MnQaUJb8aQ1cJsuYEbMjhVkOYvgwrcZvCzYZMbAS+CCUWuAanJQAX5z8tmhCrrNLtJkAvvoY5G+d6HeH3tNXJPjT/Gx12zMkp56NVJ43ADUNKq7vyc9AlVinF/LYJuKFSKcJQ8Z2AKqUzHgMAI4Bbz9xte+3w7rATPh33wsfjvXB6sh/eHu2H48P9cMjUBqj+KrnbMO/D2SZhsfxSklDn+TTMJ6MwHg3CEFWCAbwtpPRiEH67HIXfLsfh+/U0nI/m4XK8CIOJhJVSX69UevuLCf+kK+AKuALPUAEHbs+w07zJroAr4Ao8JwXMFYMk1HS3wdmmoaRYsO4f7IW9ToehUJLmx1wEkzAeDRluBTgzZA63kVQr1dAhc+Js63ADLGKFTXP1IJQPeeKYZDs5ewCO6OoBYEDOOa3iKMn2E7Ti4v6BgFsxh1vuLEvQjQ4lS75vri4CN7hYzJE0jsBtW4ebJPxHDrdj5h8DICUsYr4tqYBK8KchiAKKBLaZqyzmWYthuQjHkrDcb1/hzpLCE9sAtxhSWnC4SX64MnSjyYjw0aCVOBtZ7VMBJENs1SV2P6AGwO0Dq1siBx5BTXRZivuQsIDA0IoVKLegjpIQvxU1T23PIdN2DjfJxVfO4UYHJ6Fp7ppU15MWULA+lSIi0NvOBQVuWzvcSiHKWkCCoa07nZPoRxl/LJzwAMDtw4cP4d3bt6FcXZW5AengzKq8qitKzodUOIE53DTMm2OQ4YnQ8IIOxa9fvsQiLFIpFw63CecojOdGXXNhEsIiFF+qgMr5ZsAN44e+LMIvVCmtWZUDQFs610JY4MWlOfPI3jSHHo6mHurM+7YM3BTBkwA33kixL6J4bJLvkm9TZxyqc8YfnR/w2RRSqjnnRB7dhYRNQ0s+COpUw1jIw0JKMV5lDjfYxoIJzN+2CO16YLGE414rvNlr09X26WQvfDzZD6cnB+Ht8SGBGwrBMNVAu83zrVYXMG+wDRWzUcRnOZuExXQcJsPrMBxc0+UG4IbCCV8vhuGzArev/Wn4MQRwmxO4oXjCzIHbc7p08ba6Aq6AK3AnCjhwuxMZfSOugCvgCrgC6xTgIl0LJcRQUrrb9sPBAQDYXthjDiKk45YE3qw8Nx6HEVwEA0A3AW5YVAO4wd02ySDP5qIJ78Kbkzea90uTnGNRFRBKJcUXADvM5Sa5yAKBmzmLCJfoBJEqm9Elds/AjaArVuVMFRElLFJgW+7Oy11myLclDjcDbrMwGiuY2CGkNFbYPD6OsAiuHnNbYaELR4o4obDAFqcLQ0nZ9xIubOGQAKbMnXapwC2rDro9cENOO3G4wSkjBRkEWkU9zOUWgZu0xRLzG3BDX1qVzYcAboS+HPMtTbSPnGwyDosuQQ2FVeDW7rSl7WXYpa6u3YBbKsIRnWUG2wrwWfuV3Sp9WgRuKN7QD5cX24eUYjydngL8pWqzsYBECLc8J+HcvA7MJXePDjcAt7dv3kTgJuBUxxQcXVlifCseInOjAiOFVQXgRtepALcfZz/Cl69fCPJzhxtcvQDKdIjhvFaAzCI0moMPRTX4oIsuATcWTWhkwE0daHBbLRWbsd1WSTMPC9fKmrUMnAG+STEPPS4+aUVSSwmAmqj5+afOZeaDYy5AgEHJ4UZHHomeOOMw+bJ4B/PhmabJUSe6ilvOvi94w4QPcfuCJgJrdho1yd/GqqQC3P6/N/vh45uDcHpyGN4eH4WjwwOtvIwbPwLcmAAPfSVJ5cJyMQthPg1hLsBtOhqEEYqWoHBC/zqcXQ7D18tB+O1iFP7f5Th868/C2XBGh9s1gNt0EaYO3PxCyRVwBVyBV6eAA7dX1+V+wK6AK+AKPKwCOXDrMJxUHG4MJz08CAd7cBa0uWgEAKOLbDplcQIWSxgMisAtJsZOrqq1wO39+/ARFTatOiST1e8FgAvJubRkAmwCo+hyk0p+4EYEbsyVhKToEraIRR2hVb64R+GBe6pS+j6CCanKiQU+QlwtdxrhUhmQcJEsCe4BvCxsMXckwZ13pnm/NjnLCNzgzjpWdxYgl+bAYzEGhnEZcNPFuMI+JnKnEydVcQRMlST3KYfbVsUbsqqtsUopQ0q1L7OQMgu1pTum4HATOAK6ADg3BuxQZ9Q36PFZnHZ3X90yd0alsGYABobZAiRr7imCEOUPBk1Z1VePNa/2ClCTF8DYHFJqDrcjhQwYT4DP6nDjWCq7JgE3shBlhrWKs4z6mTtryyIc5phMTkXkQcv6cetz0iA4+hFFJAT83V+V0vfhw+kpK77S4cYquSXgxn4TOFQN3DixMLRTXJYzcedBQ4RY/zgLCE9fAW6jEd8rIZnqHtXKz5ibWDnUYBsBlkEscbgBgJvDjdWDMddyxpW2Svi1OtwiXEuQS9Ba+hFTm7wi3E2Am/wYDLNKt/pa5nCTYxDoxtOXrE23QeCXYBtz4dnetW1SzEOLfDCsPh+zmL8XoVELAtw64nB7u98Jp8cC3D69OQjvAdxOFLjtKQRvtVlllTnpGN8KG6C62yqAG8+//kAcbpfD8NvFMPy/y0n41p9KHjcDbrNFQOEEDyl92OsP35sr4Aq4Ao+tgAO3x+4B378r4Aq4Ai9cgRhS2mpzcdrt9jR/Gxxu4ixg7hzmScP6Rh1uBty0aEJ0uBG4iRtoY0ipAjeE8mFxD8CH6pBwpDDnEha8TLRt20sOIwFuDYYYReAGVxmBGxb31+HK3DQPBdwQekfgBkCCcFiFbaVwWFugWkjnCnADYEION3XnbQPckH+M4ZD7+6GDSqmZY43ATd0osvZWIECHm8A2urnqKeE/YOpVVqxgW+BWdPwBXJnDTUCtuBUlj5OEuSpw00q2dLAQuKlbcTwmcLu8OA/fAIzuGbgdHQOcWlgzwtZkTAlwSzpK6jkr9tAikEI1TLr5NOwSnxnAnUd4KhVndwNugAzlfIbJKWTFRMy1JQVEEG5XBm5oA3K4SeGGbcZTDFFGTsA8D9rO5yT6EcBSoVVpXN8tOE3A7egocwjS4YYwWwwrg10KTW1+j+YtoVpzQLcsRH3AipcAbj8I7+HSSw63Pl21uDGAz7CYQb0hIaRa1EWKJMCBiFxt4EUKyzQWlH/HpGsa9qlgnjhMzxM1jyk809xritXi5zPIlkO4SN807BM3LugW5g4EwhmEJHAjbJN8cDJvqEsOMBDv1ZxvMSxcIaZtR6qUFoveiCuOVj2CvO5tHW6gkzj/CNyQv217h9vny0lASKk73F74xY0fnivgCrgCWyjgwG0LkfwtroAr4Aq4ArdXIBZNQGW9TofQDUUTANrgckvATSoUwvuB5OAI9UTRBAFtKaRUCiZIVToANyy2sQ9ANOSHA8TDYhgulFMCNySrf5eqQ2bJ6uGQgNtKkm0bwNMcTOaKAuigw01CUOH+EdBhieK/hc/3CtxOmXMLsAtVXRGKuALcSu4OLnCt4MNKDrcRK6zmBR+2ASTv3iL8D66olANP3FnmcBM3i1RHVXcdi2UIbCs44mJlxlRVchtQ84nVUi0UUYEHXF9NAWjiVEyJ01NeOQmHlPBg9GXujBKHFvV4COAWNWzTfWjgVHITauEEg4TUUopO8NzR3IMgGByH6uq6DXCDW3Fvb595qwSeWgGR1TBlceVYW8ohpckhaJVStxlP79/jnDwOBwBuOCdjWOYu56RWp1VgCQjOYiAZSL4P4CY58MRxKg43QEiMKXi7AKk0l1mev4x+KXN+AbiJw81C1M3hJjkNV4Eb8leiMADgJ91sAG6EbRLmywIlEbgJXMtNZwKzdB4Xg5uEZBKGye/WXD2LCfYM3EUYtkLYyt8NkjQxOdA0PF9ejMCN3wsK3ST9nYHKFFYqjjsB5vwxaMfCMKhQWgZuyPcmwA1aI69dt1kLe+36ag63N/vh9FhzuB3t02kt4cFtpkBgdVJaAtlRqOSAE4RFExaTUZhkIaV5DjcUTfjMkFIAN8vhtgyj2cJzuN3+MsI/6Qq4Aq7As1XAgduz7TpvuCvgCrgCz0MBcekINBC3mBROAHRjaCkWOr1O6LRadO9ItB+gG5Jgo3ACqpKOwkhzuFnhBFYppcNrzoUkYEolcGN1yHdM+G/VISXnElw6cMZMuJBl7i9UieRiTrRlu6OzqMnFl7hpxkyYzSTn378/DHCL1RyLwM0qhFoIZXIjSYVSy+FmlTCZoL0P0HVOJ9I2oIsJ/9++1UT7mgOPIcAShohQSDjcrCIjFqpc/DclubvkmVIXkBYrQGVGA3+7FG84PRUAmYCHONzYNwhFXgkrXQTx2KA9cIqhHSk8GM6ohwduyZmHcWauyXJoLqEpw4LV4QbYymM1V9xqOOe2DjcLiYyOyVrmmMwLJ2g+Q/YpqqVaDjeElLJoglTYPM8q9m4F3BiiDOAmFVt5TjLX4G3PyRHDzy2Hm43rOwdupZyKgKBxPlnWWBGUMGwNmBJXFsAQinZKSKmNQTg+6XD79o1uwdzhhhsPucNNAFtyuDFfooZoypyr7rQYqqlkTWY2hkoCkNNJZm4yYVri7IowDI45hWEaqiplSLL/ZgUV4r/odjEfWYhp7nAz4Ba3TUAojs4UmFoKy9XcbpyjWVQBVX0lZ5sVjCGEY2EHALcQOgRujXDUbbJowmqV0oNwcrgXDm6sUqqwELncWKV0TOAGSGpVSs8uB+GL5nBbqVI6XYSJF014Hhcs3kpXwBVwBe5YAQdudyyob84VcAVcAVegqIAsqKzSokE3hJZ2Qw+LHMC3bpcuMjhFCN2wHlwm6CYFFADdpIACXG4EZZokH4tEOKgQrrricCNwk6qCeXVItAnALbrlDLhlTo9QR0jpGofbAEn/7xm4If/c+/fhzRsAJssZBegi8C9VlBRXUoKFlmxfQCeT3CPXmjnLNPJAoEYAACAASURBVJQTTpqtgdsbFJ0QVw9y4JnLDm1gsn8Dlbo4J3QgoGkGVJ+MIaUaMoj+BHAjINmyuqUk28+Am1a3ZE67WN2y6HAjRCVFEAAZK31qPj64xGIBjPt0uCHZvoblijMqwTNAU4xnADdCBEu8b8AN7UaFX+Q502MVSJdyCZ6dbR9SCvenuBX3QrejOQFZhCMV4CDI1aT3RDRZ1VkbTwjHNoB7fn5RyJ12U/EL9GN+TiKkHNBq93Myg48TcZ1eXV4yHPN+gdtJYA7Bfc3Fh3yGdLgBuAlsFrdu6YeAS5xZBG44F7QIC915OC/XArchXb0Yy+IMK8M2gG28JqGlAtxSeKuY2iwXmlX4VEdYHr6pQA43G8xBJ9vDHC5zOQocWHmU6Fqjsc1cbIrj8jDS6HpLVUsTbLMqrnVpc0YrLX0bImOZs42VmJF2QFIPELZlN0usSjNagJBS5HDrterhoNsMJ71WeHfQDh+OuuHDUY/53N4d7oWTg1442u+yeA++h5C3s44QeLqDEVoqVWW5f7sRNBwQ1F/1r8OPq374foEcblI04evVOHxH/rbRPPQn8zCcLgW45d8tfqHgCrgCroAr8CoUcOD2KrrZD9IVcAVcgUdUIAsdEsdTi043OENYtbTbY5gk/sajrdCNIUwF6CYOlsFgEOByk4qlAimYSBwOt263ErgBdCB8TapDSggY85opcLMqmxaOFCPBCNzElWcuKiz0xljcK3BjGOJ9hZQqcGNIKUMAAUiQXN4AU6rIKe48S26fCiYAeAkgEbhIZ5kWK/j6FWBCigTcDEikMqPlrWIuMQ2HlKIJM6kmKInH1BGjSdEB3NThmFc1jcDtcsfqltFhZCF9ueNPYZvlcaPzRZKvw9WD6oMF4Ja5ixiKeN/A7S3Abx4KC5egOMsIfjWs2fJppTBOAdWdCNykeEcMbUYOt12AGxyCuWMyG08JYgBsqGuRoYUCLAF1cuCG8XTV12qzuwBcONyOAMHv6Jy0vIoPAtysuircng/lcMuBWw7bcJNC59WWuNxSAQUDWBpNmoVnLsvOMAJzDSs1oKch4QxZ1QqodKABuDEcVQCb5UyLDrbM8WZxqrGyaLQPE+PGSqcCddXhpnOIYDsr6yCQkE62WJFUczVm6QCkwrS46qBDu1EL3VZdKpV2m+Htfiu8P+iE06NOOD3shneHvfDmoBOO9jphv9sOvQ5u/LRDA47LhkA35PJEQ9F0zLMAzRj319eDcNHvhx+X1+H7pQC3r5ej8K0/CT8GqFA6lwqlsyULJswduD3ihYjv2hVwBVyBx1HAgdvj6O57dQVcAVfg9SiQOZ4Y9oTwQq38ibxUcNjA7YNnA2/R6aaugvlsKvncCNyuw/UAOd2GTCQO+MW8Ro0m8ylVOdzEWVRc3Cc3jUIaC1HKF0U1hJQCdGiVUgspnSCkVBxuDwbcNEk7YBcLPiDxuuZuMzcS8ntLRUIsvCXBfQQkcwFugyHaLdVBvyKkVIsE7ALcAP1y8ELgVlhMWh43deJoW8rAjdUtAYt+nIUvOyTbF4fWoQLIzKEF9wkKJhC4oQCGAjclqBgjzZgrDCGoKZzvYYAbqltK7jSCU4blirPMgBsBYV4lUkFXsXiHAjfmcEP+OQFu0HCbkFIUEEHxhgLAhePPHG50DGm1XhlQOp6SYxIuI4KHAYpf6HjaAeC+e5tVvV1xuN3inNQw73t3uK2ENK/L4RZjLnWut8RpAMBh9xxuQwNucG4JcBP3aEurAOPGAOCbOuwa9dDUvG4I07eqqVbAYMG5Q84TCckUMC0uuAbzmEnOwxbP9Trcc3hmUQZ16uHdAO2EXCgsIH8bZEsOP8nrRnyWl+nMLIASyQoA12DqNKuAKqY8yX8Hd1tsN9zNyHk407yNrFQqxyF53wS4teBya9ZDr10Phx243Ay6tcPpQSe8PeiEN/vtcNxrh4NeK+x1pEhOcrm1QqgDutXDPNR4XiDXIkJ8r7RCqQG3b1fD8O1qFM6up+FiOAtXY7jbFmE8x7mFEOIsH93ruQLwI3UFXAFX4FUr4MDtVXe/H7wr4Aq4AvevgCXblop0WCCay60ljjaEbNLppmGmqFiK8NImnFFaTW8+C9OJADfki7ouON3GdOIAMt0I3BBSGh1ulsMNYZbZ4n6RXGJYtDGHm8JBcZVpDjcANwtfU2cRwjOLOZewQJ5wEXjTD7aL40VoLRx4CH0FUEIo6afM4Sbusl6EfzlwiwtN2kSgs4TwYqEMJxp+6ERTFxDgGpOzf/sWPm8J3N5ZSKmF0dHpJC7BKcNZNRcU24AFsrhVYjL3proKl1JNFA63WwO3k5MY3pqHZgJAsvgFYZtCowiw4HBDf6LvEU68JJxDjkBrB0Jb761KKUJKVwpPaLECAjdx60horjoV1fEjfYk8blbwAa44tP0ngFsJ4LJqa567jaG47ExxN6lL0Qo9SIiyOT1vMZ7ocDvKwrx/8pxUII+xnVdLvfMcbqenPD93rlIqp0Ws1LkoVSmFWwrgcl2VUtxgwBhB2KpUJs2cbQRjcAgn4AY4Bleu5HVTJ1mE4oswJ5SW4jM4f63KsHS5VRdu0xGKGyANuIIJ3UDDANnmdLhZPjVCN8AuhXYyAwhoI0jjLJQVTmDJU834ZjxOQ6iloqpsQTcQanDS0d0GoC5ztlSrxjOOYSphphoGzfm7VgtobkvDSuFyO+w0wps9gW7v9lrh7X47vNlrheO9VjjsArjhe8lcbm263EKjGRa1BivLTueLMJrMwjWB2zBc9AfhR38YkMPte38UzvrjcD6YhsvRLAymyd02Y+FUB273f8Xhe3AFXAFX4Gkp4MDtafWHt8YVcAVcgRengOVwY0gaE8BrEn0N1cTiRpxuvdDtdSWfG15rtQiOuC6jmyYDbtdwuQ0kn9toTFAAINC+MaT0hOFrAFtwbYhLDEnLxRFFl4cmNI8V+wCvCon2kXMJSd1HDx5SSkdXDzmj2gRGBv+Yd0vDSYV1SXJ7HB9gmxRNEBeVtRuust2B21u6ogp5qwjcRBPkpkqhkJZ4XfJJSS4oOFcAukTznwFuUjRB9dBcaBhnAFb2iEnULek/WSTclZKXyfo+b8dDADcAVTrLtDoomDJcORyHOgZt/KX8h3LetJFbyiqsTlMOt1s53Azgdjo6nrRoAqGGhpMqPLX+47mrRRPoyiPAHbB4yM7jSYsmHB4cUIsEE6UYw3bnpFWb1bH9EDncANzevqFj1qqUYq6SKqVwfgmklLDLfDq38Em8ThQl5w76caS5+AjczsJXVCn9Vi6aAOA24zYjbGvAfYaCJJgvAdxahEu8uYHQ/AJ0Q4S+tQnADaBqHMYsNCI5IOeEZXA06o0G3GxA+DiccwDmCFlFDkE63OZhznNe3XF0n+FvcZgBlrH4KAsEK3ATm51UG9V/oxfNTHERuFkOPLXAsfDDMiyYtw2wDRWsAQvlwb+RRzKCQ21DLYjLrSGhpczl1q4ztPSk1whv91BIoUXX23GvGQ67zbDfaYVup8VzrcHzrRlCoxUWtXqYLethMluEIYDbaBKuBqNwcT0MP/qj+BDYNg3X4zlDScesTgpHY3k8vLivej8gV8AVcAVcgQoFHLj5sHAFXAFXwBW4VwUiNKDrSiCQ5XGju40hPOJyKxdQsHxEBtxGgwET7cORlIDbiKACoUjrgBuqlB6fHAcs7lEdFYtIwD+BVikPWgRuMR+ZVtpkBUWBNAABMVn9A4aUCmDqKZhoMGSKYCSGwspCn4BLgZsBEvwLHF/JEQVHklRD3Nrhxiql6kiKeavqBG2pYENpUckFdAbcAOgAOZFs35xlKDxxtltIKYHb4SGLbkhOO4WKMTwuVS3MISCAG4prYBEusEPBX78fLh4wh5vkEkRYrlTmFGipIbCWgyqvFqn9iVBswAs44HKX4G2BG/SL4dLMT2VhuAJfOKKy/rMQZRlPAG4jnoe7A1ytHHx8HA5RpRTjGv248zmJqqYSGkxohcIDKMJxn0UT4FR8g9DgPCekuiZj1U+ZUiWXmP0YcBMojujvFfjMc+FH+Pr1yw3ArSY52yxvG0NKtfoznFkAbnC1MXRf51t1uUllUsCvRZjjHARw09yBgObzuYIwONwA21qd0O5KMRsAPD5gGatLSGkEbgDucJLO5zwmEDTzp7EaqRZwAKiTIgtUh/+3KqmS/xG5AjVfHKuVJlBnIaUAhQLcUDhnLNBNc3liHoqVpjF+FbihWil0QWjpXqsWDuB069bDCcBbtxGOe5Lf7bDbCPvtZugRuLXEDQvgVm+GOYFbLYxnyzCczMP1eBquBuNwORiH82u42vD7JFwOp6HPUNJ5mMw1dxsKZChYvNcvW9+4K+AKuAKuwJNTwIHbk+sSb5Ar4Aq4Ai9LAalqJ+F84rqSvECs/tmRRPBYbFtYKSoWYrHDRR4XXViYisMtAjfmcRswf9RwPCZ4wkJtLXB7/y6cHKOyIPJ+yeKeTh0krNck3IBtyEu1mEvyf+YkCgKvEN6awidlcc/Klsid9f17+PwARRNWgVsQx4c5TDQHUqosaHncUiXHBAo1dG1r4PYxvNOE/1bpFX0EbQghrUKqgUodwpYEnVUVtVoqFuSTKapbioYXF7sVTXhvfRkdf8VcaNKWYmiZNKcWagp8iRwwpgDcUESC7Xi4ogn7cFqyeIeAXEJLq/SqjjzFXVJtMhYskLDLHBaWK71um8MNFWfzEGXAj/kCwE0S04ObMDSY+0bFypTHTc6bDOAiRFmra24HcD+G94TgOCcPxLlpTsWdzknTAuckktg/DHCTc0GAmzlmxXUqbkXCI6vQGXmbFRORSp/4sX6UBPzXdAqi/75++UIYvhqiDoebAjfMow3L3yah+XBmtZoSxg2wbMCtpdVLAdzweeCf+XRCYMWKzwgv5fhThx4dbigG0Wa/xJBSONxaCCVHAQAJKaXDbQ1ww1EKsLWKqZzMBbhZ4QXmgNM5Vx1umMP4OQ1FlfBSCymdENjTncccngrfcldkLJQiYbzYjoWWdpHPjUUUagwvPerUw1FHQk0POo2w32mEXhtuUnX1IZVArREWoR6mAG5zALcFgVt/NA1XQ4Fsl8NJ6I9m4Xo8I2yDsw3AjdVoFTIWDI8v62vej8YVcAVcAVdgjQIO3HxouAKugCvgCtyrAgRueThpC7moUlVSq05qhROYP4ehawLqmGh7jiqOBtyuY+EEwBIsGJF/aG0Ot09w07wPcEUBuEkYWKpsSVdbzP0jucgAQKyyJSFNFkYHSDPE4r6Pxf05iyaUgRsWz5Jz6eYcbnDAbJ3DTR1dqYCDLNgFjogzheGk5nDLnG7M9zbLwjgvdwduBCTIg6dhuQgBNMiQgBuX4CmUTivUWoVLdKfk/rIqf/1wcZ4qbG6uliqgxvqSDi2FpwI7xNnGvFIR/kmFUqy8LQ+ZwQ60g8Ct3w/n2peFHG6Xl8wZiL5Ev6/NxxeLMqR8fIXiHaen4SOcUVYtl8BNQ5s1FLGYv02TWlnF1wjcrOKsaJjDQoBfVMvdHrilEGWrestzIYa1CnBLDsXkVJR8b1ko5G3GE6rNwnV6qMUbfuKcRA4vAW4KTlEMRItw3HUOt48fPsZ+FPgM16mFqAOwaPEBdSpGyMK+NPhUZ+imQV8CN3VZnn0/C1++/LYdcLOCCU0Bbj240czh1mqGNuZRgDcAN9i8bJ6AO3YyCWOE6TM0cxomdLgBFloON8ljxvMLoK0Nd1uDYaUsmsD/KXBTdxvmUXG4SZEGArNabTWPXHS3CZyU8xUfs7yPa4AbbohYkQQ63EYEbgCHKGQgxVJsDrA5UdqB0O1mXUJLO6xcWgv7BG/1cNCRKqb4fa/VCN12PXQ0HBc3FeC8gzNwugx0uI1mizCAy200C/2xPADa8NpIYRuqks4WAtwKc+K9ftv6xl0BV8AVcAWemgIO3J5aj3h7XAFXwBV4YQokCJRyt3VQmRRVSWPONjjcFMIxvxrcDZLvh1CJVUqHUjThGsBtqPnbZMGFRW69vqZK6adPASGlSHRO4La/x4qoeWghwqEkWT0WfpL/xyCW5a8CU0GFPOxPgJvAIgtfQ8VPuHyQtD0BtykX1YUfy1+kzwAaWxVNKLnzAEMYxqVJ9rGPqDVhmxUsUBcaw+7MSXM74AbQdUBHUgptjaCrnP8uVh1MEFDajAIBY0Ks/pWALoNFWwG3klsRQCACI4Vt6MuYh0+EiS5LhOJZm9kOVNnsX4ULFJEAtEIRie/fo7sIYBW6TaZTtj39JLBooYN5X64At48fAitzngBaioaWS9AKFhgotAV6XnCkCAulqmmVhjsBN8DntjkEBQClNuTATWCbFcBge38W4BK4IRffESE4c9pl4b7bnZOo1Ju04Dl5IcVAbgJuOMabftb34/vw8SPcngJ90Y9wuEleRQlRl2qfMpeI0U2AL2BzuvmQgFvsR84n56w2m7cd8wmAsAD8n3C4Ebjd4HBjSHNyuDWauPGBHG4IrUQ4qVQqrTe1SimAG4pAGORG/jaElKq7jznc6C5DeCuqqkpoKR1uVi4BYala5ZT54xDuClcz3W1ywwVfA+Zwk3xxMymaMBlLWCmBG3K4IZeb5qLT+ZxRqlqsguBPoZvldOs2Ja9br1ULe3yuBzjgOq16aKPKK+dQosOAMx+52OBaY1jpdE6nG54NtI2mcLUtgsE2wEtxO1p5iBf25e6H4wq4Aq6AK7BRAQduGyXyN7gCroAr4Ar8jAJF4NZi/rSOFUjo7YVeT6qTApx06W5rZLBtLjnWJmNCDwI3hJGqs01y+Ey5qEF+qcoqpaj0CVeUVhaU/FkI52sSIBCwRUeUJv7XXEw8bnWNmasHi7vhcCCw6BwOt3xxf85Kg6g4iLBT5BqSxb2ERHGhaaFm+ow2ALxsrlKaFwloMtRQ2i7hWNwHQ7ewYFVnkroLcXwAJCl07RbALTqSzBmVh3IarJRKpekntYnhp5r4fMzqlgBuVysaAjCgnQApAGnQBVAGVVsBO/CcnFHmcLPCEAlAFtphwE2LN1iFV4wfAje244cAt99+k/xZ5+fhSuGp9CXg6UIrTQoMLvQlApDrjdiXlcAN4/DYoKUUwEiwUCGNVnlUy6LAhsy5KLBwxrxVgyEqWwoshNNyF4cbNJUceF0m15eQ6bwNBohsTGXuLOThm83osJNQyN3H0yn60c5JADcCyJ84JweDBE4jcAM4PYsQHP0IwGX9CC0tn1j+DOAPdxfGXrEfMQYF4IvLUsNh2Y9N0p0cght8WlrVXqs6a+GnMwX4hfkE/fh5s8PthhxuNcCicg63Rk0LGmgON4SUYl4lrDJnmDncAOxboYmQVQA3hBQjVBXjpCnwcAmXG6NT9SaFFk2QaggIxpdZj6HITQtLRiSpzoMqPm5sRFegzrcc70IoOW8m4AZHL4ojALppWKkVT2But1Xgprw9gjuDbqj90MbNjqY63vAM2NaUIgstzXsn7QA4q9GxBuhm4aJjViFdyN8aQiquNoTc2lzvsO1nrh/8s66AK+AKPHcFHLg99x709rsCroAr8MQVKIaUArhZvrYeqzUacEMSeYRLNhs1LsrgtiFs0wTZAG6oiDgcjiTv0Fiq02GRhTUeqokCpBUWyIA0AG7v39Phhjxo+/tSFVHcRVJZ0KAV87YVQEqCDngPXT1amVEgzTnhjDhSvvNvvI52Il8aQpxkca/AjSAvQTLsD/+GtiA0DTAQYZtoK9r8SdtuTiDk3EruPIQ5aa65WBnRAJdAGoA3bN+Ss/8McCMgAWRA7jQAEoSaaV42Oso0FLdYmTGDNgydDFwsQxsBXSjeUHQkbQfcpGgC2iG5vxKApDNR+9BODdOCueTQ5+hL5iCTarOX6MsfP2J4MOBV3pd4HwATdCRswGI6OiHVEblcEHayL1dAzak4o7Jw2P2YS9DCRFHp1dqeIUsFbgJRG9w5256Pwx8J/G7rcANwM/1aTVTZxDiR/QvAVWdRNo7MdSQ5534O4J6ennI8HR+jHXn14N3OyelsKsVAAB8v5ZwUh9tn9ifzoOGcvIZTMQenGq5uYyUCEoDTemi15ZxcB9zevLGckACn6VwQh2ByWBYdbgmesthD1o8Gn8Vlifnk65ocbpurlMIhBldaZZVSgi6tUjqVUExWKaVTTcdfkOIFAG4IJ6VbFiH++qw0LSzrAtAM/KdwUq1SClbFcGh5iMNNxlasUpo73Pgv6mxTd5sBM+FzcNFpW1mZFPncUG1VoKEUwJHQWHG55ueRud3E6Ya2NLWYgjneWnWDbTU68vA+SWsgzUalUQA3ONimCymIEB1tDCGV98DZZg5bz9v2xC9QvHmugCvgCtyzAg7c7llg37wr4Aq4Aq9dgejQYdGEphRL6MLV1pOqpJnDrYM8QViUMRE3EnkjdEhyDY2HI4ZyjpgoG26GaazsCI1RUe4maCXA7SgmOkcYJ4oySPiehAdGR0r2moUjYlEZK0PCTcPFvVT6JHD7/p0hplcI/xoMGOqEBSAr9kXgpqGrFnYG9xsWfc0WNdkE3FLoXaqKmDu5LARRNNdHOVfULRxJn+AsOwVwE2hJ4IYQwCYqfkrS/+i0s5BZXSlbO+R9lksODrfrCLryEMCtgZsCI6n2WWxHOY8cqx0SPsqiP8JTA25waGXw9PvZWTg/vwj9/hXBIJxA6EtoLcwAeQUFrFhlWwOrAB2roEaAmzkty7kEpVJpDrs075xgrwhOAYKk7QBuKDoBh1ux7TsBN4RXAz6jWqrmkuOxJVIplSLz8aR5+JjL8JYONwPJd3FOWqXZgWmh8PHz598I3HCOAoKjyArAKbTDeNVyLBEw0uWq8B1jxSD4qlMRLks43Oxc2Bf4zHBYOReqoK+ElSbHp1T3TYUn0EbAQXMqfv0qwA3FPPIQdYRdoporK8bS5YYcbZZvDW40CeFGGCd+h4MSc6qkw0wVQhGmz2qfdLcVgRsrmSIUtC5VSbG9Gm6E8Bkwjgna+BDHmhSJQOlVxVPUl+GcAMUW3s5/tPFlIEtveGh+OdMp/95U5kVQyLDnOW7G6HfAFMBNfrcqpTGvZYl2iVlNtNDmhwZCTeuS300eQWGbhMTavnl4EbpJbjZxvAlo49wm6esctr32ix4/flfAFXAFMgUcuPlwcAVcAVfAFbhXBQy4WeL8pla+kxxuPS74sWBFeB0qwzHVECuH6oJQq9DBnYIHYdtMFleSJD9zifXWu8TWL+51Iao2BlswcWEolQi4SItVLVmhtAyLvnChjIqbqHiJCpypYII4ZlhljzmIig/sttFsMqcdgBug4Nu3b2MIpTmBDBZGdx5hoeWIki4UN4YurrP8R9hnFSDBot7yRZVBF/YDt52FchbbAVDTY3ELAzXmzoq65e1Rp51AS8klR2cZQxHhSNq+HeJWhMPtKOwpMELlW4K0HJxWQaNCO0pFJCJw+xIA3FAxsm/526z4xVIW6nDacIxqRU/rUxAGtGU9PDVQA/ALZ5SGNtfE1RWrW5ZogwFDAXMSzgl4JOGcCfyiQiggDV7H+MMPwBGgEcY/oF90lgFYosomc6eZ2zM7FwyYVowrHPtdjae82meC4Ludk3C9EuDG8SQQ/PuZOBUR/o3xBlcgQI0emsAfdViZMw19gPMI/YhzYB0EF4ebAHyBlhoOmzlkCbjWwEurTFuoHKxj0Cq9VgM3uLMA0QDUAMQMuKEYjQE3rQqt7jIDR3Qwsj2o+CmOMIZh2pyEfyd4xHskjxqdbaRTAqsFukmYpeRaywar5UyTMiUC31h4Qx4R+kkPaEvA0TJnZ6Rrtl3LgaeVX2M1aYzBiRRK0Jsv+XeCVQYtf7nZ5lNRBzmnAd74zLB8ec1yyIliqdqoVR5F2CiLPiiMy2F12el7r1+yvnFXwBVwBVyBJ6uAA7cn2zXeMFfAFXAFXoYCMfE7QtNQ8bOpYaWEbJK7jbCtnfK3LRkaJK4FJLYHPGBFOs03FKGVhjKKI0VyLpUXyJb3CxCr2uGWdM7dYul3WSgmaAXQ0SfoQH4ohJJ++QLgdhYuNX8bQxA15xc+jAqBBG50ZljoE5KUI+RUK5WuAW4pHDa58yzZfjFfmsFBOR4LhcLvAENYnJojCa4ZLOZzZxleA9C03Gll4LauHaxUqi4XLjJXIIO2RYs8iCNpNfeXgb/t2oFk+8eSbL+nDi2GBxcBZGIdmg9KISShVXRoAfwlPb58+RrO1oYhSsVDcWBqXyq4EAecwtM1oMaKd1TD08xlWTj1LeG+HANyhJmrqzgOBTKhX5FkH+/Bz0bgVireUDQFKSRRcGJspQxwbzOeUkjpcdF1qv0YcUtGLtafk1XjCeBUXKdSdEBcp3DO6uEocMtdp3M6FnG23ghOUYQF8wmKsBwAuFn+OQn5NfCyks9QM/gngF9dyGR9wQfkERSAD+BWp8tN3W6oWIowUkIxCT+ms40AKYXPWo41qXBssE1zH1qFVQ1Rtyq1wvHVaanblL8R/mnoTB1t2nEJuCm4wudWvtKsXeoKk57Rd1mlAasybA49y7lpc6k8Y0wCHFqxjQQXV79HBQTqPKlzJQGbFlhgdVX9Pf+0udzMQcvQUXO04Y168ngY6cu4dvGjcAVcAVfgLhRw4HYXKvo2XAFXwBVwBdYrUEoYjlxrrTbcbALeANrwO3ImMTl3wX0hLjeElUqeHnW2WZ4kLRhgVQXLjhQADgNu5nCD2wfvo5umgcqCcWlfyPlTPqB1LjEDboA0V1dSTVCcNFKxj7mC4BJhBUNN7M0E3+LUk1DEOrVALitzuFW1HTARUDFWt7xp3GU5kAqVHEshpbnDrQq4bW6HgC7+5LDN2pa1A8eK8K+bgBtcSpvbkQM31UMdf+skMQCJ5xv7EqF8cEX1xRWFcZfCSSX8DNUYJb9gCmuD6wzHh+IQdCseHLAvLR+f5XArOC3hjGrDnSfjcAWg7qghwK+FEft4CAAAIABJREFUlObADePGHG43Adybp7EE3+5rPN3dOflNIPjZGV2nAJN0nU4n7Hu6mzSfmLlOCWrg9GJVYUDyhjoVt+jHeE6mc6G6LzMNAX3XnAtoO2A4889pldJU8AFhzVLJk9BNC4EwxFSrgVrxFHGVGehKIJBjTSvSsqqqVmdOobBx4Am4N+CmocXI4SbhsQbchF7lkCrBtQSM8/BMOuTM5WZ53UqkalVDc8IJdENfmcuZYaRZ1eabgFs+zg2+2REU/y7gPzlH9T/mFCz+7RcCroAr4Aq4Aq5AUQEHbj4iXAFXwBVwBe5ZAVtkygINQAJ5h+AgAThCOBvCsfganWAaUmrOIUI2q0A3C7PowkgVMfNKn8gvBtCBhOwGiyxZfe5w2wpaZcoYZMDC1yozSpXS7+HLVyyOAWmQmH0olVMXcynmgATmqO4XFmExs3xDAg8BEqOjpt2OwM3a/uHDB63KCcCkDjdCmjIsvLkLqwCTJZcXd953LuzLoAv7hHaV7YCzrFVqRwVwKzrt5ivA7WfbIfA0QatNwA3/vk4P6PD127dwfo7QYEuyL5AGP5JIvSbAjfmvpA/5PJ1KeHMD8LTLPHcG3ExDc7gxh5uGc0pfSk3HbYBbeRzmub/QlxZSWgZuGFNb9+OGGeF+xtOWIHnlnCwCXBlP38PXr1/C2Q+tNKv528R1OicsSsBN3FF0LGpoJZ2Kjcb2/VgFwTfA5039COCGY8F5KcVihuqa1ZyQVrlWwz4lrxsA3GrOPZFM50tzYZUgG/Mwlot2LKN9TUJIrXKoQjiCPfmHWAXUwFt8NvKWg7+I2nT7EbSl3IVyLljOOcmlVsixmYUCA7xJSHAqgFMJ/zeM6xUHXvmFMhC8529O37wr4Aq4Aq7A81fAgdvz70M/AlfAFXAFnoECGXSzRN7IP8RwKAFwXCxacQGGO5l7QRfE+nd0YXANKTmJcocbQAeABnJDIYwUoWt5dUhL+L/qptkMreB2ApTCAjhWKf2OsNJv4ZxOGskTFZ1r6pRpNdXhNoNTD1UBxbEHWINFPlazgFfIaYe2A47kbcexWFXJanfebm3HIh5hgARMX7/SFYXjKQM3tOV1teNMXFGXl5JkH05FQhpUXQSEqTPHINxBs8x1SfelwVNUKqVbMY1DjD+MQ2jJSq9aYXVrt+Ia8Fsch9KXlmS/DNwwhuxceA3jiQ4xhJMifxvCSTV/m1SalSqUMZdZBG5S5RKsBzcG2u3H60eck+jLWPU4D1PXAgzidEPIqBQ2YK5Ihm5mYchx7CR4ZfCtWJG5VDymNKVIOkvN3WZON+Y9Ww/cqmclo1a6rUIIaQJ8Btw4wReiTFMVYlYt1erIeaEKy+X4DL4YvYmugCvgCrgCL1wBB24vvIP98FwBV8AVeFIK6ELNFocIh0q/IwG35vTRkFGGOmUVPcWFsRp6Zw435IMD6MgrCwJ2WP42Ax14nznccgfWOq2wgDNXDxbuAB0IOcSC+OzsB4HVxeVVGAyHYTIGRJtxIciFfbMRWg1xuKEQhITGloEbcn9JlVW0HUAEIYD31XYs4gHd0G5AN8v7BeDGsMh6nWG3lmz/1bTjB/ryh1SaZeELCw2WvF4AbsiRtZzPorPNYJsUyUCZxhodiL3SOLRQTvQtdMU4vdtxKH2JMWluKIxnwGzsC/t9Nf3IcY1zUgtfIMxb87exQulGhxtCwRvSj73ifPJQ/ZiHk1rBB3HoYV7JC6Sk6rupmix6vpwzTQsmZG4yc1TGZP9Z/rlU7SGmJtOKnVlRFnOtxYrIN33baBBm5hLbOPdmLkFxuPEui/4/B2/ibEvViXO4+KS+Ab0xroAr4Aq4Aq9MAQdur6zD/XBdAVfAFXhsBVLV0jz0SSvgaePEoWDuhSxvz5qk+ABEAAsAGJbHLXe5maMHYXwGOsxVZ3qsW/zZopRJuVEdUoEbwkrN5YZw0qv+dRiqCwXhaVj8wXkiwA0hgwLckLcpAjeEISLZPt1Tqbpl3nZzRAHSwBGFY7xt2wHUrHCCudzMSYPjwbEZcMN+rABF7sx66e2AU5GhwXAqas4vOp5Y/EIdbqzSqbkFWdhjwnA/uhVR4RJuRS2ccF99WTUOzamIPsZYNeCGcWNuxdcyngRYXdGpOAIIR1/SvSYOt8ocbpoTDP2N8He6Th+pH83dhvOS1Znp0JM8gWmuyp1sNp/GGS0rUpBVSy18ARi8EpB1Yy7G+LnkVrY8bLGwaJavMe2mDL/k742wbe0XVdpeHnaawrEdtj32d7zv3xVwBVwBVyAp4MDNR4Mr4Aq4Aq7AwyqQuSFiTiANgdJEPWyPhTtZ2GjK37PaXFbtYwhYm0AKUA2wyGAHwjEBivCahWSWodUmEQy4lcNKAd2YmJ0hiJPA5PlwOoUlF+1SRbAeakuEyQpwY8EEPiSkVHJGNbVwQmo74Ii1PQ+Fvau2G3SzsDUcmwE3aGlhkffVDsAEOAWfSjvo/EMI4gCOKAUc80WCpxG4zbI+TP1p4cGNVmtlHN6XhhZWavDXAE0O3Awa3Vcbnlo/ArSJu60fhuhLwlPk2EMlWcuBppCJyffNSStVSkHAee42H68f0Z/Q1dxt4qCUXGX4WQFWlbBr06xW/vddYFVWwVYatFKFdG1Owl2bVfn+apB3J5v2jbgCroAr4Aq4AnekgAO3OxLSN+MKuAKugCuwvQJxsZgv0rLf84Xaut/zvTF0s9FgmChAEQADXD0G3SyED6/jwWINzSZDJ7f9wUIXEAMLdyzg4SKy0FI4ouBuQ342AjRbFCPJfr3BYhCgaljws7IlKlxqIYgF3s88dBLCtq7t5m77mbZj0Y62Wx46AAlb2OM1CVmTkFLsJ3f3mIYvrR3QJPXlNSHH0ADNbM4KjuggOKJQAAOpv9BndCtapVL2p+QaRLa3RrN54zi8Cw2rxmEOTmOhB1ZN7fB8AIB+Hf2IcS2526y6J91hhNtl4LbUhPtIuo+KnbTRsnLwY/Yjx+FwGNsvwFDa7z+ugCvgCrgCroAr8DwUcOD2PPrJW+kKuAKuwItTYNuQom0WmBIiJmGleBh0AzCCSwuwAb8DPODfYpGGHYFb7nIzUINFMfJ9IUeUuNvSopiLdiYzZ+1VATUamoo8bwhxwyLfQtiq2p472+6j7YCGecga9DbHoIXoog330Q6Dfwa8rB3m5LE+xXGjD/Gwdlj+s7voy9gOhtwCnE6YPJ+VZhVwWBgiEC2AKuHpDP2ZYBvdUaHGhPsGfw125W3H8dxXXyY3l1ZW1baY8/NV9CNgOPK2EYIj3BcwVMIx2Z+1INU1tXInIBv6VJ4VaJUg/kP3I84Fg+AMV9Zw0m3mwxf3ZeEH5Aq4Aq6AK+AKPFMFHLg9047zZrsCroAr4AokBSxZuFU9BezAA4tkewBw2OusiIqKflZtb4OYFt6KBbsVT8Ai2BxjEkoqDhSrlodNEtIU8kUhfG2u4A2OGgVufK+Exa5rexnQ3F3bxzE/lDlozDFoefEeRsP17cjhlUHTu9ADEMNci9KXWsxC3WoR0MCBaKHQNYEy7DsAVB0TLO4BNxzCo0vw10Kdre33Nw7HCgtTri/0pYHc19OPMpYI29CX7E/ANgVuMSQzJd5nLn4tGsDpoALiP2Q/Gji1MWrnpgM3/+ZzBVwBV8AVcAWejwIO3J5PX3lLXQFXwBVwBdYokKrzSWgpHoAMBjYsDDN3Qxlw21ZULHQZcqaAJYc1ljAf0CVftBerBhqoETBDmGMhbArczFn2kG0XN5eEQ1oYojkGcwD4EBpa2NyjtoOAxpyHAmQMnrI6pOYXtLHAyrkcFwpvGB4MV6MA1IfsS8sNaG1Du6vaYU5QA893fS48iX7UPIk2rg2epv6UM98qX+bP6GMDbo/Zj3ZeWn8WgOC2E5e/zxVwBVwBV8AVcAUeTQEHbo8mve/YFXAFXAFX4K4UsPBUA0W2SDb4lj8bDMk/s6kdtkgvQzdbzPOZAA3VAKXyn2ReRyJxTS6u7hmGranTJr5f043noOau2i5QQWBQDgyt7fmiPnfPmMstB5g5oNnFIWhtsOeqduRaWnvLzsWyJvfTlwpD2UcMOhTgVuGKYv+ptvHZnI0ZdLurvtxqHGpi/WIorMA/A4CvoR8tBNPCk/N+2nS+278/6nyiANxh27a95e9zBVwBV8AVcAWengIO3J5en3iLXAFXwBVwBW6hQA7Q8oWyQRkDRLmbZ9s8clXAKAdYuXvGWJtRGrpl7MfgjEIwq8BaXuBXtd9e2wUUpt0KNLI2l9tedv8QMGkIZa7ffWu4SzvKwO/u+tKAKBVT3CbALetIgXGaYJ+YtZTLPu+vx9Awb+1THk/3148GTgU057Bym+mlDPEfQ8Py+eDhpNv0nL/HFXAFXAFXwBV4Ogo4cHs6feEtcQVcAVfAFfhJBcrQLQdHedipvb7r7vJFe9HZlMGZCuJGWAPYpjssLpzxasI55WPI230b2FYF3VZcWUqLyg63MnjL/757DRMULLfjJk3uuh3SVYmeye/qUkxial+WQJv28eONwxQCWwZuppNV5s1zAO4CK7cZT6bhY/ZjHn65K2yzY3wK/Xjbtu86t/n7XQFXwBVwBVwBV+DuFXDgdvea+hZdAVfAFXAFHlmBMkDI/74NXCgfziqQ2fGAM/hW/uRNbb3rtlfBpXX7eEgNq8BfFQTZUfW1b09Qg4rstNmbXEdPcRy+jn5c7cOfcYc9dj/+TNt3Gsz+ZlfAFXAFXAFXwBW4UwUcuN2pnL4xV8AVcAVcAVfAFXAFXAFXwBVwBVwBV8AVcAVcgdeugAO31z4C/PhdAVfAFXAFXAFXwBVwBVwBV8AVcAVcAVfAFXAF7lSBnYDbfD4/mc1mByGE7nK5bKIlZZu72e7Xv15KPGxpa3aL4LhTEXxjroAr4Aq4Aq6AK+AKuAKugCtwxwoUq43oxks5EQu7rMlCobwuWLde8NdFPdfBdcjPIx8PPh58PPzk94jlVy5+GUma5pvBVZmD1ev1WQhh1Gg0+s1m87zVan3rdrufj4+Pf6394Q9/+OXy8vL3w+Hw02QyeT+bzU7m8zmB22KxIHDb/ic/87Pk0LqBYspo/+ZIuvqM6TOmz5g/OWP6lWgcQj6f+Hzi84nPJz4P+DzwUPOAjrX4pDANFZC1ErKAIvk71Y5x4uYEzcaoz1c+Xz3UfOX8wflDNUgrFy9KFepX4VtVztUycGu32996vd7no6OjX2t/8zd/88v5+XkEbovFYsXhthVwy2naynGUb31V3grbajf+JlfAFXAFXAFXwBVwBVwBV8AVeBoKCEgT0FaouFyHy00e+PefqcD8NI7UW+EKuAKugCvwchRIVegjYEPBs+WCEZ7LRfY7DvoG1xtCSuFwq9frdLgVgNvf/d3f/XJ2dvb70Wj0aTwe0+G2WCwOFotFDCndXtRVkKb3s0JY5v/mwG17Tf2droAr4Aq4Aq6AK+AKuAKuwNNUIAG1EGr1eqgDtPG5HuqNukC3uj4bmPOYUnfmx+HsDjeRwnVwHfI53sfDfY8HCx0lXNPHYrEIy8U8LOaLwN8B3/gs7xHutuqSA3Cr1+sRuHU6HYaUnpyc/Fr7+7//+19+/Pjx+8Fg8Gk6ncaQ0p8FbjJEahlos0GD13Qwqd283GZ8F1dBRH9dh53rI6PLdXAdsu8lHw8+PxQuU3x+8PnB54eVm7E+T/o8edfzpJjXxMEGwEbQ1qiHRrMeGo1mqDcB3hoC3kqOt6eJD71VroAr4Aq4Aq9CgUrQNg/zuTwW8xmfl4BvBG+AWAm8Fb9PBbjlOdz29vY+v3nz5tfaH//4Rzrc+v1+IYfb7YCbQTbbPbM3hBrdbfZAO/P8bjXPmapyee5YBa2lM9z5vi4QfJwYxhcg7+PEdfD7wfEs8HnS58nChZ9/X/j3RQ6c73E8GHAz0FZvNEKj2QjNFh6t0Gg1Q6PRCPVmIwI5AW+vYjnnB+kKuAKugCvwRBWIzrbFIiwUss1nszCfTcNsOg0z/j4jeEuON4Fu5Z/c4dZqtRhSenBwIA63f/iHf2AONwNu4/H4ZLlc7h5SGvebO9kQUIq/6wrZ1PcWgZt/2z7R8efNcgVcAVfAFXAFXAFXwBVwBW5WgM62Gh1sAtuaodnGoxXanTafm4BuTTwaoYb3McTU1wA+tFwBV8AVcAUeTwHJ07YIcwA3hWvT6STMppMwGY/DbDIJ0+mUAA5Ajg91ua0DbrVard/pdIrA7R//8R9/+fbt2++vr6/pcJtMJqxSejuHm8XwKGgjWANsqwt4KzjdLOjUv3Afb5j5nl0BV8AVcAVcAVfAFXAFXIHbKUCHWx3how262QDbWu12aHXbodPrhna3HVoAb4BurSahnOV1u90e/VOugCvgCrgCrsDPK2D52ebzGd1sBGyTSZiMRmE8HIbJeBSmEwFvdLshvHQxvzGHG0JK2+02gdv+/v7n9+/f/1r705/+9MvXr1/pcBsOh8zhNpvNfgK4SY62mrra5FkfxG74HQJpuOnPa+VbcAVcAVfAFXAFXAFXwBVwBVyBh1YADjfmbJMQ0lanFdrdTmj3uqG33wvtvQ7/bsHp1m7R6Wb53B66qb4/V8AVcAVcAVfAFIC7bbGYC2xDCOl4HMZjgW2j62s+j8fDMB0DuE00vFQKKZR/LKS02WyySmmv12NI6bt3736t/dM//VN0uI1Go/cIKYXDbT6fd0MIza27JEI0ydFGsEZXGwBbI9QUukmIacrnFquYbr0jf6Mr4Aq4Aq6AK+AKuAKugCvgCjy6ArVaaAC40d0msK3T64TOfi/0DvZCd7/Hv1sdPBJwQ4EF/3EFXAFXwBVwBR5LgcVSwkRnUwC3cZiMxmE8GobR4DoM+n0+m9NNXG4SWlpVpTSEMGs0GiyagJDSbrebHG7//M///MuXL18YUjoYDGJI6e2Bm4SOWu42AW0Abg0NKS3lc4slkB9Lat+vK+AKuAKugCvgCrgCroAr4ArsqgBysVk4KUJH271O6O51Q/egF/YOD0LvoBc6ez1xuXWQz62llUsduO2qtb/fFXAFXAFX4O4UgLsNAA152hA6ilDS0WAQhtf9cH11GUbX/TAaDsJkKKGleJ8At1WHWw7cEFK6t7dH4Pbhw4dfa//yL//CkNKrq6tP5nBbLBYHs9nslg63PKS0rqANsM1yuanzLYaUeg63uxs2viVXwBVwBVwBV8AVcAVcAVfgYRRADrcYTtpV4LbfC3sHe2Hv+JAuN4aWwuXW7WgBBalY6j+ugCvgCrgCrsBjKQCHG6qQIpwURRImw2EYDq7DsH8V+peXfMbfcLkRuE0mNwK3ZrM5qtfr0eF2eHj4+fT09Nfav/7rvzKk9PLyksBtNBqd/Dxws1xtCbilkFIHbo81qHy/roAr4Aq4Aq6AK+AKuAKuwF0pUENIKfK3tVuxUIK42/bD/vEhn+FyQ043uNxQVAHvd+B2Vz3g23EFXAFXwBW4jQIG3KYTALcRgdvguk/QdnVxEYZXl2EA4DYYROAGQLfO4WbArdvtMqT06OhIiib827/92y+//fZbLJpgOdx+zuFWBdzE5WbFFFLRBHe43WaA+GdcAVfAFXAFXAFXwBVwBVyBx1SAIaUEbk3J34Zw0v29sHe0Hw5OjvjMsNII3JDHrRFqDXe4PWa/+b5dAVfAFXjtCqDiKAAaK5OyWMIgDK6vw+DqMlydnxeAm1QslcIJNwE3y+FmRRM+fvz4a+3f//3fmcPt4uIihpSiaIIDt9c+BP34XQFXwBVwBVwBV8AVcAVcgfUKJOCmBRP2ugwjLQK3PYI4cbgJcEOlUv9xBVwBV8AVcAUeSwHkcCsAtwGAWz8CN4A3/A2H267ADQ634+NjyeHmwO2xutj36wq4Aq6AK+AKuAKugCvgCjxfBRy4Pd++85a7Aq6AK/CaFXDg9pp734/dFXAFXAFXwBVwBVwBV8AVeOIKOHB74h3kzXMFXAFXwBWoVMCBmw8MV+ApK1BDnsJ1P8uwXG5ofA1ZDDfkL+R7QihsatN2uVt5U2UbttnvT+meN/C2+RlvaP9PtW3zh1FtTVS/oW+TxOlNN+q6xXjY3DR/hyvgCrgCroAr8OQUcOD25LrEG+QKuAKugCuwhQIO3LYQyd/iCjykAqjERRyD57WAZUnepcioonkZzFGgFgGP/lN6Rxn8JJi1lrvxH3JgVQHArO0r+1ttbtocfiu1x/68kQgWd6IKljEid5wA4VKOID8Wbdp6FFbZmKzNm0hlamdB/8JmyyDQtlnVp9JgOaZsTCz12B5y4Pq+XAFXwBVwBVyBe1LgvoBbuv+15loo+1qv+DZORxs/vnoFsem24Porh3ihJ9/1N1/trVd+bdvWb7/4kXRVVbWT9VeN64583REX31/16ZV9lTZ1F7dj12ltx74q5+axs6Jb/pGKMXZPp5Fv1hVwBR5BAQdujyC679IVqFRA3WwAbelB8rbihVoqNbJn2V4RyMRXFOAVLhT0CvOma7DyBUfx2kDhTqkdgssyUIhfeTzSGtlG8eooh17Ff7nhQq3yqrOAsKoNZHZtWW73RqugKlzScrUfc4in/7pGf9Mp9Rzaby615FZb6eMIUNPe+R7+H5/Tzzp084nGFXAFXAFX4IUocNfATS5LsuurNczE5LsRthUusMpXZJtw27oOWnXhr95K2xjDEBtTRGbZ7do1sCdvtd0ILl1plq7oVq/tbjry7F5nQbDSldwacarbn19h3lb1TadL4bZw4bLb/ljftm22bXeFN92+3bQt/3dXwBV4Ogo4cHs6feEtec0KKJRKoK0e6vUMvEVtEtDhb2tv5Rnkksujak5Ufl3/VnBT7g7BQfpjMIdwJ4M8dgFLd14t1EvHRRZX4SjDBUZm0irsurDf7F9yEFW45MwoonK+wvYKsDKDVPHgKq7S7KX8onOlkeY0K4GuCNYI9RRGRvdf6WIf7SnAM7l8LPDA6ICUHfLt8p+wKPSHh5i+5inFj90VcAVcgZekwF0CtxRJkG4FxuskvdDZBXhUXWsUtd8SjOXXOHZRUopmyK8HCjcz7WLpBtKUWpGhu2z7cdtZdIUEW+hGK2745ZDLLuSSdvlxY5/rruiqRuomzaqO4eYRv3KTuYqili6t124xSlKFCHdvW36tZ9f3u4zBl3Su+7G4Ai9NAQduL61H/XiepQIEbQRsAtrqdTwrdBNmVoBrCRrp4aqTjH/lbrKVkNQEfeSt6SKqmO2tCGsKwM6AnMIdQp5FdnERHXp2LAkc1lcuBIuOrujOsl6sujbT14rOr7zb7Zj06EwPfs7AXgJVBgzL9FK2ku5lCkMUkCg/ZdpZAo9rRmLuXuTvCuFsk2zPQuEZoaq2NWqievJwZJ+B71/I5xaLsEB/GHx7lmeEN9oVcAVcAVfAFUgK3BVwk+/d5G5Lf5fUjuAtUZkVYJMuwSq6qkjANkO54iZiqgi9mbfuJmtsf/x4fu2jN+SqbrxmN1flPl9GmrLrSItSyDVbPdj1N03z9+Z8Kz++1e2J0lWaFS4L82MoX5bFDWRjqNRf64DWWtBVsLflER0V3V/SN29e4bjycaY3UPESr+F8AnAFXIEXoYADtxfRjX4Qz1oBc4IpYANoazQaod6oh0a9Xu1Os7BBu6CIkCtXQi9YMj7EL+/CHcr0B9GPwSxeGWQXmfEqU63yuZOKkGcZFgqnBB4KMGxEeAiIaKAoXULEu3i2PYKj1SuiAtqq1RJoyi9+im+SUFa9qGbYiAK3YuilwkIDVyV9CnwQ/bSuP/SNS8AuYWTp0tdEjRePooO4/1K4LT9gsI3bEdBGkGYuNvaRwFn+2PsMtM0B2+ZhjucyCH3WJ4k33hVwBVwBV+A1K3AXwC3PkYuvZn4Pr40CELUzc3q8OCnckFu5kbjaS+W3YN/rCk7llEWc/wJeIoAp3DfFtYTeDLTdFm60ppunyaGfpayw7Ue3v2wkOud4raKpQTS38AoEK0EvA2mmm4hY0iS/1rxhUBt2y/dZBG6qTaZTkiGGVKTrMb3JbNsrRg/o2yqjPOwiT2/DWoeWnID5scYb44U+jEOokComaZbdDNboBodur3nW82N/KQo4cHspPenH8WwViIBKARtgW6OpD4CrNRdz8mVuIYoCtJIVLqdquJw0l5R8JjnW0sbNeRWvAvUizy5G5SInd6QpaFsuwoKAR+8YR3dePTQb9QgOxbknbeEFXbyA1LapMwugKCyl/fFiM0I4AU5B3VwMT+A1lV2Q2sWiQL940Yh96xWuXLRmLrIFgFZ+UarbiI3Ui08FbtxO1ifG/GSbAF56pzhe2KXLQ/ZQFios2zKfobyPWs4XYa4uNTrWcsDKY6lLb6DtEbYBtM3DfLaQ5/Lnnu0Z4g13BVwBV8AVeO0K3BVwsxtddtNLoFukTJnM5bQdKcSxeDOuYIaPBa3ie0q/RHhUBaEUTumtzbitKsc6ryf0xp1c/uXt0+sUuzaKWX71Sk4uruRmnj1njqp43Re3L9eNvFmYD8QCOMthUYmxRRdX5lqLYKt0kYtGWeqMDP7ZJZnt3jTSLBwpgiExrYoaXHocawpQqCoVMNTaaGGxGZSsbGOKeCjk1o1DxXId5yC1mBbErvscuL32mc+P/yUo4MDtJfSiH8MzVkDcSuZqA2hrNhqh2WrKowFoVMzzZaBKr8vU8QQwtya5hqoToVJ8WwnKqetKQhgtCb9Y5ut1Q3nZBZoCHZlE5EKBF3wAboCGOA4cD/+Gaw+ON7tI0UweGUgiWDLQlJBcBsMs7LYmzi4NYxUApxc3dqFVq4uuBrQILvV9VliA21BglTnc7CJWrr/1glsvOnEMAjazn3TjMyzmcw3ntGBUvT8rnZby2rFtgf1eAG7IwwYNZoBnEiaKNhp8g2oWeoy2LfFeAjr0wTzM8LnZTJ4JQRWEPuMzxJvuCrgCroAr4Ar8NHBTWGQucVwT4OaV3AjMskWoMkRcAAAgAElEQVTkUhtzUyfT2vdVfKYaymXAp2yvMkaWVx7PUkeIe17xi75X3PI4hjwXXRZSmoUoRoeb3XRUN74BobT9BNfk+k+upSwnbwKUObQTAew6syocsgocxRvHheFdjK6ItyTLzj3Zobr/Ukis3vvNk6bErRs0zPum2K4ihEzNSp9I2zfImfqU143arnSj1EBaKRFJYnhy/ax5eC0XLyNHPKzUJz5X4EUo4MDtRXSjH8TzVaBGGIUHQFuj2QzNZjO02q3QajVDq5kBN/1yjoBJoZQAu8zRVbgpm4UO0MkVzWOxSIFcMuFiM0Gp/PYeXkdoKF1ykuUjJeknDALoMbBTCzVCKXHoteDU47FJmGyjIRcjxgajY06BFyARQFN+AWT5zCQsFCANoZSSq2y5xHGLw80AnByMaCoXV/iMHINcnCmcM5AVHW7qvNPbz4mriYcNGkuob552ON425nYJy9B+7kcv4jUBn11bxf5S4BbzuNHSJ9ARwGwG4EYoaPBNdLHjqYVFWBCwYZ+zMJ/OwhSfmwK4zcKM4aUO3J7v3OAtdwVcAVfAFTAFfha4JTeYpnXAd7rejCsUBqiS3IDbuvuaanXPwwgFvKSNGagR8KX+LONnMb1ECjXNHf68vuBNxrTBAgzjNVoOytJ+Ddpoxli9PpH0HXnRKwM9FgVhejXo7k+pMCTEtCiSccDUzhSKG2s/4Loov4GchcnK1VJZkxTKajgx1y4CvlKOuwJws+vmrLkGDkvdE98BTQjAsh+5RVxyMuq1ot0UTzfHLfcu+kw+JNvMokRUB2wiL3YlkE2iGhy4+dznCrwcBRy4vZy+9CN5lgoIcItuMAC3Viu0Oq3QbjdDq9FQaISDy/N9xau0WGBBnE/pmiDlKrPcYBqaGB1h+l4LHa01QsOcWNm1Rh2vEzIl4CaOMtkewhcB3OYa4gp3W8HhZsCtCfCW7gRaTjXFXAyPZCgkgZsGnhpI44VaKsKAKxeETGKXdK7Zxag55gAJzR1IGNkQaBjDKyQcE4BPihRIBjpRWYFgKdcd9IVjzy4848VavPBcZs40vfq27WVXarwTbXeMGfaaFU6AnoBo04UAs6W00XKyMWxXQ0qhENxs8yn0nwloA3QjeJsKBHXg9ixnBW+0K+AKuAKuQFGBOwNu+h3Km2gK3NINtkRoCsAsz2NmiXArkrCtOLvitZShMnG3G1+K1x15HrbspmlMgRGvhfQ6RZsZc+XGnLB2jWU3Bg3U5TcK89BFgW4EPIXUGjlgK7rcKoGbdpU53MrOrFiUwVJtKF+zm65F913q9wizSjDRdEtFrwTX5Y65GPSRwUGBktoH1ua4OwN+BscKxC1excmFYha9QOdkuv5GYEThmpTtSvl99dZpul43JxsjGiyyQfptroUsivjPZwZXwBV4bgo4cHtuPebtfVkK1MQ1ZXnbzN3WbrdCu9MqOdwsRDLdNZXiBFakIItHyPKtSXiouqUUiuV3Ne0CiS4wXEQwd1jKs0Hg1sQFRbrrJ8UO5G8BbsgZhg+pmwzQTR1uCCltALbR7WYJeMmNChdHBsAklDImeYt3+Qgc4Z6DpU2dYHSREViZs0zuINKtp+Gf4ghTaGj2fNMjCynNb0Xb3W6DgvFOb6sp8DG/u2uQ07QAMORdzeyikYeTh5QinFRCQQhKBfPxuBgaCoimIaURuLEwhVzo8XM4ZrrZ1NU2nQpsm+BZgBv6pHyn9mWdQH40roAr4Aq4Aq9BgbsAbnQ36XevFXVicapSSGmWyEMJlxVY4JewXgMoBikBMuKWHLRlvyf3WKEulbjo44VFsaiBXa8lB5o2ScM8merCCkAYeNM2EqZZ+g2lfHkxJt5qZHGmLEpAB5PluBMoKdcsVvCpnFkjHaLBO9lIEYxZREBWoCve8I0ELq/XleWMq3LvVeSMK1W4qOrXCNzSLmMfGyiLxbtUi1IXyoFEh5v47wzwyX3rlCcYm8iLX8Vt8do1c7IpbJPrNkQ7OHB7DfOaH+PrUMCB2+voZz/Kp6pABtyY7wxhpHS4tUMnB26lxLV2ISNgSUIt4ZyyHwtFiHcs1cVlLjS7o2kXBbxGARjDFYR44PkjIQvIxYYLUg2V1Nu+ciGXQkoJ3PB+hsiKyw0hpQbcJLRUgVs9OdMk9BKVRwGbsD3c5dOiCdZuNMmKFmho6P/P3pklR5ItydUxjzlV12O/lh741Vtt4d/74Aq4CW6DC+AXyaawh+qqHJCYB4qqmt5r7hEAIgKRCWTCIIJCFhDhg7qH+/Vz1dRQeon3MlMtZgYdnpuBm94XDrcGIu1wk1NvWgaSXW5Rx8nBMJtZUO/e1IGGwRhgIUvt+jqXlEqT1iiC2xLBw9BgEw7GllDCEfgscIuSUujCgxKlvwZudrgBtBG2XQ+XBG6CoCjJrdnRl3oBqO0qBUqBUqAUWESBdQK3LY6ZUjf1Zmzr1vZR1aQzzNrYyDmt4+wwVxa0sViQN3ehbLAuwR5xmzyh2u/Zmi91SWLk63ob5gI3ueYbEHMpY+9D0EoYDeKawy2NFTQG0lhnHnCbgqw2R4qx0CR7zONRjpOcrJYmKnv8RteyjUADJHo8GrG8rXOsJn57ltvoPBo1kYgl2qkYJcLT0VEby/m4YXvJJPvZwH0I2Cbu5onf3KMhA7eAmdhWw1hn8LHZvCFlONxYmdAnTFtTiEU+JPWaUqAUeJEKFHB7kYelNurVKDBxuCG3DSWluw249RJGDqJihtHdpZrDbW7+R8AWNxRwyYDhkGFMDFiU4aZ8NBMaDbYScHPGxiMONw5k2TRhU8BtC04+/dQMcwduahoA4BYZaBx8xBmAmddozjDAtI/3g1i5acJd73zKTDe8zfDQJaVu5MCSUg/onI/mTlJjJNWBm3LfNEjeGLZ2Atzl0SaBm2ZaCdwiw02OtcCJqjFoA2HmzgVA7BluGomp+UEvI1XHUc+CxqARM/IYkLGEFK+/Gq4DtsHdBvBWDrdXcxWpHS0FSoFS4KdXYJ3ADS5xgqTId2WZpLueBwCTU8lmpnEwvsVubqZO2FqIP3/VQu/DtdbGannMMXZveRwzdoelMtBR9IXyaRmZkSdms8ONY8Cxq8yOq0UcbmyY4DFLBo/Ocps0c3VemYdj1qFVLtghmDLNPPGo6olGFNkR1eWmdpHlE72V8M5tLpDKPNMBGzd96EvLersygCO46f5l4BbnSlumTXytRFeYcQw3k0GOwC3iXgK8qcO84BsnySfr/+k/6LWDpcBPqEABt5/woNYu/UAKBHRhd1I2TIDLTcCNZaU7KqF05hcAW84+c7ctB8mOI0VigJZDWwHZaAjzjFt0++SgclPt3pOXXg0TUA4qGOfZwO6gU+6a4Q6Vj0GsOq8CuAmSwYln4IbBW+v2GYNEljUkkBa8ivlq2qTe0VUlpcp6U4excTlEd/6pVJNgEoPDNnAZA7c8KI4pWLn7cvZHcri5lEAUTecbBn6GY+04xJQuOop6xljQVDOk0AXHtvUX4zLk9DO4y00TfGiwf8NwM9xczikpZZbb1XDFDLcqKf2Brga1qaVAKVAKlAL3KLBu4OYMt1xS2qFbWNAaqGnBD3O3rnUPjTEGh1Stg2aMnNzJ3VUCaQDhUk2ttfvFnH3WSkPzIM8ONzfOavlkhm8CfmqO0BsdjCocwkE3zXATR5o2StDYxU0HrNVUkObKG5GxmJjMWcRuYtVDNTSWivc1l909x0Cvc1fRXsfbXHQxPstOxVGXUv/Bcse6MzD0Bs1UCdjhlnTSSC6+0kS3x4fOteO50gKXu3uR47UE2yrDrS6FpcDPo0ABt5/nWNae/JAK9KYJKlfcUnfS3d2W4UZY5dyRaF/fg3mjpNKDtBjsEcD5hu8g2dwlqd3Ys+09gFsE57ZyAjjVIiOEA0F32JqUlLYuoa2baMy8hjMPwI25ZcxPCeDGEYpLJCO899YDLg1dWPLJ3zl7JZWQNuAWZRcxWrPzT6dEDD7ZzTSW7dlH5tXFsI0/I78uBlMzwI2lsnNGcaE/u5RGBl5sfB9SRymDZqKjMUMcW5eZ8LiiSyny2/CN7WndVHuQrwBrz3BjlhubJUTzBPws4PZDXhFqo0uBUqAUKAVmFVgHcOsZZDERGA63XkIZYwZzk8A/3WWViFAMBfqEnf7W4EzKjG0d2VP+W3tduPw1eRgQqc/kqbs8JxWjyVNsWy/5zA65qCKwky7y2dqknvPFmMl7X5fStgJuRQNssczWyGDScXQEkSYy9VLbQFLBM1uTg3u6v/bIjRjNpZy7kCq6rvbzJfEzvykVhEZ1QRy7MUjT/1mXtsSpwyyH+LrbaOs62kHtqKFDjKvbedDJXCvBbaWl4Xjj/8eYtK4HpUAp8GMrUMDtxz5+tfU/vAKCSABtvVspgJuy3Ogsi8YILidtJQwudTBcM1gLwOT5xDYATK3O7STjAK6VcEbWWPj+M3BzKG8etbhLqS4iAk0aKqbSBoftYjBl2ObgXZYoCLi1xgHO48h5GalzFstPY38xGMEXS0ynKWXOQ/H54U6g6XXOGcmD5TZLnUo22iKcT6fak9GXB23NoRfvV8OKPpkp2BhlDna4eZ8kXnRP7R3D2mx05KtEcSqB2y1AGx1x6FYabjfCNuS+lcPth7881A6UAqVAKVAKUIH1ADdHOyj7lo0TMAZJXUidy+UJOK08u5f6AYnhyHg8kFxonhx1c6q+nN61tK17CrBiqdMMt6kDLI8NPW7r5Zd2gKU2ENl518o6x11K87hHy+zjmA7cXO7ZEVfvZ+/AtlYCMBmlhZevRXaEyMndN6+EVHvRMdm4/HbGhxa7kfa9Za7pT/OA20xm2ky5amqc1bqV9nU041xbkI51dysmK9wkn8/QzY7GAm518SsFfg4FCrj9HMex9uIHVsBuLOeeAb6xvHRHzjJ31Mr5bR0SeZqw54j1wWIvAfXIog/+opS0tSPvJnyAKA59XE4QpaFtUq+PJnoL84A7983YtgFluNtcIuvWYOzOFd0HlOHRO0DJqdfGTdGCQM48l5lO+Ffb9jygsjHPwywPgHuYsbum5sG0B4vZkZbKSEMn5454kNSW4A5cHrA7/8QONw70PXjrrkSVFmjrXd6QGzto6I+yWnwDrgF6CrLpJ3LfUrnwD/z5qE0vBUqBUqAUKAWeCtzyuGbsdAtYktxKfZyQxh4xDsmQZjr24F27W9zi3wYuniVNC2rApne6HB1pl6i2ioU0Hmq5sBmIpQD/GPR4e7J/zuOeDIEaFMwbMAFU6hel8ZlcgX7xPCXG5+wMDps4xxyNYrTpJRpqtirOtCBP87ax3jzm5m3uh3Jm0jRvaa8g6b91lp+GcmlfR/rkv/g4xRa2Qz7OZONILpWf5nJfNz27DyPWFaEUKAV+HAUKuP04x6q29CdVoM1IOvuMzQUA3RDQH8AtBeK2bqF50JFKFzwSGs8DtuGjXFSTkspR9luiWw72b7ljAY40qIyGA7k8tYExDsWUm+YKglyOEI43DaC6I240WI3BbwZiKTCthxkne38r+8iW/zZjmgOM499uohDnlh1p/N/JIA2/sg56efQe5U54UAUQOBq6jbJTPMjnslu3LGkV870qn02QsZUgeFa68T41mSCcu7lRx1j+f0C4KJcd5/r9pB+i2q1SoBQoBUqBn1qBtQG3GHfIbe5xigYqHkN4qCMHVdjUHT+RVL4PM81Ct8kE6OhI9ZLQuQdw5Eib4BePq2JMMgViHp3E3rXFjybwpuWOk41oY7jQzdro9x5pJteXx1MTODXuCBoTjPHaaR5c1jWPZeeNa0clvfd8AmYh2UxdRNdmWjExFwzmk+CBfL/JOdPOpySdx3h9Epi/aePAAm4/9WWtdu6VKFDA7ZUc6NrNF6xAAk7KakODATUcyPltoywLh8161myUQzY78PHe+8bdYFlY3j2jx8FMvMgDN5Z7uuTCg4QYhM6AuzQ2bfOAuRQjt2TvJG7kSOtHqnfV8qAxjRZTI6tcLuCZ6tFoZmaQ2ZaXSwWiNmGSSTwaWueyitwmft528XfZ4dZcg72l/MjdpjdI/7Rd3p7RQC0Guc50UWlwainvDrSV//GCP/i1aaVAKVAKlAKLKrAO4MaRQc7dasCqu7a0PR3tJMNabGqy3D+48dnNNMZN07eNOqS29feRj51oPQvNS0jdUwOAmYONINO87UwTjuPlj1/cuFpuCjCBk97kR9eZFt0nUw0756oy0fweUDbjepuzD12yx46aVmLqF2PDdl5MKOvssZvZ5NZwzCvOZ1Bz1E3A5zyn3aKflXpdKVAKvCwFCri9rONRW/NaFUjQTa4yBfq27qSiX90HZVBGvaaQZha4TbuYTm/wrS9W7siukWmDYbEJbSBqANTh3bQks5O20WylDF1pJnk6u2tL3Cjmt58Zc1qkj2alJ+62qXtvNFs4Wlb/nzbWGg24nDk3f9Q2BmJpc1OGmyRNrepdTsI/pMDle9rA54w5HvnkMlRzCeew9NnR1/qRqv0uBUqBUqAU+HkUWBtw89gm/bRbK8Mlz+r1MUMqBfU9+yF5Ry+f9Sl16HIfcOrgJjz0qVw1rXgmVnb+pOsYhiUAmLq3P+iI70Oz0cpHmo30mI/fZvTke6YevAndu9fm9QDIXJSLLvARmV3UmLqNhp15eR5MTrZ/qkEu8Y1R/bgBxwLbWC8pBUqBl6tAAbeXe2xqy16bAmmmVa6y9D0d3HlmcupwC81GHbUeeG+DZtMBQrynzdzlMN8EoVpZQiuBjMFPGp3MlFykDBCtJsHE0Ysng8bp4LWtIw3U5tV33APVvMtjAOdhrf46u+3TyN7pSTohlvMAZlrw+DjNmVGf9xkYzeRGl9VRt7GeHVLlpK/tIlL7WwqUAqXAz6nAuoCb1Rndf+dESOh1YzD1oLIJfI1MUfGmMXMZI5w21phArely2tbMhUlzAFcaxIyRVhrrTMYU04rK+YOhSZZZE3VePFoeSc1RIaDUHOQ2kXs+dZun9cqfgD4Me3gR07HqyiuMc2zOMbiXMT5pXfXmUqAUeA4FCrg9h+q1zlLgPgVGgbRjEDUzZEmjjBmw0gZ+c6Yk43397fcMKPMAdLq8GIhyqODlLTE6mJkNzE4vj+7mDTw1Nkm9pWZGkzOQbDwYy6PUMVxLu7Ta+bnIQG3OcZnHCBfdgNExHB2HcbDyosur15UCpUApUAqUAi9RgXUDt8SIcvr/nF0fzfaN/z4lZaO/zlrV7xsmjV1ik9HeCMYsdmTmTXTqndO/jLdxiWHc7ITkzOIfGt3MW9Mio6F7tnCZDV9Mwodfdc9xX30P+jn2vXdlHXLUMkqBUuBhBQq41RlSCrxQBXoDgBjFjMoG5s8Ythv16I4dYGnmLv4AlJmBbTH3ODPI6AudFxJ8n7Q9bNfNCUZD3/iftGz8JgPGeMVoRnSyzW3dE1FG29mWq1e72+hC2+1tyCPlOXxzsumPnm2jrl8PLY8Lzsd24i7Ma3rk3JlCyac645Y5vute96MC1wtKgVKgFCgFfjgFvhVwmyfEIuDkIQGfCk2WXf8i65uYsvrmz3nzIsuLkemsDHOYXn7Rosu+dxy24pn72HqX1dxju7nvu1fsOUqsAFSXlWCR+eBll1mvLwVKgcUVKOC2uFb1ylLguypA4NZajqecM5d3TkogDIsEMFKHo2iw4O6ki+zEutbd8uVipS0nxRluS+7LupenLLsINl6QMr1IbRJ8a8c3BUMziy9Gx5PG9T0n5IWcM6sck0XO6XpNKVAKlAKlwI+rwLMAt3tLTefrmCftHgM8jwKlJ6x77rJf0PJ+Cm1M3LLYbZJ0cXz3Us6ZVY/Jj3tFqS0vBb6fAgXcvp/WtaZSYDEFMmRD8wQ2UYgGCvjZst3GLexHLcXv7gZ1rtTPW8AUdK5MgOmhARnX8dR1e52GQQZAkU/HfVpmX9a9vJ9Em3ZcfWwjF8/HcJQFOGpW4aYLvfnCs58zyx6TxT5R9apSoBQoBUqBH1yB7wHcphNT7tYeUbP3KminNqfwWnVg7lL6uPjrWHfMH86sbLTsmSYL45fnfVn38n4qbXqRQRPQFQr3di5NUr+Uc2bVY/L4GV2vKAVKAStQwK3OhVLghSngLqUbm5sEbVtb+t7c2hq28Dv8OzVV8Oa7Y+UtoMXN7XAD0HZzM9zg3zc3A35/h98FeJu32+taN8AN1n93I9jnL3dfxX7xe8F9WffyfhpteDzjmELvkJoPCdRYsFbfvQnHSzxnVjkmL+yjW5tTCpQCpUAp8I0U+NbALUMp3kMx2Ym2TviDJwy9b6lGD7fd7pQfhltCN4G3UeXBA7qsa91j4NcT2wwOl92XdS/vp9EmusTjkHqEa08bJznxhx/knFnlmHyjj3gtthT4aRUo4PbTHtrasR9RAbuRAKIA17a2t4ZtfO9s6+f2doNvgikcCfKWT9BG2CbIdn19PVxf3wzXV/p5g29COICZ6G6ZRFrnurGua0A+g767Ow1esc1b2qctAMQAiY/ty7qX91NpA6h5C60FN/VsAJ0Barf0k3BzKwDcyzxnlj0mP+Lnu7a5FCgFSoFSYDUFviVwy4AEVQUAU6wumLjwdfcMi1gANQI3AzZUF8Q3gBurCxxbcc9ur3XdBkETCuR9wrYbJi60L+te3s+iTTgZR7m/rTpF58hSOj+nLkuue7VPb72rFHjdChRwe93Hv/b+hSnQQckm4RpA2y6+93aH3d2dYWcX4G2bII6wimWZys6nCwxuNsCu6+vh6vJ6uLy8Gi4vLodLQDeCt2u+xtAt7/5a193WJ/iHwSiWj202QNwhRFxwX9a9vJ9GGx1rwtSAmzimAJiAbQSbOI/484WfM0sekxf20a3NKQVKgVKgFPiGCnxr4MYxkL9bpEb/3cglFvtpF5vhGmEbJj7zT+ejPgDc1rFujLMy7PPqpvBwCt/8uum+rHt5P4s21oXHPNXc5vNjBGrtknyB58wqx+QbfsRr0aXAT6tAAbef9tDWjv1oCjhzS1BqewCQ2t3bGfb29ob9g71hf3+3gTc73uBewvuc1WZHG0DbxcXlcHF+OZyfnfMnfgcI16Db7e1IIpevct272wR8e/u7w/7B/tLr1rquuE6AoLtblDgKuAkc7vAnvhfZl3Uv72fR5urqetD31XB9hbJhHVMcy+2drWFnZ4fnEeFmuCRf6jmz7DH50T7ftb2lQClQCpQCqyvwrYCbXeEGU3SEb24M2xtwh2/we2Njc0BBgWGVizUzlDK8uLm9G64jO5dVBcn9Ng2mn7vujY1hGxUOy647QT7DMzutlAW8MWzRsbfgvqx7ebd3w8+gzQiuSmh9JVekgduLP2eWPCarf3rrnaXA61aggNvrPv6198+pwKRjlB1m21tbHXgd7A0HB/vD0dHBcHC0z38DggFYAaIAYGHwdHcndxtcbIRt55fD2dn5cPoV36fD2en5cH4G6CbwJkfUGLgxK257K0AYQNvecHC4PxweHQyHS677/PyC2wCIgm3CgBMDEECfvb1dgbz9vYX3Zd3L+1m0ubwQWDXchHORwC3AJoDt7i5ArSDnSz5n+jE50/l6fkF3piCxYCIebma+ntDv3l1z778MaH3j6pw53cf8q5nN6wHa967DeS8xYNeiZhf4YBPd6Sbl7WBJ05yvfP1pIdp5QWnfF2pfFutZ6LXPeeGtdZcCpcCPqMC3AG4Rz8YSQEZbwImPCStMfMZPgi9Aqvi730PWEi4n5czeDTd3d8M1xmL4jixb/M7ZufcBN8MwrtvrZxzEcusm4AuHnY+xG28Z4C2zL+te3s+gze3doHiWVIrJu3YCbtB68wc5Z5Y5Jj/idaO2uRR4CQoUcHsJR6G24fUoMA1TzWG8qeQScGRvvwOvN28Oh6Pjw+Hg6IAgDNBKJZlbdLjhxg+IBrcTAMz52cVw+vVs+HpyOnz5/JU/O8SAG0qlpQYYrdwzylfhpjs4PBiOjg+GN2+PhuPjQ4I3rNvlrS5pxUATeW0sYb0A6LsYzk/P9fP8Yri+BHC75eBje3eboO0Ajr3D/dl92dzgYHG6LwKG85fHZR0ARsoJuMj2PV2bfR4PaIOfh7EvWHc7LpubbFIBWITjAm2wD9QlvgUjH9cGIBQD8qk2hpqXATfhJuSDw9ZmA5vYJgDOPUC3nZ1WiuzjhuNzcXFFJ+Tp6fnw9cvp8OXL9z9nfExOcL5+Deh2dkFADPfeze2NSpMbjEpcKlOxfDWJNmD4MWJSvZVYX16P5emEbT6q0sg6vjog649SWq1h26RrnTOAYoSu7ETl7vnfI+DmjncGZ428aYOd/zO6iMaToH5MMoQM2kbr7CHPfTnusJc67U2on7us6T0B6Ma/bI08xn9/PZf82tNSoBRYjwLrAG5uTuBrbAZuDUgF8NpJ4M2uNzqXAq7Y3IRrLGEb7ve3d8MVxkMT6GYINg+4NfdZWu8OgF9Av3vX3WBfrBvbwYZZ7kivvaRuHl8SKAYM8j0grt5y6w3DDSZww/mEfcK/R82vYhlYDuBgd86hyUSLFR4w/UdtQh8ASMCdp2iD9e3O06Zlpmln2rrjuBiE4ic7u8dmUhtCTunC7OSc3RfayKWo48zxdsDVPBHonGK+/zFQGrBO54w0eYouOFd1zmwN21v374cdmfl85fg91s/jHfvnrOdpU4hFPs3z5t3mjsFmFvbQjN3sZOfsfOvinYHz2GnONGrLXrxveJk3/aE5z3l65cne+98772oxM8BN49U8ElvkKNVrvqcCBdy+p9q1rletQHugTt0ibTu3Fd0ZZ4YkgFwAOm/fHQ/HbwC9Duk6A0BBOWYDMTd3AXbC3XZ6PpycnA6AF58/nRCgnBK6CVoBAAFqjYDbNkoQA4gd7g2HAEpvjoa379806JbXTdi3uUnnEaHS5RWXDTgGZx1+4hu/x2Bzc2uDwOfgECDxgJDKy3Oem6ESM+gAD88vCYG8rJnl7Xg3C6QAACAASURBVO605dCNd3jQtHlo+75+OaMmnz9+eZo2746pzeHxQXcfGoQSuOG49H1p+3GGfbro2mxu0IEmbbAf0Eb7YoCHMlHoKLip43wO0EY3IY7rJY8pvnBeAJoC2o7chGnbOCN/fTNcArjhuJ2dD19Pzp7tnGnH5NPJcMLz9Yxgkg4+gMkEiAWami1r/igjAa+ZC08Aswa4ssssvbh5vPK4x6Oj+96jBG0O1jiwnwPeuOkNsG3ygYidZEfQzRsS3e7c6CRXsASsoxrNFOd1av16IIhueVxkgDq8N9apLMi0jKZB2v4G/Cx335AeHO3OfNKAA9WZnxq+PujYe9V3itr5UqAUmPuQCoiB5lGIo8C9DfdJTHhhUvD9W/7E/+P3+DtexzFSRG8YtnnSJl3Kld0WkESga2PYQbVBg14uLTVU2mjXVVzLCKlu7oargEqXM9AtusRPdgyACtdhwyusG+vcJTjZHABSemlpX7egkq6jhmLXAdxUzmpMALg2qER1C2WyutcIKqUJm7w8AheBNgBEubk6dpALMJW9uiFWNGwyBMmllwReBkvXAZcCNhEQYh0LayOwtGNAFmNqwT6EGidtAh56PwD8RuW2m6FNg27Sm+dDW55AJEFbuBUblAyAx5cabKbyXZUjTyBtWpZLbAW8boarawE4uSOX1WVr2Nn2OdP3w+s3UPV+AM7m89WuTPzMYHJmwjKGEffNR/YzZfZT3ODSXFf9+J3zcdM8NBZjivT2hxqVGLTln2kOtY0nRx16PY7Jk7dxQVkU1o3XG2PYOGXTkCvJuli5wLyxVG7msdhS6p7zrRUo4PatFa7llwK+2cZMIB+s079b+/noLAlQhBJAOMEA3I4JvQR26KY6mgOV2JUU8EQgBm6hky+nw+fPJ8OnPz4TusG5hN8DYtA1NAFuyPwCxPN6j94cDe/eHQ/vfnnLnwJ+WPeecth2ArilddtZh/Xw+/Sczi4Ct80Nus8Ik44Ex1Cq6uUJkCmPzvtCgMeyWC0L/0ZZrJa3SZ1c8qqfB9x+ZcPBFbZJUNOWF84/avPpZPhIbb6soI0g6PsPbwUj3wCEYt0q9/W+EJBFAwsAsbNT6CKAiJ9XbV+gDeDhQZTxqpTXYBW5elNtBNy6Ww7/j3XhC6/HttANyfw/ZQDOblsCpV/Pn/Wc8TH5BAj6+YTwDzphv0bALWAVBtZ2GqTc4pjtm8Iu9/K9a+60EQCPgfVo0NVGKZOSTK8/rmxYzhQsNdAW5T1tpjhNFSuz0dcCdJGNbrJpgN6GkTGodxaQL6o4JwweO28LSMbutSo19+y83hcPANEx2NmN+Hx6YN4rWmNZBIcJ2rk7X9bIoHECGFHunjv45X/XzaEUKAVKgUUVWMXhhhiLDNyao9jXb0MiQCSUBEZJJ6CXv1ueWkyIsDl8c4VpbgEABlDHUOkSk5AAS7fo2G6XmMFV32NlfAVw4zoF+XYxAZqBW3Nd6RqOlcrF1R1pXr9dWG5WhXU0F5fdaV5eLK67wrC85JgzcLvV9R+7TjAZ3wB4dnRt2i8ejbzilqDlJeB22YDbito0nbKTKyax0nGBPrMwUg61rg3AYTT0MkRMWuP+iv0GcMtuPbvAsHwBj2gMFtDNUFKZeeE0HC2r63xFV2QHbqueM3s4Z/DdIG1k9cUk2wi4BdCzs60B4gDG9zoyu0V0/LFN1McO/5nPda4MeABW5fd59NUqG+7hbT4G+WfejpFLr40de1XBqHIiPt29iUiuUvAoynOX2qA+4anPifn0ePToMeu4g+24/iJXCixyZczr8uv7MuZpsMhS6zXrV6CA2/o1rSWWAkkBPFTjYhwP1nio3lK3SJdkjlrQYwYyctQAouCcgsvsXYCdo4Behkq91PB2uLoK4HZ2wZI8AIxPH0+Gj79/Gj59+kLnEiAGmyhcqKw0O9yUr7bD8kyXkr57/3b48FfvhncB/OCwI8QJoEWHG4GWyxJdyirghu0gcLu5bbliyKMDaDMg2zuQWw+QyA43NgK4vCZQErwL6MblwTF3qwYMAHh0AQq24SfLSnd3qSMG2mPgJhcXymybNh8/R9ntctq8ffdG2jQYKXhoqIV94ewlyknh1gPsA2g7MTzs+9JgZNIFGs3AwxGMVIkqXWBRqnpj4BZOxf3DgG0HysxrrsgZXaAzgJsckX/8x/c/Z3BMCEF//zJ8/mwIKuAGYIpy2TawaQ8+pF+pfDOeQDA4TrCrfyBjcOL3AzIFaGogamZAl+YHmyVCg/s09NJnKQbyzOvB+vmgJfDVIFx6wKOzYQvnaXSUnUA30kOXhd5Ns3n6tvdNDtDodd+gi22s3w61tu+bwybcIrgesWS5ZxQ1ndP+sKQoRpGjUlU+gsW+R7kNB73tvWn97e+9rKduF6VAKVAKLKLAssBtZy/GAbi+JVjmazcnbOJh2RluACQu5eylix3sNHjSoBKcbgZKY+BG6EYXEe5fgDb3AzeUAW5vdti2ux0ut1GZY3ekKSqgr9tuNDujCJUMyNiEIVxpuXlC239AJcE7/GwloKlU1sApAzcu06DSECOV2zYgOAxy5wMs3d4OTZdVtUkwVBl33a3HJmKxHwJu0ajBEJHHIQM3Odykvya92vJin6xNc4a5tBT71JzndyOHG+FtbJfKkOUTa/COOmv7RpA2SjtXOWcA3AhqkyvSJdBEgq2LrY5xLvG9dElrALdclqyBl/7TJjnFGGdNbjHO0LOFvY7+dHcXfR8/jRI6Hr8MpOzZaQWCPhMRo9HiNLrb3gNI7YNg27ib7Hj1vRvtZMIxBLFZIsnTx2vhPjWHbC7BtE46TO+tlLgne3eOQq2KII6Jp0Z7dUX8Zt7xelzxesWaFCjgtiYhazGlwDwFuosFuVoAbVutWySBkEN4fWPGDFs0TSBwO1KGmoEbnVTOUkO5BEoloqyTOWEoDzRw+3xK0EZ48oehElxucokBaGXgps6kAFiRT0YH15vhl796z58qnezAzQ/pgAlaN3LALgi08I1mDfg5Am57O2wAYVca/t0cbnbM4YYf8BCusOaWA3SL5QFiYN+RZSfYhoy7DNzU/VRlmIKRKMNEfhpKawF3Pn78Mvzx26fhI4AbHIAni2pzMLyBNjMwMoAbyza3h42tDQIXrvvquuXq0eFGGHk+XF1cEshg0Eh4iH05FPAcOdzavsgxpzLQDtxaJtz1NYc4WzvbLdNuP2AbfjLDrYHItKwRpI1zhrooy+17nDMEbh9Phj/gOvwYjsxwuKGM9i4aQhiQNUcWRj0EOfEJdEZLQKecPaNSTz0RuIxTP/Xo5WWOBlDOJuPbukMu57hxnOPy0SjjvL0RJKTDLMBbGwDx8y5Xm2Gbushu82GPv08Vsxz4BbjDg0sbOMb1o1177ITDeq9vCHsJK6MkyGNgOuuiGzLXuSPwpvWmLDkuL4G+GDV2x14qNjEQjOYWfE047KADZ8wNQVPnvrpzlAKlQCmwiALLALe9g32WlLJRUAA3X99xjfM1PgOEXCqprDDDNzcuEHIgPAmwg+XkcsPuGDJYAnSDk+sx4GZHHaDJ5kC30sThZkBIgxscZwH9poCslZTG0/4myibpohsaIANUahpkeIj9MahKzr1234HDzSWqaXm+X3WndeSoDRssfUUD9atoKAG4Q+gW+b9LaYNxH8omkzZ0CdK53e9HgJHYD9z/VU7afzbHd0AxgEN9u0mFwJKGBSpRxZKVbxcZboRuchd6golZyLwnQ2dsk5aRp+ZYZtty4Qy+5HAj9EKlyiq6IEaEDjeVlBqGCujY8aTmHTy+oQu0FwSN8lI73CLPT3vujNc4/9tBngA3d+OdiYzI1v4EmRI8mynpnF4QJhOhDeW1ecAM2zpUbcAL/0hRIh3A92Yp07lWnSfRHCMcnvrMOD835+/28afPL0Nqu90cJSIQqwnOVm4cH0buV4aFD1wYrcFMbEeCq5oI1nEykFzkWluvWb8CBdzWr2ktsRQIBfpDPWEb3CQ723RA7UaWFl1uYTnnzXlTJQ0YJNq9dfz2KIDX8QCHGzK+4OLyQBKDUIOdXFJqFxeAG0onO1Q6i86Ws8ANAKvlxr0/Hj58eDv88msCbnS45fy4TQUFG5AFuKGLi00bANwuCB0wc4iyScMku9yUU5ZKQBMgE3Czu00/VaLaHW5u6HB0vC8gCCfXnso6G3DDYCIBQWnzefgdwO2PTwI8BEuLa4Ny0l/o/gOMRLltB2441u24MN8Obr3LXh4b++R9scPtqDncekkpHXNRFnPrrL5YnrPbLqJJBSALbsIAKDhH9J07wqKzrZ1/Ubpr9x1ckYS0J8Pvv3387ufMySetW2W+Am4sKb24UoMPjNij5IcDFn52kD2mkTAGkBhvG3zdRidenCv+agMTv5/gySWW8VlsgyCDrfZx1jA5Pq942HFpD8c0BG6CawRshl7XalCifYjw6cjRYRkpgRe6yW7zM72zre7DHIy1DR+Xhxq42ZXG/w9XHyFXwDZ2r40GKZyxjkcsgn5ej7BePZQ26BaB2nTmGvSxLLVf2Hs+XYuEa/vurnZy+MFhp2+Cx/gdS55aKU7dMEqBUqAUeFyBhYEb78X7AxxuHCftbI26jHrMZeDEcsB4kG6lkg7nd/lkK8HUa/EfXROFM+BWoovrDqWBd8MFS0pvhpzl9rDDrWe3waVkqEQIRIDj+4EaB3HdBm6D4Y+7pLrJgS7aAmTJjWYQFDSCrjAVRfJboCqcbq0jZ9xk+N5wzBksBVwCKZgCN9wvBXi0PGhjN1VuLrG4NpvDXjjcWqOD5lLUOeT9wL9VzjrQiWa3Gx3ocTds+wLgFjr7/LATSsAijnOUlzZ9YqKNZ8JED7yDGX3JCmZwdxeaS5ehAzeXlkbTjcV12Rr2EAvTsu1UIt0gLaFnZNFlFyNdhzomzHBz442APt6vBpmak1FuvXGch5yDBE3z7G92yWVnV44GCUdcG/dMCVj7wEZVQ1wyGqAKt2F38vUM2oT8urstACvhV8BXRwNrmYZt+jxp8jZcepHx1yaA27bEa9OkYp/0DVdduFadG0mIP40kbvBSC54Fkp16tpiO5qrzcRiDxwJuj99jvuUrCrh9S3Vr2a9bgfZQ3WEbHGSAQfyJQWA4WTxss8XYZaVwsyHD7d2HNwPAGzuVRtMEONLocNvY4MMsXWbRaABZZ18+I6dMbqWPf3wZvqCsNHLcGEQ/x+Fm4AYnHZolZODG9Rsq7UaH1Cgp5cAS+XFnlywjbS6u5nC76SWlaDCAxgCES/ut4ypcWa1pgstjL65adptLS50JR4fbfnLMAbhFhhu0YYmqSycxexjbh+UIuH1pYAnNE5bVhsDt13fD+3c4NnAeYl+iE+i2nIc4LsqPkyONTRMA26K0lHl0KLelw037onw75dyxGy3hYdoXwMM4zjiO7FTaSkoN3OBwiww3Nk/At8AK4G9rwDDZNgA3nDMCkYC0y+uy6jnDdcN5yHM1MtyQN8gS4hjuRhaNcscADhFsjNw/wJwYbMtuMKC8FtoDUrZiDnfstLvMLtNoGtCyfmJWuFeNArSN6o9aiYW7kQomJdgGdxlKo+kyQ5MSlZe6FIiwLByveDDEsQb8ajC+lbqqXJOOOTvEsCnhUmMos2dFDbmw3ovLgd1rL6+YJdSyZiI7DqCP8J/r3hnwmUH+CzvieSIAg/SAha2klOM8Dd49900TAN1sAmty9cnhd311xWuNoVtz/bUg7td9m6i9LwVKgcUUWBS47cM5fxDALcYCrQPlJCMzwxBcx+ROUonhbnI8EV74oZhuGQM3zEwEcLNrCAAD99YE3HhdvKekVOvTN2AboMn+DlxKm2xyAGea8tHCqtIcboJAKnUcBoQusJN5wIHYzGFz4y6VfmJZAkFhzXK9IH9rEHQb4K13rOwZbhhzbtPdNgxbAZTGy9OisQwBN23nNcBXwJ2WWRb3i4W02Qr3H4GboR/GAAZ9+snRAmaMAJbo1uvAb5RvFyDDGm/B5R7nQL/d2x+GZQp0EkgmKImJNINNue0C+RlA0o5ol9lUlw1uI1yJl3CbJeC28DlDXXDOhCuylbJq0szrZqZrLrcliNQxAQilEzBKbwXN+jBnXHoZY45crRn7x3GBwdeoqNSwqrvCBLdms2PHnC3GXka56Y8GbTqVAy4RKnZXvuFqi5hLpaQsH27QLSoc0qWIkI1Zd87BjT9OytMzoPW6PVYTqNMhUAmqJlNdvpyrnJqhMmBfS/EQcouC5Ph3XIvc2MGuOmuv64DGxe13rvBY7HJbr1qzAgXc1ixoLa4UaArQRQPYJucKyhvwUI0SSgTYw9HC8rHuIR42cGN2Byh2rUR54REz1AC8UHLIDDVkk6ApQAA3u0gA3C7PBanQ9bHlcSGI3t0f7eJChpsHCrgBIMMNZayH+61Rg+EJ18/8OHVIxWtbOauhEiHQVQNKKJtkKWI40rCfrckBu3CiI2c0OGiNBnrXU0AqwBaUgZ4DUJ0qz+0KAObujjdKgAI45gTw1P2UYKl1cI3Onuj8lLqeysmFklI5ueBwY2fMhbQRjOwON2ijbaCzrmkjEIoMLZSVAo6xSyxKSqN5A0tKDdzQcfVInVuhC/LXsDxlwgVwiww35vVdXMU3gJsaKNDhtjHQJQVnm0CbgIq2TXlhct+h42mAWhy3yTljV+Tiuqi5x6rnzAk6x0apL44PwC1KZdkw4S4GsRjoh3MRLkLCITx83Gj2mh8lADYMNqKckt1N46HAuTZ0qUWWIuESH8ISaAqIReDGMlLDtphpxDpdauKBXgZNLucE7Lq8Hq4C/snlpeVxfc1l5uMk6IaGJLo2RNGAB34ozbTxLoAdOs9xDBqusZub6+EazrYAsec4T+By80AYAzc8yPGaBPdjh31YL8veA0TK4Yby1ORwC+BGRx+XpRyUO+YUdeh2y30G+Lsi7BZ4RGmVyl3lcku2ubp1lAKlQCnwgALLArfd6ObOa93k4dqXVudPxnQNH2vdgVNdMAXhGvBqzh080AoWECoFiHHp4tjFlZsDjK95KmMV4EPDBOTG4ef+di8LdHkikZfBDYgPmkxlR5ohUEyG8AoN6AOHm0schdWibo11cs2lJyIg6EbgFmWzAniaaDEUYLfTDS1rk2Apts3gJVxhXh5eIbAkuIMyRsCl61FTiYe1Qakky23ZOTb2iU6jmJBTbWfANoYncz8ajAw3mdzVAckQwWHQin2BBLxFhx9cgwDd76EN1hCuvbs7LLsfE5S0GkByLG/Q1mIWorSPA4CAmxubzQFolxlLbVOW2igWIxyG7ZxBRUwAN7gicf7ofBFUhUsLB6+5vnDfpbsutAn3IVxudiHaCcczY9RRXe5GO7IgRgxnmp7WdnRrb1EeuTv7nNLMgGojNxfLhHWO0tHp60Nz0cW52fLpenQFJ0GdJetxUwJubJASubnuTJsz1UbwrH0GuiZ2qFkTTkSyW7EgneGuJycdW+LGLF73TI4cdXU33X5BdAmpXXYRX9wB50SDMfSbdfvVzeb7KlDA7fvqXWt7TQqEC4cZSXaSALYd7DNfa28vgJtvirwxyqZDmzsA2MEeXW0APAZebApg4CZLHJ0khDAEMQI7Dbj9jpJJADfncZ31zo9eH27au2iaoJJSrIs5ZZHhJuCWoBJzwJRBxwEmyiewbrq4LgiU1IkzANnNDV8LeCSoBLCnkkc6a0bZYnaFyRkG6EJnGCEVOnte0U2jpglwhXVIlaEXO4VubUbXU22jXGbImTslZPv9Pz6qi2suKXVXzPu0QSMLA7dfe9MEwkM63KIrGrTJwA3rBjycB9wAyZI2bHaAzLVwRI5y15wLd6HcPBzvSwI3uOVmgRu2aSHghnJgQC+UlFIXO82i1PYxXZ54zpycqEsqnIdyG7pD6Q0HWRjcA1Iho6Q1GSBw22C+G2axMTYjxMFghw4zQaAG3DDw5YBcMFwZanAj2uoviCeIFGO8AG6cMMfvNHEewC3NqmIbAKbo6roebsLZxY7AcJyFy60NvmIbWGa+F2W/I5dbz/jAwJ3uObvCOF53A5aYbY5GDXD2sZQUHWzxWYSb9Uqgi7Od4Y7jREA46whlAfrCubq9BaAeM6rN4WY9NOxTdQVmhVWWi4VzNjgaXOAnt+NCLkV8lgkenSvXuqe+pptC7WspUAqsqsDCwI0TkweDgRsnPDGRkNwseliNp/DmAtKdgo0TMF6BgzplcenCHw1iUMaJiaC4Mcj1JAAjqKQSPZWURoabAUBHCArWnwfc4HBzB9AAKH3dMVQ07HOOXMtfCzARAMqljlsB4GaBW6C0BtwAg7Q/LgeVVAm44R4JWNXcXHJxWVM5pBJYehC4BSRJDhzeaifaCLhtDXt0txm4CS5JG6WjEXsZaMV6w/g+oAaAjvg4jliPgFsHh3KF2dHYYRs7xYd7rjkBU1duDQ/sbkOExA0PFNbXA/1DF+THcBsF3lRWKhBJ2EbgtoAuDbhFth3O8eSw47pj/R4/3KqTm9bL8uSN4SrgGV2SbZ/GcKk3GQjnW8tP6+ebHW4ZErbPWdDa3ik4Z6FNGjLkMsrsaksXj54la4dbONuiEoCgOKIrrH/rTh+gG88RM26z4Hs5OxfjS3r6CXj7RKMcak650wQlS3On0C3ANl/Pz3u/HmniOOXBJXDWnXn5qjnJ2XXmm98Xrrwp9JsH8Va9Ftf7lleggNvymtU7SoHFFMCNj/lMakbA0i1magm47cNxFO4U5lMZuHFGcoO5I+oYeji8faf8NjrM2IVTmUt46MYXHqYVzi/nE91KJ+eEJx9//yyIwS6l45wy51sxN24ecHuPpgnvhrfvo5wVEMj5aHTX2ZEWYa8XV3rIj+6ZKJ9sZZNwuMG1x5JJwTaUPTJjJRxu2A5mwvFhPYCbwQHAG5d3xcEVgdvutgAe9Ixl7gJk0mUmKEhrdWSfQZtzlL0GcHso3+5ebQK4wcn1YQLc4K6zGw2DM69XxyVgJOBhc+vB4QZIBhi5rVLSgG3o3grgRggyapqAbBhk0gVYAcyAm+n8ksCHeS07W8MBIAry9sLdxk6wcc7Q4cayy+huG07CU7giP0eX0ilwizLkb3XOfP16QdAGVyaBGxsmwBml7qTMN4ROcGFtqkzbGYigbeypgIEHHG4AVCznREkpIJvgEQdfwy0fJEbALR5cWKoa3Trj2UPZGXxuwCArwrI33P8NbjqMqW+HW5RtAmpFZhlcZgBO/AZ8I/yLLDPDKpeU0mm2Rzciy0oBv+wyCwesymbjQSEeRKwB3QUT4MZ8Pzgqzy/pcIPTkmWlHMjCXaeSUrhaO3CLPDc47wAeqZnz12J22iWsDdzpOBAKOqONGuj8xHbg3KTLDedslNna7TedvV/s4lqvKgVKgdemwOLADVmzylT1JNgMcAs0kwGaMsjk2G3AjdfLcQkmszijEQCupd1pBngB4KYSQWe4LQxPssONwA1ASw/icJHxkd9ZobeufewlmwZkPazd2XSAStoH+KkElDTBqwd6u4cYIhwwhq9s+XRRENncTSwpHQEmLTMDNzrDOEZNbiqWlE4dbguAJWaTGbhFJl3LSNOWchzNO7xgFsen4UYDVKI+MSmnjDHBMbnBwg1oR1iDizHLxok4LRca0fEWDSE6jPR5cjts3N4QuBF20ZnuTpcGbhq/321utVJVuMwAa1cCbixHRsOEDQG3OL7qkH6jTrrhKsc6ec7SsbdJ6MbS2ygDJmiKi0vLmM7OMFvQerWqYCubR8kNP8oLy6WMGSwRpDm/LHUw5floh6HpdEz09ZTA3lxg0k29lYHG/rZyy7ao3rSAXdo5eenGKDHZGsXJHnO1CI3U4X7scBOQpvmBwM2uVo1NO/DTGNMl5C5r7cvSONbZfQZuSfJWhusKiF4yKkejQJuddjju4yy6qit4njtnAbfn0b3W+hoUwEU1AtEBqQDcMAjMwM0djXRjjkGQSwCixFMOt2OCN5d0Mr8N5YERKtIcZgHcBJWiRO93OLhWAG7RrOEDgNs7ALcDlp9x3dHpEgMaXtgBbtwcAG6rBNzw0I2bFkBQhkqEZAcqT1WHRjnS1BgA7i0BRAADgoMzZZ85e44D4r2dEbwjYKI2E+BGF97tcHWB5gXoVJrKbZcFSwm4IcPtXcBQgDKW2wIEbWOGVc0sWLaJDLcAoXQARpabGkqEKw2dRQ0PUQ4KbQK+ANwyj44wEpBMJbJYLt1DAdyYB5eAG2b4mc+1B+gL4IZB47SkVJAWx+z05JzA6yM620YZ8lKQ9gnnDBxtKCv9/OnrcHISDRMA3K7lcOMsNI45QVvkIkb2moEbhmQ4fzASg8NNbisNdDtw02DSHULtbusdheUs42NCuNr4MWOID2tb+eUOcXz4ivw2OtywznBydeAWzq4M3LB8lm8mhxudZlFuTrAo6MUMtwBukdvby0IJvuW8wLbgswPYJ+B2PpwRdvUMNYVto2kCgFsuO9Z6UY6MbaLDzdlx0TTBGrnMxBl0W8gsjAcegjQCN7kvDdxw/gu6uby058q1GfDXcF+ofSwFSoGVFFgauHFyMiYRcK1l+Vg4VHzNTI41Glg4uRPAzfeBVLKohjECS7jVbGzoXk/4wtJSNTBQB0453FYCbtu9WQLd3bxw6z7A+xtvYip0BXtziaCzxTog073PZYYsMXW5Y2pcI+5m4NadV4JUfYJJQHJQx9MZ4Gb3Xy6dFNjxdiEzrJfbuqR0eeCG/dluIBQQEcfETjLsh45LX7cAIpFcNE3AcTRwa7pA33DCy5DVgRvud9S8LTuaV2hEoPLdBrvgKL8ZBsC2e4EblrdFKInDS9hGYLu8ww1uTJSU0hVJYiN3HbahTdZF0wRCUO6DjjPOWxwX6ePjrY9oB24aZ6jDZljO7HDj7gdQbPmB/Y8+FzX0iDLs5mCzsy0Dt6gmGLncDNzi0tFcXXbk5bLZyF17ALipoyxAqok+rQAAIABJREFUGxxuGGvp/3ummvbJzRKcp2aXn1/XXh+ol7m1GKMHcJPTLSohYv+zw62VlUY0h8pTA7i1RlcBxZ2am+AnJgOcZWdHnoFbWzez+3qu3TgbbqVLcb1pBQUKuK0gWr2lFFhIgXC4oVyS4eTM09of9pE3hpJSABB2SGTSrbIWOBhS5gagEVwvAG0o71RJ5x6Xo1wvlb7hKwM3QBiWXwK4fUIIfWSULetwMzz55S0ddofH+wJuzo5jKR4AWXQ3ukJjAjUHwLdKQS/48I8Bh0pKt5W3Fi4uLU+AzM4wNxpgE4hLlYFyWeFww+9xY8ENEoCAWXDQ82CnAUHABECAzc0t3TAJ8e7UbOAMnU8Fdj7+/mm2dPIxJ9c84IYupZHh5sYEdLgZRo6AGxxu54RbDbgNgpHsQEtt4DzScWYe3RyH2zWB5NVwda4sN+hEnVmOLIebgBuAjrpgqnuqzhtpkpyJAdzgivyDrsjPw0kuQ35MF5SUPuGcQUYfIDGBGzqURsMEHu8AbiwpZb6ZXFW24rOE9DaXVt4F+FIppgZ6EfSPQTkeU0blpBrQsBEBmwqk8oYIy8ZTBh1uCl3UbK4H73RRwt0WGWZws9HJlQCTSylT4wNmPKJTKEs7w2nGY5UcbvGAJ+AWJTvRZRVdRlliGwNgdUm9CeCGz83ZcHbqxgnqFkoTgMtZA7i5s29/ONWDKRwLzCO5DidE6+4qrVo+JeF/dPWKhgkAwgRuZ+eE5mjewPLnyJTTtvR9aqUTC11c60WlQCnw2hRYGrjNc7hFo502SRGwwE43PO2ipBTXP7iF3GUS4zJO1XjyI6AXHp4JqnJzgHC4PQ249a6iRD6GSXarwJLEWrbU6CAyxhx430pA5wG3VGooXIRJJLu45LpSuaOcT/6aB9xa04JUUqr7o26eajbQM9ycVcafLMFbErgB9qGkNJezwnMY4+hb+AJTyaawWsAklpTKBY9xJI6rSlLlSlMJqBxhcl9pHzhRyfxbf9shFjENE+DGZdxcM+7i9ua6NRki7CC56ssTFNxgt1BBNwGjhXRhSam+nW1HN6QddoySMGyJEP3YBzn1ANzgcnsMuEXsRsCeiHJNmWpj8JPv5y130AAtXG46p5LDzVwpTraW5dYaBPTzkOdX60qamybIzdXyywy7Ji67Xq4cjjOXm6fyTn4uws3azofo9ssoDVYapA6jd3K20XyA7ygrxTHNOW4CfZoA4DdBHwA7lhfRKNFgpTsFneDWO50azqnau3ckvXEuYitrFfRzji9HxBmWvrYbyTPtbwG3ZxK+VvsKFOBFFfltKil1ThMdbnBDwXnU3CkdtmGMwmwMOtx2BdzeoqT0gGBJwM1dQjNwux4u6eJSo4EpcEMg/ekyJaVv0azhzfDhrwDc0KEUDrcd7o8bJrAT58jhFoDMnTPtSFsIuClTq5dhLg/cCKngDJpXUorBHTLh0CAAYIelk4CR6Ma5RLntFLgxX0/5dlq/OoG6bNMwdKZL6dczATc0OpgCt/0dOtwacJs2TUATiMeAGyAkoFu42/CzATdkdzS33NjhJuAmELl0GfITzpnTrwZuJ8PJCUDROV2BBm5u295LSmOAgocdPgTJnUCghAG1s8civdehznQo4PLj0tFWIulcDHfNmjRLIHBThhuHPupMr0EfBlQEU72kVBlyqWEAc9Su1cHTg/nNrQHQjMAtmhewM210DHVDleZui5l5bAgGbDw/otuxHyBZToH1nkeO4umFYFdyueHhAw0blBGopgnqkhqdSuO6xM6jdAmqTMQON5byRjMYOSe3+QCkAWpAP7hUCdwu2DDE34JuyHNTiS0DmpPT4hXcGWoXS4FSYAUFVgZudOwqXL6Ho0cem4Fb5FI6O4wO+rjW22WskkkAmQhHZ9MEdYpXphfAiZopOPR+dYdbBm7hcAuXisrGssPN6++dNMcOt5xTFiWl02yxgB+GMM39FLlwwk/Kqho53FpXTnXEzHCFsC0yz3D/YL7dHTq4qmHCU4HblopHkSMRDu84PgSg4Tzc2KIDEK80dBsDt8BxBG4B21QDKEV4E5bzb3NrWxOW4XTT/gksytk2zm9DKSnLSQN6CRIl4La5rZzhNQG3XWTbARaHgxHAT9mvcZ+NrpV0t3EfAFadIbcx3MT+uKtmVBrz/M5OrtxYQNUDTa5Rh1Ln4Lnk1g43L9fArf+/oFLrgRolp8FtNb5I140Z4GbnqasOOC7sIKq9N1x6I4cbSkoN0RIQbOuIz4d0CKdsuNKi0EjlnDfqTtyAG6FylHTGGArvZ4k7gdscd110gc/uOu+2HYIjJ14I48YYAG5u3ABoy/93U63kRKzS0hVuQk94SwG3J4hXby0FHlTAsxh2uLlDqTPcWH4oaGADPmdTGQ6/QTjCJgYAPABu6MZJ4ObOlYI6+OKsCjLP6Aq7ZgnmtKR0JeCGpgm/vKXD7sgOt93tCEqXUwqATE0b5jjc0OQADqUE3JxTJleaAFUrKYVjLsriHispHTnc4AqLzDICCDrcUtMEbGPklaHcdi3A7Ze3zLcDlMwdXOnYCyeZ9gXayPmHsknk0J2enjWHG0oAcQrgfaOSUpwfM11KpyWlcA2hM61chS4pxbJal1JnuGXg5oYOV9GlNJ8zTwVuK54zdLihaYIdbgm4YeDB4TJmc6M7KR1udqNxUGWHmz5OKqMQDKOjK0KyDdwEj2LqNAaMKh+JQOD2D71fGW5yFTBwOz78isOJpgYB3VxSqrLfSYdOOO6iREclmeoga4ebMtz0gIh95iDKDRNSBltrekD4Hg0WuB+AZDon4HCDrsxxC+AG1wUHyQB2O8r4I2yLhh/sUBojaDwoALjhPXLGYYwe7sJtgUJmBEbHZV/KvA1XlzovAdtUXqrmHsh1xPWKHUvbvtXwr+6opUApcL8CywO3mLRy0wR3JMwOG9lDWuk+OwmiXDHKShtI4YPqBLhhkic53NwxFI4wOpWeVFK6AHBrTQ4Mtnqe2wi40bUXDQ4MhcINRkDGckLcGVNGmUHZQ8DNk8NxG2U2XGtRpBuoQGR0Co2GEheI2bi+WQNwszttDNwA17LDTceld1+d53BT5hmWg8y1cL+5pFSZEnK4sbJDpaVyNWo/p8ANy1JJqSaglB/LaT/p7NLUVFL6VIdbBm6KqRHs81hIXTcH5sYJGnbgds2MO7nc6OWM27Fgkp1c4fhM46QZZ/okv81PN33E5EYJ+pz7rh+91sdILYBbdrrlq4NgWHe6sfTZMDxBN4Go/k4BRLnK7DDLFRMuo+X2JRcdxz/Iv3X5acScuGvrFLg5x80ON8d5NNBn6BaTv3S4xSBKOXSGhWmvW4acJ5zDNhgHQll9OcNNwK91Tm370zMF657zfRQo4PZ9dK61vEYF3EUwwsn5IO0upSgdxMMqyzN9E3M+QgZuaDJwMLx5c0TwxiYD0clQAfi6eQEmAbb1pgkB3KI88EkZbr+kDDe6rsLhNm2agPw4lE4iv62VlEbmWgC3adMEQKFdl5RG2SSdV2wAIYcbMtfciCE3TcBNz00T0IABZZjsesrlKeOLJaUs9wtQRYfbZctw+/gfKp1cyeFG4PaewO0NSkqPDhpA1LoFD3VsrlopK6AbSlq/wuF2fsHMLTdNgEtOJbLKcLPDzeW2HeAJlKkL5GzThAbcohuuXEwAgdFBlZ1tczdYNLtAo41xtt0qDjd0tv2wwjkDMMQupW6agC6lcLhdXnFmnKUfKJeNZgm5jbvyy2KA75FV5JW0bmPNkS+Hm0tFPD3bMjoM0vJwMAO3eFiDw03T2x2K5aYJdLg5y601TNBMIx9yWJ4J2CzgBhcsu8lGcwvsnxx7avzAbqsxwNSDp4FXd6W1wRoBPICbuvui+QTz07BNWA7KbzG76smAyArENYXrZTWps9impahRDsHOywLd3GZ2jwUk1Be7dV0GaGN+m/LcALwJ4NC9NRpMcP/yiPg13i9qn0uBUuBBBRYGbnDjI+IBJaUsz9eYxa4STtREDJVcW/HoHw+tbpqApgWBsuiaJpaKCRD8RO7V2OHWu3quF7j1klKF4BucOMMtAzdBE+MM7h/zzlSBinJDvjoDNzuv3OSApanKpMNez5SUskNoON0C5rmJt4EbFXWJa3RRZffW21s63OACWtnhBoNWZLjlTDo3RXKXUpX6Rn7cfcAtN0wwcIucPI4oIp+vATc73JqrcY7DjfoKshG88Z47H7jZYYbhC7qUrpbhlktKkeGmHLqc4QYQxa6dHPxE4wcAtzjOOJfVoVQZbrodK96GEDplHzaH2yjDzWfcuFax+QliktJnZvQkGDnW5n743QG0vbG/am5Jacoqm+tuC9eiXGrhMGudSgW83EVVZZcar6koQTpsBXTLHUo5ZgqHWy4pZY5aK0O3ls6Om+Nwa+OnyKGbNqDgZmjbNVZzkwddyJTj1qEbc59d2ho/WXFs8Fb3nO+mQAG37yZ1rejVKcCyr96ptHcEjE6UeFB16SPvf8oNQWkWHW5bcLipq+cxgNsRGi6g65ZnbVWCiS88jBNQXd0QUgCeIID+qeWBhCdwcdHhdkDXFLuUAra5bNIwy+46NkyI3DU43Nw0gYBsR11FAZUie01dOPHALkilElXAO3yjPBZNEwQOAKrYNOH2lqHu0BR5cARVhFTq4MqS0gy9Yhvp/sNyGM7v0sklgdsbdY19H8ANGh2/dVOJvSj3dZODcLhdRnfUr3C2nQm4nZwSQLCklA0ldKyty/7hI11K4Wwj0LgaLqFRZLgB08Dlh2OF8wWdUwXc1KWU5a4GboCkzNqKzrbWhU0TltelZbitcM6gpJTADc0aPqtLKfaJwO3WxSAT4BYPFgz3Z2mD81kChMXcs0si+DDgBy3XAcQsZs/YCIdczrlwl9J4ehGsiwFmhG4LiskRRlfY9bVy3AjdokNpym/joAndQAHcmNUXDS6iXJwus2iU4O6mCnvWgJnvc1MMOjiyy805bso+VJdQdQhtDjd2elWnUpaSRuMSOwHlbtO2I+vPwdl05UU5qjucKvutd4314NOdWvE5xvfFBa4N2J6Lvj1RWgqnbH2VAqVAKXCfAksDtz3djzkJh/L9yExqzuh2f1A3T5cR4qEbQAcZbi4nVSh/dOIM5wkngsKtxLkXZGFFM4WnAzdkO7lL6WxJKZlQ5IvZRUZ3Eu7t7VIaXUoJpwKQtdyzcVdRPoSrHXdzpfWup3HfiWI/mLtYukj4oMw7wrw4cCyx5b87sGM5KYDbze1wgfEdvgkDVshwQ+kktUlNCqLUl/1j71SmifOFZb4tX09ZcgIodrERz/VmB9Hds5WUNuDWS0nZXTQ6KskZGA43d02NxhRwmGXHnP1/yrZzt1PltwF2sbvlil1KmeG2jTLozehS6nM1uzIVvXHXsv/6utFZt3UqdX6Yy4gDUCszLMHqCXCzq9KDo1QROv5It7GTIV02tk2Wksj4lLlpkjSAWCodlZNv3PCgbUC4yNyRnk0LGnBTeXgUDkUumtcRDv9UTmpHWnPg0V3WM9zcLEWOM0O7AGZeZ3LdMg8uziU73PC5acBPH6lw2UVZawKEmgOOMlo75MLtxs9Zcs05D7hGXd/vflvA7ftpXWt6bQoENONDtR9sWVYawficfcWDMkATABu+dRFlRymUlAaEacAN72FJaW9eAFpDt5KB2/kl86++PhWeACq9fzOgEycAE3PKCPx2epdSN03A4MkdUtGFE9ANjQGQ4XahLqUsAUVX0aODDsnQBALuGHc+dUlpBkFsvoBGAwHcvDy0QSfAC+DGZgPaPmZKJeAGyABw4G6c0ObTpy/DHwBLy3YpzcDt1/fUCKDp8PiQ+qihhWCoHG5y/gE0fP16ShcZgduXAG7sUpphJKDbrmbo7y0p1b7oGzlZAG6Gd+rkKdefgBszupC/x3w5DSoAiFjWEZ1OoTGAF0Hkirqg9HjVc+Yru5SeDh9xPL58Zfmtyg91/rChCBxuYcNvnUTjQSm4l0pIU6YIwBZf63BbN0GIUZIH357U1gBOM4VcTnqIUJaIrALNQ8BRNAZ4zjtTwwS52wTe4OQiNAtngsbbui7gmKiMVDAbrldmJHKxAfAC5in7TZ3xtnbRWENZkC7pVJBvzLTCVQlHWSvj1DbdXGsgivULuOmBVC6Q7qojNPR+oBmES3OZO+cOp3a4KVOS1684v6CJO6bSjYmy6rnADdvVm1u8tttE7W8pUAospsAywG3vAA43u2+Tw62Vg6Ww9uxku+vOLZSVulRQAEb5bYY1zFGLhglumoBrK9xCyE6Cm4vdChcNwN/aGnYja07wBG4lbKcc3nJyh8sO22Ho4+ytVL5plKHMNTWZcqdSutG8vFSK5hw6/XSIPqsiU+mfqimhDZtL4J7MLCtnvHVXmAETAKCAm7LbzjEWQ9SG9VmqaUJvDgDgpoYHgkvK2ANyU7nnOIeul7baucQxBRpKRJQL3X/RvGwK3HpDCYCy5CicwM3mInQn2HTMPC5xrp2Xwy6hhJE6Z1bpUorzhl1KAXKSkxHnC88bNl9SZ12tP/QY0KHUzRrkZiSwCpgmaBZANTpotoy1NEBKMujUC2da42VTa1tzVWohoyYLk8uBXXZebh+YTTujjkFbhko0qHlfwh02gvB2jCWgaAed3GAZdskJN8610w6xYUHqUspmBeE6640XwqFG6BblrQEC5QhUrq1LSjnu8/HgGDSaLOTOpqG3AWRrGtEacEzKSlPn1MWuvvWqpypQwO2pCtb7S4H7FCBwU9CqHlCjbOwAJYNyq7FTKcHQBLixa/cWH8Th3qKDKjpYKjcplXYGcDM8UVaYgM6nj4In6FQKtxtcVfgbSrrgFCPIYPbuJh+8mRl3dMBMMsKTD8ope//+eDh+e6jGAHu7dErBgacMN5cm4oFaTinAsTPnlF1eMhMDoAcACc0X4HJjltuRl6cHdkIqds8EwAMwuCK0QykpISIbDVxy4ADNtL1ajp1uCJ9vmXBpeb3c9nw4+YzSRQO3z4RM0GtRbZrD7dcPAm5oKhHAjcBv0uSggb4TA7dTwiU63Fq5LfL6ANvG2hDgRWdYa4N9gdbuCMsy3rPulmOXUgI3NXJgvh1A7Q5gqYAbbsjUJDrLErh9/vrkc+bDh7d0RS57zihz8HT4SIfbVx5rOdyuua0u/cF5gq5OKin1qE0lpWpg4NwNh/zjXHVmh0KQOdSMkaBmQ1Wi4zKKngsSDxo588dt7Tn4TLOrLv2M7qSzwE0lAq2cFMAL14VW1hn/phuD9jZ1Wo328sxxM3AD9NrFcQ0Ho91pARZZ2sDGCQKxOFec4ablKHsIwI2TAej8GtchdSYFbMP3lZob5O6m3u4G/NRsgTPFhG66nmH7O7TDIFRwWA43gVQ67mL5LJmtu0kpUAqUAvcosDpwQ6l8cri5YU6UDI7LIaNpFTLcogzTYfh60NeNQqWW+G/P8mJjgAHwItxKT8pw08O4nWm9cUNEGBC4ueDV+Vu6hwmqCGS4yYEe7OEKUzmm8tai0UFPRxhlrkX/IQIZAxFc2QXcdA/G9gm49WiU7HDDMtwh0YANwE1NE/BzVYdbOj5sWBD3Vt6T1UG0Q1DcjVQuSW0CQClu4m5UbuuutDbDK69VgMruP6AbNGLAeuhwixsXXgJ9ATh7AwUDQREbvT6AVxw/6AuNUGIr6LYMpN0cdja3ht1tALctdSxt522cA9Ghk13McfrG9vtcASCmu47gTeWGHmuIUbnUUrE3coOOQVn8byT4dUjXcnF7UUCcmYZlk0YIqbLAgCxfDgzwtL4xcOM4zt06U6OCCBHRGDLy26adQvn/c5ol9MYFWhdKUWlOJPTCpz/AfcpeYwmnmyXYaefqBLw+oL/KQmNCuOW3eQI3ykIjl87wmvvQxr+aYO3HRx43bnNz/LnjbQduo7/X3ea7KVDA7btJXSt6bQrwIhjAjQ4SZh7J4YayQT4sG86MgJtuaoB1AG77R/vKcGO5IQCKy0p7p1KVlKoEE24ngCNACwC33//j4/CpATe5qwjc0MwgATdAKgMswCNCJQC3cHEBuDGnLDpx4gF9CtwASM5QNtkaAwCQJYcbuq4SuAV08/JYRhdlmA3gXSlvjY0GtExAGTy00zE3AnheXnQKDZCJnKoGqQIsoWEBgBvAzh+/GUZ+ac4zaANnj2EkZpMEIwE/BSPfvoc274a/gjYfANxQcgsgCccemmFs0aEI0AigwDLfM2z/KTtwoltsB263BBQ4N1C2CxBJIBmZcMrHim5WDUaqCQNhCst3zwkysC7ccnEsCdwAaVFaSuim8ho7/+yKvKAu0dUWIPLjl9E5w46ho3NGo0ts88w5Q12UbQcQucw5gxLoz5+/JuCGDDedpxiMql+BSkoJd5gp0h+A3CDBPzm8xaDIIf+EbsnpJiuYBid0n7VIthaUKwAnS1wrG4gBkztr2fHQGgxcI1tPoPDq6ornkjpyBtgL2KXSzIDxcX1wWSceiNR4IJxx8V7niLDhQQJuep9mPV0SSuAWjQpY0gkd4SSLbDuXrQu6BZSM7DY1QYFDrwMxznhzsDpx7MKFySYlynbTt0bXLktlYC8aOSBXDrAN5y2aOMTycd4y5+a13SRqf0uBUmBhBVYHbpoQUEdAu0p6eZxzznpJqcokCZKI1KI0M1CBX+cy+2i5QJhzcxfQhPDk9l4Xlw0/cspg2zbYRdUOt/0dbCfgiUCZ7nUBb5g20IEbrpyGJ/jZAVkANzvScM+O+2jrF0TnuEAdFw/3ezjS7ExzOZxdQrz3p29qGvdIAwE7cjpwkxZwtl20DLflgNtuNE1y6STKSl3K2hs2xH4wsy3gUpT5an/ATOX4apN4MXknB6C+/TfBQzU6sPNP7j/DzQ7c2L2VOrhMVeeO4RTOuA7c+rbJEXk7sJlEfF8DuiXnnz8kGRq1c6bpsknwtoNxT2TraQQT+LU53CKv7VbnCpo1tHJWj4matb83TWhQtX0OrPW4IsBlp8pCE6BzCocApoCdPj/6MrRsXeT5215JEP8bv4v3BTzFpKmbBSi/TF2E3bWzjZsarEoOM7rMJt2LU8xILk/V+a+xIMFjXB+8n3LqAWw5Qy11SPVHN5e0RuOvVkraSm01TusuNTc40ERxg4b+tz97vbZ11J112kSBZarlcFv4vrOuFxZwW5eStZxSYKKAgdtWONwAYpi5tK8SyA7cwuEWMACxbLyxBXBD0wQ63I4O9D52Ko1SzHClNLcSwM45GiacDiefAJU+D78DKn38PJwgjD7gid0lY+AGR50cY1PgxsYAcHEhjJhlkwHIksONUCnADdxJgDQAZIAmeJgWINsdjgGVjg4El7g8ZdJNgdsF4SHKMHPu2Xh5AIRczvGBQB5y5qwNm0pE11PnyzWwJLDzx28fk/sPHR0FCDOMBLTZ3kV5767chm8Ohjfv3hAsCbi9JYDLwA0AxCWlgAoGboBsODY8Pl/Ohovzc4IYayNN9sf7kh1zyU3IZhJRSuqMO5Qy4gsgDI4/Abe94QBwl/l2clRioIAbOnP/2jlzNpx8ki6/QxdmuMkVCYfhxeXlcH15w4EMgdsGMvRUDqnj2V2R0GXZc+bLl1NCYpSUArzJ4SaHFeAnB9ZYJ4FbtFKPMglmnRFKOb8iBsHuFEwY1EtL1WDMwM0zfx6C++GjB+VymOXBUIA8DyA1a6xOZHJ0odGDHFxylQlaESrFLCdBIEvNx9CNzkyWk6p0yNltvWECaR3fy8y3gPZ0qIWzrIX3AvxFyTFgG3PkuJ3aL8HIyJlsrjSsV9vaHXqChT00OJomsNmDnLa9nDSAG+BfADeWRnDG93pAphuuB3S4ZaDHbqWF2+omWgqUAvcrsCxw4+TgnKYJAFkORm9gxRAhgAvdW60MU8BALQq610SlZi6/xAMyAIaAGxoDCLgJKuH61twyLm9T02u6ZQBPcA0HcNtFfu8OnEv6ZgVEyGJ4onuJM9JUKqj8OAEH51vR4ZYBGbPXulOpRSME9GggCVlig5aFckfnh8rhFuWucFOFW0fALUpLoyRVuXB9GdABurQMN7rbAizZmZT2k+NgZiGPYSRKJ+nk8vGhYy/Akm7r0W1TDQC6Nuoe24Fb70g7zaOjbmI+/GL2W4BJA84GNyPGgg7CACosd7UebduUH6dOoB3Y9Ww7lSDbCahzppd3Gp5Zl3zOANbu7wSwdclkg11CRQ7UJwSN84SwLYCbylnjPE3Ay8dV67XDTQSJo8EU7N/GCYZSGcQmIMRPkR1qhm5eli8Bk9C2MX7r53jvTJpAlV1eDXiGEy1cZb1TqMA2nWZ9UNdgncaUanzQSkLDVeZrgnLVXGg7B5SNGh9E44XWmRTXokCLUbGh4zQuKZUr08AvlbPOQLekq+Gpu5ZWhtuz3l4LuD2r/LXyn1mBGeAWpaD7KcNNJaW64DoPgLOZmJ3aFgBDueSbt8fDMRxUaJwQsC6XLna3EhomCLgBljR4glyszycM7EfpIJwmeABnlhPL6xDC3ktYAX5aSSkdbm8J3LANBH5R5kig5YYNbAygdQO0AZggK+3yAmWTgkoYAAPMAI5hHfh3X153uKlDqZenBgNw5gFSjZe3F8uZs7zkmFO5bd8+dCUF2Jm6/87OzgmgBEcwlIjcsMjZInCDNm/DyfWnD8OHcLghZ08Zd8jXmwI35OpBm690tgm4uaQ0tAE8fAPgdtj2Sdqk5Tl3jY65i+EsOrgKuJ3TMdSBm84VbJPKSyPfLnRp50ws675zBqW2OGcAQLF8ACYBt3zOHEiX7Ir8sNw58+UzHG4nwx8Abp++Dl9PVVLq89SDVwM3uw/QBYwDLgC3mFmkW4rVPgGH7OBKpaUse3QLdXaS6jOvLQ+OI1w9kgWf0zCUJZMuKZ0FbnCW4TPm7DJluMXruCw1RXG+o37qGwM/zpQm4MbuaxxwxUNNONzU3VQ8HfPSAAAgAElEQVQQlflrHgzjIafBv3DY4Zx2eQKBG2ZoIwsk3puz6AwJ2XkVA/8YgDNsOLZdD7PaDw5YCfAigw67EYNVlexG52GWs/dyUrvbqkvpz3w3rH0rBZ6uwMrADRMZvhdESHlzeCU3k4vb7FQC1HFTAF6zU06ZIExArwS7BEuiEyfdShFWbrdSK7qzw0oOt60tNGlASeCkPHAKT+xWMrjxugHGArjBGeWySQO3HWQEhxNNcCnlrhlSEVR1GAP4wq7xMZEl13hMfEX+FHRVbtg9wI2ZduoUr5LJm57hFnCJYAn3iHaK6GYsF5GaRxhGEiwBuOE7ygDpKoscNjKbyCkTPAzg559tX7L7r5fvWpvuyAKoCvd7aNMgHhoNREA/x0QuAW7gLRxvbqoAEEkIItfcCHrdhPPP5wzPGzgZfe+XOASe4a7CGAh65HNmF88NPJ9UItmy9bxu7P8A8Cigc4mqCTgPWd4ruMrMsTgWdtTlBgEcoeTsPwOl1ERBmbkdwHaXm/a9fX5y44VeqUq4mQGb3ZUekvXYjyixjqyy7AojLGslqrEtLsfkz14tIeDWyV9rPsDlxvmZSoe5bW4U4nLQAGYeZykHrzsgNdHpDDZ9BrMLUMG9vWTc55ZhW3+/tU3vj8+lP0IdZsa2x/GmPu14dYfh06/OtYTHFCjg9phC9fdSYFUFnBWA0rHoRKiSUsGPfQA4lPhFQHpEROgmicERmibs7dG19fbdG5YyAlLB8ZZBjN1KclJdsmEBIAlyyZDdBocbO05+/krghvJDlpdd3cRN01Bpi3lSgDNYJ6DSuw9omqCcsnkuLq67QaAMlVACKhfXfEB2SEBz9AbAbV9ZdoZUrTy2L48AL1xhDy/vSNl4kTOHgSxuutYGkAqgi91b/1CGG91/cFRZG2SGEU70oH6Uy+1CG5Z7AiwdEUL+QuAGsISmEj3jrgG3kTZoCnA/cKP7L44xoWQqUZ23PHZbPYXLLTLuJsBNnWDhilRmoMtdsSwdtzt20AQcmnfOdIebIS1AJMqQ3fkMJaVzIG3osuw58/mzz9kvwyecq3BJArhFGaRnjzHwJuThrD+eEG5ZupuBm+AWRuwT4AYXKZ1uGhzr7Zhhj0EI8jli5tmAS7BNIzEPMlViKuDGAXE43K5v8LlSKefU4UaXFwfPyuDo4KqXYhJYBQgkcLNzL2fo8PoQ+W8BvLK7zYM2OO4aNAPwo+shwncjAZglEdFUws44O9Lo2IssEmoZw/227QaEAdg4wPZMMRsnjAePzTkXDRTYwKEtP47Xqtfael8pUAr89AosC9xy0wQBN7tZ8uREL7nrQEMZZQBubg5Al1kCGLjO0kkVpWJ4OKZTCcAtXFyj8sDkrErVegIozkODuw3QLfK4XF46BWS4uHKSKe5J7gA6C8gMlQBmdG8hpArHm/PddM/QvqicNHfLvNP9sbmzE3Cjyyw0CoeQM6XkYBLwUtMIATeAnYvUNAEONzgDeR9thZ4GboITdHLxeMjBtbejrDKBpTgubi7Bsk273JAfJ2DCfLKAS9qXpA0jXVS+20FV6lYZYwKVxyonzFln2DeH2stJGJA2cu3UeEONK+QyE9TEvVggUplt0Aa6ONvOjTbooHe9ZYPDhrQ6ngJu4XCD+90QNB+TgI86xj4mOl95XKKJhc6hBNzC2dkMAc301/PTOvwSYPKYiWAwu8E4jNLJ1t5jyBbji46Axva2DNx0ocvrlxPQpZOtQ+mkbNJZZ4zecPOUlocm914f5/UctNzx1BdZu9Js2uuTnXaYdfeftjb+kzLXpE9gxQz7WllvgPM0/uvNKCZNX5wtnLSxRnLW9oYSLrVt5r+f/s7xMnawgNvLOA61FT+jAu5iE1lNbppA6MZvhNhHQDqfwqO8IG7+gHQotzw6PhrefngzvH1zREAF4AaAwg6WgFSESshw600LAKc+f4TD7fPwOzpOfvwyfAXEOFXWF3OxrtEEvOdYsExtZ5slmShrRBnrW3QpRR4XyiaRU4b1c929S6odbm6YIBeXABm+UT6WHW5wyREovQF0E6R6bF9yKeaDy2vbF9oww035doCRcIKdQBvCyGia8OkLgdtYm97xigNiArdtlmUeIsft7RFLJpFvB+AGGHl8fJSaSsjhBmii46LOsdgPQLdeUjp2/3Vt4Bg7GvYPBQ/nHWd2gQVsQ4MKwKk5DjeWILsJwzLnjMuQ54DI7nATFAY0BjSFa/G4dSld/pzJwG1aUsqwWgY+K8MNA0wOtDHogpsNg16COZcvKhwYU5Ys6UZJKWFbynFzhpvBFmedNQDyw4Ii3AK4xYip5YFwpKWuda2klMBNWWWAbnMdblHOuRGOAw3+5A5zBhvHZnSF+UEnBTMb1kX+m9vaTwd8vLm7u6kBZMpK0a7lGdKYWbUTL68/ypfckr5DN5VisBFFlP8Q4rFkqwM3d/tiiWyU19I5F/unWfyf8SZQ+1QKlALrUmA54AZHd4+/MHBz6Vh7UOaTvMZBxgECUlG2aOjWQtV7cwB3L1RpobKbLuHkzcAtYJMnPKaeEjuWuE4CrA7cDJgICu0gC5eZHpoFyLzuq9gGQBRNknSoRBeagVssLwMRO2L68lAO22HZFFJxWwNgatlyCBki9O3TMuxwU4abAFNz/82Dkc0NBGdeB25YJ4CbS2/9N5X36Z7W1h2ADBDJAAvajEpKQ/d52sjI7ugJgTICtiizdedVd0Y3xFH+38B7o51hXpa3zcANINKQjSBy6ooMx1OGtIKaExBpSIsxWXRyz40Ami6R4epOqFpfAm7h9m8ONwM3P88YuLVGDIZCqZTROWUNuPXss2C7Ee4/bpgg9D2L1hKrSpeSBYHbqKlFd4YJII4bFqSK13CmTRsQTAYpCZY5260Bu4lzz3CrAcgYa9pJma+RPXsulc2mVbscvnkAJx1hvSxq2XLu7AQcw851XZtrOY8rUMDtcY3qFaXAagrEAKmVX6EboTsSohRsxx1K/RQspxlnM5nRFCDjzeHw7j2A19GAskXlnqm7J91KWxvDHWbJmsPtvDvckFP2H5+Hz5+/8HcoN724AHBTSHkHbnd84HcIPkANgNjbt2+G9+w4+WZ4Q6h0SICDPDO5rsIpNVk3oJZLSxGQjoEoAAmy5+hsS9CNjSC+8/IA3NjB9Xdoow6lLJuMhgmYKZO1W0n60AauKuXvoYwVjRMMI9U0QcBtUlLqctvo3npy8pXrgpsOGs3T5vBYINJwswG3OVrnjrD4N8ov8cUupSgntcONpaU+Z7aG1kzi3nNGkBZwEM0qBGmvGLrv5BgMMOD8wzkNVyEh7RuByA/RNGGZc4bA7bNAKLuUAg7jeGCdd85DcYZbBF8/BtzsBovZfcGgCKF26aZLBljDYOAm9xt+NXK4pVFTzIV2hxsB100HbiibTBluuWkC1qOSC+fKKVPIZRi9rEAgygOn5qxjh1GVbjKbDs68PCEcGSACWgHtWpesNNMaZRFy8EUmSwBE570YljnMRqWoMVilk83QLgG8AHDcD41AIz9GTkTBtnAH+oGigNtq95l6VynwShRYFLjtMbt0f9hhg6couU8dAQFB7OryI7/ZinOqAJHkMBNM6p2xU05Zg14qxQPEyDllCqK388Zlnh3s4bro66c7fyLAnVAJY0DCE5VsbkUQfnOQTdfNLpNykrFLYswauaxPTSPCkdaWN39f6HCLhg90hUWHbNwL7BLS8uSw6sCtd7O0u01uKi2D2kTpJKAknF1yJaXOoY0WiLjBc25teCyQbwddQpvWBCPnx805LnbZNTf7aF8MO0NrO8MywGvlqeGYs3POzvFgc617q7PtIi9wBgay/Dc5/wJEyhUZZcip/NWyKMwiuSIbGO66ANQasLbctebIFETKrsPeMTbgaGtm4FLd6EKbssp8Tx+Xdiqzb8bhFtqMJgWj0Ue/dHlE1cm3S0rz+Ed/DZDkLvGTrLKRw20K3NJEo117o7LOWL3HPfRCBqTM5aHteMS4a7xvXsicC3ODY3aoaYzZ9qtl29khl0pSLU0ut03/Ho0B836kZebxZA25vu+Ns4Db99W71vbKFNADvoLEGYi+vU1QxUGgg86jIyEvu8xy26SLB64vDBrZFRMuKuS4sVOocs8EYtQYAC4f5JTRxRXdMJlT9vFLAxhwQSFo3xllcNBo3KmbF7aV7iF0RiVAcVnp2x6Az8y1BG7uWTccbigpdVfRaWMAATdnuH3/5UGbT+Fy+5KgErSx86YDtztpA9v+3i5dh9bm/S8BI9FQ4hm0YUkp8ttahlsCbigjRebfwb4aKCxw3No5k0AkXHRwFaIsF8fRViScOyzDiO62hLTROOHDL++WPme+ELihs+6XAQ0U6DjE8YBzDcAtSjRYGhOz9ZvMJMsON2XFuKQU8/tuDKDck8hKtAvLLdQjiwcvsMNNw7pwt0X5qLPdItatQVk53JRTBofb1RVKSvGzd/mcArexuyy7zcy+eg5Pa+VluGWXW5RG0GGWh2yhi9u/270wvfw2RtferDKKNthspQx91plwLmauG+hrM71j+OaSBo2Ro2PXyNXWZ1tf2a2hdrcUKAWWVGAZ4LZnJ3505iawintID0ePh3eX6gW0oUMpstSYkdXKUQ0eOrBzI4QRVMJYLMCXgRvn8Kb+negQilEYJ1rDyUXYF06lefCkl4AanghoCfgJ4ihfLhxuaDYUwK1lrs3RYrov616egFu4qbi9ETDfwvMTAgjLsyahkYUW4DNgJPR5Lm2ca+efjprAeaXj2MtsmTU7yvhSSedcEHnVYZsz1mbv3d216HWxrBRVGFFauowuLntWhtu0aYJQUCvFdHmo6yN93AJwCkh14NbcWy1jL5pVxXhAHswEnEZVpOOS0tlLRXbW6Xz35GLuwpk7oeoZK5dipvFKaozl8YqYtZ1hKVJkzkBKW5tB/vhFfazVS0g9amvznVrxaJLVjthRBcAk365V6k66ujY3bcqSa663Ja+99fKnK1DA7eka1hJKgXsVkBukdwLcQhlYdCa0O0WVV2H/jwwJATd0xYSbSqWdb97C4Qbg1jPc8Dp2w2zdK5XHhaw2uJPs5IKbCmAGQA6uG0AlQjZeqeVs4cCGAGWH3VQNULBulJPCvQRI5vy4h9aN/C12F/2qrp+4EWIQsrO3ow6c8f1cy5M20ucE5ZjQBh0x4eJi4H4Es6C1ODLLDJd2dwg6AbLgQnsXpbbPpQ0cizjegKxwoSEXC18Au+xO6i6lbpqwu8vz76FzBiDyE1xmBJHI/IMrMpoXhPNPAxeUTCDHDZ1KASLVwIIutxV0wTlK6MZuuqfDKddrAKqSUsx2u4RSQcmR4eamCQG+MnBTrlgMrAK4tbLHGOA4/NrArT+GxY62pgnTOcEY9NlJ5m6c6FQanUGZUcMMtXCateBdDc5UitD/3YNz++CrXWD8+uSO6+UF6TKUXGPdobbAhXpUJjJn/W1Mmbe9DzQ18OuZd32NvbRhCvNaLt4Cm1cvKQVKgderwHLAbW/YYZYrOj+jE3y4iNsDt3Skays5cAxNAKYEdTrocTnqPJcZ4Uu4wtikqQG31GkyQSS7dDitk0rwCGvsrkt5XIusW2WCDzjSEtB7juU5347aJOdfgyKe12mwUPcWNrEIiNWOyzNqg/LgBt04RtS5hAm9bXRVDejmn61baS53jYZNo3MmOtu63FMly93hFGesxgyRKdhKkaO7LVyRdh0ucozd5MPgjfvWHG4duNEMYHCmD06L3miTaXbjx/RfziczuMsurAaROjFa6uKmnN0+QShnmxyIuXQ3j9raGKWNVWIMFsOYtgGOEGnQzerH0nKNr45+m/S8dyemoGweU2ylqNnZltaZBJx5e/C+vP6WHSeU1y87SyldL16HAgXc1qFiLaMUeECBlnfEnCaXgWkAqBKyAG528bB8cVsON7uGwt2mIP195qy5QyA7hWKghdDT6MQJgMSuk5+/0jUEt9DF2QWD3OFUYgdOZ2QEcGM+E911WnfPKzsm7OO64ZhaYN2np2fD2Vc5r7BO3AhRfoqOii51PESZ4zMtj9qgecJnOKnO6OACGEQTATQT4MxwlJQyn2MEl+wAPCSIfE5t4FjEtgOK4d/K5QNwU/krnZD8ubvQcWP23+evbCoB6IXjl12R6twqV2Qra2COmzQRpD1aSRcAWmTctfw2ADecr+wYG+uLc9QdpQTcMvSKoNuWWaaBaZvV9AxtlJa6kXvrjtZKM5XjFsPo8cRljhhpA2KVH7csN+aUISexNz5Qw4TJ4NnOsBjsZZ/aQ5lm2WWmctBJUULrIMaRcdqX2QtVMrelUo1437yag8mg0ZO6bQumf08jWG2WNZg+SNRtpBQoBUqB+xVYBrghvsLATWX3445+mujU9YjXz3C3Cbh16MUmPS2cX8uZyfaK8kAH4LNc0g6uCCtvpVyxrgzcDJXYPCHWzy6cS67boAYQx+sTnFETiFYay0YDj+/LupcnuKNumG5mQLiTAA8PRvt/O/QEewzdCJWeU5toLCA4FRO0cVyhq92KanbxuM4orXVnWzsV1aFyttTW92uehwHd7FpcRZcO3FDGGsdlMk4xOGs/dZD0+Zm4p/K4ZTQ2cYffBIzmgbCZ37VP6OS64DFOap5gQOm8QY+35g5jAvJll/8YmTkOQ+tdBFbN9eTd49p7yL/XSmhjlx8q/ZxdfP7NGA5WCenz3l0LuD2v/rX216BAzF4KvDmoU0HjvbShD/pYLgfXEIAbGxgopB/AC5CKpYH7yoMDWMFNjW3KAdyurhqAgTvpJLp7wgXlEHe8ziGvLiltlniGzKus1CWtAChwLrXsuAXWjQB/hPkD1lxfXnPWCeVn27vb7IKKffDPRfZl3cujNl8BJaPM9lwB93AjKVA34lsjYBe3Ww6Go7EEGl4gH+3ozREz6Z5LGzjPANz4faHmFPjiDDk74sb3HsDb4ueMstvsbgvnX4CvXATAAR81gfNPJdA8X8MNuYwugMLOtiMgBgTNwC0GbP4MtXLoXALpmc3IPoknqVEnqJ6ZE7iNT17aK4Osflm6Z8qwjWkm5ZcMf55tVkAQxzLPh+HXspdDD2jvf9940Ogp2LkTq+sajT0K3Jbdy3p9KVAKlAKKvcD9Zhvjk/29AVltBxgXwf3//i1/4v/xewG3nQFVBewEH862eU6UuQ435rdtCVJFBqhz1Lws51e5sye7YYazDSCD3R6jy+R0AiVuOylHd9a1hDy3ZdadSx37OCbiQsLpzSD9BoJ6id28fVn38gyT9DMC6WcmoXrmp895N3cwzAKMfE5tAHTsBFN3VX21SUh3tF1Q53bOMLutQ68OjkYjEv6PgVtzZLa8weXOmfEx8Tk77rCpsZZd7a3PqIeCsyWQzMPtmvR/92UIYuX9Go+18rzm9LUiYHq3mLnddhFbkUpdlxnWTMdFy7y3rs+lwGMKFHB7TKH6eymwBgX8kN9Cz3O77FZSGvlS7Goq1xCACTtAHh/IGUbYtsu/AcoBjjFziu3Fb+heA6QArACkArgA+ML/K/ReMGBURuHchchxc4acoBvKJ5dft51XbkLgsF03ZeB+YcC84L6se3kGeACRLrOFk6qVkxq4RUmpyz5YBgwH4O42nWPoWAqX3jLHZZ37AleeOmLi51U0wlCTB5wjgKYo99TPBc+Zr+eCbeGea9Argu49sKQmzrahJj5fV9MFxwKOOneLxX6huQeOSyu5jvJLl/REb3mVNuCpp+WEOQcjxn2jblLqXuoW8L0OIJxio7ZRj85D9tl4z9RHeanPJQ6aDdxqBLeGq2ktohQoBV6jAssCN4A5Ryhw7GUwkkKTNNEioJBdQ8oJdcMCuatayHpvXslbEJALO2RHOZ4hhjM0OQ2W6+ciO3fkBkpZWS0HjM0Nllu3owuwbn9pvwzannd5bOgQOrWSyenJPHG8EWSFO10ut9WOy7q0IWCNe7o71XJcFGWXcp6Fsy3GGoa6Tiu575yx8885b9mFaZlcFulsuJ4bt5ouzVWXIGg+fzJs8/gvlyr23LHZ83y0zfHmucWXDw217rnYZW3s6OxVBH0M+BqvlbXPL0+BAm4v75jUFv2kCjQ3Sg4Yb/uaHW5bzUmFTqV7eyoN3Aec2hM8QdmnB5IGbs5xM3SDo+08nE/ulkgIwNK2GGR6mhVgKXXv4SxyOJcwU7z0utmhURBI61TjAQxiAWYI8wIILbQv614etLm4GsE2hd5LG03m9VJFD6bQVbI5EAmYnlcbuPL0jVJhlF7K4UZouiPnGZt07Kphx6LnjMpIFfyvZgkq6zT4aoOoGMij7Ibri4y7lXS5uBrOLwSHkd3GfYKrrpWH9gejzMTsznTunmfqHd47vZyo4UEPzh0BtzbJOsfZdu+gL2ZaYyTdQnZnmg9UCeVPemmv3SoFSoHvoMAqwA1jGUxAGRToH/F03zLVepZmdg6pO6iC8NVRWjmieruWoayo9J3dTzlLU69W1tO4jr8pZ+ecyyeXXjeD4+3yURmcMkK7I4rZp4vuy7qXF6BNzr8eDu8xV4M5jh5IUQncB3YsFTB8Tm0IWdMxzxY3QzCXMC98zkSmm7Vp+szJlvDp19aRmjUsrUs7Jt3dlsufdXLGZOTMZ9xjH/3BbrN0QicfW8JsM3BtgfyzOdeXXC+Q4yoWKf/8DperWkUpMFKggFudEKXA91Yg5zZN1q0y02iyEOWLgCV0KRFUCZxgEMlcEgYBa/KUM6yYPYz8KEA2AC91SlSHSQIlTM/FlzIZAqQYNHk2NNxchmNLrZuB8dGhMTpbMiMFs8aAeezUusS+rHt50AagCkDpBrlt6DKpQWAbFKcwVv+uDcaj8QWh4bLHZa374qwwuPMExfDFQWk4JbciNHqZc6adN4Zt7nqWBn990IdsQsysCrpto+nGKrrE+eqcQTsOBUFd5hvDv5mYihQGm8oJ5n60J40K8mdh5vX35G+k4WWK4okedDTa9VLTnHHyvS81tb5SoBQoBX4WBZ4K3O7ToTmGckdGd5dMXSbthJsGvyu4PUGYeUApr9zNDCcwJWdlZfDnkkrDMy+qu3q07gz/xllaAdwix+65ltccfxm2NVIzDiLNMCU7ExvQWvK4rFMbL8vuRgO3fH70zEDD3H4CTI9b1qU72+5zaAmi4ksNw3sX1FXOmem63Wxgmv06i8SSXb8F/S92pUm82k8ii71x5lVj4KdTqRoDrChmve0bK1DA7RsLXIsvBZZRQF1Nw/4P4BXQhJ22wqFE0MauW5rtc6ICZzbZrVGlkYBsgBbdJeTQ9jFwc/IpXW9xF2czB3dX5Xrljlp03YR+AEB2RqV8C0M37NtzLc+69O6RApEtrDTNQOcuih7ctFLKFY7LurURaA0nWIyyOfCK84c/o2HHwudMwFKASIb9R/nEOH1f3dVaJ952vgioLnvO6JjYURf71Dp7pnP2vg9U6u7kTLbxS8epIHYp5IenZT6r09e2GVaO+rKbrZxtT9G13lsKlAKlAIcmS2a4oaQ0O9weUlHGZ2GF7DQbgZPWpdHETA/4nKZLEz0j91ausjNT6gFuIwdQgyjJldYb/sS2uUuNw+qn63ZESQ4Wi8yvvG89AP+RfVn38iYh+6N7dQORDSm2Q5bLGg3dnlUbh/XnHWiTeR2yLayz4zDu0WeOKay5F0cuxtYcJJ3Pj50zXHdv0CAgOPt1f8bZEsRtlrYJHk5WN853mx3Jzfwm3lCpHXWveKkKFHB7qUemtuvVKkCoE8CLuRsEJ4Jv7GxKZ1vvuNWGJp7hJHRzd8TIJYsZ19b9KWpK200utwF3J8dwujVws8S6lWdyO9yFM8o3VMNEdWhdfF/WvTzmbySYlAfL827kGdXMg6LPti+RF+acMM9qc+bTmTPWeslzxuXHKiWNrmfzZuQ9y5qO6VPPV5f3tkYDc8oqHr1AxHumAzBD5Uffv/ILCrCtLF29sRQoBUqBexT4lsCtPfRnaIIxkEtAG2yLjUvQTL74cNZEplsucZvZnRFw6381izBcWmXddtthqeNxS3JaLbEv32p5WbNE1fTPe6hJ02fF47LWfUnZyxO2mZo0GZIues70scNM59Y5nwkDVJ67HoetfL6mdZdLrK7BpcDaFSjgtnZJa4GlwBMVSCVv7mTK0tFwvjVXUdxgx8Ctl7O5fNSlBt11Mx0ezI5uWjvvKHFdad25K2MCfN4nAKGl9mXdy2tlH7agz5ulS10eU76XgJbKf59bGw7MnBcWI1XNeMot2TWO3LLclj13c2Jei5x+o66ahLEPzGCu+3zNHT0fW/cTP2r19lKgFCgFSoEfQ4FvDdym0K2BjNSh8T6lInZMjreR2+YRz83EypPTsqbdIRdZ93236inMm3FMpYXnfVn38vLc2f3KzBlvxAaPyimXPC7r3heywclOeHg1bTQw79jNP2eWK4kcHdfUAMSmtkXOmX6+LrfuH+OqUVtZCrwMBQq4vYzjUFtRCswoQOiVYYYB26jjYh82jbILRmG9DwGl+4XvJXcJ1Cy5bncv8lpyGZ/2L4ZPbjseL7xvX9a9vL6eiR/9nhno2f14IdrcM/JrM6BL6qzZVc/YL2bSX9v5usK66/JRCpQCpUAp8HMr8D2AW7vHp38sE+meJ6cWu3POHrM2qpuMix47ug9OjAVNXHVf5q77Cdv3U2jDcddEmQkYfOyYaREdMD6nLquue5F9rNeUAq9dgQJur/0MqP3/IRTIXbHGM1d5nlK3S8+aaceeXt627nW/nOWNBzqrnAgvaV9yyG2eJed+jZpu/njnzCrHpt5TCpQCpUAp8PMo8D2B22OqPTIn99jbn/T3da/7pS9vGbFe8r6se9ueU5dl1l2vLQVKATQ2vBlurtGs73K4vDgfLk5Ph9OvJ8Ppl8/Dl48f+RP/j9/j73gdXo9Inzlf19vb2+dbW1sne3t7H/f393979+7dv/yn//PgahYAACAASURBVPSf/nnjn/7pn/7yb//2b3/36dOnP5+fn/96cXHx/ubm5vj6+np/GIbthQ8GaQJ9G8Nwh7mazWG42xw27raG4W4rfrJ5NP/u1y4zq7PwttQLS4FSoBQoBUqBUqAUKAVKgVLgmyrwkoDbN93RWngpUAqUAqXAT6XAdwNu/+W//Je//Pu///vfff78+c+np6cF3H6q06h2phQoBUqBUqAUKAVKgVKgFPg2CswCt73h4PhwOHxzNBy9fzscvj3i/+8d7g27+3vD9s7iXUq/zRbXUkuBUqAUKAVKgeRwu4LD7WLkcDuBw+3ky8oOt8PDw9/evn37L3/605/+eeO//tf/+pd//dd/pcPt69evBG7X19drcLjB6TbrcBvK4VbndylQCpQCpUApUAqUAqVAKfDDK7CxOQxb21sEaQBqu4d7w8ERgNuhgNubw2H/SMBtp4DbD3+8awdKgVKgFPhZFLDD7ToBt7PTrywlPfn0icDtDCWlZ2etpPT25ubBktLt7W2WlB4dHbGk9K//+q//eeO//bf/9pf/9//+39/98ccfBG5nZ2ffCLipxJTAzaWn6NjHf9dXKVAKlAKlQClQCpQCpUApUAr8SAogM9XAbWd/d9g9AHA7kMvt3RsBt8MD/l7AbZuvR5f3+ioFSoFSoBQoBZ5Lgds7ZbhdX13R4XZ5djYAuJ2dfBlOPn/mT/w/gNvV5QUz3BYBbgcHBwRuHz58+Je/+Zu/+eeN//7f//tf/tf/+l9/9/vvv//55OTk19PT0/dXV1fHNzc3+3d3dytkuCEPvme4EbIhw82ZbvwJWZXjVsDtuU6xWm8pUAqUAqVAKVAKlAKlQCmwugIoKd3c2qTDbWdPLre9QwC3g+Hw7fGwf3ww7B/u8/c7e7vDFoDb1tawsVXAbXXV652lQClQCpQCT1XgDk0Tbm4I3ADUANzOz07pavv65ctw/vVkOEPDhHM0TLjg625v0DRhtn/wxsbG9dbW1vnOzs7J4eHhx+Pj499++eWXf/nP//k///PG//gf/+Mv//N//s+/++233/78+fPnBtzQNOH29nZx4MY9zk0TXFIazRMGNE/A3wu4PfXkqPeXAqVAKVAKlAKlQClQCpQCz60ASko3t7aGre3tYWd3Z4DLbe9gf9g/2h8Ojo/4c/cAwG132N7d6cBtsypcnvvY1fpLgVKgFHjNCtzd3hK43VwDuF0OVxfnwzmgG8pKT9Cd9Otwfn42XJ1fDFdXAG7X9zrcNjc32aXUwO3t27e//frrr//yj//4j/+88W//9m8Ebv/3//7fP3/58uXXk5OT95eXl8eXl5crONwCuuUupHS4uTtplJPy73ptOdxe82le+14KlAKlQClQCpQCpUAp8KMqQOC2uTlsbm8P27uAbrvhctsb9o8OCN8I2/Z2Rw0T4Iyrr1KgFCgFSoFS4LkUuLu7HW5vbqOsFMDtYri4OG+lpSglvTg/H67D3XZ9LeAW5ZqjzYbDbXd393x3d/fk+Pj445s3b37727/9WwG3u7s7lpT+n//zf/78xx9/ELidn58/DbgFTFPTBLvaBNsI2FJJ6XMJXOstBUqBUqAUKAVKgVKgFCgFSoHVFdjYQEkpvuVyg4tNpaVyuiG3Dc43/H57e3vY3N4koCvgtrrm9c5SoBQoBUqBpyuA0lAANLvcri+vhktktYXTDT8vLy4HNFWAC+7m+ma4vb19ELjt7+8TuH348OG3v//7v1dJKYDbMAx/97//9//+87//+7//+unTp/dnZ2fHV1dX+zc3NyuUlGLnM1iDw83/HyWnqVFCOdyefrLUEkqBUqAUKAVKgVKgFCgFSoHvrsDGMGzA4ba5yWYIbqAg8LZL+NYaJbBZwhZhG0BdfZUCpUApUAqUAs+lAICbXG4JujHPTW43/LwGaLu6IpRDV1OUoc7LcNva2rre2dk5Pzg4OHn37t3HP/3pT7/9wz/8w78Mw9CB29XV1Z//9V//9dc//vjj/enpKR1uqwM3ITdltvVcN6M4iVo32uc6uWq9pUApUAqUAqVAKVAKlAKlwNMV2CBA2+T3Fh1sAm/bKiHd0b+3tjbZXAFwDrCtgNvTla8llAKlQClQCqyuQANut7d0rhG8oWvp9dUAtxtdbTfX4WzrsO0+4IaS0sPDw5MPHz58/Ou//uvfdnZ2xsBtGIY/n5+f//r777+///r16/H5+flyTRNmmjX0nDbCtSgj1W8Ltq1+atQ7S4FSoBQoBUqBUqAUKAVKgZegAOAZXG4Ab3K6AaypxHRLPwO0sZSULx4KuL2EQ1fbUAqUAqXAK1bgDoAKZaW3droBvN008EZXW3O26TXzYBskRNOE/f3986Ojo5Nffvnl4/7+/m/DMMwCt2EYmOEG4HZxcbF/fX29ZEnpLExrJaOtUUIBt1d8XteulwKlQClQCpQCpUApUAr8RAp0iKZsNrjdMnzb2NDvm7NNzK2+SoFSoBQoBUqBZ1OAfjCWlfZvON1QNirQBsCm/++v4Ztmtnl7e/t6b2+PwA0ZbsMw3A/chmF4f3Jy8gTg5vVPb6XJ2za7jc8mdK24FCgFSoFSoBQoBUqBUqAUKAVWUMBZbIRoUSqKklGAN/wtgTY+CaTXr7C2ekspUAqUAqVAKbAeBYJJybU2Bm8ZshnKic/NB1kGbsfHxyfDMDwO3G5ublhSuprD7T7gpt/XjNZ6zo9aSilQCpQCpUApUAqUAqVAKfC8CsTIvv0I+xqgWwA2MTb///Nuba29FCgFSoFSoBTICoihCaQZqPEnnG/6ZXv5Q8ANJaVbW1uLAbdhGNil9GnArQ5kKVAKlAKlQClQCpQCpUApUAq8HgU6gBtPso/B3OvRo/a0FCgFSoFS4EUrkICbt3MK2h7bfjjc0KV0GIbFgdvt7W0Bt8eUrb+XAqVAKVAKlAKlQClQCpQCpUApUAqUAqVAKVAKvEoFANw2NzcLuL3Ko187XQqUAqVAKVAKlAKlQClQCpQCpUApUAqUAqVAKbB2BQq4rV3SWmApUAqUAqVAKVAKlAKlQClQCpQCpUApUAqUAqXAa1aggNtrPvq176VAKVAKlAKlQClQCpQCpUApUAqUAqVAKVAKlAJrV6CA29olrQWWAqVAKVAKlAKlQClQCpQCpUApUAqUAqVAKVAKvGYFCri95qNf+14KlAKlQClQCpQCpUApUAqUAqVAKVAKlAKlQCmwdgUKuK1d0lpgKVAKlAKlQClQCpQCpUApUAqUAqVAKVAKlAKlwGtWoIDbaz76te+lQClQCpQCpUApUAqUAqVAKVAKlAKlQClQCpQCa1eggNvaJa0FlgKlQClQCpQCpUApUAqUAqVAKVAKlAKlQClQCrxmBQq4veajX/teCpQCpUApUAqUAqVAKVAKlAKlQClQCpQCpUApsHYFCritXdJaYClQCpQCpUApUAqUAqVAKVAKlAKlQClQCpQCpcBrVqCA22s++rXvpUApUAqUAqVAKVAKlAKlQClQCpQCpUApUAqUAmtXoIDb2iWtBZYCpUApUAqUAqVAKVAKlAKlQClQCpQCpUApUAq8ZgUKuL3mo1/7XgqUAqVAKVAKlAKlQClQCpQCpUApUAqUAqVAKbB2BQq4rV3SWmApUAqUAqVAKVAKlAKlQClQCpQCpUApUAqUAqXAa1aggNtrPvq176VAKVAKlAKlQClQCpQCpUApUAqUAqVAKVAKlAJrV6CA29olrQWWAqVAKVAKvHQF7u7uXvom1vaVAqVAKVAKPKDAxsZG6VMKlAKlQClQCrxoBQq4vejDUxtXCpQCpUApsG4FCratW9FaXilQCpQCz6NAQbfn0b3WWgqUAqVAKbCYAq8KuNVD1mInRb2qFCgFSoGXqsBTH66ech94yntfqp61XaVAKVAKvAQFnnJtf8p767r+Eo5+bUMpUAqUAqsr8JR7wOprXfydrwa41Q118ZOiXlkKlAKlwEtW4Ck31kXuBYu85iXrU9tWCpQCpcDPosAi1/tFXjNPj7rW/yxnSe1HKVAKvHYFVr0PfA/dXgVwe8oN9Snv/R4HsNZRCpQCpcCPqsBTbo6rvveha/r0b3X9/1HPrNruUqAU+NEVmF7jH7rmr3I/eMr1/Snv/dGPS21/KVAKlALfUoFVrufenqe891vuUwG3ULdunt/yNKtllwKlQCmwuAKL3DAXec28Nd53rffv89/rvrD4MatXlgKlQCmwTgXyNd7/vu+6v8r9YJHr+yKvWec+17JKgVKgFCgF5iuwyHV+kdc8h76vHriVo+E5TrtaZylQCpQCswp8a0cD1jjvAWoK2+bBtzpepUApUAqUAt9PgSlkewi6rfKQVW7n73csa02lQClQCqyqwPd4Nlh12xZ936sGbuVoWPQ0qdeVAqVAKfDtFfjWjoZ5wC3fBwq8fftjXGsoBUqBUuAhBR4CbfdBt3UCt3o2qPOzFCgFSoGXo8D3eDb4/+y9C3sbOc4sTEvyLckkM7O73/f/f9857+6+c0li63aeAlAkSLWklixRko3M9kq2+8IG2USjWCic+24/LOAWgdW5h1acPywQFggLHGaBczMaWsBtyA/gd9yGALrD7ij2DguEBcICYYFDLeB9Ab5zw3mGQLdTAW4RGxzaU7F/WCAsEBY4rwV6xAbnvYOUPiTgFoyGcw+rOH9YICwQFhhvgV6Mhl2AmwfaAnAb33exZ1ggLBAWOLUFtgFuQ8CbB+EOacc2SZmh+T9kBg6xbOwbFggLhAXeboGescHbW7v7DB8OcAtGw7mHVJw/LBAWCAscboEejAYPuA0tvKxWq6zx1jLdDr+jOCIsEBYIC4QFjrHAEKttMpnIqfax3cZeb6hATusXYvFlrDVjv7BAWCAscHoL9IoNTt/y+owfGnALRsO5h1ecPywQFggLjLNAD0bDLsAt/MG4foq9wgJhgbDAuS2wzx9sYz4c0q5tgFv4gkOsGPuGBcICYYHzWWCfL+AiDFtwjLzA+VpfzvyhALdgNPQYUnGNsEBYICxwuAV6MBr2AW5kuAWr4fD+iyPCAmGBsMCpLDAUZIHhNkbPbWwbtmW84PhgO4+1YuwXFggLhAXOZ4FescH57kDP/KEBt1jFOvfwivOHBcICYYFxFti3inUKRkMAbuP6IvYKC4QFwgKXtMAlAbeIDS7Z83HtsEBYICxQLNArNji3zT884BaMhnMPsTh/WCAsEBbYb4EeAVYAbvv7IfYIC4QFwgKXtkAPf7BL0zlig0uPgLh+WCAsEBaoq1KT7XZqtnMPOwfgZiLZkULUY7jFNcICYYGwwLAFegRYAbjF6AsLhAXCAtdvgR7+IAC36x8H0cKwQFjgY1ughy/oYeEA3AJw6zHO4hphgbBAWGCnBXo51QiyYiCGBcICYYHrtkAPfxC+4LrHQLQuLBAWCAv08AU9rByAWwBuPcZZXCMsEBYICwTgFmMgLBAWCAuEBfZaoEeQFYDb3m6IHcICYYGwwEUt0MMX9LjBANwCcOsxzuIaYYGwQFggALcYA2GBsEBYICyw1wI9gqwA3PZ2Q+wQFggLhAUuaoEevqDHDQbgFoBbj3EW1wgLhAXCAgG4xRgIC4QFwgJhgb0W6BFkBeC2txtih7BAWCAscFEL9PAFPW4wALcA3HqMs7hGWCAsEBYIwC3GQFggLBAWCAvstUCPICsAt73dEDuEBcICYYGLWqCHL+hxgwG4BeDWY5zFNcICYYGwQABuMQbCAmGBsEBYYK8FegRZAbjt7YbYISwQFggLXNQCPXxBjxsMwC0Atx7jLK4RFggLhAUCcIsxEBYIC4QFwgJ7LdAjyArAbW83xA5hgbBAWOCiFujhC3rcYABuAbj1GGdxjbBAWCAsEIBbjIGwQFggLBAW2GuBHkFWAG57uyF2CAuEBcICF7VAD1/Q4wYDcAvArcc4i2uEBcICYYEA3GIMhAXCAmGBsMBeC/QIsgJw29sNsUNYICwQFrioBXr4gh43GIBbAG49xllcIywQFggLBOAWYyAsEBYIC4QF9lqgR5AVgNvebogdwgJhgbDARS3Qwxf0uMEA3AJw6zHO4hphgbBAWCAAtxgDYYGwQFggLLDXAj2CrADc9nZD7BAWCAuEBS5qgR6+oMcNBuAWgFuPcRbXCAuEBcICAbjFGAgLhAXCAmGBvRboEWQF4La3G2KHsEBYICxwUQv08AU9bjAAtwDceoyzuEZYICwQFgjALcZAWCAsEBYIC+y1QI8gKwC3vd0QO4QFwgJhgYtaoIcv6HGDAbgF4NZjnMU1wgJhgbBAAG4xBsICYYGwQFhgrwV6BFkBuO3thtghLBAWCAtc1AI9fEGPGwzALQC3HuMsrhEWCAuEBQJwizEQFjjCAgQGjjg08WX1mGPjmLDApSzQI8gKwO1SvRvXDQuEBcIC4yzQwxeMa8nb9grALQC3t42gODosEBYIC5zAAr2cagRZJ+isOEUfC6zXaf3mK92lu7s3nyROEBboaoEe/iB8QdcujYuFBcICYYGDLdDDFxzcqCMOCMAtALcjhk0ccqgFgqFwqMVi/49mgV5ONYKsjzaybvF+12m9BWnb5UuG2WwBuN3iCPjobe7hD8IXfPRR1un+37JwcneXYr2kUz/FZa7SAj18QY8bD8AtALce4+zjXuMtjjZbLQKmjzuAPs6d93KqEWR9nDF1u3e6Cbh5oG0IdCtgW+svwn/c7jj4uC3v4Q/CF3zc8dXnzrcvnBxy/ZAFOMRase97s0APX9DDZgG4BeDWY5x9wGsEQ+EDdnrc8hss0MupRpD1hk5qDt3OttoRaJxqxX7rYsYpASaea1/gNPT307RDbGz3uvFd+kOvI8+P2Nauu8vOp1gIOrAft4+V09jJD82DGOVDtmju7TQBL8fIiPs90Lane6Kv50w9/EH4guvp7/fWkq1z0K65d8tzf5r5571ZOO7no1ighy/oYcsA3AJw6zHOPuA1gqHwATs9bvkNFujlVCPIekMn7QHcatvuAqFq0KEOKPxxut9G8MKgZSN4Kef142nwjt2xuwIapPNsZneWNpa2bbZbr7sNYNkBvDT3t16vJMVUP+06tk8G2u7u0gQB292kAeDQhqH27hkH+wBNBodbwSFes/10183HOlsMnW9XX1XtrMecKOCh85pz7mMLSq+J8N128LIdF2UMDYz7PaDe0Pj76EF2D38QvuB0viDOVFtgq8+S6XhAm9PNUe2z/9HnghhbH9sCPXxBDwsH4BaA29nH2VEsiNyqEavBJ7mDYCjsM2M/hsI+Nknb0oH9g6Gwrzuv7u+9nGoEWafr+g2wSQIJPI/cNq/lAaKsTWPP6yhm0gDbq7pKZnk55tdGMzbnDB/U7ApwtI0O9PLtqbAku7utwBQYafK/zX/unGrLVVqv1KYreWeRFiicR5BtAsBtkiaTBnSzsxd23Mj5dQvgVjPp6J+9n64BNo4FD/oV905G3tB5csM3AE/fP+0YHDWGrP/auYDtqsaoZw3ueXRyuxrbtdepweAt9/7BWW49/EH4gtP5gus507757Xzv+sNTeeMvvO+wAzy4XwH9WxdrTmDtHUy7kwN8BzGqR/TPieZGPv/777dXHHqCfn2Hp+jhC3qYLQC3ANzOPs7aF+D9LIjshUowsm2ClYDFhyyynD3inoKhkFf9L8xQqMbHSMccDIURQ/zGdunlVCPIOt3AGASfAAo5gKhihwk41Gy7wDA/N7m5oQB6CkKVfwTZJulOgCeXYsmdBthxQ0HO5ku4Z5atMwCW24Lzy7lbll3DknIlQ/OYb2yQwbH1Kq0c0KZgG+xL5lYB3CaTSZpMAbhNBHiT+8/n9SCoC2gycLcZUBSATk+y+Xx6G9c3UNqvbS2gmxgp+2gCW8rMc4wyDxJmu9btaK5oDMAyHshuGw6m1AZ+HJWWufEpIKa1bcBP+rG3NWjLIDRvirfP67APm/s/UVB5uqe975l6+IPwBX379OxXG3x/PPe7fln82HRluizi58PiL0q7NgB++sghwO3omKcwxbctNHg29s4FqJ3s8IZl7P3zNn/j+21bDGDz4ZCfUAdVU9Gr+XjjnHtAvaG594PPx2d/dndcoIcv6HF/AbgF4Hb2cdauQGtQspsFYW/4FjB4JsDwSoM+kAy8asCtfREOhoLX+rkQQ4HUjoF0oEMYCpW2kQ+7qWe068VlYOQHQ+Hs08HWC/RyqhFkHdjHO0FwD1xYuuMKINFKgRaARX5etucxA0J7QIzKD/Bl3T7Xch07f8ZwClgiwNNE0yu3gTP59x4ElCCngCG6T7lPzDkKIinrTMBF+bm+Sp5LNuagQmtTQHDgn4FUCrCZPWnX5TqtfKokUkkFaJum6RTbAOBWnc9878ZlnW+tQDIy9QowhLRVsa0BUhLvaO6vBZgcC94+tY2Kjf15rA15zDm7l84a6FOCZ7v6wp+bbMEaiOR9SFou7o3gpfSh3uPG+wzbVQWE/OUwE7IEjXfZhrTH/oWwA5/fG929hz8IX3Cjg2Ow2ZtzcJ93/QHALfuqArhlOQDxGUWXs8w5xkzmQpFbLBoC8w+PeRrgj0BgZcsyz1X+q9pnh68TV1k8frtos2u0Vfu27xwVa317mv+mSyv+dXBhn9dpWOh+7innDJbbpWaLHr6gx70F4BaA29nH2U4WhL3Y2zzt5jabKKuAZGCi3RKwDE+YdnoCfsYcCIbCZtDXnaHgWABVQFPxF7X//XgKhsLZH99uF+jlVCPIOrBLdwBu5fkz5hX8qQFDy+XSgCk/rTOomKSpgGF1WmXlKzQS2QSkHHhExlfBughggO01NcCkvd/NxR4FOwrww+8sQMD5sALaBFQk6GbMKsdw2wDcLGhwtG1N/8yLD9rOu7wYtUqrZQ22LXHNpcBtui/OKcy2aZoCcJsZ6GZBW4Z9pJ081zDgtsEIcL5Zc18NhCQQNSn2rRcqFGiFbaR/MihZGBZkdBB4VWC06WsH+sk4c/e8OS4IoG0CbrxWLiYB+1rQKzYxwFSC4Ay2GlNwYuM0syXlTSWz43xwWWnn+SG35T5wD5oCzHFnNjBwb3DsH/jo3vLuPfxB+IJbHiF12+uF2guwkatn3kC46tnXBaLM/t6xEAVWbZ5v84JNngAHF2lGxTxcBGO7GBJl0q0xwt185/1CtvFOhpuetGL16bSpi29bYrYNFqAdo66HC2A7mOsWRFZ+YnB4t4s4NeM6+4uNBZQA3C41W/TwBT3uLQC3ANxOMs52s5K2sCCcHo1N0fQojCY2HEt5ea5TXDT4YLYK01PKPtVNBkNBgsurYijsYj02q08a8NjGwMkFh1XwHAyFkzzfPU7Sy6lGkHVgb+4E3BygkgGdZQLYJpstatiEXgAigjVV2mNJ8Svv2gMvuQTc5PzKpHNojFxDAKjM9qo5ZDp3mCaapTe2jKZ2bhRgJafKFhAM1x9kuTlwTQG1On1Q7EG9NaYNWaSQAbfVMi0XasPVainglYCYYlONkLSdymqbzmZpNp0p6OaZfXa/5Xi0X4OfmjlRM9wIlkmzHANwk01X/G22kxsLOci0FM5SSdUYZGQiurFQL/gU/TrfDo6pdGdsEXufyKxHhc9y23NqKP1/ZmI6RuYabcKmYCLGkDIlNbXUIsnsf8hU0XYZYGb3UdhwBYAsTEi1mfYfQT3q79m1PngKUw9/EL7gQF9w6d13+CI2bXNBdohtW9/IxuJITuUcw0YuxWz8Wf1iMH2OML8zM7vsXd5ZyxxQQCbzHU1a/9tinvIOnVvh5/gNSYJs3bLYwF81pIjsjLPPtMUob5wKzHLxYROPe9+jizNlLq59l74x1OoSuoCzsV8Vaxgjz7UnL7YNMNM32fKXfiA+xvV7+IIelgzALQC3k4yzXYBby4IoK+3lRbdOwG/EpnUqLavPnESrSbIEVd5RqVNqAy4LkoKhkBkg3RkKlTZFWY3cTM9yrEbn2DXNSgPnStcoGAoneZ4vcZJeTjWCrAN7tw1yqpQRspjwaQDYcpkWi4VsAkh5oMWA/skU4BDADJfyIUvgzeqzS6tRsKOkDi6Xi7RcWOoqLuJWwQG4zQBAzaamwUWsRK+R2VcEueRFniBL+S4gjQogOIaYssyWvF8D3TwLq65MWoM+OR/yDoAO0j83VUfhI9dmxwy4CYiJ6yrDTRZNmEo6mwrYNru/l3vGebPXEyDKgaAE7QiklYirpGrKQsYyrZbmeY1JR3BI+m8GcG+SpmZ36R4y/hxAWEBJx0M0gIrtJ6jFNntQlEGqlYgw0NZr85XgcWUgLAFJWJaVW316Mf2GAph1EKz3OBXQFmNUQbcCuEnb3LtDbpcVrWCaLUcOx5tn+pFJJ2MOYKn1o15nuzbegU/uTe/ewx+EL7ixIbITcGtYbcbmKizkc7GRy7yXZzi3QKM+S/0UF06UTUuWgC4MYN4RQMktzsj8hd+fKebJDF362WoOa+QYtiyKexLEBuBIaQmPhDmfzme8FAUiC5ByFIXdRokI8Rm+EvdWxnGRhqA/Ls87mdAepDN2vNNALX2xqS96Y0/OTTe3hy/oYaAA3AJwO8k42w64eSaSprUgUNFUGQ0CVk77pqiwlSCFjKac7sFAoVqRoT6LOrGcosL0jBx+1IFTMBSKg9eAtqTmaCCijAoFwowmnh3m8QyFDVp5ZmHoteQlxcRh8+pf7ku8uBSwLQdMco5gKJzkgb7ASXo51QiyDuxcH+RUYJs9gzKHA4QC4GasrMUizRfzzHArYIml6jWAmwrc87ku+jZM0/NzP8GYJQC9hfqPnHBoc78AQvcK6k2BaNk/6ujInAEfxDRCYzMpK67RQjPALR9Dv2XgV04zNbCQizwkXOsl3Ms/Ra8JuCHIabpEAJ3lIi3mAC0tUDOQT0Awu08Bg9BeAG6z+3QPkPF+Vt+zzePwtQKCesDNs+s8UyHrxrEIhM6rd9k2NeBmcKayAJ1vB0BYUqhKvQRlEZS0EsSD7QAAIABJREFUTdVK47KbMcKy/zGQUekOpQprk+ZZgDP1VZqpW6cw4x5ktJhPk/YRHBQgU31aDbg5H5lZdAYuG6DMwFjTmKn9puOugIelAIYW1lDAVMZbTgum7qAGf2PKPx34NN/M7j38QfiCmxkONsWU1PK65Y1Woivco77Jp/83aecnYSPbwlN2NCkD+ToHYG7B3OhY2bY4rA95iVlq3VGTDDhLzEM/63Tb/JxcLaQ4FvEGO9wYztWCOOM+Logb782/0+f5mwWIysJHZgGu1xmIHJwjZTp3muBZM7ZJQXUL/NViTpsZY2AbQb0cR5r0QzDcLjNf9PAFPe4sALcA3E4yzlrAzf+cWUjuxZ8pRwt7+S+NcOw2TvhOb0BfQs1ByKqQvbhmMAaxja4aUx+nZrgZ4BYMhcsyFFx/Eegj60QZazoiNtNDVbQ6C4kzCHU0/WAonOSR7n6SXk41gqwDu5Yg28BnASuwiOIBt7kAbgtjSNnTnFPZPcNNH3YD25oVca6e64q2+oY7MtSERWcMN+aUGoMOIEZmexFwcymh1EKrATdlxGlqprKbyMATIMn5L2G44X5tIYILFZWWHPQmeT+uEAOBIKSUCgOP7CmXUirXwv0J4OZSWOkvBawByGZMLGGbzdI9GG73U2WdGTNcFrksxVcAN6SpZsZBXWwoyzIQcFsac9DSLO+mEwUxhT0INp2CUTnN38DBnFJsoGZ5HyjAY0mlLCyOHJxKm8uiHJmSAqExrYi6b2QhWmANgDJXQjWdNLlW7k8rekGtQVsAVOagppMqkDlJs6xTZ/qh7TvMAOCWATQZd7SNT722588Dbg50q1huBz6q72n3Hv4gfMGNjZgdbOuS9k/JAD9vMpumpKe3czV9FBdHqKOmTmcXGxkxhbKP8zkzQ5i/0zap39H5l6mL/j1XAR5sKpMgCyuO8aZMuONinnztdhHEgXmZ5W1zrD6DZJ2XOax6R6/mYRtPOW3f7CL9Zv7bgDZdZClp+rqgVRYy8jU4TzqNUh4LOykRoNYK1S5TJpz4cGPEZf9COSMWsHB6qFxs0YWXVl/zxp6Xd9LcHr6gh6kCcAvA7STjrAbY6HZsMqz0XOrUFgQA8n6cA4Qcmqkom61gcPJVAEamU9VAsVQXn/IhmjaSqlGcFW9SJudgKKRpkxKk9jF225kZCppyQ4Ho3DMKosm1vUC2qxYnwY9VwssBoTEmhTkZDIWTPMwXOkkvpxpB1mEd7DVx6grTnEsNFNoCuGkZgAKeU3dMUhKtCArT9JRxrEFKPoZzvaXWyEyF510At6VW7OQ/YX4pCCXgk+iZOaaRB0zM9yuIA5BFWVvCjDPQLae8NoAbASXMVQVU8ewL9VM5hWiFaxS/Jc2dKGAmK/cO95IUVgQCi3maz5Ul6NlbYLglHDObCqMN4FdmuNk9a7sLy0Daa/ZaLBfVHGtTf4k3xb5k1QFwA7hX7CrXyumr2vYS9NRA2QJBaC2sk1NCSxXZolFULaYAGATLzwpHyHnMb5RUVJ/qSQb9JuCWU28nEyC2umiTATcNxsHOFIY0C1CAfWY+R947xC5mR2ELajpqblfLknQ6eiUN1ekZIYj3lWWr9FVLKz3sUX1Xe/fwB+ELbmzI7GBbV6nblvJNEIeMqXOxkSX9f4n5wwFOttABR1AY3LootZJMjJI6nhncBK+4OJRT4g+LeXIGicmbMuYhu5kZK+3CRE7bZNsYF7giOADFNOvFZH6M0ZulfLIJDOR0THIWQBAgTEgRmi6bATNL8S8LYgac2VycdVmruVWBOt/HZWGG6foO3GOcY/O/+hx9P+G7A1P89ZMM56GK5zf2/Nxoc3v4gh6mCcAtALeTjLOhFxcJjOTFlpNhDbbJy7QETEXc2EVOmdGgbCY4KgvabCdO8FyJwLu0uKWJ6QNhldrRovWvSusOhsIlGQquOptLE2U6kowZ38fUV4LTlai1TidlinIwFE7yKF/sJL2cagRZ47s4gyWZZcz0D03jQNqjFkdoUkqXChYtMLmz0rBjGwmLyANuXmrApXkUgf1auJ7Ax3xRAB0CdJLWR8DN2F7eF0naK4IAJ2eQAbd7ZYndC3vLacxRf4fMaAGD1HfpHVrKTNFEkN/Lij2v4xaK5I8CuM3STOY3nkDhSVl4EMCNDDcvhbBOyVhmCriBzQefB3abpZRm4gDZF9oOMOYAuNXFLFhRzgoPGeAmNl4pEyMDXKaLl68lGnlONoKFHSwArVgfTCdiKlEuaONsSPYyi27YeQqjgjo71FYjk30Ly6HRiqO2nQZZBmSuYRvTrFvfWYqnaavlwhb29rBS1qFoFHq9OGPeKWhrY9ulvPJ6mtLMQWOAm4Cu1HIj4zEAtx7+IHzBeF9wFXvuYlvnSsx+gYLFZiyNVB2BxiX5hhx71ZhYjC3GspFVb9PJ4wjgp35GZvQ78LsKS3oFIM0KshQCQanarfIKCswR7Bc/Y/HMmJinrOFYKit9kRUyqt6xOU+6AjZknykYZosS7hwt4KbAVAGlqkU0szcZegq4leI+WODZyFoRoE4BN2UNF73Lkm7f3pseQ8Aty0NIyj51Tf2Ci0nYmBcvgJvqoMp7SsVyu4qn4MM1oocv6GHUANwCcDvBOPNipZvloOGMBBRphJt19VqdFCt8FR+oqaPqH1nxzpPetMKarkroKgTSaDSOubcV/wHAba2sg2AoUGD7QgwFpxUBDE0LzTV6D47mzTSfwlYxcVWnvxMMhRM8yhc8RS+nGkHWuE5uWcvUP9OX46LfpgCOaWFJqqUBEkgptUWSvIKfqyNbyqYx3CS4sKIAykIootIqIeB0OfMcrimllaqPrVIL8PEA4Aw+wO7XFw+gjigvQ4YbwDbZZsIe0wUbDdJKyovp1BngltlPjVlxGBeVJM3RL/5ItqEx1EQE2ut1raVgAlJKX+dzZRPA5pm1gUMVrENbld3mUkozq69hLFshi7krZkE9M7/Kn39nafqSmkP2lTDb0HcG7hFwIwPCUm3RlwJIWZqV2NBrJeVUH6a+kszuxpXpzWUduBxIlbTPkiYqbwrKOHM6PhqkWiVQq1rLtFkB3JxWnRSJ8IBbo8UmgfpqISDoAmDyDsBN+iOnWjU6Q7wPBp1Zx41BXhRNILjgQYZqDnDPkvcb42a2slf4gkMtdtn9t7OtdX5k+n1VmM0VmtHFn2HA7U1sZNPb5AIMghpd2FnmoEUAN77jCuA20+I2lEqQF2FrIdJPc2xU5saDY56W4SagYK2DV2RbPJvLQCtrs5cl4AKb9gVT/OtCQ0YHLhVZW8DNFyhCjzQyMdRLldRbVuG2NP88r+qSn0okGHlDpQdcu0wrlsw49dX1AlEBX9EnBu4JGGpargG4Xfahd4UPM4tyQ6fd0pXzs3Sd6qcBuAXg9saHycC2LA7MKnAWNImIMtNChkE3rPbIKjpTSLUmjwQ6khwiq+YI6mwFvhW6zPoK+vI+EXYCK9S581pwJYBbMBQsdepyDAUBSV2wKe4zB0w6LGWCNYYbnWbWC3JpXghISdWvVsOCofDG57vf4QG49bP1/iuVeb2AMqaX5nTWZG6HLEClh+WqlFqqRn6pZ0ogdbKoc5YXQRrxaZ0FTPvNpQ/aSvt8sfQJpXm+EI0xYarZogsLH1RsPK8ViRRNZf0+CFDHdFRbsd+WUkoGgoFyOX1Wl4oERBRAcmlFYLzq8h2YaUwpbQG3wnDT6nbDgFtOf6WmGjXcTHCf7ARdYFJ2lgBuTPNx4uIZ48zMdF3UAP0uMwXkOsaOlmtNtODDFvtISqkxAFkC1b806zNvKT2uwID30QLa0ec7xhpAVV9BdFPHxxd8AGgIFmAJcLOEglW8JqMk+w/T1iuv7vouM3+FPiHHvb3nmJ/SNhnLzVXTUxPpCwjTl6qiCcZ2UX8YgFsAbvtn6I+2x062tVtM0QUKFkmgTMlK9NCqxZFTspG3AW6LZcKKjy44UNMTc+JEGd42H8k8yAWJAZIBWXkFgK7fnauYR9I0SxE5rbDtYp5M7VPJHpIdZD5y1ZiznA8LIjnWcdHUtJRP+nMy5MwfZuCzVLEpqZvU1eS+Oc1/LWAjFk6EYW0LJV4mSGxqlcMhlSDzsfhZ59OtTbL4wQUjh8MUf1EGggJu2i/UcguG2+Vnml6xwbnvNAC3ANzeMMaaoEwmTFtVJ23bC01ncWIyzKximgkVF2o1mqSrPfKCaoDbApOvvbEyNSNTlMlwuwPD7cHp9zitsC2AWzAUStU2ptqelaGA1QlWu8virEw/tmqoJanUUppK5UAL0YoOj4jRFgp+FTA1wqzBUHjD437mQ3s51WA1jOjIRitHK00aq5TfuZgiq+YUqCZTTUE3LqYQcKOAsbKSFewncwwpOcqE9lVKbdWFTGZbhaEmDY4Rr8AXaVelFCw1SQttGW45/ZVMOktTFKDkPj0Yy01ZStQMZeVM811uwUbvTYEU/48MNwW7lOFG0ElxRARdOzTcAO7MoXFaUmC0uuZYhpuBfrxfSSmdWzokgU1WFXWBils8w/WEYYB2IhAZYNNNKk2cRqPVAW418KaadhI2SQW/LNdqej4l7ZesBbVvnVKaNX2sA3JF1JbFISw9k5rwVWvJdnApXCx6wH7Vdw5LWV0q61BYbqYbVNpFYJKAW2HYO21wC74VRFbA0H+6iqgV63HEM/vOdunhD8IX3MagGcO2ZoVsXaAoaZDU9hJAC/NAyd7PN/82NrItjsAX0QeYRIIy3CYazoiPMAauzP06TzDuUX3K08c8SlqwYjlZ3qCQGmSpp2IMFQMpWOeK1yyWaWFZJXmBploQ1/lMp1im0BZGoaoqmKRMBsEs+dXiRy7etYCbvjPYopudH21bgEnPhSRfcI0MNS4SicSQG+/0q2TfZXa8Vf42tltJleW7wG08M++plT18QQ97BeAWgNvx42wjKNPJmdooWSeFqaNVlTemnCAoM/FMY7ipAygaJgVws7jKAj6fdpRTSgm4CUtB0zpEaD9HZE3OfzAUujMURITbsyYogOrZFg5w05cBVg+kDoPwExwVfYDhFgyF45/tCxzZy6lGkDWic/PcXgvMV+L9Brhp6osD7XN6KTTO9NmVdDDP3BFGM0IfDYykeqbXmMlMIHv5z4CbaTgaiAQGVY5SnEaYAvoIaGzBxYSZ60poKq4PwE7ZRkzTxIKNpZRShytrfqn+p66mUw6hpEX6wBBeJ8sXiJRP+8JeKmeyaILq0BkTQgodqG1zBT5Z0CqAGxhuXjcMzLwpq5TmghTG8jA2Yma4MUXVihII0EmQx1J81jCv2ZKgGzXK9FoIYJ0emtdwE1DSgWmiG0BwtGZ9FLCyLvQgWnamewbbkgmS032M/VDpDUnbmcZpY13ALWO4WZ/yKaAfQV+VognqZ3z6qRb1AQjqATdtr7arZgIKS8KNeV4vPwtZpNtSuVgVj+MkADfFpXOVRpdWHimlIybx97LLCLZ1VQyHbOBG95JyBudgI1tK4xjATcBAqVB9L4A7Fx66xDzUmVPkS6Mi93yVlMsyO8pimmmeUj6CEgR6+CSherXOrx5wMz/GGNuzew2k0wWxwu5W3bcCmHqGWyleYGxB2RcLe6YXKwt2DWvd2MZkuWWJiFw92in5VUUTbCHMKltvFnl7L8/WbdxHr9jg3NYIwC0At6PHWL3qZGWZM5XbJk2XUlqKHziBbVCHDXCrUkqN3izrJE1KqYB6dh0rZSeTNo+fzJThJgwHC/b4wDLNx6eUBkPBB0wdGAqe4eYdNINaBpgZdDMNHqkcWFc3zaBuMBSOfo6v5cBeTjUAtxE97sWpM3vNNHJYEcxeeJmeSB0Wr++2knlcX6qlIllO61G2QbLFExH0t6qPlYabLpRbWqmvZqkaNyJKnRdqdD8B6F1qSFnV9ivuTFNUW2SdL0uXxGJNLpqANpPhZOk1qk9mbDz38q7gDc8JwM2CFUPS6Gtsj6w/SmBH74DaawWwykLf4veQ5WkLEAhYrKKqMiZ0y8w8BxSWSqWl8qcGUwoiEnCTtuXVf70WKqJKMLVxLWUN5PScXPxC+1NSg2y45eeOQV7+vYljG9GBKcwKgG2CZ5ktmat6klFh7XBt5zU1KLR78IAbyRXCxiiAG4stZUa9UtxUHsOzKTYqamuqlzLXrOiGG/MYKnwOFIAuYFvF4GhsNOKJfXe79PAH4QtuYNiMYVu3gFvOtrGq9wZySfGXM7GRVU+0kAKUcbeylFKyoI1ZPFHArWW4KTngTDFPXsAhnTjn+tvigqW1ysJ3nrVLcRlWITdQq2ilaZVv+AemY9LnaszHhXFHAbf3AlbpzsQzmWbdogtTSnMl1DJeod8GwC0vgIg26QBr3RbSst5nTt01gTuCj4xLqFlqn8rKV01xrwhxA0/Ou2liD1/Qw1gBuAXgdvQ4azUVKvaDK7ksYthiZ0s7YpBlQtkIypAvX1JKjeHGVB1bNRcBTbTWzq0r37pqjqo1oiWDF1oCbhYcKBBXVlHwYk1GhS7qB0OBrET0oQSSFgB3ZShUFG8Grq0AamEsUuNPy8HXAZPoLgRD4ehn+xIH9nKqEWSN6F0LcgqQYil+prWmGjmmDZNXlU2MOT/HqlUj1dg84GagmMy75hMInmk1Si/qjGtYe/nSS7Ya5igtSWYMI8JYljokwIfTs3Hpg36FPh+VWbclJVCBK+b5mKC/Z+TxBZ/sXAJEmammc5Ow0pje7vxNBiE9o9fAHabwauxTFkX0XJZiL6meJeWT2qWl3TVjDHo3rLDJVCtl4THVyfykA61KSunwtZSdZ/fpALfcp35ep45Z9seUoEBcauw33m8OntrxWhdLUhuajVxwJ68Gzq5Zw40BlIuecupUuivFDvJlNTBT9kV5d/BsCg+gyruIiYLnYC0zsljkyekSsrqfMLJLWpl/ZxnxxL67XXr4g/AFNzBsRrGtdWGjkiTIc1Kts8iU0lOykaUwnLB5y/wpbcGCgwDrAyml0MCsNNzKYnIuUnBkzMPUWZ0VAeAB/CusbF0jkqWdXJzO+zldfCFL2BcMKozjwg63+U4WNFT/TOY989O5yJJbjMLJlVGOd4PCQle0scjL5KIJOJ+d02b6LD1QADetSKv10wtrHf5R2wXWGs/jwDObm2WRRVjGxtKzyqZcfKGu+A08Me+uiT18QQ+jBeAWgNvR48y/rJSqQKUMN4OnnJNvAFnRA7LKdgMMN0x8ZEPgZV4daUm34fW4GkLQTAA3argJw82lq9psLiW8g6HgCkv0ZSjUGg6lMlJOm9J8oMJuELmjWvTaM0U0eygYCkc/yFdyYC+nGkHWiA6XIKekdzA1koB8SSNV4G3znx4P8RpNm2ElTr7oGpCVxa65GMMVanxiH9MFVVitCANw0cXSIL2Mm5LJGAQogFFk3Jq24j4N/KmrWSq4VFa3C+tLBf1Vw0tAF1boNI27wqpSKoVBgsZmKiw9K0nn78ruUQE6+jZ1W4UlgGCoVA4tFUQ1tbRh5uWKbMpkQ5vzYhM1+dqKrSQVeqCQqZvU3vTXynhkYblTTymPE8902BgspbhBtUjidTzNBiV92EA3Jz1R+Q9ruwfcWoZbYb1TngBgr2NiNoCbFoYgs9EAZ0tdpSp6ZnBmvaESRPt0WI4rplkz6CTDRYe7L6Qx4pl9Z7v08AfhC25g0BzCtvbsKzeHIuZg8Z1SpfR0bOS1VUJlNW6sEnEhQ1NFlbmsi1SaUtpquJ0s5snFWhyRwAFukBPNPoWInGdvWZGerKEtPqTM7fLMeJagA6qoSTkIuNGH2dw2ubOFIsZ65uMVcTOWH6uU5oUvbbzM6wKoQpdUF5HqataFtS5sd1/UIafQqqPLdrcFD2Ual60AfcFwu9Rs0cMX9Li3ANwCcDt6nOnLihfc1wBEGG2mC5OZU3B4tuKsBQ+cvoLo/HBl1wIxVpeEp7KJdYWXYZltKdDtqpc5ljQq9miVOU1BJIvAvEytGRQMBRUS7cpQcClcUnLbUoLYBnPMBN1Kmhg1eKzyrMbg9u5g4ykYCkc/z5c+sJdTjSBrRE87lpqCbE44mfO7oEKaDmjv0AUkIMIl7OUyB6s+p4POcnVLrpz7FEKrROZYY2x58R+2Eu91YCyxR9P1tqWCZAjOtZmsoyJivwG4mRC0sgX0JT/bxrG6dYXd7lNe8PkCz0qrXr05Rz11x1jAWOuIacVSps2y+ISwCnYCbgoW1Vp5VgQjt9sycq05ZAHmtEfxpQAim2u5W8ksdrELi2CoBIQvfpC16hj8mSREXmQrMKUFygpAcvzYiLNFOZIxyJYz0NYz3ASArTXcyrVawE3HzGZnKFMkMwNz1dHSrjKHuUqjjUZSLcJtjAt3/+XeRjyn73iXHv4gfMENDKCRbGsWSvBLKtRypA6kjKmzsJEVTNO0QxHhzHIC8oIt/8M+JXWfjFtqqKm2sfqKU8U8LObDIkOUQchpmxnM9FVNMV9jrcwtcFmc57nnZeRwDnO+PlcR1XvmAlJZgFKWdsVw8wsMJuEgJAvx434BQluh91Cqr+bK27lhxnRvGMfKWDMtaLLbDPSTWNEvlviqrZFSerHJoocv6HFzAbgF4Hb0ONN0TjoRD7RRB4wTrU8TYgU6CpsaDTunUnjArRG8BjDH9Q0f3JBhYc6jBB7Qsql1VPIqdTAUKoabxFhuFevsDAVWm/PFMcSBWmqTNshYMtRlchpuFkg76oo59mAoHP1AX/jAXk41gqwRHW2AWxZMNmZPThNkoQRLE8nMHoILVgVAgaaGKVaBGVx4Md0Ylz5kMIpVvmZ6IFNVijB2ZgI5PS5FAFnxUX7g/xxziKLRtIexz/ILuoJjngml/gNgkgJuWlm1pOHLgpNLcxW75NVyBasyGzt3A0FGTf9pdWLIU1CQsQBukroo50dVtVIhU4obmByDBlxeE674Zlb0LJU9m6BGrqeBV2ZibVzLCgP4hQ+KbHs2mAPclBHZAFq+qAZThO1zv3YOO96CO+qqZcCN/YrUok0gLCeeZkZfC7iZ1o8rvJEDyC2PUmazUc6CwaQDXnUc+BSnwqCoxtyIx/U97tLDH4QvuIGRM5ZtnRdqN8Fy1XzWlYQin0I2tUkSvIGNTCDJZ+XkLBx5zpWcUBhuSKlUrc0acDtBzCMSDpResXuWBRArTGQkgyzf0BLUucCVtcvsHG6oELgkO5z3UBVGYoXTvHhXF7K5axluG4CbgZhZiiG/EWgUaAt+urBTtOKkLzxr3fvgavFD3wvIZlNf7XydHVdGUzDcLjVb9PAFPe4tALcA3I4eZ3mVhIKlmd1mL/UVvduYCHY1Tpaac28vxHfqlvRllamGynyjro9WIyu6NBtpNxJnsaKl5uKLnleOYjRQ05X+YCjoClMZApdiKNCBssptJo5n9gxTpxxbxsROtfVcSYMDDYbC0Q/1BQ/s5VQjyBrRyWMAtwyKmw4m00YpcMxUcF+dVJGwAjU1ILvX1eFzXVbH/TzFxR5XWdMBbqb8mLXd8hUJcljuYh2alXTXrK1mq/w5wMhptkjPXEgVUVZXVc0el2roVs8zM6wFH3OQZwHExiq651qRTW73LLGa+jYy3bQ6qwcamyAzBydc2LCUXQZZmX3oUvoHWAACog5dy48bFozwmqsADIu0eOlQA9yo48a5oNVf9SNXx4pjKuZrO4CMbMec9uQANxmK5Xh9x0DAVY9RpjhZlGcp1CUdbdvTVBh0rMhaALYM5Lrx6Oe/EU/ou9+lhz8IX3ADw2gU25oZNPrsKs5dnm1lvxGQt+I/WS/0NGxkuW5V1RokBDKwPTnBxBZMK0wlTc8T8+C8ulCjenLCyPbVqQlSbiotFBkI8ZUcJ8W2mlrq/FOey8iWcwsgmUlXSyxsMNx4PmN3C2uwAv7yW0EBT1nJ2hZaqnZVchGUIaBGuDLQC6ONcaiBns11YxHkcnNFD1/Q4+4CcAvA7ehxpmBXSRfRCb2AbSIiaqtKebr2EY6kI5mgdHaOxkTwFbwEiNOXa5aQztfOq1pl9YSC0hls8xoBxshjSlAwFC7DUOCw8GyOzLDLGm42anLAx2CSQZMPjEqAqJoL1UCzSofK4tOVPQa4w8M/GApHTwtHH9jLqUaQNaKLBgA3ilKT5cZFEOrWAOgGEKOi8Qb6uBXjQUUqD5LUaAo0nd1zS2Z0C7AwGMg8MKeb5hlbheFWgBC9oOIrfr4oC0B14NbouFX+zrS9JKApzFwPholos9fXybcylKjj2E6sgipqCoWVQVYB76eAbqzYXdiAqm9WpBiUaVFScyqtOUWWyhzZpETWAF/LAuRiWAluwfgrbDrHWub0bvYXNqQHQnldLsK5d4kiQ+QiRSdJsDHCLY3IM0rqfjfdoDwUhv0H7VKdv3FmnF90PmvEud3iYikSVUCCEOYulu3hD8IXjPAFl95lzOKPW7jQRQiCWMouY7qpsJNJDDghG1lT3R2gI1Oosa5sPlX5BWuLzDOlAJge7qoWnyDmUXKCAVSWCl/YYKyeXfxAcbcWa/mq4rYIob6GjMBNorJO5SRFMGumyE7UTEDo2LmiCW6+94WCFNSjEGs938ObbFRBrQjUOI6pvm5cOFCWcg/l3sp+GWTzwOKln4cPeP0evqCHWQNwC8Dt6HE2BnDTV3cLbGz1XMEM6q6wsk9Rts7Oi0GbA+MUTLHgi6vyufqNqwbHNB5PC86ZJxSQDobCBhuiF0OhqiBnLwV5JdMFlTkYa6jfbaoXWY/BUDj6eb70gb2cagRZI3razQPU3yranKbRyVT+HGiAherEhoV5ZXopO15YN1ltdfsoXeDXblQ0uU4zLVXVClusFFMo7DW+WO8Wpff7+/b4lCSTUfDMbq+HxpRI+iKpkuaKxOzqhmwvr63j/J5COepEnf2zbl1j7+KrG00dpuYMtcWx3jIQtPVahdVQ9HU8q6QUfWgzmBhQEThUnErBQi581ExE9m9hmeUxkpn2pfHqAAAgAElEQVQUHs2jjRzzb8t4HEh2HfGwDIxX/qq9Tgsiyn4+VSnSlorptNfLuHByEc7/v4UZGL7g4OHd/4AxgBsDjQxctYsODTHg5Gxkv0ijMQolAIrOsErrtFk9WdPUYpVaxoAp54fEPA2LV7A/LrZQg9L0O4UwYVIGFqvZU1eYZQaycWFtYxEqo3osfqOdoYva1Nm2DjLysT7T9r7AKqUE9ex86rNsLczNo9XylC2yDC6EVCPVsx4pW0SGm+s7z47kNQNs6//MN1fsFRuc+0YDcAvA7egxtgm4WVnuzHLjC/E6vzjTmciEy2ozAy+dGkSU8tJkIPA4mb4rJpRfoVaasKzEu9V5g3VMB8ex8UzcWQRFg6GQXxRKNdnTMhRywOVWJT2jYigAl34XALZevSyDNxgKRz/IV3JgL6caQdaIDpdn01cptYrSuYBCXZ20Wp2n6HAzB2+9ajUPbNmr3Yd6PNuAovx7p92W/cwIUKMFvPL5SiBB1oQyJop9lLXtKm/mlM8ajGxBpPZWBlNY8rkzLGEFMsmuKFUxCVr58V4FQPvsvvF3lxpJzbXsX5vWN4sntIkXzS5dtAmutewwqiCV5btaD6iAskOpngy2PMPBsx/zm8GwiJ5PXM0gsx5zt1YZjDpkHRqULdOt6T83XlsNvxFP67vcpYc/CF9wA0NnNNvaASeUNSBY5IvzsJjLid/1MzDs0twzC9xiFc8s9sQDZSCcK+Zx+szM8HCsYwHGWrKai5vyAlVm5xoNWIpEcO7kFw+HObmCjWFm/gqamv68Vc1u37CNK+Urt0XSYfOKvWx+rPYpjkHuY4rM0CspyYN++AYem/fUxB6+oIe9AnALwO3ocVatmreUZdOKKSQIlx9vufFFO8yFHlVlt+JA5eU2rzg42lxmt+lLr66IuOOMjlxeYoOhoEBkqcajdr08Q8EzWcRpusiDK2Is0e2p3l5jJxgKRz/OFz+wl1ONIGtEVxNws9TDAr5zpdyKHHgQK6eS6gp7tbiyB0Von/eqhUPA0CDg5nNQDZopxGk75Tbgw11xUNNfq9v5VMaSAu+qZos+jgN9KkaYS7WlmL6BNVXQUK2oNwy3bYy0PIf7lXxvRZcimu/Dg1ObIORW5uHgterj/WLYbjCM3eJ8kDr7HDQNApNNX6gZrX+q8VIzFb3fGDrvKfzHBqg4wJDYHsSNAINHPL7vYZce/iB8wQ2MlNFs6/Len6tNykKtxgtVSr3Xssw6wa7AzRFsZMYdpQZ3ydRQd2USPHl+shnoHDFPO+dUNiTL2el0DgFiuUKn8ykb8RQPdP4lz8V7zp8Z8E3qfe22NurrHDxivT8YYhwz9nF/a2OPg68ZB5zUAj18wUkbvOVkAbgF4Hb0OOOLtJa6LmWwV6hO1qTWDFWxyRoDWajZv3yXVBmmzmRQaLDF9cq2rh4Nv7QTKAyGAtkQAy/5PRkKVaC0yVAoK1N8odpkJxjcGgyFo5/myx/Yy6lGkDWir+2Z9HN8EZ0uOjQ8kwfEq0pl+4ATO8HBgNueW6jBopblllu9URHUYoXB31dxgFXolhQhps2QNeABt5wSV9J8fMrQUavng8y0GlhSzKqwAjKgN8Aq3ppau5UB115rG0jUpHxuTV/dAYJuS+dp2lb19yDg1viMLefdD7jt32OQxZcHzz5Abd/fRzy772SXHv4gfMENDBYu/kiF5jo1EjrR8rtW3oDZEBk00jdEr+XG497ORnbM32reHVgE2GAonyfm2fQrLqXfFtH0vocYwT6Vf8uCxb4YzJ97wI8wPquL4jRzXyMZUZfI2RAmOHAg+2vV121td5SPPrA1sftuC/TwBT36IAC3ANyOHmd55ZpBR+UQ4QRZNMGBZ1Uqig8K6u85YNgI2NrgiavazW00L9Rt8FGx8xxgqOXDg6FwboZCDpAGmApV8NSkdvmJd2jgjgiH9o/39gUhGAr7bXaCPXo51QiyRnRWxYJyeiwm2q/zp2moVYwnA8Vdha93+8LqQEm1R9mypoz3Xz5Npw3MNtzXMP+qTZ/Z7MkxgM1wkDViVLSt3AtMVgdsBfDE2x92ri2N3cbKu50xeBo7HN6X13dED38QvuD6+n2jRRm8YZVm1WMr4JtjW7eMYquQzSwIptRn4O2E7/qD76Z+zqsAruE31WGiwDExTwtetQVyGkbahtFrEDHHY1v9lvMp1buDAp3eb1V22irdYA3a+0KPc++bMxt/N7TYsm1hZ4+fvoGn5100sYcv6GGoANwCcDt6nNWgTC2QrKw3vwpBWrIT9NxC4WWDhtM/9k+uYzjIG2ChrfpktoJrepXO6HThvBM6yIjBUDD9vWI1HygNA24NIBsMhYOG3C3s3MupRpA1YjRsCRQIKg2xeHKwQGCpeVk9D+jxFvBony8ZhvQ3Qa+iVeqrH/t5bDDIGEodHdE1sUtY4CNYoIc/CF9wAyPpILZ1SSv1sgbuTTNXej75u/4O0KaVI9hm9XPGPAJ90XlVWSUDrdkBhA378cYPDzGp7TLl+O0ss9yiXHFvm8WOANyaU+17L9n39xt4gm6+iT18QQ8jBeAWgNvR46yavD3t26/2m+qNySKrvppUGq21ZrZPascERSNvKRgKh7EKLsZQOOMYGDlUxu92S20df1c99uzlVCPIGtObwy/QfpGlvMCXMa99uLk6fvTixJimXmCfYSaVt9kAELhzgSnmjQt0Y1zyii3Qwx+EL7jiAcCmjWZbW0XLLMLv2NYOweGiSF48IgPrpGzkIbuOXRzq5Qt2t+ckQNO2mGEXOHllQ/Ikdriye7q15vTwBT1sEoBbAG5Hj7MNVpKnfotIaZtnX0A2ZY21Ypk9HM2QkwmGwtGDIA4MC5zIAr2cagRZYzps1zwpUFuVJiJn9C/RB6Vhj2nPNe4zNoAa0/Yevm9MO2KfsMB1WKCHPwhfcB19vbMVb2VbD6ar1ymVwUa+gXEQTfywFujhC3oYNwC3ANyOH2fN6kXFfmjz+FuKsv1crx70CzqCoXB8t8eRYYFzWKCXU40ga2zvjQGUdJ8xq8Bj9hnbstgvLBAWeN8W6OEPwhfcwhg6Pdu6XjAKNvItjIJo48e1QA9f0MO6AbgF4Hb8OBuiC2+sRtWn90HXZgDWD3DTVo0JKMeap3fbx7Yr9gsL3IYFejnVCLJuYzxEK8MCYYGPa4Ee/iB8wS2Mr9Ozrd921/Gu/zb7xdFhgcMs0MMXHNai4/YOwC0At+NGDo/aqetlO8k+Y5zUmH3e1tw4OiwQFrhOC/RyqhFkXWf/R6vCAmGBsAAt0MMfhC+4lfE2ZnH8/bKtt1VfHu69IuUjta73l7YW3VX8r/43VCm73WXEPrcyxKKdV2uBHr6gx80H4BaAW49xFtcIC4QFwgI7LdDLqUaQFQMxLBAWCAtctwV6+IPwBdc9Bj5S68aCagqnOX3sDKjZ79agN9g+kHvw++5+A3N/9QCcnUE0t/GPf9sE2/Jv8r4fqQfjXs9lgR6+4Fxt9+cNwC0Atx7jLK4RFggLhAUCcIsxEBYIC4QFwgJ7LdAjyArAbW83xA5ntMAukM0Da/Ldson4e+QNKZYmFeoEWLsT8E0/+TNZbhmEI2jW3BdhugyqCbamhe3W9smf5VNOiE/dJ/9cw3Z2umDCnXEYvftT9/AFPYwYgFsAbj3GWVwjLBAWCAsE4BZjICwQFggLhAX2WqBHkBWA295uiB1OaIExABu5a9hX/wOetvmdQFsG2ACyrVdpIpt9d+CbgnJD/zwH7k5Pm0E5BdTkSAHZsE1ss+8TnBW/c/sEAHfCUROn6uELelg5ALcA3HqMs7hGWCAsEBYIwC3GQFggLBAWCAvstUCPICsAt73dEDu80QJjQbYhUG1lQBs/AbvJd2OyiT7beuWAtlWarldpulrKZwbfPPBW3Y8H2IwsB7DMg24CuBFQm6Q0McBtMlXgrfqZIJztXzHgtqSgRvrpG0fY+z+8hy/oYcUA3AJw6zHO4hphgbBAWCAAtxgDYYGwQFggLLDXAj2CrADc9nZD7HCEBXaDbMpaA6oFvGwln8pg8wDbKq3kZ9mwl3wScJOjBGiTbQWgbSlA22y1TPf5uwJwArzl1NNyQ8xIlbRRzUzNxDnPcpOUUmG2TRVgA9i2dbO/ezBOjvXppzX4FtpvRwyyD3RID1/Qw5wBuAXg1mOcxTXCAmGBsEAAbjEGwgJhgbBAWGCvBXoEWQG47e2G2OEAC2wD2rzumgfZFEBTMG1p3xVkE7gtLfl9var+vsYxAqAt0wRgmzDalul+tUgPy0V6WC3k+z1+DxDOQDfVdtN/ueyCAW0E3NYr04tbKwiHdNEMuHmQbTpLaTJLCZ9TAHD2HfvI31pQjqmoA+mnzsYqDReabwcMu3e/aw9f0MOIAbgF4NZjnMU1wgJhgbBAAG4xBsICYYGwQFhgrwV6BFkBuO3ththhjwX2g2xFg03ZagaoGZi2NCbbEqAagDb7zD8DeFvp37gv9tFUUgBuANUW6d6AtqflPGF7XM4z8DYTBpwy3SrAzYNtK2XcrZfrtOb3tRVNkNRQB6BN7xVUmwFks+/y6b7jbxmQMwAOxwjzzZhyZL4NaL4F6y0ePVqghy/oYe0A3AJw6zHO4hphgbBAWCAAtxgDYYGwQFggLLDXAj2CrADc9nZD7LDFAvuBtpIyKoy1DLABcFsKe225XqYFAbYVfreyn/13gG36swflBHAzBpsy2xRoe16+ps+LV/n+tALwtrAUU4BuWr00FzfFvQFcs20FsG25EtBtxd8DdBPGmQFuwmgD2AZw7UE/ZXtQwA2f/B3/Lr83cE5AOGPEtcCbAHBoVGG4BfAWj2APX9DDygG4BeDWY5zFNcICYYGwQABuMQbCAmGBsEBYYK8FegRZAbjt7YbYobHALqBNlNicHhvZbGSuZXDNgLbFCoCbgWv2HT8vVgDe8HsHyGXQTRlyqt2maaTYFGybpy+Ll/Rl8Zo+LV/l5ydjviGtFCw3AbC09KnVXDDAbblKq+UyreartF4s0wrAm4BuCoBJMqoAZI7ZJuAaAbaHdDd7TOnefnf/aH/jz/Yp4JtjwzEFtdJ8c3pvzv6RbvoxH8cevqCHZQNwC8CtxziLa4QFwgJhgQDcYgyEBcICYYGwwF4L9AiyAnDb2w2xg7PAENim5Q6atFGnuSbAmQFoBUxbpLkAa8v8ib/NHejGYzyzTYA7K6AAJAz6bNRte17NhdkGsO2rgW6fl8p0e5T9rHIp9dsAuJHFJmDbKq3nANwWaYXPxVLZbpZeKqwzpoMKy43MNmO6VUAbgLfHdAfQTbYn+3zQzwzUGVhH1hzAvA3Wm6a18l8w3j7eI9nDF/SwagBuAbj1GGdxjbBAWCAsEIBbjIGwQFggLBAW2GuBHkFWAG57uyF2MDCtNYQW9KwZbV6DTdlsBVBTgG0hoNp8bZ/4eQB4I+utTSP1VUrBcANjTdltC2W3LV/T1/lL+rZ4Sb8Y6CYsNyugMFuvpVqpViO1tksK6UoANgHbXnVbLxZptdC/yXPC1FIWQyBIRu02SSP1DLenlB4Itj2luwf8DOCN4JsD4QjAZQ24kcBbFFf4EM9nD1/Qw5ABuAXg1mOcxTXCAmGBsEAAbjEGwgJhgbBAWGCvBXoEWQG47e2GD73DMKMNJkFap3Lbsjab01/zTLX5apFeAbIJuIbvHmzT72S31SmkpYCCL7RAkI+A26MBbp8McAPY9tv8JbPc8Huw3x7IcKOAm9RdcGAbAbeXeVq9ztPamG7KcsPOVj00Fz1ANVJXnZRpogTPwHgjuCZA23NKj0/pDp8CvvHTgXA+RZXg2xjGWwBv7/o57eELehgwALcA3HqMs7hGWCAsEBYIwC3GQFggLBAWCAvstUCPICsAt73d8CF32AW04W+QNZNCCKggCiabpYySrSagmrHYXldzAdkUaDPwTf5WwDaklrJgglQplcqltmVQTwE+Am6T9VoYbgTcPi/n6Zflq7DbfncsN/weDDiklULHTRlu61IsAbptSB8Vdts8LQG4vbwa4LawIgoA3ARx0wIKExQ3sEqjvghClWrqtNyQRkqGmwBtAN8+pbv8/VkBOQHmmIaKIgw4B6udTvWarGzagGyh7/Z+H9UevqCH9QJwC8CtxziLa4QFwgJhgQDcYgyEBcICYYGwwF4L9AiyAnDb2w0fbod9Om0KtKHCqBY2YOEDMNUKqLZIL6u5gGovBrbxbwTi/LFV6qiAbcacM702rxHH7wDOAKCBufa8XCQAa1+Xr+lXY7jhU9JKpZjCQva7Xy/TBD0qumysSIpUUgBuymxb/nwVwG01V5YbCiiA5ZbAcsM/AF0Cek0MeMMnK5g6xlvWeAPTDcCZpZhmdtunlB4NeHv8lEE4Zb458C2nm1p11Jbx1uq7Bdvt3T2zPXxBD6MF4BaAW49xFtcIC4QFwgIBuMUYCAuEBcICYYG9FugRZAXgtrcbPswO21htXqfNVxslYMYUUTLZALRhU1ZbYbdxvzFAG1NVC6MN3aDFGfgJhhsAt8fVKj2vALgtNgC3ryiiYNVLyXCb4iwCuJk+G1JJodcG7TYAbQTcXpXlBi23CnDLoJux3Qi+EYAb0njz+m4soiAsNwBrAN4+pfSEz8/pDt+5VcAbii2wuqkBfPna0qg8VoPt9r4e2x6+oIfFAnALwK3HOItrhAXCAmGBANxiDIQF9lhgKPBrD9HAS/+pJI//jf1u4DolJLE/3t25MMWHLNsbyZff6MiwwDkt0CPICsDtnD14O+fexWqjRhuYbb4QgqaHcpunl6Wy2mRbAmgzsK1NH5UUVE0h1dRRsNmUNSesMytqwOqnBWirJ/07Y7h5wA0ppb8uXtPvi5f0K3XcRMMNKaWLdL9apQy4IfbFloslIJUU24sCbwDcrHjCerkUkK72LADcDOgS1lvDfCPwJimnMwXLZAPbDSmmSB0l6IbPzxl0S0+f093TZwe8gQHn0k19cQUCfUx3pWuTpm14vNsZlNHSbIEevqCHuQNwC8CtxziLa4QFwgJhgZ0W6OVUI8iKgXgNFtgFrFWAmgRhBq757wa0VWGQ+/u2e/Sr//jOnxma4DnM3yVmaZgDW04cQNw1jKr304Ye/iB8wfsZL8feSTsP++qjLFbg00eZOgpArQBsANteDWxT4G0ohZSpo6LTJlpwWgG0gG0yqef5fus9rTFvF4bb02qZPq+g4TZXwG3+kn5d/EzCcFu8pk8OcAMzDgUX1mC5oSBCZripdtvqJwE3K5ywWKQkgJullG5tFEG3LeCbr2qaGW9WxRRgGlltANoEbPsinwK8EXwDG47AmwB3YLxZRdPMdqtBtvBLxz4Z13NcD1/Q424DcAvArcc4i2vsscC5WA2D6zsHshrCYcXw7WGBXk41gqwevRnXaC2wbY7PYJoH0Aw4U8YDyAX6yZ83Pt2xGrJlhE6/NKCZB9kEdDOf0H5OtvxeT6neZRuHIPxGPANvsUAPfxC+4C09dNvHjmG1ESDTKqKF0UYWGz5/AmhbKqtNATgrkLBeZH03FkUojDZJGhVicimFcIA9M+C2Tg/rZRLAbbmQogkA3H7zlUqX84RKpUgphY5bDbgtNxluGXB7lVRTAHLjADff/gHwLTPeUN2UjDcWVoC+m1UulfRSA9meALp9SelZP+/IgmOqKZhyAN4I5kkxB2x5Kan4qGC7HTDArmvXHr6gxx0H4BaAW49xFtdwFhjDbMgvgi5lKDMZGHy5oKpOKNo09waLwYKwluHgWQ67gileIYKqGNqnskAvpxpB1ql6LM6zywJ7ATY3jwuAlqvf2Xf7WX5vG/fh7yoQzgFyAro1aaYeIBsC2QRcu7tLBNnwmX+XUvmO328B6QKAi2fiVBbo4Q/CF5yqt27rPEOsNkBfurChBRE8q42powTaALL9FICNn5pSKmmklkKqWm16nlJ5tFQZ9XpsB1vPALfpWgG359UyfRLAbZ6+uZRSVCz9snyVvz1JSuky4ZjCcGPBBFYoRcEEZbitX+dpZRpuCUUT1vsYblvuguCXpH4CiLPqphXjDYUVWrabgW4A255/MeDtF0s1BQBnhRZY1ZRppgD2BiqZhq7bwaPsag7o4Qt63GwAbgG49RhnH/YaY8E1gmkVc8EFXIPsBo2qlPmww8I+PQgrPwTZhlgN2wIpBmj7QLgA4D7sUH/zjfdyqhFkvbmr4gRbLLALZMtzu4FhEtw5kE1SjLBJkFZANv89V69rwLgh/yDuwdrZ+gA/z7egGoE2fk4NeMPP8n0yEfAt/97AN56n9S9Dpgo/EY/QPgv08AfhC/b1wvv7++4UUp17S+VRZasVoG2efi5fM6sN38Foq1NItXJpTh81nTZffGHfAvkoq0vRBABuK2G4KeD2mr4tX9Nvc7DcfiYB3BbKcAPgBoYbADcBz5BOulyllWi4aYXSXDCBgJsw3CyltFnAGdXGaifPerMKp7nAgtN3u3dsN890A+jGDWw3AHFgvEmFU9N3I9sNunEV200bEqDb4b12DUf08AU97jMAtwDceoyzD3ONvawGD5INBE1VQDXEeiCLoU0xooWdhs82bZ7MbnBMhZbVMMhyMLCOfxMH1qSnth0dgdWHGfpvvtFeTjWCrDd3VZzAWWAUyOaANc7xAqQZuIbvS363z4X9Dvv7v7c+Qn7ekm7qOyovsHDetvm/BdgIpk0dsDaz7zMAbZOJgG3500A4D8zJOQdYcAG+xaMz1gI9/EH4grG98T722wTbmLKvxQvIaoNOG1JIqdEmINtS00f1O0A3q0YKZtsQq41Am2m0jdJmO8TMBrjdE3BbKcMNum1MKQXg9gs03KxwAvadQYvNNgHc5gvdALhRw+0VRRNUw00KJmB7M+DGm7NiC5mFhhRTqzoKlhpAs3ts0HVDMQVULbW0Ug+6Pf+S7oT5Zkw4pJniGByb2W5bUkwjvfSQkXbxfXv4gh43GYBbAG49xtm7vsbOgMsBbC2jAce17AX+jOCLgVbLauB5qO2jl9gutLozfchShXzQxcBpkM3g2A4MqDIA59hzEVi96yF/lpvr5VQjyDpL9324kw5rANU6awDCMsDWgGtINwKoJmlH+O5+lu8E3hogjsBc6x/IcqPem/gF65W2CIKfuz1brQLSDFgD2EagTb7bz/gE6Fb9vQHksl8ZAb7F4syHe4R23nAPfxC+4OOMuUGwzcCwnEIKoG29yOmhANUArv0wkE0+qdnGKqSrRdL00aVUHdUUUrKXWYLhDHZer4Wt5gG3L5ZS+htAt7ky3ADCffYMt9Uq3bkKpVqllBVKrWgCwDcAbmS4AaA7GeC2BXjzVU1ZzZRst6zrZumlANo+fU3p+WtKn5BmqgUWlO32bJVQTdtNzjug6xag2xkG5XlO2cMXnKfl9VkDcAvArcc4e5fX2BpwNWwDD5h5QE1YCw17wbMchOEwkGKUz9ey3czKbFel2ePErxFsDaYNkbnQsBcksGp+59kPrdaPMCl2gG8RWL3Lx+HNN9XLqUaQ9eau+rAn2Dbnc9GDTLOWlUZQbW4AG36eY1uqzo98N5Ct/ST4RkDO+4gKdPOpqm6hB18927llL+cFFjfPA2DL4BpBtckk3duGv218n07LMe54+g4Ce6ITt6foQviID/uI5Rvv4Q/CF7z/cTY8Z1vKvui2YXEDQJtjtQmbbW5A24sD3FS3TQsjzBOYcADbfPXRUnF0RLXRt5jfAW6Pa6SULhMAt69IKV28SKVSMtwIuKFwwpSAm6SULoXFpgw3gG3QcLNtTsDNKpSeHHAbAt6YajqzwgpO2w1sN2GzNaCbAW/CdpM0UwPdkGaaU0yh64bN0lr9QlQAb28ZhV2O7eELetxIAG4BuPUYZ+/mGocGXBIQNUyFirkwwGrwf+d3phRtsBqadKLW0C27zTMbNgItA9UYbHn2QhV8cT/HgPDnyoGVE9rOQV/TwAis3s2j8eYb6eVUI8h6c1d9uBOMYrM1CyhkrwmAtkQwt0qvBrJtfC6X+W9+P4JxGXTzqadO582zp70OqO+oDV/g2cqmyUZwzANuGVibTtMDgDb3ib89bPk9j8Mn/QfTUP2Cj2/Xhv+KYOjDPWs5DGcVXC7gWepyXtBzf5f3iyPGSviC9z28doJtmEuTgW0A0ITZpmmiYLL9WCrQRnab6rVZGilYbS3YhnILWVP5JCptuztnvZaKo/frdVLAbZEBN1Qq/X3+M/1qKaUA3J5Nww0ppcJwA9hmKaUokLAUDTctmADwbf2q+m2aUipLSWceLK3GW1PN1KeYZtANDDdu39LdJ6SYWpopgLeqoAKLKZDtprcTum5n7tYTnL5XbHCCpu48RQBuAbide4zd/PnHaPS0LDZJEXJsBgZM21gM+feO8dCmGJEN14pqM7VU3OFAZToGNJ7ZwHRRfPp0IfzsAyR+R5DVMhrIcmiZEHJOA+PGBlbHvjDf/OCKG8gW6OVUI8iKQTfWAvuANq/HxrRQP8e/GpAmn7a9bPkECMd9yHjjuciQ84xoarf5Cqa+eIK4A7vRNqXU+wTqrclCScNy5tzuwTMB2Axkw+ej/dx++v0I0tFnyGKOXS8zpHdogh4Dpozt49jvOi3Qwx+EL7jOvj9Fq4aKI7ASqbDaZFNWGwojMH1UU0hf0vcMtr1YRVIF20Tfbb1wrDZlyZ0xeXTYHADckgFuK1QqBeC2EA03AG1kuOFnAm6Pq4Uw3CYrBds0ndQYbqLfZlVKRb8NDLelFk1Y7SvNdooey1C7MdEc220Gxpux3cBcQ7EEsN0ktRTbN90+f5M005rtBqbbY0pIU41iCqfsqG7n6uELetxMAG4BuPUYZzd5jb0po00lOa1uZFo8Lk0IaUMto0FYDMZ6qL673/lgyzPdhgorZHe4pWiCT+Npq89V+jwAyxy4JoHWAINhiOnAfT0wx8DK6wRFyulNPg5nb3QvpxpB1tm78v4HB6wAACAASURBVOYvMAZoI+uYCyOY5zmXE2h7WYA1sZTtJz4Xi/zJ3xOA4zE8zxhW2y5mW8tHyKBbIy8gvmEX281ptnl/QEANQFveZrP0xJ/ddw/M4bv3EdSCI0s6GG83//ic5AZ6+IPwBSfpqqs7yRDYxiqhWa9tjfdyTQ2VgggV0KaAGwsk+CqkotcmOm2r1C19dMjCBrihUilSRZ9XmlKKIgm/LsFwexHg7eviRQG35UL2m62WaQJ2G2JfAm5SMAGbMdxQpRQFE8hwg4Zb73+S/mlFD6DDNp0paIY0Uei0YROm2xdjuRngZuDbHZhvou1mKaZgu+HYAN169+Sbr9fDF7y5kSNOEIBbAG4jhsnH2mVMsOU1ejyTrQXXfDC18Z2gWwvIMQXJ0odGgW0jiyYIy+2AVCIGR9tYDT7oAgiX92NQZZ8+TdVXs4vg6mM9W7vutpdTjSArxtw2C+ya+9sCCF57zbPXBFwzYE0+B74TeMNx2D/7Dbdgk+d9kyTwcgJop9eLI7jmi+ds3IvT1dzQdGsqVvvCOWS9eSazpJLaYoxntgFsewLQxs3/DCCuAeFa8M2nnIZv+NjPaQ9/EL7g/Y2xMWAbGGqvqC4qzDZNGxVW2wJAW0klFb225Vz2g8YbCyMI2NYzfXQL4IY5EkUTHjLghkqlYLgRcPspjDcAbqhUWgFuFcPNVSiVlFKtULoCuw0ppZcA3OSemWZqbDeAbgK8PWq6qC+mAIANDLdPv+rn51+N6WYppg8A3h5dBVOmmHIpKtJLr3U26OELetx7AG4BuPUYZzdxjYOCLS9+3aQNEVgjo8GzG4ZYDRTP9sLZGwLZjV5PdvZ0+pZKOsRq8MHVENPNs8/aanQ5lcilELVpRMJomM2E5eC/MxDzGj85pcilLzHVlYUW2sES6UQ38fi8uZG9nGoEWW/uqnd5gsFAzeZXFq/xiytDINsPA9fwKdt8Lp8V6GYgW04zdRpvg/O+Vaz2gJ9PHW0127wPaFNKLYTRUMYx3Ty45SuLTiYTYb+Jtluj8SlyAwN+QfyAAWvPs1nK2/19esbf+Gk+g76jZUbvY7yFX3iXj2G+qR7+IHzB+xpD+8E2sJCV2QbWGiuQAmSTbQGwTQE3r9eGY5ZWHOGirDbfXWsAROs0W6/S42olKaWflwDc5ppSunhJv85fpIjCl8Wr/P1xucgMNwBpNcPNFU1AAQWpUAr9tksCbnbDg2w3pJgivfRZU0wrphtANwPePn1T4A1sN+yLY8CUA3AH5pyw6AJ0u+aZoIcv6HH/AbgF4NZjnF31NUYBbY0mW5U6ZAHUBrOBTAcXcBFwk3RSA+o2hLGN0cBiC1UKaVOJLr8wmoXbe8kTlQ+w+N1YDT6diNpuGXgzPTav4ZZZbZNJAdoswCKzAUGWD7wq8K1JKWLFU2oJBfB21Y/L2RrXy6lGkHW2LrzJE+8C2jyTOeuqtfO9gWvf+WkgG38G2AbQzbPavJxApdPmiiL4ed8z2iqwDRZ37OYMtg0wnr04tNd0Q7AhgFsDwvkCO16GYBfjzTOeN0C3+/v0aTZLnwC44RNgnH33CzVZmmCkxlsAbzf52O1tdA9/EL5gbzfc1A5+LqemGtlokgpqYBv12lSrrTDbyG5j8QTou4HZVqqQSmKq/Hfxfw5wexDAbZk+r5Th9s0YbqhWipRSpJo+L+fpaYmU0oWklCakk0KjTSqUztNSNNxerGDCXLTdRL8NBRPWF0gp3TCwsd0mYLtNNTUUwBmYbpJeCl036LkZ000AtwK8FdDNiilUFUwb0O2IAiwXHw/vuAE9fEEP8wXgFoBbj3F2tdc4hNVAJpoXvQaLLacNkdXgWA4+pYh6PtRzG9JoYxrRvmqku1gNQ8ZmQJWDqz06Pi2jgRVLhxhvHlhDkEVGQ/udAZjo/cxQ8U7Ft1mYYUw6UQRXV/sovblhvZxqBFlv7qp3cYJtCy0e6PLFbpj+ifmfrLXv83kCsDb0SZYbfEC10GL6nl7vk3pwwqSzLRfDyalLwNY00GOBnCE229jOKWv6JZVmQ+fNQDhfcCcz3lhgwaqQtoUVqOvm/QB8w2cAbwa++e8A35iS2rKi6Y8oh+DbzvsN3zC2529jvx7+IHzBbYyFMa0cAtvwO4BlBNtehNmm2mzQaNMU0p+O3fYqxROg6wYWHI7D8SWF9CqgNjVHBtzW6WG9TE8A3IzhJoCbMNw0pRQgnABuq2W6X0LDbWGAmxVMkAqlKJig21oYblYwAeBcU4xtTH+cZx9XyXQDdLNiCsJ0syIKXwC4/ZbZblnXTSqY7mG6Beh2ni484qw9fMERzTr4kADcAnA7eNC8hwMOZTUw/Ydpogy4cuoQgi6fQuSCspbV5lNHWWiBgRZYbfuqz7XBlmc15GCM5a7xC3Mco1gNQ6w3H1iR8WZBFgMjn1JaBViezSCMBgfITWcCvJH9lquj3k3SZHKXJkn15iK4eg9P3P576OVUI8ja3xfvfY9t87+vOsp5mkAbF084z/+9WKS/AbjN59WnB9rEX1hVUhZD4ELLEMhGXba8oGKMZj+v9+qbbeAbZQm2sd6qRRlXUMGnln42ptuX+3sB4FrgDfsCfCNjLi/KOP3RId8QoFuv0XH+6/TwB+ELzt+PPa4wDmzTKqPUa/vb9NqKbtuLgm1LVCIFs20laaRXk0I6ZMg1UkoBuK0McJtLSikAN7DbyHD7ZUENt4UAblPTZssVSgGw/XRFE1ChFAw3gG1XBbiZEXyK6RQFFRzTDWAaUkifjen25beUsAnw9i0Ng26oYGoFGny8FKBbj8d37zV6+IK9jTjBDgG4BeB2gmF0O6fYxWrQ1bB1Aug1X6815dNVmGNqEAIsBFWe1eCBN4JxHmjzKUR7xbCN0eB12nLA1aQKHUpsH8VqaAS0q8DKaa9Rjy1XrrPgKgtnT6eSMiSpQ57ZcI90IrAcmFaE4ErBN7DecD7PdsP1wcFogbcIrm7nuRvT0l5ONYKsMb3xPvcZAtpwpxloM+kApvszDZR6bATZ/n59FZDNb0wh9fN/nvetgik04IakAjxjOVecvsIuGEw9dSDYkM5bm2ZK4I1AGz4FeHt4SADiPPgGvTdWPcV5WLihLbzjTRV+4QoHzhFN6uEPwhcc0TFXdsjmnK4sYU0DLZptuTjC4iX9vXxJfy+M2UbNNtFtWwjYlpltSc91Rby22voGuKFwAlJKPxnDDbptYLj9Robb4lWKJjytFHCbLObCcFMNN1YoLSmlq1erUApgDgUTrobhVs30SiaQFFMUUwDoZhVMCbpJeumvBXATxtuvNej2AKbbg2q63SFVNecDacwRoNvFn/gevqDHTQbgFoBbj3F2FdcYw2oAGIaUzyFWgwBsDLIIuFlKkYhjW3qpAG0LVEDS81SMNuqzNUUQWo0e6vIcCqi91dAbrAZjmHmdt6rIAphuYL1ZaigrleY0U4BtDniTIOtBA6wvD57doKAc2HE4VhkNUxPrnhSB7wG+WwRYb+316zi+l1ONIOs6+rt3K3bN/7LQYossmK+px8mFFQJrf83nCRsAN/k0n+D12rjQMsRoo1SAzPd7Ct70ts+h12t9BStg+wqnBMikqqlju2Gep54bgTfxCQa8kfnG1FPRBDXfkIG3YLsd2mU3tX8PfxC+4KaGxEZjt4FtSAFdrLFwrtVIVbNN9drAbKvBtpf0c6nsNxRH8Gmk1IG7Wiut12nqGG6fVgvRa8sMt/lL+rZ4kZRSAdyWZLgZ4Ab9NmyWSpo/PcPtagE3QcMc6GZMN4Bn0HTzoJsAbb+n9AuZbga6If10ML00QLdrGvM9fEGP+w3ALQC3HuPsotfYmz7ashoMOMusBsdkYJA1FGgx3dRrtOX0oQGgra00ByP1Btj2dcw+AK7SenNaPhl4c8UUEGARcPvl4T7p9iCfBN/Aenua3me2GwK26Z0Cb/hvG9tNF6KGkk/33WH8/Vos0MupRpB1LT3erx2bKUeqhyYAmM3/XjZgA2h7fU1/Gsj2VwO2kd3c6rRRo83rst06yLarxwYrnVp10yHgjdIDHnjThZgHW5CxT2q+uQILov1pjLdgu/V7jnpeqYc/CF/Qs0dPe63tYBsWT5ZS7ABabADTkEaqYNvP9H3xUxhuUpF05cE2MNvAilPNtivmtRVDGuAGhhv02RRwW4huG9JJwXITwI0Mt+UiPSxQNGGe7oTdtkhrFEwQDbcXBd5eoeFmDDdJKRWhg9N23knPRl03K6YwQzEFFFKgppsVUmBq6ZffjfG2BXQDW47ppdbOYLqdtMMOPlkPX3Bwo444IAC3ANyOGDa3c8jRrAbT5yGTgUGWZzW0otgSsCEddYlqSFhh25I+dEFdnrf23BCrodXyEcbbZCIsNaYTIS1IUonuZwKuYfuK7fFBN4Bvjw85negZKabTmRZVEMANwNskTe6C7fbWPrzW43s51QiyrnUEnL5dY+d/zNtgJXNOx4KKsNkMaAPY5gE3/H1j/h+Y+3MBhhue8w/tFe8jWOl0I9W0YbuxaqmklzrATRZk3O/wd1Y29dqfPL8H/Xy7YzHm0F68/P49/EH4gsv387Et2FhEwQJKWtm7NzJMFga2OWbb8mdmt/1YqGabMtuYRopFmBsB22A4AG5pne5X6/S41pTSLysCbgq6/ToAuE0XANyM3caU0gpwm0uFUtVwu3bAjaiYabChmALSQ6V6qQPdPn/T9NJfALgRdPtN00vBdAMrDvsjNVXSS6Ny6bHP5qmP6+ELTt3mofMF4BaAW49xdpFrDAVblVaPSx8FO80z2nywxe+e3dbqtDF9aAho8+mi4iMvYo3TX3Qb+MbgB58U0AZw9jSDphtYbgq6fX3U7dvjg2wA3sB2+3z/IFXsnsF0A+g2mabZ3UxAPAJvu9huEVydvq97nLGXU40gq0dvXv4aO+f/9VoCM8zbkj6K+d+YzH7u/6MB3ITZbHICvvqorzjdVhqlPtvlLdK/BV7zzS/MZP3PgaIKOcVU2M+6fbVPMuAEeNuQIIB/UBZ0FFTo39envmIPfxC+4NS91ud8Q0USAJRJRdIVFr6RRqrVSCWF1NhtYLj9vfyZfiwLs43VSK+yEukec2J+na5TAsPtcb3KDDcUTvjNWG5ILwXDDRVMn5bzdL9cSNEEAG5rgG1gt4HZRsANVUolpXTeFE24gciFIJmAbk7T7emzFlL4ZHpuBN3wmTXdPqf0gOqljynNUERhWoFuwXLr82wPXaWHL+hxdwG4BeDWY5x1vcY+rTYwz7wo9iGsBmr1gA0h1ee2sRqM0ZDFsLtaoP/FCL5JsJOgO6qBD4ofzCYA3lCNdJKe76dSLOHzwyx9xfZkgNuTgm5MMwXoBsDteXafHiezdG/b7A7gW8t2i0qm/Xv89Ffs5VQjyDp9313bGduADO2jfpoUxXE6nUwfJdBGkO2Pl5eE78Jyc3ptXGzJjGbIBTjJAJnzqc92bYa5UHv2AW9e342FdgCqEXAj6Pb18VF/5yqbUt8NMgZMXSXoBoad/xeLMRcaAEdctoc/CF9wRMdc+JBtqaQCtkkaKd7N55IuirRRBdle0l/4XCjYhhRTMtuQenorYJu+Z+v7LhcVFHADw00LJ4Dh9stykX5dguH2KumlAOCo4SYppbZJwQRhuBng9vMlrVGxdP6aEtJNrZppWrNwwtoKKPDzwoNhGJ1RoCyDbmC6PacE0E2KKHwzhhs03f6h6aVffk13qGqKfR6fNSUVgJ0UZBCetlk+iihcosd7+IIe9xWAWwBuPcZZt2scxGoAU8HYCttYDUwlZUVSsBrAhmAxhCGdHq/N1u3Gr+hCrZYPWAcIhB6mk/Q0U9Dt88M0/fI4U4abgG6aXvrLowZZANw+zxR0e8Q2uU8PE7DdwHQD6FbSTMl2G4LdIsC6ooGxpym9nGoEWbczJo5p6XCqETJjNN2IYFu10PL6KuCabAa05TRSq0gKX0FWm5//WXCBmnBo8w1wAY4x7ZuP2Qa85UrXk4kUzZGiCgaqgdXmATeAbp7xxqqmkC3I2m47CiqET3hzN3Y5QQ9/EL6gS1ee9CL1/K46nCySIGCb6LYVzTYCbQTeUDwB+5DZppptqth2jfO2qhcb0Aa5MmgZ4/9N13iaFHB7SmsB3D4DdFsu0rflPP26nAvghkIK0Hd7FA23pWi4TVAsAWmlANjAant5EZYbATcw3BIAN2zrZalWKuCbAXBSvRTg25V5Peg5C+gGPTemlwJ0+2Kg229aQOHLPzTFlEw3sOCwj69cKkw3V0QhtKJP+jyPOVkPXzCmHW/dJwC3ANzeOoau5vhtYJsERDtYDQys8MmAi3o9LI7gU0hZdbRlNcBpX5nbuWjfKPCmbDeAbgDcHmd36ckAty8Gun17UuBNwTbV8JEgavogDLfn6UN6mjwI8EbQTYA3gG5SyXRSvYC0pRMiwLroMBh98V5ONYKs0V1yUzvu02vbxmqTed9Atv+1T/zsiyPI/M+FFqs8HUDb8cOjBd6yxhsWZkz7k0UVRNetAd2+GehG4O3zw4NUPRW2mxVUAIgXKabH99Glj+zhD8IXXLqXD7t+C7bh52XC+70WSQCzDamkwmwzvTYAbthQNIGppDXYdn2abR5kmxjIhudBgTZ935UsknSXpuku3aeUHgVwW6VP61VmuQF0A7sNANyzAG5LSSkFw01TSrEBcAPL7UVBt9cX+Z0AbtiWi5RW2FYprQC8cSPw5sA3AnCHdet59pb0UhZSQHrpo1YkFdANLDfouRFwU6bbHTTeALo9Ir30yVJLUUSBoJtx3QJ0O0+fbTlrD1/Q44YCcAvArcc4O/s1trEaVo7VIFo9xmoTUewBVgNTiPA36vXsYjXIypilD539Jm/wAppemtJU0krv0oMAbpP06WGSALh9eVSmm2wPmmpKxkIFuDnQ7UnYbgq+bbDdbNUvQLfbGyy9nGoEWbc3Nva1eJ9eJ8E2gGZgK7fzP4A2brIAg31eEbhpIQWRDyDQZumj1AONRZZ9vbP979vY0MqIniYW2wHbjfptANkAuBF0wycYcFyoEW03st0Auk1QbMe03ZqmxGLM8X137iN7+IPwBefuxdOdf/gdX3Xb5qLbphVJAax9XyrIptsPAeDwexRJeF3OBZy7tmqkbbooWWwKrtkclriIoAXEALaJVnK6S49gua3X6Xm9Vpbbapm+ShEFsNuWUsX0gYDbEoDbMq0XqtUGHTcB2wC6oUqppJQa6LaYK+BG4A2fKKYgIJwH3/AdbDcrsnANrDeCblNouj2k9GCgm+i5WWop2G1fAbgRdPtmoBv03Ai6hZ7b6Z7kw8/Uwxcc3qrDjwjALQC3w0fNFR0xhtVAYWwETqw+t43VwECLVej2sRqukYJ+Rd1jem4GuE2TMdyQVjpJnx8n6TOAt0dNMcUGfTdsSCV9EnbbfXrCNnm07w/pKYNvSDG9F3041XabWmCFVxQqXRRrRHB1TSNjsy29nGoEWdc9Dg5t3S6wjSmkebHFqo9i/vcgm3wH0PbykvXaWlYzzkVWc2i0HdpLu/evNImy9qey3XKK6QwLMqrf9gsANwe8EXxjhVMAdGDICdvNtN0CdDttn537bD38QfiCc/fi6c4/lEpadNsUbIM2GwsjAGhjOun3pRZQoG4bjsN2DWmkHmhTDeQWYCvFwlg0TLI6TMt4BoYbMkjSnQBu2MBy+7QC020pYBtSTVHF9GG1SrMlUkoX6W4JwK0UTliD2SZgm34K4LbAJ1hu3JBi2vwsAJwH35aWckrm24WXpITlxvRSgG6oXPrJUktZRAFMt39aBVMw3b5ZaumzMuOkcmmklp7uaT7sTD18wWEtOm7vANwCcDtu5FzBUYewGliBDoCaTx/aYDWgCt18HqyGE/Uv2G3YpHDCjIDbnQBuYLl9fryTz0/3qu2GdFOwEyRYmiBgIuAGoA0AHIA3aLv5NFOw3aZpJmmmVlDBaVy0txLA24k698Sn6eVUI8g6ccdd8HS7ZAR8FdK82GKsZs77/x1gtnH+B7M5s9qQuiRaQcFoPmd3E3ijDAGrmXq2m6SYWuVSYbs9PaVfHeMNv/NsN6aYapXrYLqds/9Oee4e/iB8wSl77HznGkwllSIJYLehIinANiuSYOy2Pxc/BHwDu+3H6lXSTbEvCitIkQRRH7vckvkm0KYsNg+q6XcWCsM77iTrF1PHGO+8YLg9COiW0tM6qZ4b2G6rVXpGBdPVKj2sV2kGwG21THfYBHArLDdJIyXQJgw3TS1NAN0Assln+91+BiBHIE7YcMZ829B7O98Y2X5m5OQiEAHLDZpuBrplPTemlv5DmW5IM5XKpQDdkFqKIgoPeiyAOwB4LKMQqaVdOrSHL+hxIwG4BeDWY5yd/BrHshoAtiHYYqBFzTYpmmBAG1NIkYZUsRpYefTkd/M+T1jSSVO6n2o6qWq43aXnBwBt+gnw7fkef4PGm6YSQe8NlUmRNirA24SAm4JtBN422G54OZmA6VZ0LqKYwm2Mr15ONYKs2xgP+1rZ+gAJoAwYw7wNsAzVpJEWCsYyNTox9//358/sA+APqNnZLrbI/G9AW2h07uuR0/zdV7xGAMrKo8J2M5026LUBVEMqKZluAN1+fXrKqaZafOdetN1wHPxKgG6n6aMeZ+nhD8IX9OjJt11jc563IgnQZV4vJJUUzDbqtjGNtFQlVWab6LatLJX0wtw2arQpo60G2nTRWN9jmbnBLI6czZH/BgBONwHdZIOeW5IUU91WUlQB23S9StPVKt3JtkxrgG7GdAOYRt02ZbZZaqmAbC/yc/6c42fb5G8vDSDn01CN8QYNOCmwcAmQ04Nu0HN7aPTcUESBgJsy3UTP7ZPXc3swLTeAbgaXBuD2tod75NE9fMHIprxptwDcAnB70wC6xMH7iiNIoLVcCkvNa/UcxWpY2UpY6LQd1NUsmDCFfhvAtmky/TYAbAa0CdimAByAOAByMwHaLMi6QzrQNBdKQKVSAGwecIPO29P00dJOVdsNQB1fWkoaUavqpmXV49/1WKCXU40g63r6/NiWbAXbJAhbJ8gIiF5nk0IqYNvLS/rPz5+VZhsWW7AvJATgO3A8i+0QyLtEmHCsfd7DcdvYbj7FVIopWAEFAm7yaYw3arsBdANrWkA3S1nVYLf8C39wXaOmhz8IX3BdfT7Umm2ppGCrAUQrRRJeRK+NgJuw26DbtlSwDeCcr0h6iTun1AkLIDAtFEw2BdcmArTd383k3RfvsvfyHmw/3xXd4gLI4di7NEsKus3uULU0CfAmQFtap9lat4ltd2CeSRGElbDR1suFbKhICl03SRG1dFIB37jNfyq49orPnym9Amz70fwM8A2bseJy0QVf6dSqm3btBLDcrIgCUkRZRAGg2iew3FCtFKDbP03TDaAbWG4A3aDn9mhFFEzPLVhu3Xqvhy/ocTMBuAXg1mOcnewa+1KIyGoA2IYgiqwGYbUZq4HstrGshgi0Du8+rU6axPnPjN0GYI3sNoJuT/eaZop0U7DgUFwB6aea+sPVO33hELab6Lkp6PbJ0ks/zTTNVCuZPggjTkE3fYHBeVhCPYopHN6XvY7o5VQjyOrVo+e5zk6wDcy21aqAbS6FlEAbwDbxAdBsQ3EcK44gKaTGagazjUURYv4/Tz+OOauvZspKptBkY4optNrAYgOwhlRSMNx+e3xMv/k008dHKbiA/QJ0G2P169inhz8IX3Adfb2tFZuFEpRxjLRQgGgvq9es20ag7c/Fz/Q3CiVIVVJLJXVFEqDc1vtfSR+16qIudbSw2BRUexCwTd93sfE7gTfPfKOEisyNeF+WqqUpzdw2BbMNxcsAtgEkWq+TAG5gmhnotkbxA6SBGvgmgJtsliqaU0qRZmqAG0C3V4Bttr3wu/1ewDljxRHEY7VTn2raszMQmIimG1JL7zVdFGmjz1+tailANwBuBN1+s9TSL7ovmHFILb2LqqV9u60wCiWWQ3w4sbjOfkZ7vM/o2b6x1wrALQC3sWPl4vttBdsQJK3XkkKUq5A2gVabRuTBNhZGwPHBanh7N2d228S021AsAWDbzDHbHhR8e5op8202VWBONd/4Waj2eCnBCwcYbNR1ewbwNnsU4I3gG1JN8Xew4aSK6d00a2IE6Pb2vj3nGXoEWGh/BFnn7MXznnuXD/CVSD2z2QNtGWyzNNJcHGexSDgeW2i1nbcPjzm7yhNosIrgklVMwXZDVVKCbiieAHYbADfZmGZqum4A6LA/0lMlvdQqmAbT7ZheOe8xPfxB+ILz9uFbz+7newBl0F7TqqQA20oqaQHblOGGKqXfFyWVdGmA2yWKJLSsNmq0CdBmLDaAbATYHqb3Aro9Tq0omP1N0kldmmldQAFAG5JTbbE6JQXZ+LlGEbG1FhMD0CY/g+GmmqQCvK2VgYYUU60+alpsFfCm2m6q7wZgzcC1l+8ptVsG44wVR9abL7AgbenMdsuVS7HKDz03gG5fUgKb7YtnuSG19B+WWvpVgTlftRRsOeNIBzv6rU/67uN7+ILz3oGePQC3ANx6jLM3X2Mn2LZapRfParDCCNRqQ5D1H2O4iWYbWA2WQoT0IWxgNHhWgwTmb271xzwBFpEklXRSa7dVqaQPSCMFEKf7zCZayVQWn2SlQquMknqfKfeWYurTSxVsM+BtZimmBsxxtZAvJ0OgWzjL6xinvZxqBFnX0d/HtKJlPICFhsqhLdjGKtQE2/4NH+B024TZ1hTHoV6bvP6HhMAx3XPWY3KKKYJIK4AApts20O13gm72CQYcdd0y021LIYXwCWftylEn7+EPwheM6oqL7LQtlZTsNlQdBYsNqaMokPDX/Ef6cwl2mxZKQKrppXXbilZbvXgMsM2z1/A+i8wMgG36XReM/T5kwuncx+JgWghGK5sq4MZUecJB/JRFBQHa7IsEOAZ4SYopwDdLM5VPA94EgDPGzKqwdAAAIABJREFUmy+eIMDbz7QGsAZ2mwBuf6f0E59/2eff9vsfmoKatd5M402uYWy7bhFXq+f2qCmjz79IsQRJLRWGm21fTM/t+UtJLUVKKoowUMsNpgyJmrPNEz18wdka704cgFsAbj3G2ZuvsTPQcmBbFsY2kE3Ati2BFpht0OoJVsObuyefwBdKAID24CuTmmYbCiWIbhsY3cZuAzgHkK5MrHpK/8LClwzS7uXFxDTdoOX2afZkTDeAbwDekF6qLy44BkK0OEeAbqfr71OeqZdTjSDrlL3W71yHgG2UEMDc/++XlwTADZICLJDgwTYWx4kU0n59+ZYrebYbq5gOgW5guAF088AbGHC/oJCCTy8N0O0t3XG2Y3v4g/AFZ+u+N584941VEwW7DUUPXlfLJpX0R0Iaqeq3/Uh/i25bSSXVqqT9uW01CGbyKKbPRjBN32EVYOP7qgBv+b2V2m3TNBV2m0qk4D1W/nNgG9+V9f1WgTWqVFYM3hZwE9zNmG5knDHl0zHfSpopU02tkILpua3JcPsJ0A2AGz/tO/4urDcHvJFF1z3F1Om5IbX03lJLPyG1lAUUALj9y/TcfGrpU121NFhub37W952ghy/Y14ZT/D0AtwDcTjGOznqObYEWGAlktjGFyLPaRrEaUIEuCiOcrP80JVRTSZEmCn02pJPWhRI0xVS021CpG5stOrWAm4Ju+uKgKUX6sgFR2Qdhu9WFFD6D6WZppmC9aRXTAN1O1sFnPFEvpxpB1hk78UynHvQB0PKxaqQskIMFF4JtmP+5CdhGzTbHbMvFESzgCFbzmTrwxKcl2021i+BHNpluLJ7w+/Nz+ocBb6xiStAN6aU4FrpwpcBOaWww3U7ccQecroc/CF9wQId03HVXoYQXFEoQdhtANmW3keH29/Kn6LZpoYR5WqyhxYlkVPzX51+dQqrvq7IwYNpsANQItEF3+EkAN37epwekktq+LABGaRS8//I9GGw2v3icnxe5zbogzNCdexBOrOMZb5n5ht+7AguiwQatN6fvxmqlrz+M7fZdAbcfANrw+Wf5DhCOwBsYb1KMAWw3Y9NRW65HV0kaDYIP6LmhailAN7DcvpUCCt8AuP3Lqpb+VqqWRgGFHj2Ur9HDF/S4oQDcAnDrMc6OvsYYsA3V5XKgZWwGgm2sRtemEAWr4egu2XqgZ7dJoYSppo0+OWZbZrflQgmaegqQzgc3LTvbv8RMk2rviK6bvLzMciEFSS2dPSYF3sB4U6YbXmzwIgMdODLduDrobygCrNOPi7Fn7OVUI8ga2yPXsd+QDwBjIaeRWjVq+gDIB/z7x48Mtu3yAaHXdh19fEwr2iqmAM080+2rVSqFjts/np+V7fb8LLpuwnR7eFCm23Sq1UuN6UaGCNsUPuGY3nn7MT38QfiCt/fTOc5QsdsgG5CU3Qbttp+reU4lBaPtT6SSGrtNq5JCuw2anGC2rRL+6w221YvDpeiXLBDbIrG8l1oRMGW3KRDHIgnUeMvpo5IyqhkaBWzbD67tnL9EP22LfA611TLrjeCb13hDNVOrRpqLKfxIa0kt/VuBNgHcsP3hgLe/NA0VjLdW262nrpto2AB0Q7oNU0tZQAEVSw1wQ3rpL6xaygIKj1ZAYVJSSyOt9BzTQVUMQfxzFE04i51PctJwqicxY/eT7GM1oEACmG0+0JIUIgu2EHgNphCxOEKwGk7ap57dBubagy+UAJYbgDfTbsPfsA+026A9Ss22EuRsNo2VnqhVoSuHWtUJYBqrlwJ0+zx9Sp/BdDPQjcUUJL0UpdWNmh+g20mHwJtO1iPAkpdLvmS6T9HsMrYrv7f7venm4uCjLND6APwsVeqM2QZZgMoHGKvtf+gDTE7AL7igOI7ICASz+ag+uaaDWl23DdDt4SF9c6mlBN4Iun15eNDqpWC5Beh2TV3bJcgKX3BVXa7gj/llBYJQKAFVSbVQAlhrYLBBp62w277Ld/zuBwC31VzAtt6ppG0mBjXX8M5ZGG11RgYBN6SVes02PdZSR43VZnCbpHwwfXRb771pkWBQv9QYcGSgZdab6bsJ6IaNFUxV021NphsAt+8A3P6wzz+V/ZbTTF+U7caCCpnpdm6o1KeWsoDC51JAQXTcALpRzw2ppV9Tevyc0gNSS6nlBqU808cL0O3kk0qv2ODkDW9OGAy3YLide4wddf6DWA2vr6LPI+lDOwItFEcIvbajumPvQZ7dhiII9zOtSgqttueHlJ4fJun5PmXtNimUgIWlzG7L7mqv9mirjaHl0uv0UhRS+Dx7ckw3FFZ4ML0MAG4Buu3t1M479HKqEWR17tg3XM77AWqsCdhmup2DYNvPnwmAG7U7W3azFEcA2AaA9Q1ti0OvxwIId6SCKVK3BphuSC8lw43ppdB4A9NNQLfZLD2ieilAN6uGivPx35sC2Osx0021pIc/CF9wfUNig90G7bY1tNuYSloKJfy5+C7sNhZK+NEUSuiVSlrAtlLQgEw10Web3Mv7J5hsWPzFd/7sCySUKqSq1SZbTh3dnSh68jlqG/vNM9+yxpulmZLt5qqXCtvtu7Hcvv+vAm7yCdANm6WZSkGFF0tXXWoqa48Kpj61FKmiLKDwBQUUHMvtG6uWftPUU+yHKqdgx0nlU0vjDcDt5JNKD19w8kYPnDAAtwDceoyzg65xLKvBpxGR2faX6fUEq+GgLjhoZ2UZWGVSSSXVYggCtjlmG35+skIJot1m7DYw4/Sfcdi8uMSWlrTFFLAaqOmlZQWxgG7GdrMXHV1NvM/ppUW7p77wyV9gDrLqx9u5l1ONIOs2xlYFtiUUUVNmG3TXwGzzUgIA1/7HgDZ8/ufHj4QKpaxIDY03X41a2Iy3YYadrWynylFzVsNgODeHoJeZt4FuANRQobQC3UzXrdV0Q0oqQDdWQa3ExiOQ6tWV+jbACoCWQnSONKLwBV27dNTFCuBGdhsWylEoQdlt351u259zY7c57bb5emHs5T6ppC3YxndRZbYBWAPYRpBtP9gmBRFGAm2j5vtRVt+z01bWm69yCtANW5NimpluBrr9DbDtf1PiJ9hvme1mum44B87VDXSz1FJouYG59vQ5pU/ftIACWW6i5/bPdIff4W/YB/tOAbqhYqmx3MJPnGLEVefo4QtO3ugA3CxfnamEkULUY4wdfI12hYuBFlkNDLQQUGEDmwFBFgA3shqGAq1gNRzcFaMOgH+RQgnYALihUMLMUkgrwE2BOFQuZSqparcVwO0QX1W/6Nw5TbcCukHLTZhuwnZ7En03X0gBTDcJrkQbo15B7PYyM8rK73+nXk41gqzrH0tDDGcB21AoZ7FI3xeLIiVg7Ob/Cz9gDGcB215eEhdcMrvZmG23BjJxipRPX4WOoIQHKPJ0WoSzVQ+71uuR1Gnq9wx8l0Ouf6hULdwFun0D6GbppUgtle3pSX6Hv0HT7ZnppfAJVkghQLfLDIIe/iB8wWX6dttVW0bzcoDdhvTRvxbf0x+m3SbsNqfdpqmkfZTbtoFtkkJqrDbqCmMBeIjZhoVi0Ra291CAbbKg3LyPeptd7N10H/DG4gdIDfUppgK6QdPNUku//1cBt7//27DdrJKppJd60O3cy2OWWioFFMBye07p+WtKn8Fy+z0lgG25gMI/0h1+/0yWm2m5QRuHxSoOCWSu6xG8ytb08AU9bjwYbsFw6zHORl9jMIUIAtlbWA1II82AGyrRDQRa7y2FaKPEt099cZbeCJbOwGzI7LaJViYFcw1gm6aSFtANhRNQQAF/y6mklk6amW0STI4eKrKj180QTbdcSEFBN2G5edBthpce3UDzl5edCQopaJn1EMw+zP6n3LuXU40g65S9dvpzbdPuhA8AcAa22l9WjRQ6nTL///iRALixWA4WXLAPgDnPbMPizS2ASBlga8A1FcxW9o/qT+r36tOBb23veJAtf8fCIwE3Y/5lHUMD3fwi2Ol7/LRnHALdUBzhy/29pJAilRTppQDc/mnFFHJ66f19QuVSpJciNRUVUMMnnLZ/xp6thz8IXzC2N/rst8luU+02sttUuw1FEr7nYgl/L19Eu+1lqdptSwBuHaqS7gLboM32PHlMzzO8g+pCLwE3aA0XzbZSxAvvoJRL2ZY8ejGgbdORbPpRpn8izZTAW6vr9vOvtAbo9jfSSgG6/Telvwi6/a8VVfjbiim4CqZrsN3O7LmrAgoDLDcB3f6/AZbb86aWWwBuJ50weviCkzZ4y8kCcAvArcc4G3WNY1gNDLTAbEPwBVYDdH18oHWrzLZdrIaW6SDg05ZJvmIMYkfHZmDQxd/Jn0f1lu6UU0knKd1PjN3WpJJCu+3x/k42FkpAOqms4OmN5HMdcOm86xDopgK0qpuBFx0UT/hiLDcppgDATSpDaXoptDOUyq/JqsFqOKYn3nZML6caQdbb+uncR29q+GgqqQfbAKhJGqmxm8luY0VSMNvAhCazDcdfO9jmQbYWVGPaOwAgfs+p8A58IwiX9WRcZwmbzQFrTKulNt7WTzvOg3KH+olzj5n2/B50e4Cm22yWPs1mwmJD9VIB3BzoBvANKacA5FBEAaAbUksButHOvMbVBL29jdr5ej38QfiCzp2643K1hACK42hl0k3ttsJuA/im7La5FFQAuw1Fdc69rOLfOcFIUx1hSppoCqm8d8piry7wVu+c01K8iymkCuzX755XP+dsLGAxxXSdkgBvC9VkA2ONum4A3aDfJmmlBrj9/Z+a7QbdN+wPXTcw3QDg5fTSc41ZFlCYqTYbtdyE5WZabr9a1dJf/qGppc+oWAott2C5natXfGwrz0hUKT2nqd9+7nCqb7fhuc8wyGpgChFYDfO5pAeBweZZDQy4UDThf43VQL2eXInuRvR6DmE1DLEbCnRVeovgWctsYPAkn0eyGtBeqUxq7DZotwFUG9Juw+8lldS026ZvSCUdGos16AbhaxRR0BcgAd1mrFxq6aVccbTVRrws4RgPul39y865H8rO5+8RYAlQEFVKO/fs+MvVQRfe2RF0lSIJ8AFYVKGUAIE2fPoiCVhwQRXra/cB20A2KQBgQBo+qSmWP/k3BwgRZPKMLD5THsTMc74x2xCg4nf5E0Ul7GcsVrV/b33GNYJvZPzBJjMUUphOpRIpmG4A3ajnRpabZ7rh7x50o/1jEWb8c3yKPXv4g/AFp+ip05yjnqMw72yy21AgQbY5iyW8pB+rwm4D4HZ+uE35ZzpH+6yKWQJ7TRd4CbY95Z89sw1ZFXzf3MVquxlwvwXe8I4lm7HdRNdtntL8Z0ovP0SzTUE3stz+k9JfAN2wgelmxRQAurGQgrDmkFp6CCXgwLEp+jgIUiA2/byp5QaGG1luvzgtt3tULH3QY6N4woFG3797D1+wvxVv3yMYbsFwe/soOsEZDmI1GLPh/37/Ltpt21gNt8BsGwq4mDbkmQxDzAYB3VyKUZFCuxvU6xFXZcFVy2ZgUJV/TzaEA+N8YMVUUgBuYKuh6ijSRQGsDRVKYCqpAG4Gth2r3bZtuLUUf6w6CuhmorUsoiBMN1YwdUw3gm5DRRRu5sXnBM/ipU7Ry6lGkHWpHt593V0MZ4BnrEiKxRXM+wDZCLjhZ/yeFUlRVAEpqGS2nVsB5lCL+hRQzuMC7HCbTAQoQsVMgGzy3X7GJ4E3fPfgHM+lc2FhPVfpo1aAQub6BlxbAGgzkBPfYT+RZLDvBOBaf+EXdA61xbn2z6DbHfQ9UcxHQbfPvoiCpZX+yzTdwHyDphuKLIAR98TU0tBzO1c3bT1vD38QvqB7t269oE8nrdhtK2SsvFgqaQHboOX29/LnBdhtSOsH4KZz8sMdsymM2eYXdyFfIgy3kk1BsE3fM3Gm4QTSm3vn3Mp2A+i22sJ0+8O03Axw+/PfA6DbD2XIgSknTLesPHqGwWvBCbTcfMXSzyieQJYb0krBdDMtN6lY+lxYblE84eT90sMXnLzRAycMwC0Atx7jbOc1KlaDAUJkNYCthkALrAYw21AYwQdaLasBgtoornDNYNvBrAbPcICTNm0ZD8j5AM4b26cReZBtF5thF6tBXZ2uMDGdVAolCOCWTLttYvpt+jPAtnv4L1YmFZ9W+AKnlDsYBt2g56ZMNxZQ+DIl001XIJFeCnDu/m4mL1Gh59Z/WujlVCPI6t+3Y644tOhC3TYplDOfC7PN+4CcSurkBOAzUJUagBEApWsC21qgjQspBNEADCGNcWbpjPiet+lU2VoNAEfwjcCb13fzdm8XXITF5sA0AdcArAGsNKANn37Lf3PAnGfHeX8zps/PvY8H3e4Jus1mCZVLUSgB2m1kuXnQ7dvTY/rl/iF9useCjfqEVs/t5gLicxv7xOfv4Q/CF5y40448XR0DYB7SdNKs3bb8mf6a/0h/LH6kP6Qy6Q8B274vXtPL6lW023qw2/h+CWbbVNJIp5JFoXrBqteGFFJfpAvvnWC34f0S0iWZ2bYlhfTm55UKeAPLDUEDmW5WTEGYbt+N6QbQDamlAN3+nRJAN3xHyilYcEwvBeiGFFWAdzjfuf5llhsrln5J6TMqlqJ4wj+V4VZpuX1VJpyw3O6V5RbFE07aOz18wUkbvOVkAbgF4NZjnO1d1cIOmJdZkZRFEgRse30V9gIEsQm2iUD2jx8SgN0iqwETSJUy5JgM+P0Qo8EzHsiEAPgmwJsTzx4C3ARsM/tmloIFWJnRwIBrD6tB2QxrBdyM3YZ00bYyKQolPM20MqmAbQa4bVYDPe0QrF+KEKBiBdLo/rL6iBeiZ9F0w6aitvVLEV6m1K4+kWi7Tt5p7+Bjnq2XU40g6/rG19CiC4AeAGe5SMLrq/qA79/FD/wfK5ZQMZwJthmQlDUqL3zLPsUx67E51hpSHgmsgYmVNzAo+LOlRnoQjn6iTTVlWqlPKaV/5cKLZ66RySbg2hK6SeUTfSCb9Uf+u+1DJlxe5PISBRe2uywMmW+kX31EaqmBbj619F+fntO/nj8JAKdFFB7Sl/sHYbk9Tgur0Kss3XxwfAX9s60JPfxB+ILrGABtOinAM9Vum0tBBC2UoGAbPgVwW0C7DYDbIi3Wi7Nrt7WyJQDbRCdYZEtUq02Btuf8/XnyUBZzJzNJQZXiCO8VbONwGkwxbZhuBrqtf/6V0vc/asAtg27/1UIKBN2kcuni/HpuAM0m1HL7nNKnryl9gZYbALd/pfTr/y8stztouwGMo5Yb0koR6Bhz0USqr+Mhu+FW9PAFPcwTgFsAbj3G2V7AjSvjWHVvK5IKq8HSSBlkQbsNgRbAOIByLavhnKTjQw02itVgARcZDAyqqD/Tshp8WpEXz2YqEQFMBpwMsshqyGwGz2SwFKxtrAamFan+GwC3tei3AUwD4AY2W65Oeq8/P0AKYeoqk56oUMK+PqD8rARZGyuR+mKkgBtejvCS9CQMODDhQs9tn3XP8/deTjWCrPP037Fn3ZZKCpCHqaTQ52SRBPgAgm7wC1x08UUSRDj7CiqSDs39eTEFYJqBaACBAKzhk5sCPfoz/0bwzfsHsq8y85mLLw11uJUTyL7A0kU92EaQDUUn8mYVX/kz9pGiFAbGEbRjGq+Kl5dCDceOj1Mcp3qjusgF26GIwud7LaIgLLenp/TPT58SWG7/+gTQ7Sn99vgkf4eeG1huDwDdcrCsrQrA7RS9M3yOHv4gfMH5+u+QM7MfUF1UFoDXqEwKwO01aWXSn+mPBYolULvtZy6WMAfYtjp/ZVKv26ZyJcyc4CKuFebK75PInLgXBhzAOSziUiN4KIn03c0lu0A3MNVYSOHlu1UuRRGF/6T05/8oyw2fZLoJ6PbdFVEA0+2MUR5ZbgDQRMsNLDcAbmC5WbXSluWGIgtguSEdFYERWG6nTN855IF6Z/v28AU9TBaAWwBuPcbZ4DV2sRogev3X66sUSfBgG1OI8DukmUo1uhtnNTDokmBqgNHAv1epRcaCA7PBpxJl3R5XidSnkgqrwZhsDLAIsCGAYvA0xGrgftDXWIHSLYDbWgohKMMtJbDaUJVUUkkBts0UbJtN1AdB841VSTVgOd/wkxckam3cIbit9dwIuHmmm1Qund6nB7wc4SUJZ6AIqjU1nOh5+qyXU40g6zz9d+xZt6WSQocNIBoZztBpA9j2f4zhhkUXMJ+56ALwB/MW0+XPKK2891Y5rfnqotRi8yCbB9egLwaQDRuqZPJn2cfAN+8LPAvaywx4kI/tYGgyCLo5rTayCj3ghn6AVAM+sbAFEFQ2A0QFgAMYRwYcGdKu4MI1aLwRdBPdpelEbAwwDSy3354eEwonAGwj0+3356f07eFR0k/BiHvwqaWO+Rz+YO/jcNQOPfxB+IKjuuakB7XsNrxfgt2m6aQvArj9Iemk36tiCcpum6e5VCYFVHe+Gd9nTeSCXKYNrBkTunhLfeCqIqkD21RzefOl993OIaNANxRR+NtAt/8a2GaAWwbd/pD00/T6w4Fu50wttWpwouX2ZMUTwHKDlpullWaW2+8pffqmoNxDFE846eTQxFwSi0WV0nOY+HTnDKd6Olue6kz7WA3/j703YW/bWNZ1i/MgyXOctfa9//+X3XN24ji2ZUmcQJD3eau6gCZFSgAFwE7cXA+XZKmBUOwmCvX1N3gaHb5tKiNdLLTZUikpiaRBSvpvYzV4YxUzG2Ig7oDpdsbLTVEsT2KMDbJD8lzMRIjBNm9Yz7EaTFaEEbnf4Oyk19/LoL9XwG082ivINtXwBAPh8G6LwTYD2OyGo02wzddpsSspGNxaiAJ+GrPhWFltJehmN0uw3Hiye2m7kgCa6uh2sPT/tTdITX3ALzhPFw0WLyvVgwsmp6VDzvl3cg3yTRdnOKuMlDoQADeVksJw3mxkGcA2Z1e113o9/0bEvmEu/TeQx2SjAGlc5x1YA/jxJ8COfj+CPWEAXFwLXHp6bC9w4OcZNgiO27pTfp4OTsby0lhS6rXAATYANxLD+cr86L/DzxyAi+Wnft4CBP2BrEObF0J7zAdvMuzLfDiSV5ORvJlO5P0UwG1qoFshLZ3IzZiG2qSlZnjOTf9hRUj14PnPRd0RXdSDVAvqzkrz4w/DEghqwYd5K6vdJoQlHLLbkJMSooDcdLPPLBhHANzae8QbtyggYK1xn1gGcR1alGhIAhu3+LYFZtspGemvct2I63yZXkqQAumlGwPSNLkUaSl+bn+LfIfpFthuynT7HqSlUYgCG/+h12l89gk/QFo6guU2F5ndBFnpe/Nwe2NebiorBYjj97DhCFsAqEuy0sampIta0NiLfeJEieGWGG5drLNH/41TrAaXqHganUuI3K8nTiU99m372VkN3ODDTogBNWUznGA1aDMWSYliGVHMaojNsuN0uvjNVkZDlE6qMqLI8DoG3J5jNazzrUqIHHTbSS7S20m/v5PhcC+jYQDewlfANsC4QZ+gh31gtxngdkR0a3UNcrPEBXuoEe7cLPH+ljdLN7ozWe5OmrQ0mNxGMoDk3dPqNBX0+7Z3sVKT1e481jn7IbvBUjEBfADQANLYWPFNFwfb2HhRKekKI+1MWXDKzqXxCte7Oq+hqbEu53d/TmW0IWGMJKFc1x1QA1ybj0bKsvLv+Z2nY3p9OCUjPfBs05AXk0wee7fFDDcHm93LzdluRYDOEdNNg4siSakz2xxs432nVgO88b0CcAGMU1ZcAEE1LTacW+0IIvZ1U+99lfM44Mb7NOz3FMicDQdyPR6pX9vbmbHcPsxn8jEAbu+mM2O5jdikMWmpJcMebsL8Ko1zlfe5qTFdNFmpFjQ1W5efp5CT6r3pTpCIrtW7bSOLfFV4t8Fyu9sulPG2cHbbDu+2duE2ZcaKycndt83vH10dcXj/OJFpf2SM2J6FJPzKYJuvjNOgW26gW7ZRyeh+dSfyAOgWwhO+fxa540l6KX5ud8qGE/zftllILW0rQCGw3AhCGM3Mpw0vNwA2UkoD4IbEtAfgxu8mV8ZyGxCekGSll18VDo/sohY09VqfOk8C3BLg1sU6O/hvVGY1BEbbp8Buc982WA3ITWkAMHL+qVgNAshkiWbux+YePIVciBv90Ugbr5jR8EhGFBo1lZKGhDoauKLZ8sCEKDTheDILVkMUmkByn/qxnZASeSogzdIjVgOAm0qHtmUqVC+XXi+X/mAng8FOQbfhwJ6DgUlOqTsWlGCPLsE2/+8Z040G2EIUih3K4USuBwa43YxImJppqEIZ4z4M0tLEamj7QtFVUU1NVtszWe38x3VA/Tt3O73GFJsu67Vw3VewLXzVOhBSSQF5uE5x3I/0bTtmtfnGiG+yzCKgDYCN53X4qoBbAN28LhxvuMTppMqaO3HtL8C2J7zFCrArgF4OgHnSqG/IPApRCACay0oB1njvFXDLMgU++d7/7SCcy1G1TgfgTcMVOvZ2c7BNm+e+AW54i06HA/NyK1hullqKrPTDdCYAbm8mM2W5wYYzj8/SiyltwlT7rF8yqot6kGrBJTPT7DF+TcKmxOSkWRSWEAFuSEoDuw0wjnGkk7YLtwG24f3IvSMMZTZrRwfMthv3AtbwLUu8Z1OXsa6QME/h8vGrAvSnQTdPLl2fkJZ+NqYbwBsg3MOtCKDc2qWlBCjk7bLcVFY6MTBNwxOOZKUAbni7zd+E8ISZCN5vsOPCJlizn5hf72xd1IIu3tUEuCXArYt1dhJwO04lhdUAkIY3myeSHnj2ICFareSOXfQs0x10B9va2uN47s2JWQ2xKbOyGgKj7RSrQZkNgeGgwNs5CZEn2YWvcbPF9+YJYebNBaAVJKVOsXfQzZucgtHgwFsALZVd8gSrQf17ckuO2uRb3YnMJZd9byu9fi69/k76g1wG/Z30Bjvp9/YqOSVcwTJoD+zbnntrG/39gQcH0tKesdwA1tx/o7hx0uRSA92ekpb+qjdNjU7MiZvQxHBr6x3+uc57zG4rUklglLA9AAAgAElEQVSzTK/xsNsA12A466ZLkJK6pUAclvMjGc7uDXZ8/WejxWWjbKwoyDYm+fLwK3UAoK1gtlE78AyLUkk9GEGTraNk6gNW2xHQdkpSygrQK3EUaBAzoONwHZeDHocpxEy3GHADdKN+O/jG9y475RhnvPl5/b/VphSs2HCBrBACe3QzbADzsCfTQV/mY2O5vYLlNh3LO1hu05kCbwq4jWfyajy1xFI1QYflRop1Yrm1eUXposlKgFubM/j8uQ/lpGyeWzqpsdssnZSgBAtMsHRSfod/G+NIM21TTOqWJAq29QiwMSlpbEdyMzJ1BGn3aaO2+pzrSOSgAGZ5HklLH4K0NAQoALZ9/ysKUXA/N1hum5Ba2laAAh4EmFC7rDSEJ7wKstLXvyvTrce/r4KsVMMTkqz0+ZVQfUQXtaD6q7l8ZALcEuB2+eq54MhKrAYSSTHIXiys0VoutfHCywcw7mdlNcA6KKSjUbPlDIZjZsNTrIYDr57AmDtgNpyQEJ3LH4i9ewrT7ODtpo1qCFF4itVAw2SAW6aMEjWr5YZHAN22CrrxlD4yU0A4k5uqoLWHna3dFrVpbPvccjydMmXSUvdyOwTd8OEwaSk3W9pghTh3/28l0O25d73677sqqqnJqj4nbY08VQdOpZJiI/Ap8m6jLiAlPd508UTMtl7vufM62ObXZvUGC3YAvpHiABuJlwBuNw64hQRMADdnP7M5415vymo+xWiONliKjZbjYJczLzgGt45tHU5JTWPGG+zneEOGOuBMNme3MS/YPQC26VdYb54k7uEKYaPMgbe2JKYxq02927A20K+igBsMN3zcZsO+XI2N5abS0ikhClMF295N5spwez0CcJuo96enDtKEp3rQ3ieui3qQakF781flzE/JSR+Qk4awhDidlCAF7j+xNmk7LCFmtwG24f8Li628X3Q7EjZojd321P2ibgB0YV5c5c3/UWMeBSnsRHbBzy1bq5/bHukobDZYbcpw+8tYbhqigLQUP7eQWoq0tE2WG0w1JKJIRaew3F5bWqnKSgHcftcgBWO5HctKB/ou//Jz/sK11kUteOFLrHR4AtwS4FZpoTQ16CyrYbvVG3QYbHEa3T+F1eCm2MpqCJLRs6yGICECgFMZaXh6OIKDbS5LVVbD0TP26nGWXbiyH05VVNzOAm/B+0hlpoH1FrMaihQ6ZbfhzQO7cKuGtQa6ZQq65XztbWUXQDg83vSJVADATWWtPxZ2M/NbJAIWoABbgRslA91mcj2aSSkRsJsobrQA3JzVEMsDUiFt6spQ3pQkhltz7+nPeqa4DmhqMlLSEJRAHXD/Tt10iZJJ+TmbLg9HUlLYUl0+/Jqr12U2WoJXm7Pa/NoPyObPV3w/mRSAm2/EIDctUkhDsELBaIuCcYr00TOhCPHf/9R16UDWEx10XB8cgHPPT68PcZKpb8S4vFSBtgC6MU/MpT+ZM+SnznbjPJ6a3bTEtPRrM2abXvP7BrqRmg27bTQgWbsvU8ITxiYtJUABptubyVSfbyeB4UZdUMsBmmrM0Edmht5Xh9BDdnmXC/Ff/N/qoslKgNuPXUCP5aTcYxKCA7vN5KS3MNyyhbLbYL11JSeN2W0oIgp223Aq+P7qE3bbYKYgnLPbuE88BcYn4CUuNvHWOyy3vbHccgIU1hqOoAEK+LYBst0CuPEMIQqLb5ZairS0YLm1pHPS3ZqQVgp7bRbJSh1wU1kpLDdPKw2yUthxwUP6x37S/tn/9S5qQRfvUALcEuDWxTrT/0YlVoNLiH5iVoNLOGNWA2CZyocGg8IIWxkNo1HRcPHvK55BQuoSIvd4K7zaYlZDANpUOuqNVvTVJ+8cu81/f8xsOE6siw20i1AFPJUiVgM7iiYLMh8389BAWpoJ/9vGX/fQ/T2yne/Nn0P9NhQE/DFct3Px7nHalN1MBT83Gqx+2LUsPDkOHTkS6NbMJaSropqarGbm69KzHDOr1Jx/t1MgBsAGKSmyUZjNMJx5emCOp1M7aPMjpKSFX1vw6/TrtlsHuHSU6z0g2+vJRL/yVIbbeFx6toUUUmW1BbDtHJNZG7YTb/pLrj9PgW9es2ljCqnp8YZM8HbztFL33lNriPBkzhR8C5JTlwIXoQrhnHGgwqVr69CrzYA2ADeSsgcDvNscbOtpivaERG1At1Ff5iMD3ZgjnbfxVF6PCU2A4WbNNYDbvGC54dGEn1uqB5fO11PHdVEPUi1oY+aqn9PvBQ3MR06aFemkd9tVkJM+RHLSkE7agZzU2W1sto6DlNQ3Zh1s4yuWJMpuIyjB5eY4vx2zjn91ZtvxsoiZbiotheWGn1tILV2SWnprgQkEJ8SgG6mlsNw0QGFtAQqtsdzYsYnTSo9kpYBur383WamnlQLMDZGV4uNmayE9Ln8HuqgFl7+66kcmwC0BbtVXywtHvoTVwE07O+QYaqtBdjBefuFLqnV4zGqIE+iOWQ1+w+4NlzMc+Lkn0jmz7TiB1JstZ7UVrIYjn7ZTL/zcRf1cU6UNVWReXe42lkmmMasBg9ospzm20AS+GssNYM0i2rlh2uzN0Lb4t94cAcyZBADGmzZXPwx0Cyw3KVOnNOJdAxSQDoXdy6ObKUxw2b0cHN1MpWJa62N0dnBXRTU1Wc3M16VnOa4DGpQAuy3LFKSBxabJ1IuF/Bl5tyEl5fcANu7f2bWUNA5HQO4JE+3g+h8ANQNsDGxTwA1mW9iAiZnNvtniIQsxmzm+9h+/121dc07ViuPNGQ9YcAsCTzJ1thvzg5QUZhtAG7VbnwGA04Tx4O/mwKmeCwZ0lGJaZ315EI9JfMOzD5PZ5KMAbebbZoDbeIikVOyrg27IS0cDDUfAr42ghFejqbwazYqnejUFY3SXjmGM3uMZXnBbc1Pn/fg3jO2iHqRa8ONWSiEnFUsnBXBDKgq77WG7DumkgG14uC01nRR2m8lJLZ20rW1bTyblfm+s3m2HqfaA755uT8iWBSWM7P4wWY9UX1QHoNuRtHT1EKSl30xOyvP2UyktjQMU2ma5kfw2wMcNWSmA22uR63dCQqnLSntITD2tFOnpaCpCwqnXhgS6VV8XRyO7qAUXv7gaBybALQFuNZbL5UOP2W2PWA2bjXyhyXqC1cAuOjf3P5TVoHLEnnq1wUg4x2pQRkNgNrh3Twy2Fay2U6yGo9TRc3sjl97YX8pq8AYLo1oF33gCpCm4BuPNbobWu43uUvJV5af6M2fDGejmwNuPEpg+lpZ68pRJSwu5wHB2FKBA1Hvycrv8SnD+yK6Kamqy2pi9aud8VAf2e72mE4IDSINPJ3UAGemnh4fCw7MISths1EsSRpzXgWr/5ZePcgBMN0VCDXCwzVltft1/E4A2vp4D29yrLQ5EcCYzr7ZpNludd+Ac8MY5HBQ79ndzliLzcwy6Ma+Abu7DCnAKC45xZlPAZk5+EehWsNocaCvkozDbgoS035PR0AA3B9v4Nz5uMN0A4WC62XwOZDYk1Giivm2AbjfDuYJuxmgprQYA3WiwFXSLZuzS2lxnjv7tY7uoB6kW/LhVFPu32T2leQMjGwVcA2RTsC2zdFJ+htxU7yUJS1DArZ3HsXfbrPBuM/Cd68EBuw2ZeY9Ee+4NU5hKnVkpa83evNx2HqCwkv3yXgSWm3q5BcBNmW6kln4VQXa6huVGgEJmx7exKlRWOnqcVgrgpsEJv0uP7w9kpQBullZqG0KJ5VZnXcRju6gFl762OsclwC0BbnXWy8VjL2U1wHbQHfGfndUwwvtl8pjVEAyy/w2sBmM2GFhmjAQD3WCvKdutANtMFuBeHH6T5DuTdoyz3Zzp1tat0+kle5xayu4kkoC5RrzzLFlu/Ds2xFXvnkATT6yGiy8Jjw7sqqimJqu5Oat7pnN1gOs7bChntyEjjdltX5EkhsCcOJ26q6vGI7AtCkbg2u5sZgC2N1P8vyb69E0XrAUIyYHZjF8bCaQxqy22DDh+T380eHMMvvl7HgNvBdsNtmII2MHXrZCWBrANwA2mogJvwd8tlpgCujmQ54zrc2vMWW1m8WCsNg1GgM0G0FbIR0XBNsC10VAOvxJAVzDfYDwzjo20oQYkuEH6q+DXZKwWWG6WSJhYbnWvANXHd1EPUi2oPh9Nj/T3Xu8n96aYIJRrka/Mvy1bmH/bNvi3bdey3G3U0qTNdNKS3YY3J2n2JJNaUIICbTBeh/NwHZgIYBySU6Snx2xXw1kS0PLk2jmWlgK4IS1FKoqXGwEKgGvu5QbLDdCNfzvLbbMUyTYG1iFNbfzhaaUTEfVxuxG5fiNy80FTSuXNfyytVAG3N/b7CT5uE5OjIi9O6+DiWemiFlz84mocmAC3BLjVWC6XDT3HbjtmNcBu+zOwGpAUEZ7Arjg37UhPfiSrAS8YJESw2gpWw7D0e6GxclaDyoiCQTaNVgG2kUA3HCo77p/KatDcUZX+BOAtSAFguhngtpU1se07jG/9ie/GRm+WYLyZJNVumgzA+1Ggmwco9HV38jDy3Tx73BzXG6yUUHfZNaDKUV0V1dRkVZmNdsYcsBqCdxt1AH8vrvWkUbtvG4Ab3m2w2wBolA0V6gDJym3cVp/6q49lpF4D4mAErvlc/0m35On/dnYzYwHb3ELA00ePfTlP7eq2MxP1z/oU8KabMUEWCmNRWYshxdQTS53hBqgKgArw5p58zC0AXVWm23OsNhhrhCPEIBvMNpWUBkYb37vcVJNLFaTjSaAOoBuNNp6rgfWsjbalEuLbhJ8TNeMUyy01V/XX1zmgWb2wwpOAkvjfMaBxyXueasHL5+nSMzigbhu4tmnLPSOAm/u33WYPym7TwIStqSYYhydwe3JSGMyAbRasZXYjZVDCq9EJdht2Iym1+NKloKEJxeaZerk5y20pol5uhCdELLdvn8zXrWC5kVi6MqAO0K2NB8AZjLXxTGR2HdJK3wfALbDcXn0QuXob0krnxoiDGZcAtxfNSFe9wYteZIWDE+CWALcKy+RlQw5YDcGInxvrgtWwXmtjdcxqcPmJ34izi27eX908LmE1FJ49wSDbG61TXj3/JFYD73jp5RNAt+C94f4bBrrRNJmsdJmbHwfPRUieAnhbAczlIeH0B4NuJi3t680SiaV4cXiAAmAb8oFr382MYt8Ty635z2BXRTU1Wc3PXZUznvLwRE4Ys9vcUkA3Xth0WSwUnIHljMcbmy5d1wEYVLrhgo0Anm2E3rDZArMtSEffRmAb37tvmzPbsB7wYATANoADD9855j9cAhxUef+bGnMKeONnHqyAFxtMNZeYMm/IhWG0kULOfCroFr73UIUCdAs+rac83eJQBGW1Ya0TJKQuH3XGmoFtpVeb+7cBuBW+bppcauex9GrSTNlcs3oAoGZG6cZ6djnZOZYbtcQfP/s8NrUe2jpPF/Ug1YK2Zu/58xrgZqoJk5MCuJmcNE4nheFW+Ldx37h3/7bn/xuXjOCekM//CNC9Pw6g+1RuRnMF3AHcFHTnftADVJTdNjgISkif/3rvflFXPEABiSgg2nphiaWAa4Ws1FluX0Q0sfTBEktJOQWsa6NL5NoOeKY+blcBcHMfNxhuQVaqPm6klQYfN44JGwX13pE0+riWtrn50sW7nQC3BLi1vs4OvRoee/bAanCDbEA3vnfPHm7U/0msBk+kIyDhgNXgrDb1eAg7tid8en62In3Oy0dvlWiylPHmbDeTmCroRtoU4JruWK5lubWvHuvu/m54v2GW61LVrj3dXD6gO5p92IsmH+Bm6rDBirx7+iMde7yj+bPNXesf7Ib/A100WAocc0N39FVv/lnPqR40PKvl6eI6AKuVTRdYUDCg2FyJ6wCAG+Abfm6Y7SvLOSQmw6TqatPFwTa8eQDb1LMTm4BgIeCstneB2Qa77U3EbkZGSno1ElKON4+fMnH6+M3+p1xDqrDdCMN4CnSjxjvw5ptr1HvWBDW/DEfis2nF0kMR1FJHgcvSpw3AzRhsBrKdBNsCqw2QzZ9IUU2SSl0O4KoyXGAkGsPlijAdWC6h6aY2uNWAs9xSPWj20tFFPUi1oNk5q3M2B+nzICc1/7aNPGyXBeAGww12GyEKsN9QUXCPmbfEb47DEuINWLsXNMCNa4AC7spwJSwhsdvqzPvZsY9YbiGxFCBteSf7B2e5/SXy7c8yQIGfL+4UmJPt2lhubchKtThAjwZwmxuLDXCNsASSSt/852kftyQpvXiZdFELLn5xNQ5MgFtqsGosl/pDY1YDzSw30TRO7Hqzs81uN+w25EOnEulgtyFP+VlYDchD1asNRkNdVoM3Wkdx4byrP3ujdRp4M7ah3TiVElN2KzVEQRluAG/GcDPAbVUAcBqsECSmyEuRCZgRbncsRn3vxZgNNExjvNwKVkMZnuCJVNxkwYLT+Pfg2UGjdrwTU/+Tko7oqqimJqv7tXZQB2BABa8vZbeFZFJltz08aB1g4wVbAffwpF6od1tgUnXxFxi4A+Opr4AZLGVkoZ5C7fJRwDYH3Ny37ZjZ5hYC8WZL/Df87Nf/c+/3U2w3T7imfnvNV6Zb8HNjbgHd/OkptICrgG4qL1VWO09q5N4AN3za1K8tCkVQH7YoFCHIRj0Q4Vg+WrLaDGyjBthXq8VmIWGSMmwE8HIDdPOG20N1vB5Y0x1M01N4QiMfzy7qQaoFjUxV7ZOUmy/4twHMc59ogQn4t1ky6YN6uJmcdB2CuGyDtq0tF7sXNDmpe7ex+QrIdhicYh6OZjFiQVopqbj2Mnh0wAHLTb3cMpHNShls+zg8AUnpLaDbX0FWemssN8ZyTGuyUgrLWGRy9djH7e1/pff6owUn4O9Gmil+b8hQBwQnhJ2dl79Nv9wZuqgFXbypCXBLgFur6+yY1cDNt5spF4l0EeAG+ObebW6m7EbKXbEauOk2aUliNcSL4xzbDfq2yokC240bKPfkQCbg4QkKuG3X8hCAN1hvFq5wmGDaNejmAQouI+AmSlluwbunlBGZd8/xjZb5MBno9k9tnFu9CFQ8eVdFNTVZFSekwWEx4KYJ1YAw2+0j7zaYbb7xUni3AcCEFEvze2z/UYBtURrpMbMNkO39bKZgG0/CEkgpxbcNYE6ZbQOYsOclpP+G68VJ0C1sxMS+bsx3HKQAwOZgG+xGn28AuYLZriCrWUlIb69AWwG2RSAbYJuDa+7V5l/xcvMQhRhoc2abMefC9dt2YMRTCmEyswlTstyilMKRe7nReLMJY7KyVA+a+Xx2UQ9SLWhmruqexeSkJB5bYAIbr1iNcH8IwAbQdrt90OAEADjuHbmPbNu/zeWkAO1xWIKx2whMAHiD3TbVjVcF2vVzn1KK666Bk+Pj+q6JpWV4Aiy2/QOy0r+N3eYsNw9PIFyB8IRti7LSAx+3G5Gr1wawaXDCf6XHV3zcYL5pcELwcesPrTdILLeLlkkXteCiF1bzoAS4JcCt5pKpPrwKqwEWgzdZPxOrIQ5ISKyGwzl/iu1mbIS93kSxExnLS80QF8BtpRKBxXZVBCtYgmmmzRUSA/Pq66a5th7raZabg25ulu0sNxqyOAb+39BAV/+ENzuyq6Kamqxm563K2fw9d9YT7CVYa85ui+sA9cDZbfy+a3Zb7N0JM61gtkUyUgfbHHDToAT37URGGjzb2LRR6eM/kNVcZV6f2pCxhhqPpr0y1Nk4K5hu+LkFZiNAmwNuX1ZL+bayBNOHDAZ0kJYiEQqAmzHbJDDayuRRBdxcThpCE2C24ck24GvwfHOgzec5/hu8H6IexCw3S7CG5VYCbubvOVNpWaoHdVfL8+O7qAepFjw/D22MMMDN/Nu4T3QLEjZj1b9t86DppDDdANy4d7TABOxH8lY2XWyTxf18DWQ3/0aTk74OYQkqJR9ONNXe2G12D5gS65tZKY9YbgBoyEVX97InldTTShVw+9N83fB3A3CD5aaAW6ZBDI0/8HEb4uM2MwYbXm03+Lh9FHkbfNyQmKqP26vg45aCE146D13Ugpe+xirHJ8AtAW5V1slFY+KbGTdSRioSJ9Lh1/ZHSCYFcIu92xjbJbvtmNUAOwEPntivpxKrIfJr85v62Bj73wLKnGY2mBeWe7J53LvtYAZZKSy37aoA3ixYgRsqSzD19FIH3S5afDUPOs9yI53q0LvnmOXG7ma64ar5hp8Y3lVRTU3Wy+eqzhnijRcYT8gE3bsN0AWfNg/M8ZRqZTmvVlor1MMzp9HqBoBX3zau4T28wExG6lYC2AjEYNv7KJUUZpt6tgWwDbDunF/bv6UGHK+DUzWhCFNwZmMAWwnCcFsJ1gAgK4Cb3wPcZUhLM9nkwSRdAbe9SknjAATCEZTNNrRUUhhtnlIa+7Q5O05BtRMAqG68RIW6ZLmZrNQSS8+lFR7Ky1J4Qp0rxOmxXdSDVAtePk+XnCEG3PBk497vMDDB5KR32VLvE7k/VCVECEy45L/53DGmbBmonNTDUlA5mJTUGW6EJQC4hc97kpE/97bW/31R5/cisNwiWaksbmUPuIaU1AE3vifBlGCF1b0FLRC40IaPG7AqgJv6uHlwQvBxU8At+LhdvyuDEwhZ4BiVHR9HJNV/e37FI7qoBV28rwlwS4Bba+sslpOqZ88pVgNyUgC3YJLtnj0PeLhsAV9Mrtj2oylWwwgJ0S/OaigkpioXMMmAp5cq6KayUlhu4RnCFJAMqKebBinsRP8XdkLbnn9tto5YbuUOZwm44d1zBash7HCql9uRpCAV1ctmq6uimpqsy+bn0qPiOsD1fBOkhQAu7uEJ4MbGC3JSbAUAXYzlZN5t5uXVTR2IE0mRhSrYNh4L/mzvZjP5EJ6AbYBvr4OU9Bhsg9mmqVpHb9yvcH2IgTdnuinzOQLdmFsH3Zzl9jeAG959a+Z/LYsM2wHzbdr3dga4DfbKcDuQjgbPtmOvNksftacreh7PiHm3HU9UzHJ7bKCOv6c14m6groyXwSh4eyabgUuvF35cF/Ug1YKXztJlx/O+Y0GS73LJ9jBfDXCDzXa3XQhhCe7f5oEJgHIasNVSYIIB7EjI8W8r0+qRkiq7LTDcYL1xb1je++HPZY9f4dp+2YzXO6pkuQG4uax0oaCahifAagNwO5CVfhNZ3pey0lZ83DAPpdhMDHCbheCE1yE44S2A20cRADfkprDgYMMBuPUtxTY96r8DXdSC+q+q/hEJcEuAW/1VU+GIc6wGbrIfebcFhtsPZzVglIxBdsxqGI8FuVBiNZyf9HMSU2c2IAHgpspAN/yYgrQ0sNy4ybKbqpLppklUe0sv7Upaesxy46bLvXtuRrPIwyNEwuPhMRjpjqh796SbrgoXhzNDuiqqqcm6fI4uObL067GwBBhrGpawXiuwpiznsPEC4Ia8kBoBGIOclGMAatqH20JIAsw2pKTDoSZNw1zDn40a4GAbX2PfNkA5mHDq2RY2XI7Btl/tZvsYdDPmcwm6wXL00Ixv6+DntlwKoBsbb7ebldxneDeZx+eul2twQr+/l9Fgr/LRgukW0kfNrw2GoklIUQAp2GYX5kfgZ/jx2WUdN+H4tM2Hlljq9cAAN0+wpgmnHhyGJ/xq837JNeLUMV3Ug1QLmpqteudRwC1Yj/DZLv3bDHD7lj0EOakllGrAVgDc2qoEfNbds3Gqn3XYbdMgJ71SgL0A17nvi4KzjkHieu9GGv3oHXCWG5tsAGekj4a0Unm4lb3KSj+JfP0jyEr/FsHf7SCtNMdJtPk3V5NKJ+bPhk+bJpV+sKRSBdx+F3kFw+2N/R7AjaCFBLhdPBdd1IKLX1yNAxPglgC3Gsul+tADVkPY1cYwWVkNq5XKR/5xrAY3yZ7NNKUU1sOvLiGKV8RjOVEZpuA7mZ5GBegWs9wUdEM6wM1Vnsl6H+Lfg59bWzdZxyu6ZLkhIxqaj8dwqjda7HTSYFliKeEJxMKPisTSJCutfn34UQ0W/93UZL1snuocfbzxgjRUbQU2GwXV2GSB3ezstthWwENzANsAatp+eFjOiE2XALaRSIo3mzPbfnN222ymGzHUAMY42Maxp5htvyroco7pBojqa4FUUtiMBrqZpPQrXm6bpQJuMKLZrMllayy3/l6GsNxUOmrP4YCQI0su1WCEmNEWhSLEa6gK2SBmPbuslHqgKaXB2wnw7XqAlxsbMHF4QvJ1eslntosmK9WCl8zQ5cca4FaqH8qE0qUCbQq4bUNggt4TemBCewmlnk7K55zNVpePw257NQJw8/u+sf4+bbRePv9VjixqhwJupJUuTTIK4Hb/JchK/wgsN08r/S6yfhDJ1u35uHlwggNuV28C4ObBCQBu70X4uQcnaFJpCE6o8senMQfvQBe1oIu3PAFuCXBrZZ0dsBqCWfI5VoOHJZBahmfPMsPL6ydgNRxJiBKr4fmlchZ0i+SlhZ8bwQlBRmAsN/PrWGzNIJeEU5cQdCUtVR8/pAWk0/XipKqywSrNsgHdANzY7TxMqvpVG+znV8j5EV0V1dRkvWSW6h17vPGCPNSlhAArHpZQyEmREwY5qYcl4Pu2q/efrT268O+E2dbva8Koe3c6uxmw7bf5vEgmRWIK2AYLjmCF4YBrwOOAhF/9WnAKdCvCMw6SS9cKuiEndcDtLjP2M/UA/6Z9byu9ALoRhOCMtgJoK8A2oLJ98GR7LOOpAraxiIz13Dfmu9YDN1IPLLfRlbzSRtzCEw6lZmVy4a++Bmp/ICN5njJFwxNvxfjfOkdhMi95j1MtuGRmXn6MsV1LwE1VDyGhFKDtWwhNwHaki4RS22zpKzu19G8zYD0G3A79e9M938tXwhNnKFhuOwPc8GYjFAGvtvuvsv/+l8hXZKWw3ADcvigY17qPmwYnjEUmBCfAcHtjSaUhOKH35j8GuB0nlSrghkNsetR9B7rqDeq+rrrjE+CWALe6a+bZ8c+yGo7YbcesBiRH7IB3ymrA6LrfL0ISYLAVEr1k4L8AACAASURBVKL5vJASYZr9KjRaMavhlDn2JTeAz765/4ABz4FuSAjMJLeUlgK4EQdvYQomL3UpkYcodCctxcuDmy8zzz2WlTrLrbj5AnRDRhTCE3yKftX5v3SJdlVUU5N16QzVP87fa67lnlIJowmzfNhtHprjwTkuJ71n4yWEJRjY3u6D22ASRWGoAbYBonGd53pPEumH+Vw+Ruw2wDZ+zzjGK7MthCT8GwNyXvrunwTdQoAG9R72+30G020tt+uVsttu17BdlurrhKRss9sULDfp58piG/QtRMG92sBe+Pkl8tFzfyPQ3TCkF061HkwK9ssjM/VkM/DSpVIc30U9SLWgsemqdSKzGyFAB6uR8l6QhFJjuN1rWqkmlKqk1AK12kwoJW0UXzYYbnEi8WtA9Uf+bbbJmlQNtaa93uBYVlr4uD1YGqkCbu7jBsvtk6WXKuB2Z/JTDU5AVtrw4zipFCZblFSqgNvrDyJXIakUJhwhCwBuFKr0qP0OdFELar+oCw5IgFsC3C5YNk8f8k9jNejudWI1NLoOzoFuvqupvh1qlAvoBtjmT7vJ4meeXFr6uXUDuRnLDVaD3YDh50FalcbDFzKi2M8jGOimePgXraGuimpqsl40TbUOdqYzLDXYbbGc9IDdFkJzPKESFtwqz2Wbt2WRXf4Zzm6jDsBUA0SDuQaopmDbbCYf5/OS3eabLiSSRr5tbLoksO388jgG3QBhWRdIS1f5Vpnt91sD3b5v8HBzwG2pLBdjuQG6EaBgfm767JNeGkIRzhiXnwpFqLqQ43pg4QkTuRpQD8zfyZrx0/5O3pCnzZeq73b0uYyYa4nhVv/9+5mPAHDTe0HdfN3qBisMN0A2C0xAUmobsLr5ujMfR0K42njARXXADVB9Pgg2IiMCEwxwK/3byvs9Nll5pM93G7Pi9h97kdx93BYWjPDwLQBun0S+/a8BbgBwBCoAyK0XItuN+b81/ghJpXizEZwA4EZIAsEJeLgp4PabMdzmBCc44DZKgNuFc9FVb3Dhy6t8WALcEuBWebFUHfhITqq719k/jtXgEiIaLhovZTW4b1tiNTy7HI5BN40/0BstQhRotDJlLixUTmCAm+1q2o2WSwkKaenekkvbZrvwh5lZNkAsO57IiIKnBzdgRTqdmWUjM2JXNMlKn10STw7oqqgmwO1l81T16HMbL/h1IRv1sIQ/7u8tnTTISTUsgZTqPFdApu3PO0AZUtBi0yX4tuHR5sw2pKQ8NShhMtEgBRjOKiUNzDbO44/UgJ1eJXFN8FAdTS7d5Rqmscgz9W3j+X2z1Hpwl5nVAI33er+R7T4z0A2hcc8acH3rPRzh6D9dVT761Lr2hhyjdGvIDXDzpFID3abaqFs9SOnVVa8T58Z1UQ9SLXjpLF12POw2ADc2U13twD1fDLjxvQFuZXo9x7Tx0M93f6D3cQcbrKO5vCn820w2fujba9f8dL1vY1bUcNfqv/q4bQxICz5uMNr2AG1f/9eCE24D4IbklHH4uO22LbywALjBWgNwA1RThhtJpf+R3lsH3AhOeGVjxjDcxglwu3A2uqgFF760WoclwC0BbrUWTJXBz7EaMMn+34cH+fMUq2HLLpaZ7bf5SKyGNt/d8tzHrAbKZ3mz5bubkbQ0syZLQbdIWorsgN1Njm2/BTfvHvf0AHQzGRGpVbMDVgM/05swBdyGKj2C1ZBuwuqvr66Kamqy6s/NJUc8kpOe2HihDjySk242yoTrwlbAgxIKdttopJsqgG1ssrDp4uw2Nl48KIFUUlJMU0hCvZXxqB4cJJfCekZeulHftjsa8FAPzGpgGdIKAd1cXraTfe/0vcJLWG3Hf5WFJ8Q2A8Zyu1GG20xeD680uZQEUywIUnp1vXVxanQX9SDVgpfP0yVniO8BYa8t+czn9nl3hpsBbmYvAiinSoeW3DwHCriZnNSCsuxeD3YbHm7OYNWgrL4FZZmFiPkLpkdL70ABuOHjtgnBCfi4fRO5+yJ7vNsA3NTH7bNKTWX53bzePDihjZc2GBmINgFwe2WAG0mlynD7r8gbGG4AbjDcANxmIkMYboM2Xs2//pxd1IIu3sQEuCXArdF19iJWQ5bJGu+2LlgNwbMnZjXQaLlvmzdZMavhwCA7sRoqr5vHTdZO+QkEIngkvJnmliw3ouFVWsoNFwEKeaam2Wag3o20dFCYZZNaha/HYVrpOZlB8vWovDQOBnZVVFOTddn81D0q3ng5Tid1OemTGy8dhCUAjQO2jQYDZawRlACDjVRSB9uoBTDd3k+nmk7NGPfvTL5tdVdFmRLMkUBlpbwMpttWVttMWc8KuqmHW9iEyZeyDFYDm32mcjQacJp3P5dudBT/V/+1nTvisax0rOCa2gyMeHp4gqVXw3Irm3JLK02Neb356KIepFpQb06aGq0JpXg47mEy83lfK5sNkE0TSrMH/d4ANwK0/PPezkY893ooFBxwKxNKAdwsoTT27PXNVYD49LlualWcPo9+Rvc72cfBCXi1haTSvUpKHXD7oqEKe1hwbSaVKuA2UcCtB+CGfPQVDLffpff2f4Kk9J3IFYDbtYJzvSEMtwS4XbJauqgFl7yuusckwC0BbnXXzJPjn2M1EJAAo+FHsxrYmYKdoJ49gdXwBgmRN1pXV9pwxawGxk0HA23OkCCpr0j0bqTCe35pHIJuxmCMU6qIfS8TS01G5JKCw5SqXI/rguXmslKVEenOZ5AR0WAFWanfiCVZ6csvI10V1dRkvXyuqpyB99k+53tZb7eaTlrISZdLZTg74OZyUn6v6aQdbLw4y9nrAKw1DUoIdQCgzZ+w3QhQQEqq7LYgJQVwSzWgymo4HHM2RGGfawOOv+dBPQisZ8A383QiRAE2fH7IeqYfb4lwclpWGgC32GagANxGKlPTe4XUmNdeJF3Ug1QLak9LIwdwD8fmqW24bhRUM0sRSyi91Q1Xk5Ryb4itCGPbuu9T+5CQUKohWUEu/iZ4uAGsn0soTff9jSyJsycxwG0v+/w4qfRL8HH7QwDdNLX07osy3BRw26xEOKZxGTJpPUORUQS4EZDw6oP0ANxguL3+KD0YbgXgNpMeklKitdOj9jvQRS2o/aIuOCABbglwu2DZPA2scM/rZsiaPoZnD6l0R03WX8ulJtV9X6+1GcPDhV2vdlwaytdcePZErAaYC7GEKLEaGl0W6t0WP7hxsmbcWG5mnAurYSUPgdGg/j2xrCCw3GyNtM9yc1npkBuxSFbKzZdFxZvUgBsxPN5KWSnpVcnbo+4K6qqopiar7szUHx8znZGGcm3nGk86KcEIvvEC4IbFwOfVSr6tVlorqBldyEk9mXR8xG6jDsRgm7Ocnd3mQQnHmy6p8aq3To43YTREQX2djPVi9WAt93m5AeNNeGykbhswbbXi5d/kstKxMmHGll6tjbnXg8CEGUxkNkR6ho9bkJ4FFDCtkeprpIt6kGpB9flocqQBbiSUArghKeVzbpJSEkpvMwPcXOGApQiS0rY+5ViBxBurfK4JyHo9vlbPXj7jKBxULh59rhNztclVceZcgG0KuG1FspXI+kH2yEYfLKl0fwvg9ocCbvv7v0UWt7Jftwm4YfIcAW6zG00k7d18kN5rA9x6DrjN30hPGW4zkcFI+gB16VH7HeiiFtR+URcckAC3BLhdsGyeAdz2e/Vhq81qwCTbNfuNvqr4plkUDFFWw3AoV8Phs6wGD0pIrIaXTcpJ/x5BWuA3Xng3ldICB9xMWrpSaekmN1ZDlyw3S6+C4WZx8ZZWaoDbc7LS1GBVXzNdFdXUZFWfk0tHxkxnl5MCpn3zjZfAdAZwIzyBzRjAOEA5/Nu62HgBMENOCmvZWc5qKTCfy+8Ruw2WM+zn4zoQp5Kmz/llK+VRiIKYkbqnWMdSM9gv35GY5taIw3yhYc9CPQj22pe9kIpHxdIzWM0GuJFWakmGNOm2ARP7eqYNmIpv78GwLupBqgWXzMzLj7GE0tJShM9zwXDL7uV7tlAPR+77YMB5cFYbgJttrHKPZ0A6n128efk8m4cbQPpUATcCFeKALN6JdO1/+Xp48gwOuBGAkK1lvyGp9LvsAdzuP8vu9k/Z3RrDbf/wt+wD4LZXhtumBYZbANyGE+lN5tKb3kgPwO36vQJu/df/I/1Xv0nv6r301MPtWnoKuI0T4HbhUumiFlz40modlgC3BLjVWjBPDT7FaiCdFAYbTDZNpYtkRDRZNGA/hNXQ78tsNCo8e5TdFjVaT7EaUhrd5UvmnLS0ZLmtTUoUJKVEw8eppTAfNoWXWxu3X4d/27Gs1G7GaLBKwE1lpUFGxM2YyYg4Mvl71FkpXRXV1GTVmZXLxsb+baSNIhMlfRSmc+zfRj2gLpBaipwUwI3xAG7tuPXY36NNVp8U4r55t43H6t3mLOf/XF0VYQnu3XZFMmlkKZDqwGVrIz7qsbT0ML0QUA0zdWoAYBugm6eWEq6w3m0UoCNQh9TSNtcMr7tMM8RmwMzVfQNGzdVHc/03dQLfT3zc2LChHqTmvN566aIepFpQb06aGu2AG4A5n2E+y/oZx8Ntcy/fg6S0ZLixCdMOw41awGe0YLjpZxqGmwNu9pnWRPq+M1fDPV4KTGhqSTyDuQWG23algNt+dSe7BYDb35LfGeC2u/tLdgBuS2O47bOl7AlaaFxSaoBbD8BtPJPe9JX05m+kf/1e+je/y+D1f6V/81H6AG6z18pw640S4PaShdJFLXjJ66t6bALcEuBWda08O64OqwFJ0ZefjNWAjMiZDYnV8Ox0XzzggNUQUktLllspLwB048arSC39AayGWFZKAzXrB1ZD5OMG+HaYTlcmWKUmq/oy6aqopiar+pxcOlIBt/1eslNM52jjBcANAA45KYAb7DYAN5jObT48LMFZzjcEJUwmBbvt9wC4HXt4Oss5sduam53n6kHBcssWWg+U5YbcDC+3wHJz1nO7qwagtqdJ1ABpbK444OaJhsZ4jjdgkJXSnJODmNgwdVZNF/Ug1YI6M9Lc2BhwUw+3wHDj842HmwNuSMoLv8aOADf7TMNcncub0bXah/DvkuHmn+l+Yrc1tySeB9x2W9lvjeG2W9/JbvlVAbb8/k/Jv/8h+f0n2S2+yG55q7/fZyvZt8Rw0/CD4UT6I2O49WdvpD9/L4ObjzK8+a9+5d/96WvpTa6lnwC3F62ULmrBi15gxYMT4JYAt4pL5flhj1gN263crdeHrIb7e/ljsfi5WA3TqbIZvMmC3VYk0o3HB0EJidXw/Dp4bsRTrAa8OtS7J7AaYDM46Ia/G7/DUBtGHKyG9h3/RCytFLlByWqgwXLJASl1VwM8PsrIeHZMk4/bcyvh8PddFdXUZNWbl0tGe2CC+7fBdI792/73/l4DE9h4iZnOAG5IUNv08fSwBLzbkJPCblMPz+lUWc6w23zjhbRSmG+eTEpgDjLUFJRwyao4f0zxmdTUUme5ubfnoc2Ayc3MUN0TDKkHXdgM+AbMqDBYpzmfaHNu9cB9PScasuN+T4B0ifFcb810UQ9SLag3J02NPgbcYLLxeS4BN1JKLaW+K8DNQHRYq+OS4RY83BLg1tTMX3Ye7S0B3PK17DID3PLVN8kXf8v24U/Z3v0h24e/JF/+LbvVrew297LbLi1ooQWGW48NFFJHR3Ppj29kMHsjg9l7GV4Z4Da8+k3/PZi+lv7YGG6EJvTxfkuP2u9AF7Wg9ou64IAEuCXA7YJlc/oQB9yynKSx/DCVbrHQBssTSn8aVkNIpKPBSqyGxpbCsyd6bJhtMfEAbpjo6g2YmujCasA0GxPdlf4MwI1xXbEaTFYaADdYbgMarJnKh8rwBJcRjQsZUV+brMRqeHYxhAFdFdXUZFWdkcvH8R7DUqMWAKIhJ3X/NkC2/0stuL9XwI0QBcA4QDnCFQDp2mQqqYQIOSnebcOhJo96MqnXAUA32G14url3G2EJHJfYbZevi3NHnmO54d1Ew20eTxaig6G61wNYbkjSNLGUZNtWoVp79e7jZr6eMJ5NVmp+T08H6SS/p+prp4t6kGpB9flocmQVhhuf9R8DuBmIrpLSI8ANhYPKxN02JElKm1wWZ8/lgNsOwG27kHxzJ/n6m2yXf0u2+CSbhz9ku/xLtqsvkq9vJXfAbdcO4CZsqAOgjeYyGF3LYPpGhtP3Mpp/lNHVf2U0+02G03cyBHAbXUt/mAC3lyyULmrBS15f1WMT4JYAt6pr5dlxVVgNAG5/nmI1kDzZoozoKVaDs9vOsRpozDyRzt+EdOP87HJ4dkDMathjousJdZpYyo6nNVkmI/qRrAYAN5MRTbXJch83a7IsrRSW21R9e8zHDVmpchqS7ODZlWADuiqqqcmqOCEXDvP31wD0XeHfhmyUjRYYzjDc3L8NwK1L/zYPzYHddjUaaWgOwJrXgf+EwAT83ADiAOTwefM6kJirFy6MZw47xXKLPZ7iDRivBxqmU4QnGMutTbCWP+Gxj9tUGTGkGb4aX2mjroyY4OtpPm4AtcnHrc7K6aIepFpQZ0aaG1sFcDPv3u4Ybu7hliSlzc1zU2cqALfdWnIAt+xOtutvkq3/ls3yk6wXf0i2+kuy9VfJN7eSZzDcVrLbbeBMN/UyyvMAuPUnMhjOZDC6keHkjYwm72Q8+yjj2X9lDOA2eSfD8WsD5ADc+qPEcLtwJrqoBRe+tFqHJcAtAW61FsxTg0+xGmAu0GTBZIDhRqP1M7Ia1CT76kp+i1gNNGN4/CRWQ2NL5OBEp1lullhKE6XhCYHVQIMVJ9Std4Hl1gGrwcDavoyREQG4DccKrt3g4xaSrBxwg/EA6MbNWwpOqLduuiqqqcmqNy91RzvTGcDNAxMIziEwIQ7OUf82AhPWawXcCFbowr8NIBzwTMMSRiNNIEVOCsP5QE46narUlDGw25CTJnZb3dVQffwxy82bcq71ajOw9fAE83LDbgDWM5szVg+6kpWWPm4klRZBOsqIuVLgTYMT1GR9LJOBBSckxnP1tdDVBkyqBfXmpKnRz6WUwmL1dPouUkpTaEJTM9vOediQ3+22sgNwy5eyBXDbfJPN+m9Zrz/JevmHbNZ/Sbb5KhmA2/ZBdjmAW9YK4IakVAG3gQFuo/FrGY/fy3j6USbT/8hk+puMxm/154PhtY5LgNvla6Or3uDyV1jtyAS4JcCt2kqpuDutrAZS6VxGVIHVsMIku2UZkbIaej0F0GignNWgnj3BtweGwylWwxCmUqCOJ2ZbI8ulOMl5VgNNVoiKDz5uP5LVgOU1rDX1cUNGdAS4vdIUK2SlFhsPqwEZamLDVF8vXRXV1GRVn5NLRirghpw0AG4kj7p/G4Cbb7zAdHP/NiSnAG4w4tpmOruc9CqWk0Z1AOCNjRfYbS4njcMSYjDgkvcnHXP+HSjrwV7XAbYByErXCrhhM2BppboBEyUZYkOAzQCJpW1z3MzHbSBj9fWMALdRYDwPjfEM4Bb7uCXGc72V30U9SLWg3pw0NfoYcDsITcge9PPt6fRdAG6PP88T3Ux9owqGK7lRxupUJeRIyUdBUppqQVMr4rmasC8At22+kO32TrLsm6w3BritVn/IZvNZNgBu2XfJ8wfJAdz27UhKHXAbDmYyHAK4vZHx6J1MJh9lCuA2/k3GAG4jA9yG/WkC3F6wVLqoBS94eZUPTYBbAtwqL5anBp5kNWw28nW1esxqWC71552zGvp9mY1GxmrAJHs2M1ZD5N+GtEhZDVFYQmI1NLJETp7kOVYDkiG8PKzBKr3cumY1qIxIm6wAuAXfniI44UBGBOA2SjKimsumq6KamqyaE1Nz+DlrAcC1mOns1gLu34bXG55vLQhAir/A00lhrMFg5lrPNZ+Nl/8GhhsbL5pSPZkcykmjsIS08VJzUVQcflAPDmwGMmU8w3KD2XYb2Qy4rBSWW7bPNXShbVmpWgwUwQnlBoz6uAG4aXL1RGYapDNMjOeK8x8P66IepFpwwcQ0cAiAW74zNQNgeby5+i27LyxE8HBbqkdje2B6HISiSfSDMqW09GVkQxXLEDZUU/JwA0ug8insMwrglkm+h+G2kGx7J5vsqwJuq80nWa3/lHX2WTbZNwXctgBuu5Xs95lu/jX96PeGynBzwG08fCMTB9wmv8t09JuMRwa4DQdXMhxMpdcjNGHQ9Ev5Jc7XRS3o4o1MgFsC3BpZZw64Kathu9XAhFOsBposD0xQVgOpdB2yGjDJhrXgJtlIiFRGdIrVgJy010sspUZWyHM7WJTUktWgN2KRrPTHsxrOyIhCcMLr4VUUHT+SyQDALcmI6iydropqarLqzEr9sQ64wXQGRCMMAf+2v1cr+RNbgchagJ9RJ6gXjIUh3fztcfk3wDIasfEC03k8LjZeANliwM3TSQHlVE7a76snI48EttVfE3WOiFluNOYkkMJyU5uBaANGwxO2CwXhFvlGwxNguOEFSi1p83EqOMGSqwlOwMfNGnSad7UY6A1lQOBG8vSsPC1d1INUCypPR6MDDXCzz/YB4LZdyLfsQYNRCoabfrYJ09m2xl7FY7FMHiYIZarJwzDcCEJBIo4vowFuJcMtefQ2uixOnsx6y52mlOb7lcBwy7bfZb2F4fZZlpkDbn/rz/gdoByA226/VbCu6UeP63nvEHCbjt7LdPRRpgq4fZAJgNswAG4w3Hp4uCXA7ZK56KIWXPK66h6TALcEuNVdM2cvikhAANxImqPJUsAtsBpIpXP/NpcR3W82sszzxGpoZAb+uSepxGoI6XTHstKuWA2PZUThpiwC3PB0w88H2YEFJxC2oS1WatIrLM+uimpqsipMxguGuJfnKWsBNlz+bwhMgO32dbmU281GATfqBsmmzd8el38MGyhFOulkIm8nE2WzseHy3+trZTvDdnM5qfp4DgYKuCVbgRcsihqHHtsMwFrb5J5ejY/bSuWkNOUuPdO0Uk2v3qoMtV3Y1oITkJV5UinXfUsqJbnaghNo2s3HzTw9bQMm1YKqS6GLepBqQdXZaHYcLFQPySJ13kKyTM1QAm6A6evg0chmTN5aCrED6OrRq6FYJNFbCj2fZ+7tsBExAD0xVptdDU+fzSwqsJrIFETb7gDcbhVcW2WfZQnDbfOnrLZfZBMAN8bku7XsWwHcuIY74DaX0fBGYLhNh+9lOv4os9HvMh2/l8kwAG79eSkp7SXA7ZK100UtuOR11T0mAW4JcKu7Zp4E3GCrLbPMWA3rtXr0fHp4kBhwI5WO33mTBUjXZpPFTe64CqvhhJw0sRoaWR7PnuQxqwHvHjPLPs1qWKvESAE3bbI6YDWcCU4oZUThpizJiJ6d71MDuiqqqcm6aHoqH8T7G3t5Yh2AhYAmlFILooTS2FpAvTxbkH/4Cwc0x78NAE3TScfjQk4KyxmGG8AbAFycTsp42EnGb0sMt8oL4cKBpzZgnPFMPfAgndvg9USTTi0o0krVx61NYXJIKo0sBjzZ8NXwSt6M5ur/pMEJgeEWWwwkhmS1hdFFPUi1oNpcND0qBtwAyj0Uhc8yn2uefA8Ix+98YxVmXBsPADc2SJGLAqrxeYaxWkpKLXm4ZKyymZo8etuYi/ic5ecTqwAD3LL8QTb5rUpKFXDLPulzncFwu5Usv5N8tzTATWC4Nf8wwG0qw8FcRoMbBdemo3cyHf0us/FHmQ4/yGT4JjDcDHBDhor3W3rUfwe6qAX1X1X9IxLglgC3+qvmxBExqwHA7S7LtMkCcHNWA1IiTLMB3FxGRCodgFubD0AzmiZkRDRZpNLRVHmTxdcP87k2X/y+YDUMsMpPTVabc+PnPmY1mFl2Jux+4uNBkxWzGkxGtFbZaVeshvKmjF1QGG7OajDZgbMakozoshXTVVFNTdZl81P1KAfcuLazqeKAmyeUOuAGAFcAblgLdAC4wVRDIoqPp/q3zWbycTZTdhuAmwfnuH8bY2HEpY2XqrPfzDj/jLKNotKzPcEJ7uO2VimpMdyOG/Otjm2rMfe/DtYyMjT39DSGW5ChjY3hBuBGjUCGxjgYbsp4DtLkZt6pf+9ZuqgHqRb8mPUD4GZy8XJj1RluBeCWLeUhtxTiVd7u59o9erECIVnY7+08OAHwrUwePmSs8g6mz3Q76ygG3PL9RoE0BdyU4fYlMNz+lFX2l/6bnwO4bXdL2e02VI8WXpgx3IYOuA1fKbg2GX6Q2eijAW6jD8p6Gw9eKSg36E+k3xtJr4eLbHrUfQe6qAV1X9Ml4xPglgC3S9bNo2NOsRrw7YlZDQBunwHc1mv5vl5rKh1N2bYjVsOcJiv4t2k66RlWAz5vidXQyLKodZKiyQpyA4A0fHkW25jVUDZZMauhTbmB/xGxjMiSSpOMqNYEPzO4q6KamqwmZ+3xuTRdMlgLcI1HMsomiwNu/+f+Xr3cCi/PLLOE0g4CE0Zh40WDc8LGi/u3AbrxfRGcE/m3pbThdtfM8dnPMZ7ZYPHGHDmpgm7Bx80acwtOyPd5q6z50mJgqJJRwhEKwC3yfXKLgTjZMDXn1dZSF/Ug1YJqc9H0KGoEn1EANwIRjOEGkE5A1oPKSkuGm3+uTcnQxuMwFGukiaR8notQLGWsWlIpnowxgJ4AtzZmxM5ZBCZgE7BbK5CW5fcR4PaXLDd/ypLABAXcvuvvleG234i0wnTG13skg/5Uhv25jIevZKwMNwfcfpfJ8F1guL3SMQa4wXBLgNslq6WLWnDJ66p7TALcEuBWd82cHF+J1UBgAr49Drh1zGrwVLr3USodTdbv87kmlsJqwEgbJlxiNTSyLGqd5ByrwRKsjNXgTZaZZZf+Hl2xGkaxjAjAbTRVNoPFxycZUa0JPxrcVVFNTdZLZun5Y9XLM88FiehBeE6wFoDhhn+bAm7rtRCeQ2ACgFvb1gKTkFR9w8bLkX8bDLffZjNlvRVM5xCYAMCSgJLn577JEWaWLZo6qoxnLbdTMAAAIABJREFU9XGzxlwZzxHgxr/ZmGGDxhnPba4l/k41Wie1Ovg+OeBW+D4hKVUZmicbIkPqFyFMTb5X/8ZzdVEPUi34MSuHGsHn2hluCqTn5s/oDDeCsh62SwXjCFbgc90WkO6MVf88q0R8MFPvNpeVFozVPoxVC07oq0evPVJ9aHYtldYCrJWtSkTVvy2/U6+2VQbD7ZN5uGWfZb39KlkO4GYJpUhQ2wPcxgq4jQZXMhrAcAuA2/h3ZblpYukASemNDBRwGyfA7QXLo4ta8IKXV/nQBLglwK3yYnlqoLMaioTSp1gNocn6IayGyUTBNTXJDk/YbvwMiRHMB0+lS6yGRpZG5ZOcYjWc2v30dDpuzvRmLN90xGo4IyMaBcAtyYgqz/WpgV0V1dRkvWianj14p+lzOwXRANwA1WC44eUJyxnADZuBODyHwAT8P9sESdxaAKbzcVL1/xCYECVVA8i5tYD7t6WG6tmpb3SAf06RnsFsoRaoxYBuwDjg9hCCE36AxYB7eg7cYsCTDc1o3Rp0B9zKZEOa9PR4/h3ooh6kWvD8PLQxwixoHEgnqdS8ekvAzZirfM79Hq9NIN0Yq2VSKcxUSyo9Btwef54B6xLg1vwqKfuBnex2meT7tWzzBwXcANfwbANsWyInVcDtm8lJAdz26wC4tXFHwaYJoWgzGQ6uZDx8rYw2Zbgp4Pab/htJ6WhwrQy3vgJug8Rwu3CZdFELLnxptQ5LgFsC3GotmHODD1gNm82BjIgG67jJ6orVQJOFbw9NlrMaANdcTgrDTVkN+LdNJtpkTQcDGQb/ttRkNbI8Kp/kNKshUxnRY1aD+3s4q6Hd4IRzMiIYbqd2QT2plAbLwdvKb8QvOLCropqarHYXl3puBcCNJGr8Ov8OgBvhOc5wI8EaMI6AHQC3tsNzSCidDIePAhN04yUklOLtidSUWhFbC6SGqt01c+rspcXAXhluhOPAdMHTk3pgnp4YrFtjDvONxh3vTywG2oVvvUHHaP0QcIsZbrDepiHZcKg+btSCBLhVWU1d1INUC6rMRPNjSsAtBtJDArEyV08D6cjF28qxPkwq5frvgJuFoJBa6sEJfObHmkKfghOaXx12xuPABOSkgGmb/LsFJmwtoVQBt+3f5t+2xb+NhFL82whMaANwY97HMhwQmnAt48FrZbQBtGlCKYDb6J3+fDS8lkF/puMJTEj95GWrpYtacNkrq3dUAtwS4FZvxZwZfZLVQELpYqEJpd5kxawGGBBtN1lVWA00WQBuidXQyFJ40UlOsRrcLNsBt2/BLJvd0K6DE9wo2+PjY98euykzVgMebyRe0WQlGVG1JdFVUU1NVrX5uHQUgBtstVUIzzlOqy4AtxCeAyiH/LTt8BwNTAgJpR6YwGYLYNv/hIRSNmOQmh5bC6Qb5UtXw8uO47Nqfk+AuAa4mcXAqghO8ERDgLgi0XC3bR9wC8mGSErV0zNq0NmAKRv0sWDGjlwtAW7V10MX9SDVgurz0eRI/1wDpJtXbxmOhXcbHm5IxjWBuCMg/cCjtz8KgFvwcRteqbw0Th4e9UfF5znJSptcHSXYBmC2U/+2jfq3bfFvy29lnX1R3zaVlEaBCfx+my9lt28rMEGkJwPp9yfKcIPBBpMNRlsZmADD7a0y32DAMc4CExLgdukq6aIWXPra6hyXALcEuNVZL2fHPslqgOH28KDgG4AbjIcfwWqIAxNgNSAjQloK4EaTBeA2G40Enx9kRInV0MjSqHWSuqyGMjghUz+QLlgN4x6hGsZqKH17LKn0EHBLMqI6k99VUU1NVp1ZqT9WAbc8V0kpTGYH3AhK+D/ISu/vD9KqqQVtp1XTEA3xbztOKJ3PFWyLvTwB46gFgHN4ecJOTYBb/XXQxBHKeCaEQwxwY/PFDNYdcDOGm3l6rtRegOadsYB0bfAb9L5ARJlq+Dix+eKAGw05deDN6FoBN5eU8vsRyXb9xHCrui66qAepFlSdjWbHKeCmCcQAbp5U+jyQ3mY4FoAbjDWYa3xeSZvX4IShMdx8Q7UMQuHzHJKHk6y00QUSy0n3hX/bUhlsm9z92whMMP+2zfarMt9gwG3Vv629wAQAN0IQkIri0QbgNh2+V2YbklKkpQq4aULplXq9eUJpuo+4bJl0UQsue2X1jkqAWwLc6q2YM6MfsRpWK5UR0WTBaMC7B8ANLx8F3DpgNXiTpayG8VgTSjHE9lQ6ADe+VxlRYDUgI0pNViNL4uKTnGM1mIxoWZjq+u5np6yG4PMxxSxbjXWnB8a6cZNFI0ZDZgy3JCN6bkF0VVRTk/XcTLzs99QCALQCcItqAQml1AISS70W4POGpLTttGoYbgq4jcd6vacWEJjjgBu14JyXZ7pRftmauPRosxhwhps15qvcJKUWogPg9iB32UJN15fbtQYnsPnSlsG6/y1c12m4FXDrlxK0V5pSei03IdlwRrKh1oKhDEI9uPT9+JWO66IepFrwY1aUf67xZjQgfavMVT7Dd9lSbrcBSNfghJVKxdWrl891K8mTBqIDuBGMZRuq5f2dAm7Dud7rXQ2Cjxus1d5jBUOqFS9bU3FYwn6/Uy82C0x40BRSC0yA3faXsttWGXJS/NsA3BbBvw05aRuJtiSUDqXfIzBhLqMBgBuBCe8LhttEATf8217pGMb2+0PpST9t3F24NLqoBRe+tFqHJcAtAW61Fsy5wadYDaTQnQPctMnKc9nu2rgo2qukgKqMyJusCHADbIPlBsMNOWmcUMoxidXQyLK46CTxzdjWZUTbmNVgHh80XBjtxoBb26wGNdbtDw9YDaWxrsmISlYDxqpJRlR1EXRVVFOTVXVGLhvHNV0ZbkFS+nW10kRSZbhFgBs/v91s5GGzUYCubcBtHBJKCcbheu/hOV4LANyoBRqeExhu1ALWZWqiLlsLLz3KPT0Bz2C3OOC22C5VbvY9u5fb7F7utg+B4WYst5Lh1g7HzRluQ5rz/kgmwWT9qvDzhOF2JVfDmcyGUx1DsmEC3KqviC7qQaoF1eejyZHHQDqyUgXcQgKxezNyj1eEY7UMpOtnOsjEC9aqstxmBcPtVbAMgeWmrNX+QLgGpLTS5lZHDLgdyEkVcLvVwAQD3D7JavNZVtsvAXC7l3y3VHBuL3lL/m0WmGAJpQBuUULp6KNMxx+V7aaBCcMbZcHBhgOkoyNN9xGXrZMuasFlr6zeUQlwS4BbvRVzZvSpJgv5KGl0/+fuzlgNy6VglE2TtQgMty6arCmBCVGTRWNFk8VTE0pTk9XIGmjqJD87q6GUEVmSlcmIAquhANwmMtEbsgS4VV0XXRXV1GRVnZHLxnktIIUaSenX9boE3KJaoIDbei2M6wRwGwyU4YZcFMANZjMbLqcAtxSec9ncN31UGaLzGHB72OLzBOB2J/cKuC1kma9kXQBu7Rms83d6cw6QRjDCXJtxmDDX8np8I9fDawPcBlMF5Axw6yuLJj2efwe6qAepFjw/D22MKD/XMNzMx82TSu9QMoQwFEsq7SAcC1y+x2eaJPqB3rfBSrW0UgC3WWC4EZzA53yirNbJYKiMuONgrASsXLZqSrBN3dtkhxenppMuJFP/NpOTkkq6BHDTdNKvkm2/S0Y6aZCTGuDWxoPr91iDEEaDKxlpQikMtw8amDAbHyeUztTvjYTSBLhdPh9d1ILLX131IxPglgC36qvliZGnmiwAtz8Cq+EPfHsA3FYr+b5eCwy3tpssRHyjE03Wx6sr+X8Cw80BNxJKYT6QYqesBi6PPbdCbeQtSiep+A48xWogOAFGA09rsrgZo8nCtycTJAptpVgVvj09ZMcmI+Jm7Fo9Pq7k9ThiNQwmMukHwK1vN2Tp8fQ70FVRTU1WuyuRWqCS0iyT7wBuSEqjWsDmy+cgKeX3XgvyfTtsJANHRK0CCsBtOjXAbT63WnAqrXronlupDrS7Yp4+O59XZ7htSCHN17JQzzYAtzv5nn2X++29/nu1Xcl6t9ZaYJLSNtcUktKhAmmT/kRmutmCuTqA2+sAuM1lNpgp4IbJujHcEuBWZT11UQ9SLagyE82P8fcdRYIlEOfKTMWT18KxzDrEADcLTljuNrLJsR5ozqs3Ljl+z09aqUrFewakexgKSgb3cdO0UgXd6BdKb8YUnvCytXIoJ8UWIJMd1/P8QSWjgGsEJricdJ39LWuVk3o66VolqO3ISU8FJgC4vQv+bR8toXT4TsZD5KSeUEpgAgy31FNeujq6qAWXvrY6xyXALQFuddbL2bEx4EYThVE2TdUfEcMNWZEDbrAakJR22WS9nU5NRkSTdXOjklIAN5URjccCq8EBt3RxbGRZXHSSx6wG/DtosvDzwLfnB7IagofbI1YDTdboRq5HyIhospARAbglGVHVRdBVUU1NVtUZuWzcKcDNJaX/3/29bsLg4QYQ1zngBtt5PNaQHGe4xZsv1AgkpVoLBjAdku/KZauguaMccMt3WzHAjU2WhTyolPS73G1u5X57JwsF3BYKyGW7TfuAWw+2QwDcBkhH5zJXwO2VvBq9luvRK/33dDAPgBvMiAS4VV0ZXdSDVAuqzkbz49yr1wC3kFQa/BnVq3djgBuebsfhWC/1cXtqb0eZq+rlhnXIuGS5OeCm4VhTZbnNhiYVp04cp9GnDft6a+aY3WZhCRtlrSm7TeWkgG1/K+Bm7DbkpLeaXkqKKeOJ2IEf1/yjB//RAhMGMNyOAxMA3Cwwwfzb4sCElFD6kvnooha85PVVPTYBbglwq7pWnhz3MzdZ86jJAnD7jzPcrq+16QJwg+GWmqxGlkIjJylZDTRZsCFXAXDjJuxOvm+M1QDTYbld/hBWwxTzXJUXXMmr4Y28Gr+S6+GNAm7T4SwC3MxYNz2efge6KqqpyWp3JXotKCSlwcNN2c5BUgoA5x5uLintYvPFa0EsKY0Bt1QL2l0bl5zdGnMkpVvJdmutBav8QRbZndxtb+V+81Xus1tZbu9llQO4rWSrgNu2VYYbJtgw3EZ97AOmMh1eyXyIlPS13IzfypUCbtcyHVzJeDCVUR/AjVqQGG5V1kEX9SDVgioz0c6Ywqt3t5Nsb/d5+PEiITUlQ/DqJThBQXbA9kzHXuTVuz8PwwDAKUSj/6c5lAq6jftjUzKEcCxLKzWJKSy3+ZA065Gyp4cA8EEdkzbs66+Z82EJyElht90KjDbzb+NJWEKZTop3G+mkSFHbAdzwbwNwm6o3Gyw2Syj9INPxbxqaQHiC+reFwIRBbyK9Hgy3tHFXf0WUR3RRC17y+qoemwC3BLhVXSuVALeTTVYwyobx1jWrAZbCbDSSV4HV8H4+l/9EDLcPMNwmEwXcaMZINB0mVkMja+IlJznJalAZ0TGr4V5WBeDGbljLMiKS6Xo0Wfh3ALghIyKR7kZuRm/kegTgZqyGscqIEquh6jroqqimJqvqjFw2LgFul71v6ajT74ADbvkO2wAAt4Wstvey3H6Xh+yb3Gdf9Cv/Xm0fJNstjeG2A3BrL5QJX55BD3bLRMaDmUyH1zIfvpIr6sD4vcyHbxSAmwwB3GY6DsDN/HzS47l3oIt6kGrBc7PQ3u9jr14LRNmqrBRwDdCt8HELCcTISglNwe+tlnXIGaDNATa+KuAWPQHT+wLLDbm4sdwA2ADcXvMcA7pN5XpkLLcpXm4EKHjITnjbEsut2vp5zG7LZbfbKGttmz/IJofd5umkn9XDzcISblVOmufLltNJ+TuwhiEIbSpD3UR5LZOR+bdNRx9lhpx0hJwUwI3AhFkKTKg2/c+O6qIWPPsiGhiQALcEuDWwjETTRvHt+dlYDQeAm/v2XF3J/3t9rUw3BdxguLmkNAFujayHl56kZDXQZLGzuZTl9kEW2ztlM9xlX+Uh+945q0Fvw45YDVewGlRC9DbIiG4C4FayGlKT9fyK6Kqopibr+bl4yYifme3sHm5uL+BsZ76esxdITdNLVsPLjy0BN9JH17LJH2S9vZPl9lYeANs2f8ti+1UBt/X2XrJ8IdvdOjDcWgTc4MH0rQEbD2A138hs+Frmo3dypYDbW/33ZHgtowJwGyXAreKS6KIepFpQcTJaGBYHJyAr1eCEwscNwA37kEXh40aC6QrALcert4KPWyWgbS/7fU92yqIV2e1EdvueyL4nvX2QjPdGMgtebqSUvh7P5c1kJm/GM7kZ4f0M6Da0AAWVlh6mUab68fTiicE2mGl75lblpGvZ7mC33UVy0pLd5mEJ252FJZictK10UuSkA+n3xwqk4c821mt78G8b/Wb+bQBug1cyHFyr7JSAhV4KTHjx1aOLWvDiF1nhBAlwS4BbhWXy/JCftck6BtwOJKUJcHt+Yn/QiEPAjSarZDXcZ0iIvshCWQ13ymrYsBPWGathKCNNnaPJilkN75TdMBu+konugCVWQ53l01VRTU1WnVmpP/YfEZqAh9t8rn6emlJ6fS0fZzOJPdymKTSh/uS3cITVAvPz2e5WAXBjs+WbLLK/5WFDYt0XWSE5yu8KwI2EuzYZbjRSA/XpnKpfz3T4Sqaw2hRw+01m2oy9lsngRkaDuQyV4ZYAt6pLpIt6kGpB1dlofpy/94BdJ33csqWCbTDdSC4lIAtADpYbIQs7ISDr8eOcP9sxo43/LmMB2XL/yvc72G492e/70t8HL7cBstKJSklht72dzOUtoNtkqqDb1WisoJtKS/tIDwFo7JEAt/Nr5xHYpoDbNrDb8G6LwxJcTkpQAuw2whLwblsoOEeNsLCEdvzbkJP2e/i3zZXBNhm+OQpMKP3bYMCxEQMjzgC3tA5ecgXpoha85PVVPTYBbglwq7pWnhz3MzdZsYebG2X/vzc3ynD7LWqykqS0kaXQyEnKJoubK2uyVoHVsMi+yP3mb1nCasi+yzqH1QDg9uNZDVdEhAdWA4BbarKqL4euimpqsqrPySUjTyVWe2iCe7iRWK0ebuu1sqLbTqym+TlIKZ1MygAdTyn1AJ2QWK32AgNkJCml9JJ10MQx9lk1DzcD3Jayye/Vz2eVcf3/LA9qoA3g9k02WwfcVtqAtQm4maSUBgzA7Vomw9cBcPsg8zESo3fWlBWA21T6CXCrvCy6qAepFlSejsYHFu89vKT9rghOWG6Rla7lTtNKDXAjRMES6QHcNrLZEbh2mEj/LNAGqKaADiw2Z7MZwGbPvWz5mgfQbdcXpKUDITwBlttYbsZTZba9m6CM8cA1FDKlJc1owHWhd1A3Euh2evkcAm472TGn+yxitxGW8M2SSbcOuAG2xd5tS00mpUa0lU5KzjngWezfRjgCnm3ISWG3uX/beHAjA91gmWo6KWsoAW4vu3x0UQte9gqrHZ0AtwS4VVspz4z6GZssLnM0WcehCb97aEIkI0qhCY0sg8ZOst9TfK3JAnBjJ2uFR08WWA3ZX7LMvhqrARnRzmREu13WrlG2NlljZbjBapgMX8lMWQ3v5Wr8wVgNuvOVWA11F0NXRTU1WXVnpt54rwXLLJPvWSbfQmjCn4QmBD9PTym93WzkYYNkPJftU9Fx9V7Co9Ex4HY9GgmhCZpYfXUl/3N1ZQy3Y8BtaBIh1mVqmF44ARceXgJuznBbyGZriXV4+Cyzv2Sx+STLDNbDN9nkd7JVSSmAW9YS28H+GJopaoEn1hng9la9fADctBkbvlFzbUy2lfGQALfKK6GLepBqQeXpaGWg+7jBNiOpNJaVGuAGy+1BvxKkAOAGy8183EpZ6anS4d5sEJ6U9wRTViWj9jwA2nJscUS2+V624fvdDmmpebmN+0MF3JCPKuA2ncmH6VxryNsprLeJpl+btNQ2alRaGr1rqYYcLqHHUlLu+bcafFAmk35XwA2wzQMTkJLG7Da83rjWtxeWwDwCuI1loKqVqyAnDf5turnym7LdkJmy+TLoz5X9DCuOEI409y+7fHRRC172CqsdnQC3BLhVWykVAbefqclywO3YtwcZkSbTXV8rw+3dbFZ4uCUZUSPL4UUnOW6y1AQbVkNGk/VVFtlnWWz+kuX2izZZ+PlYk2W08rZZDRRe9eRRVgMyIpqs99pkzYfvlenAz01GlJqsqouhq6KamqyqM3LZOAC3DD/P7VbuNhsF3P5ereQYcPsSGG4PWSarLQ1UG1KQAI6IKHhGLbgej+U1gNt0Kh8D4IasVAG3GTIhfHlGQi3gGJUHJZbbZYvhhUd5Q77fkUy41us8oJo3YUvqQOaA21fJqAW6+dI24GaePoO+SYzG6ulDYt07TaubBcANFgSA20gbsFQL6iyHLupBqgV1ZqT5saWsdKdBCA64LfO1BicAut3CcAuAG8y3VU54wlYIWlBZ6ZFXm//bQhAiRlsA2VxCCrgG6GYA214yvuYiWfi5SksDy41ABNJIAdxej6fyfjqT97O59g/vp3O1IsAHmtpC3Rjj5XYkLTWQPrGleR9OS0kJSsgk36/0Oo93m26ibL9qIilPpKSldxtSUq7zAG5tstu41pNOin+byUnVv230XmYhMIHgBL/WIycdEJhQyEnT/cNLrxxd1IKXvsYqxyfALQFuVdbJs2MKVkPUZH2Om6z7e0FG9GW5lO+wGjpqsurKiNidghJOWUzF8dlpb2XAIeC2VrmoF19lNWz+koXKiAKrARlR4ePQNqvBZUQOuJWsBposgDcK70SNUxPgVmeBdFVUU5NVZ1bqj813O9nkuSy9FqzX8vdyKX8uFvJ/7+/1CcPNAbf7ICnN6IRaenA9x1sHwO1qNCoBt/lcN14ccIOxAOB2EwA36kcC3FqalAqnNcBtJwBu24NG7KsyHhRs23wKteCr1gmaNW3EBE+ftkBcb8Iee/pYHfhd0+uQlBrDjSZskhhuFebch3RRD1ItqDEhLQyNfdzyfS7ZPpd1nimTjbTSu8LHbaHgm8lKAd0yHauyUr1GhJTRAOYUstFIPuqyUQXZHGiD0bYzkM3AtsByi7zc9JPeG2gowtVwrIAbANuHALjxtagbHr4WNms8QCEx3crFcwi2qWGAoGgxKaknk97LJicEh+v8F2O3KcsNKemtbNW7baleb+2y23jdLied6HV8PARwwzrmvUzx6tSwBLvvt3TSsLmCnDT5tzVy1eiiFjTyQp85SQLcEuDWyDo71WTh2/MpkhF9iposADdkRG03Wew0TUcjbaBcRhSzGkimg+kA4yFmNSQZUSPL4qKTlKwGdrsA3NjtovgSC46MKDRZWoAxTu0KcItZDQBuGKcCuGGO/THIiA6brMRwq74EuiqqqcmqPieXjKQWcF2H7XyHpHS91o2WY8AN1hsebvcbZELt1gL+Dthq+LIBuGEhQDo1rLb/wnK7vlZ5adw4uQk2TROPtAFzyWp42THGUEFqRDO2EhLpNppG6oDbnwq4rakFmGgHhhsm2nsF3Np79PD0KUy0Xym45p4+s/Hv2pBpEwbg5psvURPW3iv7d5y5i3qQasGPXSvHPm6w1mC5AbgtlOXmPm6klSIrXckiJzwhM1npDo4b14fHbLbjMARYbIBqxmpzRhtS1ujf4XsH5whPQBI47PVVVqr2NMhKAdymM/ltPpPfAuBGPaGPOJCWRgzpBLodM9tYe55KSjKpS0kJSjAWM4w27vkB3Cwo4VYZzjmbKntjMbfPbiOdlDRqPJmP5KRROim9AD2Bstv6pJMm/7amri5d1IKmXutT50mAWwLcGllnCriFJgvGQiwjUlbDw4OyGmA6uG9P200WBU6brCAjejMeq2SIJosGq2A1OOAWPBiSjKiRJXHxSQ6bLKLBrclSGVFGIl0JuPEz9+3ZISltndWAjGga+fZYUpHJiGJWw2ttsga9JCOquhC6Kqqpyao6I5eNc8ANmShgGoAb4BobLtSC/72/V/ANEI7fUS8YC0jXFh+Jv2TY66m/Tgy4seFCeI4CbvO5EKoDe4GmaR78eJAGJcDtsrXwkqPKzynNWKaMhm1eAm4r9fGE3fbJWBBRah3Mh3YBN2RCQxn2qAVzBdUste6DykmpBzDckJmOA9tZGW4qM7L1lB5PvwNd1INUC378KnSGGob5MNY2u0wBtUNZ6ULuMlhuK2W+EazgaaUAaXjA2TOkjobkUYIQCEEoGG2FdNQZbcZwU++2wHzLkZSq/BQwyAA3Nl2QlaolwcgsCdTHbQboFqSl1I7JRDdzfPMehrRLS+NP/a+4eXPMbDOwDbg0lz1SUt1QYXPdPDp1U8UBNwXbzDIg291Lnq8k32800bQ97zY+G7DbYLnDbuM6fy3jwRuZjLjn/xDCEthkf6c1AF9ntQ7o4d9GOmnarGviCtNFLWjidT53jgS4JcDtuTVS6fcFqyFusmC4uYzo4UG/p8lSVkNosgDp2nq4jAhWg/v2sAtFgcQoWwE3WA1To4hTJJ3V4Ml0v2JhbGs+qpy3vAFm1zLe8TJWgwJumz/VLJtdLzNPxbdnqclG7TZZbpQdmqwiGvx9aLJKwM1YDUSDTwQmhBXf9HjqHeiqqKYmq911uAsMNwXcskyv9wBubLi4pJRaAAOa3+HzxuYLMtQ2ATeaJgA3WAr47ZgsaFYAbv8BcJuXfjwAc4ynYUoWA+2umVNnLz+n+LfFRto0YzAfrBYAvMGCKKRGOal1AG74+rT1IIXwMLXOZEYl4GYyozfGcCtMtBPgVnVGuqgHqRZUnY32xh3KSneS7beFrBQ2G7LS28B043tYb4vtRpaw3HLbqMH/E4BMWW1R4ug56WjBcCtYbyGhVEMVzNvNWHP2d/d7fRn1+jIZDmQ+HOmGDPWD3oGagZcbX/m3WhJMJnLFhk3yc9P37xzYxjUa32Xu3fPg1Zwpgxl2m7GYzbcNL7dSSsr4UkraVg9pYQnKZO5PNCyh2FhR/zaSSV1O+iaSk/rGit3zpx7y5deOLmrBy1/l82dIgFsC3J5fJRVG0GQBnh00WceA28ODNl4uI8LjpwtWAww3ZTUEhhvFUX0Vdfv1AAAgAElEQVR7rq5URkTTBUUc2SnNmO5KJRlRhVlvfsghqwE/BwxU2fGiCJdNlgJuuusF4OZ+DgBubTZZFE9kRFMNRFDz1JF5OZQMt/fq70A0uJmnUnxLL4fm37F/zxm7KqqpyWp3zWjiXI4XT14Abvi1AbjBboPtTIACgBsMNwA3rQU5JtjtPbimYzEwQxZEwxQnlV5fC4AbmzEuDXLALXl6tjcnT5059vKEscamikmNDHCjBhjg9jnUgu9aK2BKANBZNmFbDwfcsBa4ktEAhpul1sF0dl8fGG7m64PMyGtBYrhVmZUu6kGqBVVmot0xh7JSgK+QVrrbyGK7Vlbb92yhz9tsqQDcw3Yti60x4dioyRQ449jTQQgKsB2kkHoaqY13kM4TTKlhFrpgfztrUWWlg4FMh7Ck8XIrN23oIQDcnCHtwTv0E+oLfSZE4VcBZB6FJODZplLgTH3Y7D4fKSlKlpLd5sxlfmYb6x6UkMl+zwad5s+2tECNxUz4ATJRQtLGA8IS3gYmM4CbsdvKdNIkJ21jMrqoBW287uNzJsAtAW6NrDNvsmLAjSYLJkPcZCEpVRkRTVYHrAZkRBRJB9yU1eC+PRHg5ilDXiAx2P5VimEjC6Chk5RNVvB00MAEDFRvlcVgMqI/ZbXxJuu2oJh3xmo4kBEFwE2brI/BPDU0WUhKk4yo8sroqqimJqvylFw0kFqAt856u9VwHCwEvjrg9vCgLLc/2HxZLuVrANwWmTVObUIkXNEBz0wWNNJNFhgJSEnZgEFait0APm7Hnp6J8XzRUrj4oLIJx0zbGBBxch2ebYTnICc1wA0zbQC3Bx1LI9cu4GZG2urrM4h9fTDRtpTSshEzwK2vtWCQJKUVV0UX9SDVgoqT0eKw8rMOq8xkpdluK6tdJsutpZWSUnobALfbDfLStYFuGWw4niRj8wzy0BPJo7F0FDYc/3ZWHEAbMlJeizPbFMaJADc2bOgLANA87RqbmreAbaGvAHBjw4Z+wmsIYzmGY08ll/7b+4xHYFsISYDZBthWSkltM8USqC0sARkp9/5suBvYRlACvm1ISdlcbwtsQwxastvKdFJ8Ot8pk5nABDbb2XQ32wCTk8bppP/2uW3xsnBw6i5qQRd/SwLcEuDWyDrTJivPVRqkTRZG2VGT9X/u7zVA4ZjV0HaTpawGZETDYUkDR0YUfNxosmA1aIHEtyek01Eck4yokaVR6yQxq6GkmRMPfmtJRQeAmzdZMNzMQLXdJqtkNeDbo7tdympAUoqc9KMVYJURJVZDrYmPqPceWMLXPp/DnsWqx0X3JTcyqcmqOzP1xvP+KuAWagGp1ABun9l8ccANSelioYDb9zVsha0CbrlTCur9JyuNjj0946RSrv8AboQnALgp4xkfnuDpmRjPld7eRgcdWguU/j6AapvsqybWWTopoNtnbdLMy/NBdnsAtzYTSvlT+zLojWUwmMmof60MB3x9psPfgr0AUqN3WiNgRjCO8WqkHdjzjb5h/8KTddFkpVrwcyycQlYKjLLfCeEJeLRpWmm21sAEgLZvm4XcbvgeptvGNu63W1ltYVTvJNvCrg6BCEEuCgjnABtMN2WzAawFnze+KtDmSacBw4mhHGoHmy7m5Ya0dFj0FNQKtydgs0ZBt+DnBpOaOoKtza8Gup2UkR6AbYe+bcZucykp/m1fC8sYNt2NuWzXdthtbd/r98TCEgY9YzGTNq22AaP3B95tahtAWIJe42MWc3nP+nN8yv65r6KLWtDFu5MAtwS4NbLODlgN2602UQ64wWZQVkNosmC40YSRYkdT1jargYap2JFyGVHUZMVJpTRiSFA9OOEljX0jb+wvdJLHrAZo5ktlLlhgAoDbp2CUjX8bBRmaOawGB9za2/HyePCS1YCMiITSDzIb/V7ueIW0osRqqLd4uyqqqcmqNy91RzvgBoAGkMa1nhAdNlu8FgC8Abh9ccAt1AK8eNp6uKen+7i5JMiDEwDc3GJAgxOCxUDs45bqQVuzU543btRorGAuF9YCpFUDuIXwHAA38/kxyREMCPPybJv9QDM2NiNtpEYAbkNrxOZjAhN+Cww3mA/XomnVCrjBcIvzCtt/P/+p/4Uu6kGqBT/H6ohlpdpL7C2tFMkoTLa7bKWA29f1Qr7qV0C3tdytAeQyrTOrbCebLSy3CHBTGakBbi4bhcnm4QoqHX0CaIvfHQfd2Iz3MDb6BUA1QDeYbQBu+pxO9d+Fnxt9xQnQTetJ9B/5t1wbngfbNgqe5ShYdmYZY+w2gDYD3dyf2cA2u66rb1vrUlJntw0tLIFNFexjVE5q9/v+ZMPd2G3hGt/3sISkkGryytJFLWjy9Z47VwLcEuDWyDqLWQ3Ig5zV8FfUZNFs0XTBduD3jANw64rVgIxI04VCUikNlrIaQnCCFkdPKk0+bo2sizonOfRvi1gN6t8GxZyEUnx7PgmSIkulg9VARPhapUdtUswLVoP7OWiTxY4XrAYYblDMzc9BC3BiNdSZ/gMGmzPaEsOt1lv4Uwzmc8w1HcAN9gEebVzzkZCSTqpJpSG1mk0Z2NA0TdQCPD3bfHhwAhsweHoiK4WRANBGLXDGM80Sv1cftyFplLBbU+JYm3Pj5y6bNeRdJjsy/zZPr3NrgU+ltUAO4PagDVz71gI0ZEO1C2BTBTazJdeZkXaZVv1Wvd3i5DoSSv8tTXXba6GLJisBbm3PYrXzxwBNmVZqLDcCEgxwW8qXNZs0C/mysj7idr2Su00m99lWllku6wJwsxAFk40G6WhIMPU0U/VoC2Abr7LKVg8wCnUA0M383MyeIAbd6C8cdHNpKb8nRIHxHFfISwOz/98Cuj0G2uydJY3UAxKQhKpFgKZO35svZ45vG8EIBripZ9v2e/BnRkrqYFvbqaQGgZbsNgtIA1Qr2W0GuAG+TQauZnG/Zg/FSfcK1T751UZ1UQuqvZKXjUqAWwLcXraCwtHaZCEj2u0USPMmC4ANg2yMsvFyA4BTwC1qsrpiNRTBCSGplOYqZjXQfNFkuedCSqdrZGlUOkncZLGDle8pyjRZD5IFE1WTk35S7x4LTKDJQk660Kas9YRSpZjDasC350YmCrix42VNlhplD9/KSBlu18HPIbEaKi2AJCmt+jb99OPMB2evITqwmEkqhdUM4IatgNYCUqsfHpQFze8A3PD/bDtEh2ZJgxNolMZj3YDBf4dNF68HMeNZ5UCB8ZyCdLpZejHTebfbqkSUTRUkoyo5yv7WjRfzb2Pj5auabSvg1pG1QAG4Fc0Y3j4w3My/DY+fMqE0NGP9UfAFSgy3KiupiyYrAW5VZqKbMTHLrZCV5ltZ5NQQALeVfFkt5O/VQj6vAN1W8mXJz/GEzmSxyVVauiE8AekovmyeXHrCn80Btzp/ndvMuJ+bq2e8t3B5aQy4xX5urqDhOA1SCBs5usF49EL+acD8KVZbCbYRkOCebQ62EZJgYJsFJQC0Gdhmfpz3YTN9Ffm2sSHX7qacebfBbhsbu61/ExjMb2WiahbANhKoPSyB63sKS6jzOao7totaUPc1XTI+AW4JcLtk3Tw65hSrARkRqaQKuAVWAyEKFEoANxqxLlgNHpygPm74LdBknWA1eHCCp9OxC5VYDY0sj2dPcsxqyNVMdRGxGmiyPstqg6T0ryAntR0wNVKFat52QqmyGkxGZIAbrIZ3Jath+CEYqMJwuwoyIna8kozo2QWQALcqb9E/YowDboBnByE6nlodNl+oBcchOm0nlcJQ4LruydXKePYNmPlc/nN9rSEKNEzUCWc8q49b8PXUPfAkC2xlLR5uvFiKHSCabrwgJ90iJ3VrAeSkllRt/m2LyL+tzabMvTynMuzj7UNDFhJKi8AEGrLH4TnKnkhrp9La6aLJSoBbpanoZFAJuFl4wna/k02+lSWy0myjbDbYbYBt2BGwef/3ainfVmZR87AxltsmxwPOJKSWOlomjhby0Rf8RbGfWxyioKDbZKKbOPQSKjENAQoAcRqiEHyiZ4OBMt3i9FJ6jVNQ/D/henFaQhqYbUhACb7Zc0+/LjfS8ztlsZXsNq7j34+YbWYVw/EmJdUZfMHsPXdozG5DTkoCNff6gG2RnNS9mkmg1nA0LANGGorjIuF/wrw99278LL/vohZ08bcmwC0Bbo2ss5jVoE0Wvj2B1YCMCHabshpCk4WMCMCtC1aDG50e+7hhkO0yIr6nQHpRTKyGRpZF5ZOUN76hyVJ/h5LVYE2WMdz43vzbPLmom8CEmNVgRdhlRB/Nw21EYMJbNVcFlNMinFgNlddAV0U1NVmVp+Sigby/PLP9vkwqPQrRoRawEeMWA9QLDU7Y8flv74aahgbgbNLva0AOjGY3vHZZqfu4uaw0Tq5OGzAXLYnKBz0lJwVwI6narAU8nbRkOpvPD0zndv3bnvby/ChTZbjBfgBwg+lMLcDbZ2hypQS4VVoPXdSDVAsqTUUngw5kpXyKd6SVEsRG2vVGGW4avrNayF+LB/m0XJoP6GqttgRIS1VWmueB4WZAG6Abj0sYbef+8IMQheDNRn8Re7qhmKGGuJcb/8Y39BHohsQ0BESxIfRPYrudZbW5jBRWmz4NbMOTGc9lswcwsM2TSQ1sY+PEVCsWkrAJYBuSVI21aHEtArZxfY7ZbdeqWDElCwxm5KTObnPvtpmy4bi+YxmQALfmp6iLWtD8q358xgS4JcCtkXV2zGrwpFIYboBsDrjRZPEz2G8Abnj8/FBWg/u4Rel0ymoYjVR6lFgNjSyPJ0/ymNXgJtkPITDBTbL/ktXmL02oMznpMauh3WLMDpb59lzJaEhgQkgoJZ1Un5ZQaiaqNFkTS6VTinqSET23kroqqqnJem4mXvZ7BdxEiqTSA0/PxUKDEwDcDjw9Q1Jp256e/GWaXB3JSmEfwGhj0wVZqfu4wU4oNmBgIwwGynj2T3L6TL9snRwffVAHZCexnJQGzcy02Xj5bAml1IHMk6pLOWn7TGfWgcmN8Oo0M+23ynRWSSnWAiGh1My0Z2pFYIBbYkdWXTVd1INUC6rORjfjYlkpGy8AbtQEqyFr+bY2wI2egudfBLEt6SeM5bbILLGUlGzkpE0w2p4D3WC5HTPd6CGU6TaZqE8omzr6/WSiLDgF3YbDwr6G2qK+bkFiWmzsHP3Hf5aac9arjXe88Gsj8CZTuxfAM/NsQ7VyZ1LSGHBzsG0XZKQw4QqwDWZb22CbXpkfebfhwelKFgXbsArAu003U8r7/JLdlsIS2rhSdFEL2njdx+dMgFsC3BpZZ3GTBWsNwK1IKl0uFXDDu8dZDbDf8HnTpNKfhNXwGzKi4OOWWA2NLItKJymLN+yW/IxJ9ufg2cPXL8Gzx9OLumQ1YKJ6rcVWAbcxng40WR+DrwP+bTfB08EiwhOrodIySKEJ1d6mn36Uf55pejyplGt9kVQaNmAA3GiY1GIASRCMZ0J0qMkt/pXcEiPlIQwBRsKxrBSGG0+XA3lzpLLSFJ7Q2swcstusWdNGLQ8bL6STKuBGcI77eIbgHGVEYKxNcE67clIMtdlMwbfHEkrdv+03rQNqqK0MNxoyrAVgQJi1QALcqi+fLpqsBLhVn48uRh6w3DSt1GrIcmu+0DDZkJE64PZpQQ1ZFiw3ashym+smPsE9TbLaTv39HqLAxjw1JfZ0A3TTYB4H3cJX6g0/p654kIKGKQDchRrzlLfbj7yGPA+07VT6aaw2A9tImC78mENIAmxlB9xgtenm+e5BGXDmw7nRc3SRSGrzCthm3m2D3lgGmkwaNlNUTnrIbmPDnd/btT2x29q+NnRRC9r+Gzh/AtwS4NbIOnPATYMT8lybJwokzRSyIZorfNwA3IrghA6TSguz7NFIU4XYdaKhSqyGRqb/4pM8Zrfh9WAm2bYL9i149mCSzbM0ydZ00mCS3RWrAZmoNVmBZq6A24mE0oLVYJ4OP8vO5MUT1cGBXRXV1GS1P5m8xzQ8ND6eVFoEJwC4RT5unlTalcUADDVPmVNfz1hWOp8r2MbTN2BokBhHU+S+nonl1uwaihs52Azq+aPN2kIlRmaqbUxnsxb4rP5tFpaABGkZgnPalpOa5GjQM3+f8QD/tseA2yNrAQXcEtO5zqrpoh6kWlBnRroZG7PcYKmprBSbmsBy857izwdYbtjULAsvUNvE32oPQv1R/7aWX/Y50I2aAagGuEYNceCN7wvQbTTSTR/kqJ5gCnAXp5gqq/oH+7s9CbQV8lG82gKrTTdL8GtzZpvJSC0kwXza8N00lQo/h6EM2MamSddgGwuEazPMZVQsUxn156piIX16CqMNwO0Jdpv6NEtit7X1UeuiFrT12uPzJsAtAW6NrTMuyspqCOl0sBZosjyp1GWlAG4enAAwp54LbbMaej0Z9XpPsxrcLHs6LSjfidXQ2PI4eaLHrAajn1s6qZtk02RZo0U6KdIiK9SEJXTBagAyG4aE0nnJasDXYeysBksoNVYDO1+YqFpC6Y/ckWx39po9e1dFNTVZzc7bqbMdWwzQLMFO+EJwQmA8swmDv+dBcEJHPm6+AUOT42mlbMCQUIqklOAE9fWczbRRYpOGpug4PCF9tptZS4cbL8aQKNltYeNl+yVsugC2+cYLdeBBtru17DU4p23pEUFKoSkbUAvcWgBvHxJKqQOPAxOStUD9ddJFPUi1oP68tH1ECbhZ4AG9gctK77ONfF2FxOsgK4Xt9nnpYWwlU7pgubX8gj25FLgFppvLS6eDgfqEuq+bA236NYBwbPYo0200KjZ1qDGw3ZCZwnSLZabFZ+LE39T0pu5pkI3/MCCmhRfskY9qmAHKlMBqK8IRANvYMLHws0JKqmEJDrZx7V6EDRNkpHFAQtvXcn8TI3abWsYEq4DCuw0JqXu3cY/voWiJ3dbyR6s4fRe1oIu/JQFuCXBrbJ2dYjUYBdySSpXVEIITaLy6DE6oxGqYz7Xh0hjvkCaUWA2NLY9HJzr07KF402RZZLiZqn5TFsNqSzrpZ/2qqXQeGQ67rROT7JjVQJMVAhOGH7TBchmR+rdpYAIx4chJAdwSq6HqCuqqqKYmq+qMXD7OGc80Pc54ZgMG02tkpMc+bshN+T1suC583DytVGWlUXo113/ANhhuAG6kWZ+zGUgst8vXR3zkOXabbbwYu42QHJOT2uaLp5MW7LbAimhXTsrGi/m3lUxnADdLr5sRloB/WxSYcOjflpjOdVZMF/Ug1YI6M9LN2GNZacyUVquazUZlpZ8XpbSUmqLe0JFVDRv/gHVdsNwUdIMnBUAWQDdAM+oLTDeAtxueAWzzNFPYbwq6BWCOcfQcgHWeYupstwPg7Uy4QgEhXegZ/BTIVgBtyhoEaAvyUdkGsG1jfm17gDasAADSjKGsgFsA2Qx8s2CEIhxhB6vtR4FtHpRgGynGXH6lzOUyLIFNFDyazTLGPZrdKsDZbWkDrp1rRBe1oJ1XfnjWBLglwK2xdXaK1YCPmwcn/BGSSn9mVgMNFwbaMavBd5pSQl1jS0VTDMsH1H/o6EZDz0gxUnYbgFvZZFlYAumk+D2YnFTjwjthNQytGPevFFRDMkRIgvm3YZKNbw9GqqEY9ybS66fAhDorpquimpqsOrNy2dhjiwESSJH7aMrccllswLiPGz93H7cuGM+aVkp4wmCgzDVYBh6egJRUZaVhA+ZUeML/z957qDmuJFljAUeWbTM7u+//dpJ+aXbM7TL0+k6YRAAEPZFkdUfvcFm3CgDBBJjBOHmM93KLL9nn3SPMlejVAZMkycLLOzdps5UuvGgtmPHCy7904aUfljCmgExMtbf92wC4ef+2n5xs11RYeHlkTyBLr7s2C+X8kb//PXPUg6gF93kfDLLclktOsgZbGvUCzGioZdrwhFY54+0JxMttfGkpRtJSRlEfzLZgWlUMopnEFOAaA23q5ZZAN8d08xLTDvCmHqI4Pj4fFuKzj/m2rz7tBth4dm7ZbDx+ymgjkY52vNoSqw0yUg1HYLBNpKRLlo+KdFS82oTVJhJSUanwd3kOXMjFbJMrhrm5JAlEE19OLKh/p0nzkx5qeLcp2Nb8ZCDO5nUOStDv+JFMOu48kqMWjPsO5OgBuAXgdrX7zIoaVpVScMIBVgOaMBTRm7Aa1LsHIJt5uQWr4Wq3w94DDbPbICc1dpv37FFWA4NtSCeVsAQp1PDsGdMk21gNKMgoxkgohX8bALf/VoabyIhk9euFqhIJpZZKF6yGY++oXEU1mqxjr8j529kYo9kR0+sl/VKLATRKWHQxlhuzE8B4RnCCstyYmXD+yx+1pzVFJv1B4/O3hwf6u9YDk5WC5QbPT/y9H6bjs4cDTDlq2DsbdeuAMCbg3WbsNni0zVJYgklJzVYAdQALL+L5Q4RaMOY/yEnNv02YzrbwIoAbUkr/zr+b1K/KdIa1QB3WAmdclhz1IGrBGRcmwy67WG4I1bFANlu8gUUBy0qV5Ybfc1/h7GrAchu7ntiwJKabst0sTAF15lGZbADdsMjDrDdlufXlpdgW+wCwM9CN00z1uH2pqYF9fea1r1FDl65dopCQiW2gDSOn0lGTj6ZQhAV7rnm/thUkpB5swwI6gDYG2xRoWyEYAeDcXBfNAeDlBtv6QQlYUIc/syaTwhqAwxIgKUUIjny/r8snKlnB0lBZsINfGtb4DjDO5JCjFoxz5t2jBuAWgNvV7rNdrAbIhbASZbLSe2M1oMkC0OZZDfgdvBZQFB+rKvkpGMsNgxaT63m3zhCrAd4Na7AaVu/MXGA5KXv2mH8b2G2O1QCwbQ3Pngwm2ZARlRMutD4wgRsslhG1qXQCuIHVYKl0Abgde5fkKqrRZB17Rc7fzsYYjc7CLcCwj9vnJzdIBrj9n7c3Zr1BDgRmAhol7AOwbsx/5rmTWG4I05lOmeFs0lLUBfyc6oFKfszb05tZRz047Wp16wCkX2jqjOUs7La5sduW/6AZ1wKAbf9kBjSY0Byak+rA2C015KQIzoDHj8mOsPAi1gIA3cCGgNE2N2YVFl6mHLIgCXiHWt/Txu933zpHPYhacL930RDLrb94g1qC3gKLNuLl9sE+oVi8wQIPFv5zSkv7oBtLTHew3bB4Y8Abng1ww8/m/cZMN2XImbcbkkwB4rG/mz0b2w3PJjd1QQs88/j5R2urVVjm//H/hNUmAJsAbVjIEEYb1CRgoeG7ugJtkPIzG/mTALSBtSYyUgXZ9GcPtCEUDdJTTjHlY66IGGyz185xTwJs81JSeLfZIsoPmjZ/o4dawhLMIkDsYjCnP/CCehuUIPN6zO/jXbcctWC8s2+PHIBbAG5Xu88OsRpQEM3HLbEaZjNesQIDYmxWg608gertWQ3w6IGM6H+cWTaarkPePTHJnnfrdFgNXGiN1aDsNmU1zPqePStht+UMSwC/DU1WWcDb4WkwlU6KstDNpckCq8EAtyjEx94luYpqNFnHXpHLtuMFGJhebzbc+IDJDIuBfyJIxwFuWIhBo2SyUmYmAHAbOUjH6gGaF7AIYFwNb52f02mH5WY2A/j9EMstFmFOv0+2F10AuMF0G8mkkCS9aTIpFl5gKyCAG8A2LLyYdxuYFXlsBUROKgsvYDq/UFN9pwfIjhhoE4YbGrVJBVNtMCEeefuSg3Ni4eXUuyRHPYhacOpVybe9nyOsjliAAnoGsygwaSl6CoBv+O+ORYGCbjmlpdwbKAjjQTdju6HeAEzDgwMTDHwDA06lpRakYPJSyFKZ7aaBCj7NtB+ugNc8JDdNYJvKRSUEQcE2AG2sHllRoSAbETzWBGgTwExSSOUBoE2kpBaU0IJskI5+srebsJFxDBxLgbwEtI27wNa9c72UFJ6ctpiudjEGtjG7zaSkupjO7DZjLbeLKAG4jTc35KgF4519AG6i6QfNOAC3q91nX4rVUJYd7x6k0YHNwEw3mGXDy81Ybj1WQzRY598ynS9RSlNH8WXPHk4zahPpzL8NDRcnk4LVgPhwXSEbn92G9+lT6Z57qXQiKd2XSheg7PH3Sq6iGk3W8dfkki0949mSq9Ek+eRqsNz+bzRK75IyBwYcmikAdGMvwPCnWxkIfZYb6gEvwmhN6NcDNEEs7ykxPwCMaf/FF+/9d80W2MaNHlLuFmK4rXWAPTyRSs3ebagBxm6DhyfkSZAlSeM2tq1Au/Ay5UWVNjgHkiMLTBA2hPh4PgvgFgsvZ08hOepB1IKzL0+WHfssNyzCoJaYZQ3qhUlLjelmtSQFKKhlDVjTLC0dmTntB8bCFHAvGyMNNcMWeTzwBtCNHwrCJcDNJZgm0E1ZbjjOPuDN+7z1LxjzyZK3nfncCaMNYBuAtoIWBKCNaE60wQMLHOK7JuxiBCQAUFPADT8z6GYgHLZB+qgoUhLQxqy53BJSGwFZPAFDDUw1KFLEm/mV2cnCboOcVME2H5RQTKkssZgO1rJd3VhUH3syyFELxn4POH4w3AJwu+p9xiDmZsNyoA6rQc2yTUY0yGpYrXi/Mdc5hlgNMC9lVoM2WJZQxyy36ZSp3pwepA0WaNzRYJ1+2xxmNUgiHVgMIh2ChAjMhn/SXNltKOarlEg3tmePsRqaNiq8+k5TZTWIZ4+l0pm/g7Ea6mA1nHiL5Cqq0WSdeGHO3Nwznk1WCpmPJVf7tFKwn8FMYFmp+rjlkJV26oEaW4PFBs821ANjPuO5n1iKemCBOl5aGiD78YAbOytthN0mPkBDLGeAbXiA3YZFF/HwzMduY7iNikJS7NjHs4LPjwTnGMON5aRIqq5eqQLTGc0ZA27i8RNA7GkTSY56ELXgtGtyi639NUJ/AMb0bLns+IJisQYsac9yswUcC1CwMJ4cqaX9cdpiu0Fmqmw1LPZYsIKx3vCMnoOflQm3xXQ7wHYzjzerTf35x8A2ASAlEEF8MAVsA9BW0pxKmlFBMyL6JNrIY40Hz8Ge4WY/66sJcjYAACAASURBVHNHOqryUfaAkzk/r4TUg22Yy2EPYKmkKiXFd/v6pwBuplrhIDQLSoByRbyZLQQnHTXsAkadGnLUglHfgB48ALcA3K56n3VYDWqW3WE1QEr06xf792BF6iasBiTUlWWbUNc07NcGnx7v3QNWA37XTywNVsPpt8wQ2AaGGrMaLJlU2W2zxf8SEkkFbBPvNjDfhKKemdVANRuksr9DDUPVH+ztwE0W/NvqvzMAJ3JSsBqkKEcq3en3SK6iGk3W6dfmnD0849lLgZBGClYCmiOEJ/xfv37xs8lKO0E6I8tK8b48yw0gGnw7OUBBQbb/UU83gG74HdcDLMLUdTKzNglPfAE/HmyzJk+kpKgDIknqengKww3sNizG4G+SUO09PMf2bvNyUlgLvLBsVBqzv2tYAhZeEJYg/m3s4+mCcwJwO30GyVEPohacfl1y7+FZbvgZoNtitSIEKMB+wPoLLNj0QTfYF8DGANthe7DjwJK7Geg2IDO1NFNIRQG8TZ1vGxht8JB+APimXm72dwtTSIEKZcmMazzM283qEkP+jont2W08FubXxmzhJZXFgkG2Co/ig0r6pJI+qKAPos0HbTYILROGWystxYIJ2G8IUfDSUczvHmiz+XpMasXQXWq+bQK2lQXYyq09wLT+wQxlYbbh8SOlTYOtnPw4i4oXYKLW55sJctSCHO8mALcA3K56n3VYDVoUjdVgZtnwcQPgdheshqrilSSw2ODZBhmpyYjMuwegG/4OivcuVkOsXu++jbpgG9osSzwCqwGePZCS/qKFsds6MiIzyDZWg6Ua5YgOd3JSBtyE1QDPNmO3GasBq2BiqBqshnMnlFxFNZqsc6/Q6fv5BRgwDODV6RdgEJjAstKhBZjVSmSlI0uAvLcnmhgAaQDULECBmW6Qlj4+cqAC6gQH6nirATWvDubzsXUA/AapA11LgZblzKw2XnwB2CbsNni7mRdQHu82hmTVx9MatFduxmAlYIEJ097CCxtrR3DO6ROG2yNHPYhacNElyrZzX1qKugDQ7QOppfM52SLOP3Qhh4E3DVAwaamllhpzupVTZnsb/EKJ7WaLPQDJNFgBjGmTmxrzzYNw/LOCcglwU/IAy0s1xbQPuiWWm77VFI1g1kqJ3bakEoAbzakqPqkuPqkp3qkq3qku3gV023wQMfAmYFsLsMHbTWSjHIbADwBtJh+1V80NtKVRV2YbkqZVSprCb8Bu82AbFk/AbIM9gLKVISVlKSrHUsi1DGZblg9PjlqQ440E4BaA21Xvs2NYDfDsQYPlZaXZWQ2O5QYQDWCasdxMWoomCz+jyULzBdANtG4UOmO5hZ/b4dtnm92GJgsPrIR9si/bAkEJ8OxhKSnYbXhGo6UG2SwlxYqaphqNHvLek5NyXLhQzn0qnY8LF1YDUunaFbAoyIfvj/5KIX851EcJ+bb7b/8l59yxjSbr+Gty6ZZbCzDLJSeR9tNK0wLM5ych1RrbAJxDKl0ONoIllqJpAasAoBsCFDDvowYY6GYsN7YamE7pGWwE+LkpqyD83IbvmJ2+bZx4Z0EJv2i++ostBCAfNcCNpaSrf9NSA3PMD4ilSVnqQLvw0qaT/uA6IHJSPIucFA1aUz4xK7o11o7G7Jx5JEeTFbXgnCuTfx8/f5gPm7GmUSesppifmzHdwHrz0lIE96CmYN/cIQr9UfMy0xSsoMmjBp5xyIICapxS6mSoxmxLDDcF64zlBhAPTDcfoODPwcaRxZ0A3NS3Dey2qphRU3zSpPygaflGk/KNgbe6+KCKmW6f/NiwvQt8NIWlLECbhSHcA9Bm7xg2QLpwwr5tDy6VtJWSCrMNYNt3tQZoVSsIv8F3ewPbAnDLNw/kqAU53k0AbgG4Xf0++4qsBgBpANTQYJlhNgA3790DQA7AHLZFkTPadrAadt9C+6WkMFyFhAishn8xi0GANmE2cFACJEQaNw6ATlbMcrHbkE46SSbZKMIwU/WNVisnhYwoWA2XTCa5imo0WZdcpdP23bUAYwlzYCFg4YUXYJysFIwFYySwBOi0lz1568RyKwpmCWCOT9JSMJ/Vz82znlEP2N/TFmFQE1w6XB9IPvmkfpMddoFtaNLgx7laoQ4glfQvBtYEcNM6wMw2pFP/xXWAjbq1wcvjAVRSqemkWFCBXFQWXsTnxwA3v/Bi6aSx8HLZDZyjHkQtuOwa5dx7l7QUzGkAaagpvJBj0lJ95tRSlZYikMcWcuAFx6F57GB2m3/WO/BCDWqHEgFSwIIx31wyqYUkeFDOghiY2ab7eFmpgXv+XWI8GXTTdNKCVlQSwLYFNeWMwbaH8oMeqzd+AHhryg9qTGJaIERhQRtOMfVAG5jL3qPtVqPbBdu2fdvUGsBJSbFowlLS5Nsm1gAcksAL6RGUcItPSo5akON9BeAWgNvV7zNvxmleC0Nm2ffEaoAvAtgK3jB7kNWg0lJsj5UnW0EK0G37NtputKQQm4QoGWQv/8OAG5osS6MTAA6N1i9OQZIYchT3fKwGmGTX8G/baZL9t8RqQMqRyEktLjxYDadOLLmKajRZp16Z87f3TRInzPVkpWiGYC1ggBt+7vt6Wrrc2F/bMYdbs8LS0qZh2ahnPsPX01jPLC2dTBiYs0UYNEFDjIJz2Zjnj/x97DkMtqEOmG9bm0oKyehs9U9dbBHQjX3bICVdv6lBt1kKwGto7DsCYwi/n5rndvbxrFROqmDbYwMPT6ST/uQmTXw8zVZA2BB/6rW/9A7MUQ+iFlx6lfLt7+cSfPI5nM2llmKBBgs1YEhbiAKYbnjgv8F+AyjHKdirFUtSzbJg7AWdQ6Nk/YOBbni2xRsDzpi5pqw1z2Lzvm32dwbsbPFnYBGo7+EGpjAAt6pYUl0saFLO6KEC2PZBz/Uvek6g2wcDcXUxo7KYa7iCSxy9K6ANow6IDCoJLJ5jHn9gf01eOKm+8fd3LJqzVUyN7/Pf+YHv8ywldd/pBQ5tO72Y1w/d1df7e45acL2z3X2kANwCcLv6ffblWA0arY2myaSlaKa8lOjvDw/MfPOsBqZyB6th8P7Zy2pYQ0qKNDp4twFsQzKpSEjBcBO/HmU1mEF2VlaDN8m24mwm2W0qnRRo+Dy8cDNW8kpYyEnPnVByFdVoss69QuftN7QAg6YHZtZohCw8wRZg0CChafprsWCWGwA3NEZjwyvGAkCj4qWlnvlsNQHPHKjz8MCLNJ75bCwD882xUfvTvqAP1QBLJE2+bQjCWYHdBmBNEqqlFqAGYNHlP7RY/6LV6oNYSqpMivGlpNasVVSWmlJdPidbgdbH8+/aqElYgvj9TKhgv59IJz1vxpC9ctSDqAWXXKH8+/ZBNwBuYKphIedzuWQwDXUFjDYs5uABFjWz3GBXMJsx6AZGHLZnPzf1Cb016JbqhPN5MwDOFnEMfDNALf23MttMmgorDmxjzO30WdIX8YCbjOkmAW6TckHTckaP9Qc9Vx/00vyil/qNnmsw3SAx/WQGHIA5+L3JXGyMNrzA2JX62PvOwDZLJJ0y2Ca2AK8CtjHQBgkpnn/w9/kavm1sD4MANIQrRCrpsSM+1nY5asFY5+6PG4BbAG5Xv88Osho+P8nMsiEj2sVqgMfC2P8OsRpYSuRZDdNpMsx+bJqtlLpguhHtBtvEtw1Jo5AHQSYkjZay28BogJxo9S9aLCEhuoVBNu449ezhFCONDEc6qabSmYwIBbubTtp0PB7+tAb70s9qrqIaTdalV+q0/fsLMGiOTAJknjuoASwthaxUWW5gK6CBgmTIWG6nvfLpW/sABQPdAKYx81ntBrD4groA0A0LMwDdfKgOFmK8x6evCR5IOP3svs4eu8E28+60RZdfWgdQA/AQhtt8JWAb+7Z1Fl1yWQpYHYDB9pQqTrMDuw1yUrMVgHfb37lZ44UXsJyrx9SkhbH2ZfdrjnoQteCya3SLvft+bugTvJ8bQhT+rUnYnulmoBtkp/B864Qo3Bno1gHfFDjz7LeUPuqYbP53/LOC1rbw069DHnQDSFYyw21Fk3JOD9WcnupPeqnf6Vvzxg+Abk/1Bz1UnzQt5wy4gRFXFLcU5e66Az3YVrOnZs2+bc88jwuTTZltYLhVlkj6Qg0z2wC2mZRU/N/SNYmghOwf+xy1IMebCsAtALdR7rMOq2G97qw+GasBzRWaLDRbzGqw1ac7YzUgudSkRGA1oMkyVgMMs/shCn8y6HaUhIjZbQDbTErayogkJOEvlpKCBQePn1uxGqrigRrISVNYQuvZ88DsNjHJRrQ4IsbLstbCHDKicyaVXEU1mqxzrs75+/QXYACewUcHYBqaH2YhQFbq6gHS5rgxms+T5w6bXJ9/Gkfv6RdhAJ4Z89nsBlAPALjxQ+tBYj5rkvWfCrp1538MOa7Zhlpm25LW6xnbBDCzDXVgpYsuC7DawHD7F83ZuxNgG6SkM06ztsS7PAwKZTkXjchJNc3OUqpbH09vK9BPqY4ku6M/dAMb5qgHUQsuuUK32XdQWmqg23LJizlmYeOZbsx4U2kpFnOsttiCzr0x3fqjm9zDdgBwns2WfvZMUXdAq6P8bAy3Yk0NA24LBtyeAbg1H/S9eaPvkzf6BpZb80FP1Yym1ZyackF1saIC7Lg+mnebW0NftQe2pURSWzz/RtPqJ00aY7jhezwAODDbYA0D2emwb9ufsmB208t3o1qQ4z0H4BaA2yj3WYfVAMq3FkI2y57NmMXgvXvumtXgGA1oslhKpIbZYD8AdNvXYP0JTKfDjdZCGyeAbUijMynpP4XVpo0WJKYJbFtDQoQEpPysBg5LgGdPDa8H+DzAJFsYDXgIDf0b1SXkpA8sJ0WKEdhxUZTPm1JyNFjy/VK+bvpnXiAwE2X9ub/dee8q9vJj7dkI5rnjWW5JVvr+3hpdL5c0Wy5ZOgTfnrH/eWkpmGpYUOEQBTDdNLkUNcBAN1uEMT83eL8h+Rp2A7s83X7HOWJXDbDUOk6xs0TS9TuzmAVsEympMJ29d6f4toEVLYsuOfw77e7SRDuuA/2wBK0BXAvg3fad5aSdRi3qwMUf0xz1IGrBxZfpJgcYAt3AcsNiDmqFD1FAfcEiPwC3/w8/6+I+M6hVXgrW9T3KS/cNrvd9GwLjWnv/YT9hA9vwDNCsLDYMoAFwe6wBuM3otf6k75N3+jF5Y+ANABx+D0AO22F77Cf17Ca3Qu9Fh8C2h1apor5trZwUMlLM31g410TS8G27hwvZOYcctSDHmw7ALQC3Ue6zfawGMNlQ9HaxGgDKwV8BRfBeWA2pwdJGi6VE0ykbZiNs4RDo9js2WHbj7G60vDk2WAoA296SlFSaKwHb2K+HwTZIST96aXQ5Ukn5ClGRTLJRpIV+bqwGGGQz2AaTbKag24qYmWS3pqp/Ash67YkjV1GNJuvaV+7w8fwCDOZ0GFaD5QZpD+qBsdxgMWCsZwtPwDbYFvvkrAfmhwPQDAsqFqLgQTf4eoLl5v3cUBOQXJpqghpdG5D3OzKgh2uAptVxQMJSF1wkkXSxtEUX1AAD2qwG/BI7gfUn+7alBLxseYLStMG/ByCa2Ap8Y4+frpz0v4TlXL+KnLScEoJ2ZOEl2G2HZ4X9W+SoB1ELLr1Kt9u/Ly3Ft0QL5kH/sAt0A8vNagv83qy+9EG3exRKHhrtTm0ZQMHw9+ElK0hKN1SXK5qWS3qoFvTczOgbA24f9BOA2+SdXhlw+6THak7TygA3BC7cA+C2D2yDVBQhCbAEwGK5pJFOsFii3+OhVIF9ADw70QcURYQkHLrfcv09Ry3I8V4CcAvAbbT7zAriPlaDNVhosiArBfvtr9kseffkYjVgEKzB8qyG5N+jTZXJidBo/VQ/N/j3eFaDmWZz1Hd//eU+loGuds33N1rw6/HMNoBtaLREQjRf/ItT6ZI5dvLr+dRU0mWmVFIbDjRZMFidUMWJdC/MYkM4QstuQyKdpBkJq8HFhger4aL7KldRjSbrost01s5+AQYsNWMisMm1+u1g/veAm4Un4O/mt5OzHng/N8zpYK0x020ySWnWANr8A9JSAHJgw1lNMPazT437XerC0PzPMlKW/2L+F8+2xGxj7074tgnDWdhtANr+TQtLpV69sc/n2oUkSDr1+OxGubmtDsBkG7YCqANo1FAHWv82ady+U82hOagDANzMVkCOFAsvZ00XnbFjDyp9wAze/7cf43PGOmrB+dfnHvb0dYUZ6iotnTsbGyzgw57AFnaM7YZeg8N51CsUizodeamy4HPNOrcdTwXcijVNqpUAbvWcXhsD3ITl9i0BbmC5Lagul1QV9wC4wWcN84SkSst3eFsswcK5gG0MtEFOygEJwmyDbYx8j5eFc/QAAraFb9tt78n21XP1BmO/3wDcAnAb7R7zxRB0b0sSQvqcefewWbayGsB4S6wGePdodPctWA0JdGsakRLBNNs1V15aiiarw2pAfDdSgvDl0IxLf0Pg7TCrwcC2T2W2SaMlzLaW2WAyUrAapNGCXw8kRJCS5lpnbNltbLDqkowe6v+iafN3AsON2W3s3YY0IzNXDVbDNSaRXEU1mqxrXK3Tj9FnuaEeoMmxhggst/8D0E19PVEPzMsNwFxulptAL7oQo0nWkJf2mW5gOxvohhoB5rN5fDLoBssB3R81wcythxQ454AGp1+J6+yxz0ZAwDb4tWkN2FhQjjDbFurfyaAbL8CIlYB4tn0yGy6/nQDDNz2WswvN4bAEqQX8nOqAsNvQ5AW77Tr3Vh9IC8DteuP6Ox2pLy3Ff9sCP/cbqxUv3luNgbwUD2a56QI/ehEL6PlYLLhP4WRsBfBk8eB3/4eUUqIaPm5lC7i9NDP63nzQD5OVTj7opf6gpxoMtzlNiiVVJQC3W/m4iXAWjGSAZAKYAWyzwDMw2zQkAdYwDLRJGql8h4eM1INtPpG0rdBfqS7/jndqrt5g7LELwC0At9HusaNZDW9vDLpZeAIKIkd3a0IdCl+uotdnNXCDVdfETDfn38MNlqbUgemGBotBt55p9p/CajBjbDARrNECQ0ESSY3ZhkZLGQ3q1SMyUkiI3lNIQgu25WY1YGUMMiLz7BF2G0C2rnfbD2rg3cZhCWiyurHhUZzPm1JyFdUA3M67PpfutVUPtCEyLzdOlNM64OsBWAjMclObASzegMmQqwky0A2LKJCXTuuaawIWYl61JnCCqQYoAHRjphtqgjHdDHRDgikS5AC8fdHFmJ2sNma2QUaqYNsGSaRiJSCp1JpI6thtBr4J2KY1YA3PNu/diTqQ4x9zJJilZgyJlt32U+pArWBb8zeVI4Hd9hR1YITLk6MeRC0Y4cJlPuSQn5uxqG2RH6AbpKMA18zTDfXG/NwssM0WdpjpphYGvOCfsd5kHj59OammAritWS76VC0IgBtYbT8ZcHtnWSkAt9bHDQy3W/m4KdhWgNigzLZyQgg7ExsAY7Z9Yx9mkZFCQvqdJsmzDWAbEkkbYSfzsbz7XbCUb3M/dl81Ry3I8T4DcAvAbdT7bIjVYClCW949SCt1rAYUSHgxmJlp7gYLbARusJTVkOSl0yknlRqzwfzchqRE2H8fq+ErgTPbjRZuHUmhs0ZrQ2A1oNGaSxIdzLHRaIHRoAbZxmrA74zVwMy2rUYr1xX3rIYpVdUTTdRctZUR/Tc9oMmCjGiQ3RZhCZdOJLmKajRZl16p8/f39QALKcZyQ2Jcvx5gAabDeu7Vg3wwjHzpxiecQbeqkppgCzGQmGpNAPBm9cCSS439DDkq5KVbEtMvArztm/85hZRWCrYhHAHMNjDV4Nv5Lr5tDLQhnfrfSVIqidRgNu8C23IxnB27rWzYy0eaNrAjfpCwnG3hxeqAGG1bwxahOefPC0N75qgHUQuue81udbQh0K3DdNNUbCzkm4UBADcD37Co82/9G4IUvLzUFnhyLvLkH0f5rl2Zj1u1pKcaslIAbp/KcBPQ7ZUZbuLjNqmWVIPllj04QRZHiCWkFRVUc7Ioy0jLp5Qq3dQA21RKymAbmG3w3NQF83JKVQLbcJwA2/Lfe4dfMUctOHwWl28RgFsAbpffRXuO4FkNXAAdzRuGpZZYyrJSbbA63j03ZjUALIMciJPqVF4KzzY0Ux50Q6PFyaXq38PppdpcoUH7bVkNvPJn4QgwxxZWgzHbluzZ9tcW4CaN1j5WQz6wDZR07/vgvdu8f9u0AdgGOamx2yAjCnbbtSaQXEU1mqxrXbHTj9OvB2ARgE3AXm5WDyAtVdYzADeuB5D9zGbMcsP2uVluZg0AOSjmcgPdAKJhrueaoHXBZKUsLfXs57pmDzgw5IYkpji2wD7Dq7unj/Z19jgEtMn8b6w2SSKVGoAFFwBtEpQjiy4qJ+X5HwE5BrYBnOsz23KDbZAliYcn2MtIoDaTbZGSguGGZ2W3RR24zg224yg56kHUglEvYdaDD4JukIbCzma9ZhANbGoPupnEFH0IfgYDru/phkUhHMMz3XJ9O806gEgqZcBtzcEJj/WCpaMA3CAr/TlFUum7+Lg1GpxQzlmCWmb1cWslpMJGFhlpXT6o97KEnUE2yr5tCrgJ2PbCATeiTsH2ntkWIQl577fjXy1HLTj+bM7fMgC3ANzOv3uO3LPDanDF70uwGqzBUimRNViQCzGrwRgN6t3TlxIlVgN83aqKTGJ6r81V/5IOy4fAa0OTBWYbfNbAajOwDSl0XQmRMBuE4SZNV7/Rgl+PebaBt5KLuyLtrdDRISXtshpasA1+PeLZgyLOrIbiQdKMeHUt2G1HTgV7N8tVVKPJusbVOu8Yfj7xBtfwzjHJDyeWaoACgDcAbmAjAHRDzeAEa22AcIxc/wx0wxyOh4FuWFgB6GZhCmY9gFpgfm5+IQY1wRJMwYC2kB0ck5l0O4A3nq0yhu7sBdo8q5nBtoULyHE1YA12s0hJuQ4w4PYXLfF7TiJFIjVkp/DtXChLzqwE8l1buPUJ2KZ1oHQs5+ZvDLRJQjXYbUi363p4Rh24/qcwRz2IWnD963bLIx4LuqGOgNFmElMG3jREoePptlwmlQ0rbX5rXzf4uG1YVtoNTuj6uAFwe2k+6ImTSgVwg6x0/KTSvl+bgm1gqSmzTWSkCEKwkAQAbvgZ8zV+/8SebaXKSG3BXL7Dh2fbLT+7+147Ry3I8d4DcAvAbfT7rMNqWK8loa7PanDePR1Wg/dyy+zds8Vq6IFu8OdBU8WNFSSm+nMC3eDpZqwGJyWyBmtfc5WzsRq6AU5lNUjTZH494tkmiaTGaIB8tM9qkH1uC7Y5VkP5yIlzkkyqnj0wyGZWA9htkmpUcXw4vNsAuLWF+tbXbPQP8sgvkKuoRpM18oU8cPh+PQB7AObW5uWG5gcgG+oAZKV4AITD79ncGiy35bJlHWR8O/2aYOE6ANBYYjqZMNsNCzLMeIOfmy7O4PeoGQDnDHQDc9okpj7dmhOuNeU6Z7jCrnkfQ+x9OtlCAMEIvNACsM382gxsM2abgW0y9ydWG8tMP2iFJFJmtiGRGpLUW4BtxpiALGnKDRnXgeo7z/vdhZef7AHUsiSC5TzWxy9HPYhaMNbVu91xd4JuamGABRtmuinbDQs5kJR2QLf5XJhu6h1qizyoVb+vxFSCE5A6OilXNGVZKZJKvY8bkkrfOb30qUJSKQC3JbPiANbJotAY194kpPA+haqk5gVvSP9TGmn5Qk0NUM1CEiAlVQkps5ElIAGhaElGqmELAbaNcc2ud8wcteB6Z7v7SAG4BeA2+n22xWow754BVgM3WG9vzHAwVoN5KtyS1ZCkRJCYQl6KBsuxGhLwZqAbGi8nL02sBvUAOpbVkBPEGW62rNXaEHx6WvkQmqMFrdBsqYS0b46N5soYDV5Culyh0TLPNs9syykhwvsysK12RquvzGQDkwEG2SIj+htNmp8uQtxMVlt2W272yegf2hu8QK6iGk3WDS6ue8mhegBpKSQ/xnKDmTVqgAFu3tsTjRC2hdQnMQ4yviUPujHTTWsC2w6oxBRstwS8qawUzLdXrRkGurHE1FkPsOcnGHSWZqopqemzMfA+L60R++Z98+ikZB2gPm0MtgmrDfM/gDPYCKwQjrB+T0E5Nu8b0Nay2sBsA9CGhxwTtQWvJ49c/4Q1IZYCYLfBcFtYElwH6r+lZFIO0AHYpobbkkzaZTlHHbjedctRD6IWXO963cuR+vMZZhMwofuebrAnQG+BRRyw3QC6GfiGZ5OXoiYBoMOikIUpcIIpCACYrX6bQAX1cbPghFIAtxf4uE1aH7fvzRsDbm1wwoLq0YITjNWGBahKWcgWagOwDYsjT+zJJkAbADcB2sBss7lawDaoUvaDbTF/38unuHseOWpBjncegFsAbjnuMy5KAt0QrRzLzbMawGKwBiuxGsy7Rwte8lLIctbyIrsaLGM1cFqdshiM3WYA3Mmshh0G2mMWguNZDWaK3WU1iF8bGAvWaLVsBpaPQlK0fmuTSJnVhmbtflgNkkz67FgNJiGClPSnrJSlZNJgNYzx8ctVVKPJGuPqnXbMIW9PNDNoggCogW1g0lILTwDrzXx2jOXmZT6nncFlW6eaAEYAZKE9Xzf2+0SSqQPesACDeuBBN2NAm8QUizkmM61LSFdLlpjKQwTwwiAQe+dd//aBcPsBNmWyoVInkK1daEGCNKdQM9A2pxUz2+C/JjXAwDZ4dxrLWUIRuvM/M9ssiZTBNgPacoJtGD0suoA1IVJSqQPCkMC8j6CcKaSkDLZpHeCgBE2oLmu1FFD/vXHoHZfdrF907xz1IGrBF705Dpz2IdANCzwA0MzKwHzdALIx200BtwS6KbMaTDfUKe/rBjDv9wlUEB83yESn1YoeKwlOAMD2Y4K00jdOKn1tkFYqDDckmgJwAzNO+pRr3VMtqy2lkDKzDfO0MpHZjw3f20VGyiEJymprk0ifeCEFoQrdNNKumuF4zQAAIABJREFUjHTMHutaI/KnHidHLcgxtgG4BeCW4z7rAG4ohmZkigJmfgr7WA3YxpKD7oHVAIYajK/RKA2xGsBmYCmRNlycVNc0LDvCPj5QwbMako+P8+vZVb8uYTYcZrNJGAL81CDzERaCAW1IoDMJKSREBrShsfKePQa04fdgNIDV5sA2ZczdB6sBiXSQkjpWgxpk43eyUiaFO1gN40wZuYpqNFnjXL9TjtpnuWFORxODJgisAzAOWFoKxrPKSyEx/QdYCJ+fLAdCs2QBCmxofcoJXGFbyzPDfWusNEu1RjDCo3q7mb+bLb4w6DaZsLQUD18XjO02qSQhG3VGgDd5GPiW5KYqO+1GLRzT8dho2bgZwMZ8EGVtiMRT2GdePtpKSJnVxp6dkkjNIQgISVj/UpabTyDFtn7+B7tZwLy8rDa7+K2U1Ey3zVJAkkkBtklQAhjOXAd40eWJmz5hxVUM2qUjXq/bvMId+rUPkaMeRC342vfIvrPfB7ph0R/1BvUDfQVCe9BjMNtNwTZmu+mCP35vTDcO7lGGtS344Hi/B9utDU6ArPSBATfISgVw+zF546RSyEoBxD3VM5qWC5aVXi84YRerreF5t0bYAYfagIkMZpvYwLTeba8ceIMFdN6O/ZYNbANLruwsksTcff9zQI5akGMUAnALwC3HfcavMeTd41kNaKTYu0eZbublxt49sxl79wCguxdWAxogMBLQJHU8fJTxZqy3XawGNGVJTuTNs1VW1PHx2ePnc2hlZje4Zm2OsAtkOzwbowHPIvkURoM0WmA2LDeQD6HJQrOFBguNlhhhG7tBGjDx6hHZkUuh60iIst2C+kKe1YAo8SdqavXsSd5tFpQgrIbk/wDvtmA1jHLBchXVaLJGuXwnH9TXAzAEMK+jCQKQBkDt32C5aU3wLDdYDaApQpN0S2lpC9tQAsJMYpoCFXRBxvzdwIbmh/q54WcAbt7X7aGWmjKtYF8gwFtTFgy8GfhmtQGtg/zP4D/HfeuDPy5gwjPK0ryfgLY1Ec/5CrRxoA2CcQxoA7MNCy5gtWEhRdjNC8z1mjqaGM+80CLBCOLVtpBjoT3tMNtOvn0u3KEvJQVjAosuYLdh0cU8PMFsQ1ACPDyx6AJ22wN7eBalWQoEu+3CizG4e456ELVgjCt3P8fcBbpZYI/5SZuvG0A1sN0MdPPPBrpx3fESU/V1A+hmCz9fV2YqPm4ITgDLzQC3l2ZG35nh9s6gGwC3l/pTALdqQZNyyQw3+Lidv+bggTZUNpOQAmgzvzaRkMpcLTJS+LYlhht7teH3WBx/ZCYcFlMkHEGO52tlgG3381nddyY5akGOkQjALQC3HPdZB3DDf5inArMadIXJsxo86PYVWA0A3sBag5QIzZU1VcZmMNmpZzWAGTfk4QN5EmRK3ssHpYibLC85TeyGLr+hf0E984N/VjaImGCrSw+DbPgP8dJBUyRgGx4iHxJjbGEpCGNNmywG28QkW6RDIh+SbcBoUFbDepGMse+B1YCmqaoeeKVMIsR/JlYDS4ggJ2KDbAQloIC7VbJgNVx93shVVKPJuvqlO+uAQyw3boC0HiRp6ednClDAggwexjwwbx1bhLlVo9O3HRBmmrCgje1mtcEANgtQ8Cy3p0ZqwmONRRzUlJKmVcGPSQW/uC7o1i7KcIUQmSl3PLtYbmrtoIsrLZtNmMzm0SmLLAq0pQRS1ADPbJYFF/i2WTI1L7Lw78SnU+qFAG12vC6rLTcv0W7VgUUXZUps1wGAbVh0eWHTbWnipIELs+2zPvpH7ZSjHkQtOOpSfOmN9oFuZm9j7GrUkw7bzYFvWPRHTeIwBfi6LZdJdYP9uQYNJJneaoY776LJ2baA25Ie6wWDa9+Z5SaAG8tKFXCDrFQAtxWVxbnBCcI2Ru0S+SjAMfPVnLDHsnxXfxJADew2DUjgRRJeDGmDEWSexvd1LIzUVFJFxMy27dp4iVLovDGOvU4dgRy14NRzOmf7ANwCcDvnvjl7nz6rAdJSpnUbq2E2Y+8eNFVfidXAzZVju1moAsuJeqyGISlR8vDRUAWTmfaT67YkRUdIT5N4KAFtavQK7wnHaJNQBJGOEpgIBDbCnDacJCfAmbAVjNmG5krANQHb3lVehOdPTaBTY231a5PXyG2Mndax1AMJBV0NsrdYDWqSzayGH9poGauh4eLtI8SjWJ89FWztmKuoRpN1vWt26ZGG6gEHKJi0dDaj/53NUmqpsZ45UOfzM8l8TFrKfjqXntSZ+w9JTDF/+1AFXpQBoKYLMwa+YZGGpaVNTc91RU9NRU81ti31QfSgwFtTFewZB7ab1ANtJLhZMXmjpJz6f7bAkoIQ1C5AQEqVj+r8zz5tLoG0TSEVZhuz27QOGNNZagN+L9YBzGg2Vhsf117DrtCtWlFp6gCYbS26VBKYk8IS2LfNghKeOBUP8qQ+UyLqwJkfmj275agHUQuuf93u9YgeeONvoOq9BlaasatNYgrgjdlukJQq6IZngG54NtDNWNbYLwUqgPGmx2ZvN/e9+17Hpj0vDU6gDdXMcBPADfLRbwq4geX2ffLGgNtz/ak+bkuqC8hKTwXcvE9bG2JW4Pt5oRJS9l+DhBSsNni2iYxUJKR4iHxU2MfYDrYvUKI0sjDCQF6Abfd/7+0+wxy1IMf4BOAWgFuO+yy9xlGsBgXd0FyB6cbePTDMtgCFnrT05qwGZ5xdI3HOsxpSIyWyIXuYlIhNs5uGmzA0Y62HT8UMCQbejO3mfHwwAXUkpwPA236gDSxD9epxQBtYbQDbaDMnohnRZkYbJIpuIAs1eZD59WhQQmI5KKMhAXTGavCN1q3ANtyCQ6wGsNuQamTsNvHtgV/PpPreYTXIihsa2vDsGWPSyFVUo8ka4+qdd8x+PfDSUjAI4KsDNhsANvNzw3MKUADbAP6ezsj61gbWfbYbmMq2IMO1AfO8zvc29/MCDdeKmp6bSh8lvdQlPTcFPTdETzXRQw22G3GNaeWlmNfMj8yMoNtwBbkyaPzkWQA3mfuF4dbKR43ZlhJImdXcZbYZqGbAW/ssaaUGsrWsNk0gvelii190scauv+giQQkCuCE0B2Ab/DvNUkAbOWa3dQ23A3A77/O/b68c9SBqwfWv2z0fcRB00yA3LP4nWwNlrwF0Qw2yUAUD3PCM3+PvBrqZx7Sx3SzgLYUqfBngrfVxm5YGuG37uL3WH/TSAHAzHzcw3CArPRScoBJ89kIQPzUsYICFVjBIBrANVi+aQqpJpAK0SYI0QDZhuomnJj+KRw1UkGNsS0jbBaiYr+/5U7p9bjlqQY4RCcAtALcc91l3pd0lliYvBc9qMMNsZ5YN4K3PapijQK7QLNwHqwEAGEuJNLEuMd6GWA0OiDPQDYAbmG7i31MxY641zhaJ0pB5tpeaYqCtrGwBbrbqhjaLTV6RrqSm2Mw+WBARHjMqNp9U0CfR5oMfm827gm5gr5lcFMCbyYbMENtYDSpHYq8eM8a2hi/7LaepfsewGsyzp89qQAHHapnzSjrfrOIWA3D3r5mrqEaTdV+3gme54WcLUABjAM2MSUsx/9siDAA3LMKA5QbGAbZD4ALqwS1Cdfoj6tlumJ/NHqDDeNOFGfMAxfwPZhsYbs9NSS+Tgl6bgl4nRK8N0UuzYdDtsSaWl05YXooUU3l0VvIZgBtiuAFsM6DNZKQKuHUSSFu/TkkiFSmpsJxlrhcfN2E/C5tN90lSVPGAs7RTA/5ud/fJmEgjJp5AdYVUUjRyCMxBMIJZCaAO/ODUO27ukErqpKQtkxDN5TEhFbd711/1lXPUg6gFX/XuOP+8+xJTCztA3fASU1PewDsaizrwFWXgTaWlfaYbWHEA3VCHjO0GAG8LeFN23a34vYdHDj5uG5aVTjSp9ImDE2b0vWmTSvHzc/NBT5xUOmfPN8hKdwNurUebSEcFaGOwTeWjYKYJ0Ab5KJhtAqYBWOuy24TRBjsY21bmZ2W18XEjHOHwtf4aW+SoBTlGIgC3ANxy3GeDgBt+aas/SVq6XHJRS6yGXkIdkkzZvPSLsRrY400TSs27zVgNnuUwCLp54M35u5m8tM90S66lPQmpjbX55wFsk4eAY2C1FQDb6JNK+qCS3qnAY/NOtHlX0O2d1iwXNaDNNVxsiI2mqy8fuiWrTSDItIq2JSX1rAZrtozVAHPWR2e6GqyGMSeLXEU1mqwxr+J5xx6Slpq/J1gEmPMRngOQzUA3/MyLMNoAoeHhRsfMq2+QXDoIvKnXpgFv5u9mHm8WsICQBEhIn+qSXpqCXiZE3xqib5MNfZ+s6XWyppd6Q08NMcsNvm6yCKOAGxtCmw9OKy1tz0nBtk4ojszVLCFNfp1iA+BBNAHbjO3WPg+y2dg+wMA8m/tv3V5qs5eauwk3dJxK2glKkAUXgG+tlPSRPYQgURIpalsHAmw77/N+zF456kHUgmOuxO+3zV5ft82GQTIs3qCecKCC+oraApB5udmzMd2M7YZ9sC9qGIgBy9WKZaacZuoWvn3du59RluAEhCBIUumSALhxcEKDpFL1cUNwQvNJT9WMZaVIKq3LoeCEbhiCKE28TxuUI/BpgwwU4TWPmkKKxRAB1Vp2m/23BCdwgA2ANuevHH5t93MnXetMctSCa53rvuME4BaAW477bOs19rEa0DihwQJ7AYEJYLdBRoTnPqvBitpXYTWY3NSANXtmSanJSr28tK5ZPtRnuyWmGxoulZOioWN4SZ+Td4Q2nga0mbGrFH/xbINXGxEAt0+q6IPq4p2q4hdV9MbAW0lvynQD2w0S0750yAFtzGq4pVebv92C1XCTD/gZL5qrqEaTdcbFGXmXY6SlSIwD6GbBCVYP8Dv8DU2PyXqMVXAru4FdwBsL0tUOAFYBLSNaAhYe64IfYLO9Nhv6Nlkz2PZ9sqTvkxW9Nmt6qtf0UAvoZpYDwnBzq/qJ4dbyncXDzeSk5tfZAm6cHrrFcjMPTg0+YBZb68spqaNWQyxwx8/9twba7EoI24GZFEi8YwaFyJMArLVSUrDcTEoK6ZIwKCTpTtgYEZQw8mSgh89RD6IW5LmW9/gqQ6Cb93VjbzcFzBDkg9oC4I393VRO6gE3+x3+boEKAN4YdDPgbYDxZhYI91KrxHZAALemXNMDy0rn9AIft4kEJ/xEcIICbuLjhqTSBbPi4OMmLYj5s+mCd4/RBsWI+LQBbBNWm8zLKhHlZ8zRLZvNEkoNaJMAG8dq4xqY+OWd2y4WR+7xU3jcOeWoBcedyWVbBeAWgNtld9CZe/e9FExaOpRayqwGBd3QbH1FVgOaK5OHorEyVoPJTk1GCm+f9HNPWop9vMTUQDcceyvB1Nx61LQVtHkGJdXQFWDbEuy2tbLbGGybUUmfDLZNijealL+oKd6oLt6oAuhWfLDUdEPwdUOYAho0abgA3Ikf0D3IR+2mHGI1IFb82bEajNVmjRakpOILEayGMz/cZ+6Wq6hGk3XmBRp5t6FFGDQ8kOiYiTUWYdjPTYN1TFpq/p7GMEAdYeNqls7fzz+fMm2MN7MiaEoJRnisN/TcrBlcA8j2Y7KgH9MFg26vzZKe6xVvM61gbI0ABfGmTBIaZxDdtRdQ/7YOw80sBTCXC3Amz+K/2U0qtdRSPANcw99l/3buvxdGW3/RxaRLCraxlBTpdiIlhYeneLcJ2IbfC9gGKSnANkklDUuBfJ+lHPUgakG+63mvr7Tl6+YDFdTXzbzdUIsQ8AbwjdNMHfjmPd04xVS3s0UgIweYzNQWhRLrzUlNbw++iY8bZKJTlpXO6bmep+AEYbm90ytkpfUn/31aCcOtAuDG0n1NzmYGNuZOmUMZIGOvNshHPdiG7+bCXBMZKYA2Ad34d5w8KinRArSBEQebF/VWDgnpvX7ELj6vHLXg4pM84gABuAXgdsRtMs4mQ6wGLy1FAfv3fJ4Ms9FcfUVWA5edno+P+bxxgp0CcADfjM1mPwNkM3Zb388Nx7BABZ9emq6Wetv1V+0YbGPZFQA3NE4LKmhOJc2oLj5pUr7TQ/lGD9UvmpZ4AHQD6w0yU0hO57wPbQFt99ZseVaDeEMMsxpaCRHkRRUXeLAa2pWzYDWMMwd02mLH0GQTeDCBSjWE1//mddMek/PUM4sm69QRy7P9rkUYNChgCvT93GwhBs9gQv97wM8N89wtPT53jVwfeCsLsNUQhrARwK1e0StYbc2Sfkzn9HM6ox/NnH/3XINxsKZpuZbgBKSVOgNq88eR195y9NRFEe/jJl5rWCxJjGdqfd3aUAUF2lLIji6uMGvu3ub+dtGlayeAZk3S7gCqAVwzdhuDbgDb6m9Usxk3pKSQK21LSf08lOfT8ee9So4mK2rBn3dfDb3jY9luqEUmM/WMN9QmBuBckIKBbp7tlmSman2A+sQPS0zVBSL7zm5pqjjnvFzhNjgBstLHCkmlEpzwfQIfNwHcvrGP24x93B6qlfi4ldLvWBK0MIMBiuFhjDaRj7ZebUgXNcBNgTYF2XgeZqDtIc3HwWr7sz63OWpBjhENwC0Atxz32c7X2MdqQEFjP7ffmNXAsiKELOBZGWz42R72u5RYqsEMZsKN546Xm3QCMt5OSmpm5F1ZqTRYtEGc95zqYkZN+UkP5Ts9VW/0VP2ix/qNwbdp+U5N8UlVMedtCzRoKRDhHpstX/D7rAZIiH7QpFGTbG20YJwdrIbbTQe5imo0Wbe7xodeubMIo+EuaEY6fm6zGfu2MdDWW4RJfm4+yfpOQTcPhwFwq4sNTaoNPVYrem7AZlvQt0bAtp/TT/rRzPh3z82Cm5tpBcAN0h+TzYu3GLOwkqzGj7i0bADWJKkUElMBzYSxpgzl9LN6cSbmsoByknjqjiFHPXRpb/D3rncnmGrc1JVIpgbYZunUYLX9TZhtKSRB/IHaxi78O3NfwBz1IGpB7qt6v6+3C3TjpQn1X0MtMpmp1ST0KQy+Kehm4Js9mwzVtgPoBonqTH3iAOKlcAX1H219ljHXSihcYr05b9LxZl3xcWuDE8THjYMTJp8MuP2cfNC3yQe91nN6qlGTlly/pCaZTxtYbbJwbYy2kuWjBrZhPn6giplt+FnYbQDYhNEmMtOW0aaL4CwdFfmoBNhsB9eEhPR+P2unnlmOWnDqOZ2zfQBuAbidc99cbZ9jWQ3m59ZnNeD3AOV8St3XYTUIWOaloZZE6o21jcnmU0pNRmqAG7OBHPvHLpAv1mbWymlMKrcCs6GgJZW0oKZEvDfo4aCJv9FL/YufAb49VB80LcGAm1FVAKATGZEie1e7H65zoH5IAphtQk2fVGiyALhBStr69QSr4Tojf8lRchXVaLIuuUrj7zu0CNNnPluIgpeXIlAH/21+bp0QhTsG3TCikO9AioNUODQuYLFJczOjn2hwph/0vfmk10abm3qpDLeNsgkEZGslj5ZR2jYinoXW+rk50K0DwBl7TfzYZHFFJakJXBuv3bv8LvM1QJo9YVC0vm2J3aaSUgHbXlXWJL5tnEydpEpyVtHIXX51jjlCjnoQteCYK/FnbbOP7WZAGIcqrNe8EGSMN5abKvBmPm6J5eZ83TjJ1KWZ4hgA8TrAmwJ85k3tA8+M9cbfvl0wmvxnOyefMjv34SoBspBUKjUJi0AA1VCTvjWyAATADeDbSwO56ZK3MZuDqvTJo96nrQXbDFTzIQnyOwPZEFSjYQoM2jUp1VRYy+HV9qd8MnPUghxjGYBbAG457rO9r9EvEiZ5RLoPChOn1DlWg/n3AHyDYfZXZTV4kCwZaZuhtpOLetloCkvoM9s0Ca/TDAyllLpkWPHfQarQiupCALeHCvTwD3qp3+i1kQd+fqwAxH1Sw8aoCzZUBavByHQ3v4nSCexiNbzQpBaDbEiHHpjRIH49U0iI4NumqUfBarjN1cxVVKPJus31PfZVhxZh0Hgg6c2aGrYbQIiCY7qZtBQ1ISVZa1qcMQhsAeLYc8mznch3BHBD4wLArcsm+MFsgk96rWfMNIBfDqQ+VQH5joFAGprDq/34Ze/suQMT2E0YacKekN8Zc61lKwuLzfaw9u2UNi7P6G2/SlsDxJgbdgJIJAXYhlRS1IAf3QWX6js19Ss1VgPYI2jbty0At3zXNEc9iFqQ73p+pVfqg242Y3LAgS5Yiw+yC1ZQ5prVKPN6M4YbS0t7gQrYltluGqpgwJuXmlrImWe92Xn0Axdkirc5XnnHPRAulQWz5nAXRoA2KR34MwNuCE6oAbgt6aWGl+iMfvAD8lJlXZvNgQb51ADczKeN518LRbBnA9aExeZBNmGzYTsAbAK0WWCNpHDDQMHOsntXxWLIV/qUHX+uOWrB8Wdz/pYBuAXgdv7dc8U9T2E1wK8HzVUyzN7DakCjds8tghU/K3TsfaBsNS8V3fWz+cOZJ9DQJTEquhVnX6zBUhPADXRw+DDM6LkCk+KdU4i+Td7otX5TY9QZTRH/XSyp0vhvaUCueCNcdKhTWA1eQoQ0OpMQBavhoktwwc65imo0WRdcpEy7DoJuYBTAQ0fT4sBstuRSMNu4JsB+4OODF2GwSMMMA21orIm5L9BNqhMANxhOTzkRrvXLAdBmBtXsl1PPkkE1++VoIpxBbXJ5jN0mP7f/fC00YE0BtdSUmR+btZiZLvjVXmYX2AbftheCbYD4tIl3m8hIEZRjiaRoABGSEL5tV7skZx4oRz2IWnDmxflDdjsoMzWpqQtXSJJRLBABZMOzBiiYn5vJS5np1mO7MePNyUytbrEyxUlOPevNS07t+77vqXZdrn7/Id/nW7WM2RzAwuCxXjHg9m0C0G3OoBue2yAfhP7Ai7SiupKFjm4CaZtE2kpFRS4qKaWYd2WfdtFbAhHgB9d6k4Z89A/5+KW3maMW5BjTANwCcMtxnx18jV2sBqz4oIChQA2xGiy11LMa+g2WAU0HT+LGG/SLXzLWdgUwAWyO0eYNuPcBbkZFb58hJwJLbc2A27SCDwPivwG4QcJkxqjv9NJ80FMFBtycmnJJdbHi+G8p0DceuNRkim/EMawGNF1Nh9WwO43OvoTcw7v8nc8hV1GNJutr3EUdPzf1sWEpj0suTaDbbMZAm7HcOMla7QbAkLakOA6LuSt5qcyhAM6aApIceOUAcIN051PBtjf6jkS4+pMXPh7AcHNzcHf+bSfjQYJbuvR+Geqel6ROuVeHwDa1E6jBbLOQBAHcJI30O/+ek/BSSIIk30FKGmE5p4z/dbfNUQ+iFlz3mv2uRzsHeANwliSnxn4zAE6BNi8vBfBm2/O+Qx5vYHob6NYH31y6aj9swZhvdn3SZ0t/kZhtrtfg9GzUJU7PXnNQj3iLLuk7g27wGIXMFOw3/B3blRzyVpfwTdZgBAbTFFjThNGWxSZpo102G+ZeTR5l6ahntHWrWjDaftdPXPd95agFOUYyALcA3HLcZ0e9xj4/tyFWgzHd0GRxg6Wshn6DhQJ1X6yGo4YjcRO4xDiqt/95qHDa0X2RTYIgTzdXORGAMwBoImcC4AaaOOjiArgBeJP4b2FXTCArZXaFSI5uD7idymoAs+FbarRaU1Y0WgDsotE67g697la5imo0Wde9bmMerc98xuIJ5nOzG4BXDgfrzOdsL8Cgmz6bnxvkpWC6obkx9sD9gG5iTo25FBJRAdzmLB2FIbWx2zAHvzSf9FR90kO1oEm5pOruFj3GvBMOHXub3Syp1PDuhJ0A5nuVkhrYlphtL5qCh+bP5EuoAXi0/6K5O3QNrvv3HPUgasF1r9nvfLRdMlOvIDEWGqSmtjhkXm8GpjEDTtlvnWcnL/Vppga8mW8cjm22O+bx1vd66y+u47r4ZZVdi/uSLiopowy4lZKe/YAwn3pDT8xyQ4L2ir5NlvStWdFLs6anekMPdcmAW1PWVFeNSvk96GaMt20mW+vPZkCbBSIM+7RJ33EXK/2/8y1/N+8tRy3I8WYDcAvALcd9dvRrdFgN6je2k9UAGZFKidBcGavBN1goXPfHajh6OHZu6EuNAXKHjjq0Sgdj1ILZFWj4lvTg5EzfG4n/BvD2rXlXwA2yUvi9AXBD4IL8u13tG2q04AnxSPUgq+GnMB2C1XDodsn+91xFNZqs7Jf27BfsL8KYfw6Dbsp0A5jWl5ca8AYQDrJTqwlgEaAmoAli0M2nv519lpfsaP5tazWnXrRpcI0Bbm8EOakAbjb/AnCDHcA9sYwvGYdL9t1TAxhse01gm0hJf1ADL08OSHhW704B29qQhK5HUDR3l1yf8/bNUQ+iFpx3bf7kvY4B3sxvzYAxk4j6hFMAaXNNK01gnGe5aY0zplw6Brzj9GES0xSEBia4Pry0dIjD7JUx3tLG+0nXZcGA27QS0A3A2nOzoRcF2gC2PdcA4woG3KZlSU1VU11KUA183ExaKosZ+mB/N2WypcTRShJHe+E//Xst5uI/79OXoxbkGNUA3AJwy3GfnfQaW1KiHqthqMHax2rog26te81Jp/UbbqzNmsZ/QyoqCXlzekFCXmr44OX2zlLTp3pGD6XIStHw3VZWuqPRqmDIGqyGr3bD5iqq0WR9rTtjiPmMpsKYAwDRUk0A200XX4z5bKCbpVl7eSnYAuZpmV9Y2fq3NaUseIh/myTBGcP4x+SNvtUf9NyAYTxjhjEWPEoG3G652HHr+0hAMUmsK1MzJwEJT1SXz4nJnCSkLCP9JgEJHJQDzzaRNYkdAZq+ANtufWVlEU+dCdXXlr2lSkkntEd/u1PPO2rBqSMW29sIHALeWFVjAQsDXm/G1LagBA+seUmpMdy2mG4GvDlvty2mmwWnOWVLXzHDnyvHbEMwGz5neK6LgpqqoClAt5rosSJmugFke2rkGVLSKbYBu00ZbhUkoQy6GchmMlH/LABbSoFO0lH+VG/daAG0/bmfvRy1IMfoBuAWgFuO++yk1ziX1dBvsHZKiW7Oajh9oANyAAAgAElEQVRpOEbeuJU0oemblmBYLLi5Sx5CCFCAhxB83CArLec0qZBWeisfN2u08MXb4sctiW6o0fpJU8iHgtUw8r102eFzFdVosi67TrfYe5fHpzHdAKKZvNTSS01iCuYz0kzx+z7ohmbHNyl5QTfzb1uTzL0iJ4WkH4mkwjBW/zb10HysVdJ/s7n3Fld/6DW1BqihNtgSYtAtYFvDiaTGbBMpKSdUJ9/OZ6rg2QZvocRsC7DtXq5uAG73dCXiXPaNwC7gDfuYlY0xs9fqu+ZloZag7Z+ZzabqHB+gYNukFFNNSk1Mtx2+bn0PN7Ol8UAbvn8x2KbPVVky4AaW26QqaGJMN/ZqA/AmrDeAbfJ3bFsR9mPATf2ULe25TX0WkA2S/X3+bDbmAbTF5y9XbzD2SAfgFoDb2PfYWcc/idUwm3FDxbJS9XO7X1bDWcMx4k7a9HFKHjyEVvRYCctCfNxaWelrDR8hBCfMuDkEy81YFvIFecTTTIf2rAYPtk2l0SpfmL0gfj3WaAWrIceVufQ1chXVANwuvVK32X8QdNNV/tl6zWlvg6AbADd9DIJueowkxcn29rr+bWAXC+CGebcNTICcFIsdYLcl/zYw3P5YOSk4aAURL7YAJKvZoJuZbezZpmAb+7Yp0OaZbaWCbcVUE/EkIEGz+dpKk6egZbvbvtoL5agHUQu+2l1x3+d7LOutw3xzDLU+kGZ2OOn3FpqwA2jb5+XWHzkvKTUZqX8G+MYsNwbSIC0V0G1S4SGsN/wMyWkDcK4sFGwD21jZwpijGVhDyqjMsTJ3WxACdw5bFzVAtvu+z3OfXY5akOM9BeAWgFuO++ys1ziH1eABt0OsBhQn8zk46wR/i51aWVPFsiYB3Ni4uyMrbX2ErPFriiVhn3w+QtZoSUy4sRrq4oGqnawGB7ZZoxWshru8c3MV1Wiy7vLyH3VSu0C3JC9drTqgG4J0mOmmgBv+ewh0g4QHTY0H3cZnu6l/G7PbVgymQc5vCx0/XEr0M/u3zWnKKdH34p951CW74kYqMTRmBLMoIFmaUM0peI8sE2VmG8A2ZbThuam/8e+bIbBNjxeJpFe8VFc4VI56ELXgChcqDrE1AkPAGzbqhxlwvVGvagvyMT82z1ozRtzW37B/n9WmxzRJqw9MY3jLpNoKdSWJtgtL8D5uDLyVlNhuANjM2w0gHANtvA3YcQDb5Fn82DzIpt/fe5J9P3gBtMWHaWgEctSCHCMfgFsAbjnus7NfYy+rwZlm/5rPuZECyOYbrF1MN6Nm52c1nD0UI+7oZaVo/Ly06YN+sJcbpE0f9FKrrJQbv2VGWWnr1SM+O2A1IG68TaJLjZam0QnDbU+jFayGEe+p0w+dq6hGk3X6tbmXPfqNDJoJZgtAgjOQXgpbAQPdjOVmadbecgDsOJPuGEtg3MUY79+2zSz+oQml3+HfxgnRnykh+s/0b+v7tSnYxjVAQnIMbGsQiuMANwHbXlqwTT3bWOI0ALb5pvRe7vs/8Txy1IOoBX/inZX3PR+SnHoQzvoR/9xPIk0sNgPatAaaF2ln0WgjdWZXaIJJSy2ZdCg8QSSmSNIWUM1+FqBNEk1NitqCd7B7gWxUHDFlMWNYAhMgW9778Su+Wo5akGNcAnALwC3HfXbRaxzDaoBptoFux7AaPpFUZwmmjuk2PqvhoqEYaWfzEkJaKZo/b94NaZMCbo34uEFu+liplxCzLbBGN5ak9ACrgWWkTkLEIJt59fTAtgONVhT+kW6vIw+bq6hGk3XkBbnTzfaBbmZEbZ5uvxYL+o+y2hLwNptxsMK/53PxdJvP6X25ZEkqjKlNvjPuYowsckCSD/+2Bw5MaP3bfkzeCQy3jnemzbl/nH+bW2zhRDv4tSH9TsE2qwEchCAJ1O1ii4Btkkb6QCUezIoLsO1OP97ptHLUg6gF934X/F7nt4/5xsCYCzmwBG0G0hyo1gHW9PfeK84fwwfE2WtbaEIHBnOhCbulpgKu8SOx4YQxZ15wIhdtYbYA2X6v+/dW7yZHLcjx3gJwC8Atx3120Wtci9XQlxL5BisPq+GiYRhx55ZtUXfkTTN6nfi00jcG3OAxBFnptJK0PABu48hKD7EaWnNsYTUY2CYMhxoSIk6re4xGa8S751qHzlVUo8m61hW73XH2gm6bDUEiyp5uSDCdzwlsNsz/AN348fnJz1YTAMzB/w37wA+OF2NUrmONz3UXY/r+ba2MH4w2v8jxwnJS+LcpqzirjP9219hYESxEUk8gS73jsANNI2XfzkpSqa0OsHyUHwDbrAZM24CEYLbd8sIe9do56kHUgqMuRWw00ggcDcD1wDhjxRkYNwSypXt7z7kb58yYbR5sS79TMI6BNZWkWjq2zM3yAsZlG3q5WMwe6Qb6Qw6boxbkGMoA3AJwy3GfXfwah1gN3jTbsxpMYjrUYIEFwaAb2G4qSxqX1XDxMIx4AGkAa2ZciJ+Q+bj5BtAMvNEAAnCblEuqRmFcOGNsbo4shc6zGiQgIUmIWEqqrLbEagDYFo3WiDfO1Q6dq6hGk3W1S3bTA+2sCWosjXl9tlrRB9jPiwWz2Uxi+m+XXJpAN7DdtCZgP/N1GyfFVPzbsMAB38wt/zZmuHV9M9sFjpWIc4RM8Jv+E1abeQCxXyeYaSkc4VEDEhRsq76lsBypCfJ7hCgIODfh/VFHhgISeDgjJOGu7qUc9SBqwV1d8j/+ZHYBcBiYvhdbYq8ZK443EjZcf9tdA9tnu2lZ6fq8Oc83k6DadjuPG3PpH38vX3MActSCa57vrmMF4BaAW4777Cqv0S9GxjyAfw/YCJ7VAHkpGixjNcC/x9gNnukGVgOAN0iJxmc1XGUYRjpIK3GaMMtNJU7NjL4hrbRBWukbfZuorFQZF5NqyTJUSKOkabn09IzV5lkNaLaQQgew7bFNI2VzbDRXBrSB2fZKdWmsBjRa02i0Lr0kmfbPVVSjycp0QTO8zD7QDXUhgW5guqntgGe7WX2A7BS/R90A6AaQzkA3eLuxWTVCFRzT4Py3N5QMPefABJ5rJ+/0c9LKSc2/bVouOEl6XAn/+e/qOnvumv8bmf9TQA5Ya7rgUlod6C22VI+yfQLbIEfdTiMNsO06V+7aR8lRD6IWXPuqxfHGGIF9QJwH49LP6t1m57LTw82frDLZOr868GZikWKMqx3H7I9AjlqQY9QDcAvALcd9drXXOIrVYFIiZTWgqUpyIgXe0FxZg2X+PeOzGq42DCMcyJt4rwlAGtJK2yaw9XFLJt71nNAEIjwBgFtLTz/39AZSSI3VUEyprsBqeKYa8iFmMIh0NCXQsYQIXj3Bajj3Ctxyv1xFNZqsW17l67/2rpoAtjL82ACYYW5nialju1ld8M9cExYLBudYYqpMN/P7ZJnpxZ6f3r9NQ2ow13IqtAFub/S9eSfISeGZCTnpBIDbKGzi61+T04/Y8+pkrzYkUSurDX5tFcIRntiPTUIQALjBs83LR1sJqSy2gNkGVpscT2RP3VWhaBpPv1o59shRD6IW5LiS8RoxAjECMQLnj0COWnD+2R2/ZwBuAbgdf7fcyZaHQDc0RywlUlaDSYnAYvAst76UqM9qGNfD504GM51GC7iBQTGppBEE4AbPNiSUspH35J2+oRGsP+mpVh+3ArLSNZWFHON0lttuVkMJoA2SIAXbLIlOmG3CaDBWG8A22Q7G2CYhClbDvd1pu84nV1GNJuur3BHHn+c+0C0lmGqqNYC0DttNmdCoB57pxr5uJjE1FjTYbpYOp+AbzvI0f7fd8n0widM8O2nn2Yfyd/ZvM/kongGyaTBCoaw2YzZ7sE1BNgHbALJhAQaLLY8sIRUbgQkVZU0lVSpNDbDt+E/U7bfMUQ+iFtz+OscZxAjECMQI7BuBHLUgxxUIwC0Atxz32dVf41hWg0+r+0tlQ8Z26zRYA6yGvodPMia9+ru5lwO2Rt7i47ZkH7eXWmSlvhF8rT8YcBPmxfJM5kXLaoBXD/6PvdqY1WApdJCQCrPNwDZ49CCJrjXFDlbDvdxBl5xHrqIaTdYlV+l+9x2qCZzeBjnoZsNMNyzGgLWW6gKsB1ySqclNsUiDh4UpJL9PlamCOccyU2W74TWOA966ATXwbwOTGHPpazNLYQmYa4cDan4n/zbPaMbcD7AN879YCAA048UW2AiUCMgxYA0BCa/UlK9U12C6gfUswQgMtvG+bRKp+MAF2Ha/n9zhM8tRD6IWfLW7Is43RiBG4E8bgRy1IMeYBuAWgFuO+2yU1ziH1eDZbiwlgrRUgTj8zUuJIEHiJg0ecfDv0ebt+OZqlLc94kHVW6jYMIA2rVb0VM3puZnTKwC3Rhhu8BhCM9j3FjpNVtpvtqzRAqsB7DSTkKqEyPx6knzIjLG9hHTKjRaDdsFqGPE+GefQuYpqNFnjXL97OaqvCz7NzXzY4NeJxRSAaJ4FzbXBLcp40A11wbYHexrAndWF04C3vn+bSPdfmhm91ljUEIbbd/hl8hwrixoITMCc/Hv4t20DbS3YNmFmmoBtANqw4AJAzRZcwGQzVhvmfvxNtqsKzP8TXbTpS0hbGWlISO/lk7r/PHLUg6gFX+NeiLOMEYgR+HNHIEctyDG6AbgF4JbjPhv1NfY1WGiKfFodDLHflL1gbAZmujlPtz6rAQmo5uFzWnM16tse4eC72BcCuLGsVEE3yEqfm08G5KbVnIMTqhI+bodkpUPNloBt0mghHAFePebX1m+0PNDWk5AeYDVEozXCLXPFQ+YqqtFkXfGi3emh+jUBp2lMt47EFJLR1YoXWqwuGOMNNSGBbrYYoyCdpVtz2I6TmR5mvHVZxFOwiBVwkzRoXdRoZFFDWMRIg/7q/m3GZka0qgQXSICBLrTw3I25H4CbWQhgseVJvNoYdJPkUWG6yUILwDZsj7rBzOjk1xbhCHf60Tz6tHLUg6gFR1+O2DBGIEYgRuAmI5CjFuR4YwG4BeCW4z4b/TX2gW5Dxtns4QMpEZoqx3Tbx2oAcGfNlTfP/r0Yb21DCLkTmr2nWhgYHX8hNvT+oCdOK0VDCB83pJXuAtzMp00brcFmC0CbSoiY0fCsxtgvVJev1CT5kEqIuNGyFLohY+xgNYz+wbviC+QqqtFkXfGi3fGh9jKgNVABc7pPt7a6YCnXxohmeakD3ThQYblkr1BmvCkL2qSmxobetiFo/dswZybZPidBm2z/jRc3XuoPeqznzHBriiXVRy1o3NsFaf05Ye4pQBvCC1Q+ykAbHkigdhJSlohKDTB/NgbaOvJRSEiF1SzHkOOGhPTe7oHzzidHPYhacN61ib1iBGIEYgRyjUCOWpDjvQTgFoBbjvssy2sMgW6Af0xKZGw3NEre2w2NlLEZPNMtSUzVONsaLJOZmnn2YVZDlrd/pRfxCXprmpbwcUNaKXzcwMCwtNKPJCtNPm7lkOSpz2hzrAZIP8FMQKMFVgOYbVuNVstoaBNI0Yyh0UIKXbAarnThb36YXEU1mqybX+psJ3DI1y2x3ZBkanVBw3ZQF7Ao41lu+G8D3kxianXBFmR4UQb+bt6GAMEK6vNW0JrBM8ytHEyjclKAbD9Vss8MYg6mkSTomhc0JAn69FCabMPtXsgH4ZRECrS1gQjq1cmsNoBtxmp+pAqsNmawmZTUfsa8LwnUHIyTWG2wEbBwHPNqiyTSW1z1a75mjnoQteCaVyyOFSMQIxAjcP0RyFELrn/W20cMwC0Atxz3WbbXOOTrBmaasRq8h481Up7R4FkNfQ8fa67AaNhiNWhzdVpyXbYhOvBCray0KdfMXHtkwE1lpUn29NaaemtTiKAF+LiV2uuAzTDIajCgLTVbkiw6BLa1LAczxTZWg0mIgtVwL3fOpeeRq6hGk3Xplfp6+x+qC7aIYmw3XpBR4A1zv9UCqxN4Nr9P7+0Gttve2rDZUFGs2Y9N5tY5z61YzBDA7Y2+q5wUixyPCKX5Mv5tQ2w2LLCIn5rIPQVoM5/ODtjGiy3CbGMpqXq3ye8w78vcL6y2NoU6/Dq/3ufxmDPOUQ+iFhxzJWKbGIEYgRiB241AjlqQ490F4BaAW477LOtrHM1q0MQ6MBS4uVJGA8uJeswG9vhZLHi7lFjnmqtDrIavA76pJJQQnLChSdXKnmDq/X0isqfvjcmePukx+QwJw60sCn50WQ1ouEz6Y6wGNE+SQNcmkSqrQdkN4tXTa7Y8q42buWA1ZP2AjfRiuYpqNFkjXcA7P+zRdUHZbgDPjAlt8z8Dbur3ZqBbWoyBzBQ1ZbkkC2bwUlORmYKlhnkSgNtCAbdPAdxcKA3kpPBvA+DWnJ0CPfYFMRaZsZhVMmr+bCrxFJANbGbv0yasNmM1ow40ym6WeqBsNgtEwLbq8dllNWPBJeb/sa/0LY6fox5ELbjule3Pse3R7Rvw/jRnZwKiu3aZqna88OO97nX7ckdDOvi5J83WBvHvK41AjlqQYzwCcAvALcd9dpPX2JKYKvOMzbPV7BoNEfvw7JATmZePb66swUJjhQbLGHO7fHzwepaWd3aRyDqC+4y9zWcIoBuMvUX2hKQ9pJrW5YYqBtzEq6fDanChCFsSogSwwSRbGA4VMxukKWNWA4A2pJASmBJmug25UsiHst4eI71YrqIaTdZIF/ALHHYX6IZ52eoCWNAIyQFohrqAOZ5ZbLroYsE75vdmTDdbjMF22Cex3czjbbPmukMEeeiSJiX82WYsHX2twXB7ox8NmMPwx/ykx2rGgTSTYnlkIE2OC2AsNrxWwfOwPbf+bJibBWQzRhvmbUsf5bkfnm0JTGsBtgaS0fR7LLSYRyesB2TBxhhzErpgYFv3vUdDnuNeGPc1ctSDqAXXvYbd+ZW/9SowsqHNBnOfAW4baOz7H1r9PPfmFt6qBffPO2PMVeftOdZeu8HJ01+xne8wzqfvn/bYAqMuPB7XiNPO55rjctorn1ZDLjvP08flkvfy1ffNUQtyjFEAbgG45bjPbvYah1gNJgnd1VwZ0GZ+PltSosWCPlxztUtO5H3eDHzDoFxSG8cbVDmrqgDLbcVAGgA1BCe8NjP1cUOa3gd9az5ZEvVUgwm3pqbcUF2WbGDNrAYFyapCPNfEGFsYa8ZisGdhOCjQVinQxvv1EuiUQSFfwgJsG+8+yHvkXEU1mqy81/UeX21fXQDwBtDNwnYs5dovyiA0AQ/PfO5LTG1BppWZrmi1XtFmA8BtQU0JfzYsWHzQa/1O35o3frzAv636ZDAOgFsNwA3+bQUa1pz/PINNm14LPsC869NGE5vN5v3Wo42Tp51Xm4BomP9RB0QumhJH1Z8N20iQgp/7NRiH5/9gteW8E27xWjnqQdSC617Zdl4F0AZQbc3PG1rTZrPCsgZ7WeK/hwE3+2xbuIoD1dNnfvcX591A+/0BHLsAm91Azr73YH+7ECDDtHrVpuT0cb8MyNq+n/cf7/Tzu84n5lave52zz32UHLUgx3sKwC0Atxz32U1f4xJWQ7+x8kw3/pvKUbm50tS6LcabMuoAull6HbPeesy3q9a5i0d8QyVkpeWGpuVKfdwW9A1ppZNP+glp6RQyqBm9NPB4W9JDDc83oqasqCqdVw+ANm6e4NOmYBs3WsZsMPDNGA3GaDNWQ32Q1cbt4KlLaRePURzgmiOQq6hGk3XNq/Z1jzVUF/Bu/BxtCzIWuGOppObbBjYb1wBnOYCf0997dWG5XtJms6CCEIQwY8DtsUIiKZhtb/z8XL/TowJuTTHnwISS0KwKY6RljfSXbE6tIH3qgUltFMwCpqaLGl0/TjTB2hAPAG1FWmSRQByZ+y0YQcC2bi3ozvuyONMCbcKUg3QUnqDBavu6n7jTzjxHPYhacNo1ObS1jKcH27DAsKb1BvPeitaE5y741n53szmlpJJVDADvKyz9iqIBn3+3wLrN5BoAMb6IfLBTi3bKJfvv7xjQZjcAd+z35WMAsGOPdej+2fX3Y85h37F37c/17RAD78h76FrA3thjee41uOV+OWpBjvcXgFsAbjnus7t4jXNYDZZoal4+h1gN2M6aMma7qZzI5KaWXtcB3yxkwQA4l2h3agt16UAnTkMBBzZygNuKnusFvTYL+j6Z0c/JjH5MIS+dM+D2UgOUI5pWBTVVRTUDbsZoM1mosRqU0ZBYDq7hUiYES4eSLEmarWA1XHp173v/XEU1mqz7vg9yn93BBRldMAH4BiY05nSb4319MJDNADeWmEJeimfeZ0mL1ZLW6zkRzakqZjQpP+mhfKen+l3Btjd6rN7pofykSTljFlxZGOAmbBEG3bhW9H2RXLXYqStqG4zWycYx2ZRFkoC2nZLRfhCCMdrEp41ZbW6hpWU2Wy2wpFE8K/uZgTbz+ZTkUU41pSqF78i9Eazm3J+RW7xejnoQteC6V1bGE4Aa5qoVrTfC6F1vFrRaz/lZ/hu/F8ab/DMLEswr7WIt/6zgG88DTtWwe4rb9uj6CiBG/17k5RSb0j0u5AGgnWCQVod9DcRBIOlYttwxwN9l99lFgBvK5V7a3uHzP3T/HHV+nfHe85oHr8tlY/kV985RC3KMSwBuAbjluM/u5jXOZTWYGbZ5+RzLavCpdZyEt1oRwDZLNoWnjwffzEsosd/64Ftv9etUQM63Kvyzm9wxqSWhTlFQVQjgNik39FgDcFvSa7Okb5OFAG6TOf2YAoRb0nOzpqeqoGld0qSqqYFnj7IaJBjBy4ja/zZ/ttYQG8wG8/8JVsPdfHAynEiuohpNVoaL+QVfYh/wxnM0Eqmd1JR93hR8s/pgTGcAbADbDISTvy8YcFsq4FbQJ9XFJ01LMNre6al6owc8yg9mvjXljKpCADcELYgHkoJuKtUa9kRqq0JrUd5vQtWLTYqA+LDxar8EH3R92SxptGW1SRPswxAc0MaAm7LaCmErt16cyl5WMM7kpsJok0ab2WzKaOv6tAXQ9gU/Vmefco56ELXg7MszuKPJRQGmeaBttZnRav1Jq/WM1ps5rdcCvLG0lGcb9X1MwSoaqoK5pJjwXMPejQq6CRDVB4R6IMaZwMX5qsrDwM2+0eZ7UcGhnQBOek+nvJZWAS0LHfBo1xgNsezS74Ze+5TzGR4Ff17+/Q8BkTuOIH5xOxiC22N6ImNQGd8YRqtEW98ZhlDgIYB073W8fCyv+6m+/dFy1IIc7zIAtwDcctxnd/cax7IaGCQDs0GbKzbD1oCFxGhQJgOz4NzP1oQZ6MbHQNOmxzS5koFuQ5JTtpkdkp66oiLfPdrWyg+2gWrWVqXnHrjGLZf+zlJGBXAraFpuWC76VK/otVnRt8mSfkwW/Pg+WdLrZE0vzYae6oIeqoomVUNNBYaDptAp2Gb/3YJs6tEz6NMj6aPS/Pmz1/8K+ejdfaYuPaFcRTWarEuv1O+7/1CjY56bDHf1gDeeyy1gwWqEspw7IJzWjflqwYAbmk4AbiV9UlO8M+j2UMnzpHynupjxA4BbQUsOWkiAWwLbxA8pSbhsFb/DfutfK/syLy2DwHCQagrg1pWOGrPY2GzKPjGwzbHRxGtNmW1JQipy0gS+cfCN+bKhPgBcM0abykaPANr4vGP+/30/hFbx9Rrz9wB9lKUw3e3h74Vz7omoBde9jUQuKhJSAdbmtNp80nL1Qcv1Gy3XHwq8yRwocxo+z/D9xZwg3xvN15Hl55hDFHSDvJTnKyb59llcXaBi3/1w+F5RdEowsIP/+scT4GffvkJZK9LLGCimVjP2fd4DOAbS2FztciTa5ZQhZptnPssiu/3bOu++hdsxaaC9RfvBwTpKJivXbzfY1gVYZTt/zbeBqk5vtAWGHXe/HLpXOufrerHUtxg70V+3zjU8Efg7eDf+fhvk6g3GHrkA3AJwG/seu9vj72uuMFHvYjWYnAjPidGgXj197x6WEmnSHQNvy6XIkrRRS8mmzufNXjc1eOr3lsC3PdJTX2B8oWilol0WmwFtANmwPeAtSRktqCoLBdyIHuoNPddrZrJ9a9YMtH2frPjxOtnQc1PQU13SQ1U7wE1XKTVltGK2g/n6qEcPN23CljiG1RDN1t1+nC4+sVxFNZqsiy/Vb3+AQ7WBE02d1NSSTf3iTApbSBJUkZQu1wtab2a0YdDtg1ludfFOk+KdmhL//cFy04pmVJAAbhuAbuyBBLNxsNyksRWWhz57jzdlgGxfKJnnrRnoAGydIISWZcayzn7qaMenTdhtkiQtAQkCsgkI58E4DtEZAtkCaPvtP1OnvsEc9SBqwalXZf/2awbcREIKsA0A23L9TovVL1os/6LF+hctV++0Wn/w3wHM4R+zWxlsEz/fpnyhpn7lxHoB3R4YnEdCPW1KXl9mwK2Philjt6/e2DprBjw8V6m/xS45pf5+jzywnV93HWOYwSTvp/uws0pnamCzB5qS1yajPQIQpnHpstv635+7YJKeVwccM9bd7uuejrGXUTg0Fm4cBvb1n00bl13stbRgNODH1rIhW2GpX24yulq3Luq2nbHdHoMu2WEHwmrkBtRdA9pKXTRI13E/cHjdT+nXO1qOWpBjVAJwC8Atx312169xDqvB0kiNvWbMt760yP83A3ROhmTMiAS6Kftt0OfNAheU8cahC479xjV2D53ZpKImIWWAjb/oKNBmIBtLSQG2lfzcgOFWgblG9FhvmMmGx7fJWh/4b6LnuqTHuqJprYBbkpRqE+YYEIMNlyaPOjhw4DvSIXfTu77N4uQOjECuohpNVtyKx47AMcCbgW9sE+DYy+b3hufWz3NJq7WwPwC4Ec2Y5VaxvBRAm7DeygK/nxHRgkh9j+CJJFKtVQLcLO1PpFlmVm6st07nlfhsQq1QCal6Y7aBBGZQrv5pDLS1vkpt8rSFGjQacCCMNWa5MaBm/y0AmwQptJLRko3QW1CvPZ9UqTqX6BDL4NjrGdt9nRHIUQ+iFlz3fmBvtvWSVps5MzOdi3YAACAASURBVNkAri3Xv2i+/A/Nl/+i+eo/DL4BhMPf12sF3MpamW1P1FQvNKm+0aT+QU31SrWCbiVNiKhJDLf1WkAc+Sbck8zz91qR/g38de+b3iUp7deCndJMA4/2scN2AEwJcFuDJdhDEz3DLQFvvbeSTt4DbcMMNzn/PsurHx7bZ5V1CHLy4h3m3dDQ7vGC2wKjZP/E3FZQVZiTBkb2X0OvtQFa2M6NbwdwG2DF6VvYGov0KjuAxEEmnpx8e4JD14x7rS5TVy5FG1oUBO7uNc5RC647Ew4fLQC3ANxy3Gdf4jWOAt48q8GYak5yagCcgWvMhnMMN/zsQxVMZmrhCiYzBWPC+7v15aZ9wC3R6wfqrxQUhbIc0GbSUX4Gs01BNjzXBdhtJTUlPNkKeqgLeqqInhpigA2PVwbfKLHbpgDc2L+tprpqhOnAjVY/cS7kQ1/iA5H5JHMV1WiyMl/Y3+DlDgFv+LvN0VvMNyykaHjOcg0PTwBuklZKzHKbM7hmIFuRmG1z/jvYbcIakaQ/AdzE061lug3JS63R8dKbbb+2BLZxEqABbV4+it95wMwHJLS/7y6kCHPZ2MspaTQx2SBXRUdsqaNcpbbulADafoMPz5lvIUc9iFpw5sXZsRsAN4Bo7NkGGenqF4NsM4Bty/+V59V/+PdguWHxAf+Qai/sNgHbpvUPmtR/o2n9neryhariiUqw3Bhwq0DyZU/NnUTeHpC0PbH0tZOKHek0NLR2vVUDPBAz9HMC3DyTTqWk/HI9ppsuqgOwsffWeU1j73mwTadM+XZv7LYW8OmfM95X/3Plx4b/tgUU9lluCgy1aGbnmN5bTw/njmlj4cZhgLWXALf1hoFHAdvWtAHIqieM33XfC0Asezfdse2AdYPBpD2GmY9Z6AFu6Qy8HNiA3y3GpXLpErGhpKIUwC3J4xPbza5NeLhtQaoZ7AWuOxMG4JYYQJ62yxObo/EKQH2Maj/H5YnXuMUIHGqu2MdHG6xDrAbzfvNAnEmNDGyzbcwvzjPevL8bfmaZqT33pKZ87w4Abt6fjWWjCrAlr7YS/hnCbAPIxg9mt5WcOAqG27QCg63gB7zanpnVBgBOfvdQAZiraFJWVFc1VR1DbTXYDlbDLW7nL/OaORosP78PSRaiHnyZ2+UmJ7qrNth9ZbJ/LzltQ3KEAcdNKT8gE10wi63gB8A3eTZmm3i3wWBctm9ZbpIC2AXd0ApAcmoJpkPfYywcQYCultnmUwLFnFxSQmVxpAucdYG0rb/xvsaMMxabMOckjdDYdcNsNm5FY4n/Jvf3Pb1ojnoQgNt1r7gAbkgk/RQp6RKA279otvwnfS7+X34G041Zbqt3lp7iH8B6lpICcKt/0LT+SQ/N32la/aS6+kY1A26PVDDLzQFuWz5u7v0Yw214Ghw0WDMp6pB08VjALc1dHnBjnMkzylovza4EVcGlHsOtw+LbxW47AnATut/QayvgOAi42Zji3Ny+LbblgK9t77qWrabsr61xaD0Zbdq3fYTFKGAbfzdLgJstJhm7zYAsQyCtzllTtKGNAbQ7b/ltAHRjklJnyucBt1ZSuoPFl4AiAGyqJkK/VVb838x042fvSxmAWwBuRH8noh9E9LJerx+Wy2V93al6vKNFUR1vbH/nIx8C3g6xGsBaAyDnpUVJRqrSUvP84Wf1ddsKVfCppiYtdc84D7aeHaCwJ7BtB7ON5aN9sE1BNwHcSpqUJQNuD5pC+qiMN5GZChg3qYQNV5cVVXhwkyaNV9ebDQbdwWr4nT835763HA1WAG7nXp3Yrz8Cx9QH78MpYJs8hJkmbDWAavzg5hOJpObZZmEJAtB1mW0utZTnfQPaRFo6xHbwss1uIilAMH0wIDYQlrAFotUkstCWrczzfVpUwRwvx2SQzQUzaGu3dUMFyBafMT8COepB9AbXvecEcIN32yetVm80X/1Fcwbb/sGA28fyH/zf8HNDiMKKE5vBcJuwdBS+bZP6Jz3W/0UPzX/TtP4bNRVYbs8MuJU0JdpUtN4QrVdKluCiPgAKbQFuPeStZ7mVwDY+VM/fzVm42PwlWEoLjnT3l2Nse8wZO8x7eBktS7e3GsE+dXYumOP7++prdN6/zvy63w6XGR0s7+cp76UEwW2ft50Bdum2Ycpcj63XMuKYBKcLQO17MUsDA/8MbMLCvxyYP5fa4xizjWunYzWmEemxx+w6pPnDzkGJCls86nSp9wFuBiS2N01HVTTge9eR2pqM1NhtFQA3AeEMdLOFKH4O95zOxJSjFlx3Jhw+WkhKg+GW4z770q9xEasBIJoCZpZoZ4CaMdo8wNb3c2MGXR9w098Z064fptD/0pq82tSzrU0hbb3ajN3GclLHcKurin3cALpBWgpgbaK+bvLf8jekmWI/AG04BhcRbd7kS4mBbMFq+NIfhhFPPldRjSZrxIv4Bx56FyPee2zal3MxFReAzNhpCEMAW43wYABO/ztJR43J5kE2A+3wKvhZGhR19uyCbqm9kqZK/I50HuaFGAPbTOJpPm4KvqnUVDzXRHbaBeXsdx5k84mn1j0MdxEBtP2BH5oj3nKOehC14IgLccImHnCDbHSx/A/NVgK4fcz/H/pc/oNZbvi9yEqF4Qb/R8hJmxpy0p/0UP8XPU7+h6b1f9Gk/E4Vy0ofqSgEcIOkdAXAzSuSPJ7mQQsFQwT8cegU/76dk1T8p8r2HuBm4JkBKwN+W7KI4QfLSfoxPXekoCJ/5JnYnWtSWymw5AG3dPDkC6YedepL1tah9nU7dmIGIxpbS1+73y/wIBkzi0uGBwT7oJRnzLkjdcZc6tI+wE0YXsJ+TgtGGDNl+nmGG191lXCmhSMFtABgySmbvDQheLLQpWPVnmnnptkNdOlpSZ1tQU3ZeyhYomvjwCm8zHBTkI2JCSIrZWlpJ0QhALf+lJOjFpwwzZ29aQBuAbidffP8iTuew2rwIQjs0dbzgcN/J++2PsCm/23HMKlSAtt64Qktxdl5NahEB1yDJCnthSRIKqlISdnLzfm4AUwT9prKTDW9FEBcC7TJfiJXdbKhYLP9iR+Ts95zrqIaTdZZlyd2OmIE9oFvxngwUMyANwHKmAsn4BmnjrZyUZ9KKkw2Adi25aMiv+kw3Kwh6JiKGyPBgW9pnvZMNy8B9SCc/V5lqYnFJsyFFtAzgG974AJkO+Jm+sM3yVEPohZc9yYbFXArn1hSWmzq/Qw3W05Q8MbPya2BvgAlLbbkgDcHSKXUhSGroR1m+sJs8gb/LXgn97SXUCrbK7HxjNmFOtAD73wERHptm/Nbr/5t4K17HD4/O3bnPbRAD7PpkjrToYh9HFLgrS5Q1WN7CYjorZq6klYGHBWMSkEXWsdEUipA2W5JaSvVTOBlT3bL56AMt05VSqEbO95HPwHWvY/ufaUD2gFc/fvclpQG4Hb83JOjFhx/NudvGYBbAG7n3z1/8J7Hshq8pIjBMl2xYQDNBSPg9wzE9bdx23uQjX/WLwEWoMBfIXoccqEpd0MT+sAb2G3m4YbVFi8z7YBw7PFmKaYFg3NYtbH9uf1yBqhyewSr4Q/+mJz01nMV1WiyTrossfGZI7CrRsjhzAmmy0yTFfQ2cVTAN2Ow6TM3c91U0pbZ1j+2O3nR2uiM7MG27s/MeOsEGhjzwAA25kzrNscBbPzKoZM58076M3fLUQ+iFlz33hpTUorghNbDrWCGW1+26b3OjC1l7GKATMK0Ul6SAkEmDU2z4xDQNOjtbVEFRgJTFtcW4GZj7NhsnaAAL+2UcwO45P+1UQH2rdqzzvqMNidldWy1FmA0ulafSWXnIQw3KReJ96dVS0epffmBr/heSuvBNu+7pq/tvMuY/ZXaBd0vMdzMx83XTUv2FMCuTf7UczS2m113D7gpcDhcoxUw3fpodIHDDuC2KylXj1GAxZZkpcJqC8Dt+LknRy04/mzO3zIAtwDczr97Yk8pQjtCNoxrwF4EHhwz/zXwGLSg9JlrQ6mkBrJZak8/qVRarfaf1a4+4Gb/zTwFBdswoSXgzANw9ns19uxsw54Palqqq1y9cPbOHRINV3xg9o1ArqIaTVbch7cYgUMAnJzTPiDOvNm0siQJqc38vWZk15tMTVSnQigg1pebekDNkuXkd9b67X6Z4cWWW4x9vObXG4Ec9SBqwXXvizFCE5rqG1XlM1WcUmqhCYUwnvakQ8rs46WM6icmOyWZY5qlfBIiYzbmNdYFsOQ7tmODqUxVYax2QAdSSvme1tCYtDitoJPbcaCnsARSN+0mn7Z9gJtf81b/sRQA4BNTMR7i4Saj5tlZ7UyvQsl2+h9kvPUBN/Oms/rkwDa/SO/SOo2pjZCETkqpgqRW8USSi/dofmiGlppkV99PLxgxjfWA77UKdXUT/wY9a3G779saCsceNMCNQbcUmhAebsfOPjlqwbHncsl2AbgF4HbJ/RP79kZgv6TIDES7z8aCY9p0D5wzUC2BbGYAukNK2mGhO1aBtUiDjLdeoAIXhR4Yx8Ca/q4P4MnXj+F/AbLFR+TYEchVVKPJOvaKxHZjj8BxIJw2jracYgyNtLxis35ylLEuY/v0O4yFLmiWFksSE82z4fbN8tqQBYNt7Nvljzp+jnoQteC6t5QAbktabWa0Wn2wT9t89R+aLf9F8+X/yvPK/Ns+aLVGMAw83Gqqykf2cZtU8HH7QZP6bzStEZjwSnWJlFIAbo1LKVXPyv6XXp6qbO7q+agBZuOkS2UWM0riWFwO/GrBsRZA2j9f+6yFAR+1BLS5sAAARg5oasGe1l+Ogby0qO+4bj3Abb+U1PAj82djU7mtL+7++3qH4bY1t7ul9a0v/70xHwpNSEBZV15r/YkFwImc1IDSoZAMXfBX/zceS36r/UCINqXU2+7wpgl02yeNtZKqi14D91wC3Ax57QBurUedgG6RUnrKzJOjFpxyPuduG4BbAG7n3jux3xEjcAwAJ+3UNhjXZ7AZNT49u0Kc5v+OS2pbCRMnwSSmPZlpH0Qz2an/vXyP6VLM+0MQANsRN0VsMjgCuYpqNFlxA97zCBxs6tLJ97/1d/97sA/tvPGhZZL9rLSY3+/5zvm9zi1HPYhacN17htOUGXCb02r9ScvVOy3Xv2i+/A/NFWxbrH7Rcv3Ofwc4h38lA24PDKw1CrpN6h/UVADbnhmMK4spA24IbWEQhoEzn8ppK7+tjYow3AYAIAcC9YElf995DzfBZoZm1XYM+e/4juwBMtvFA24GCDHhTUEnBYq6OhV/fTxzrAWAEhusbQK201GPvMz83h1Vqw/AeW83f0jD49rh6YOU/XPvMei8tNSBYO1767LLpGey3FYP2nGXoqw3lfx2gMne9et4uLl9d1zr7bHuDawrn+0Clg/H0HO1YLnkX+fv2QhN2NVXelYoh024+6bTn97p4l8AbgG4HTkVx2bXGIF9BduXAgPVPBhnP6fVHz2hQ18CpIxs+zGk1ST9uwfTtla6drz5aMCucVfEMfrF0grpGEU1mqy432IEYgRiBO57BAJwu+/rM3R2kgS5pPVmQev1nJbrDwbXALItln/RYv2LQbjV+oP/vt4o4FbUVJYTZbk9UVMisfSVGgbbnqgqplQWEyqKmlNK+buwAm5D59H5XuqknQK+qaTUyQn79xofcygUYVCC2J7B0HdxS7b0vmj2fdySTZM08uAlN5e6NnG1GwShUNR+XHDnq3iQSDbaBf7sYrj1Ezv7gQnupZ1PnB8PUbyahLa1SegGL/SPY0w3j3iZPlaZ3867b/8w7/dwk323wU//HbZzfAtecICrJbK2gJG/3wJw61+fHLXg4EfvChsE4BaA2xVuozjEpSNwDGjWAeR4zj/MaJCS2fvX+yKxn9OgZfdOVwwuHffY/35GIFdRDcDtfq55nEmMQIxAjMDQCOSoB1ELrnvviQRwzUDaejNnUG21AdMNwNsbA3Bgtq0YbJtr+AuwLRjmA3DDA0y3R2W2PfB/G9hWUM1hLZsNHrtRpd2Am4I55n/pJaXOw20neKLDZSSwnQqWXefmv3v3AScOqjFRqbzC9nfzPtBzgtzVp7KqnVv36g8BPYfBn+6i+5Hnt3cc2rPaJ5PteKZ12IPD93T7WRfA7Jx/x/Rp6bh9wNYF2DH4usV4tD0Pj/k55/6V98lRC3KMTwBuAbjluM/iNWIEYgRiBPaOQK6iGk1W3IgxAjECMQL3PQI56kHUguveA6LMAOi2Skw3gGvs6cZA20yBuAX/XeLEAC1BHgaWW6PA25SBNmG24XcNFUXFclJbQj6g7hSGmmek9bzE+vt3pKRHpioPM9q2F8MPgTC7mWR7rs/WezvlWlqAgsOeDiyqizXZKWDQbvBtiz04xCZ0b+cg0LW1f/c8/f4Hj7V3yE8A6gbeU/ce2w6mkJc+ZYxPueZfd9sctSDH6ATgFoBbjvssXiNGIEYgRiAAt7gHYgRiBGIEYgQOjkCOJisAt4OX4aQNZDyF5bahFbGnm0pMhdUmQJv8fsXbyj8AbhWVANUAvBUNs90YaAOrjX/PUV6J93UIcBM/Mhcy4H25dkhD+6Db0W/+gNS0f5y+FcvZ1iyDr9sPVjj6XWxteOx52Xa7waxjJZig+A3S7/TcLEwiGeP1WICaWNADuwbPq6Upqm1dP0Ri+JzPGs2+qsgHE21LkCzH46yX+h13ylELcoxbAG4BuOW4z+I1YgRiBGIEAnCLeyBGIEYgRiBG4OAI5GiyAnA7eBlO2iCZynMKqIBuJjEFwLampYBxCrbZ+Mu1FtCN5aUKspUFwDYD2jjKa8gkZcc5DnhxdQAqAVQE+3ABYzexTzmH1XRFQOikq7y9cQvM3c85XfiWxt19H6PvANtv3BO7z6PnqAU53nkAbgG45bjP4jViBGIEYgQCcIt7IEYgRiBGIEbg4AjkaLICcDt4GU7aII0nc4YArAGAAfAmIBuHKiQwTjJG5R/HBhAVwmAr8cwSUjwrq009rwZciY8/xyOYaMeyuo5/0dgyRuD4EYj7bzeg24ZMFDRGoNrxV+m8LQNwC8DtvDsn9ooRiBGIEbjiCORosHC60WRd8aLFoWIEYgRiBEYYgRz1IGrBdS+cB9zEz01SQdfq7SYppu3vW7gNTDMB3fDMgFsC3trfD8UIXPcdjH20PUy2I8DAsc9uMJn15Be9FcvtHJbgyW8udrjBCOSoBTneVgBuAbjluM/iNWIEYgRiBPaOQK6iGk1W3IgxAjECMQL3PQI56kHUguveAwKmyaIWc9wYbENq6YZW+iy/EyCuD7iVDLbJo+Lk0va/lQN31HeI676rax4tI+C2C8DbK1mU87skWIDVucdmC5wAMh5mfm2P7WXv4+vDu9e8c295rBy1IMf7C8AtALcc91m8RoxAjECMwFFflsemjUeTFTdijECMQIzAfY9AjiYrasF174Eu0AaQbUOr9ZqfF+s1LfHz2gC4LuBWGdBWllSXJTVlSfidPYT5hvNVb7YtUGd8htMg6HMQNLrgvHYee8cxd4VEuMu89R5O8QxLxz/jPe14Lx1QTJMwOM+g56V36L9PupP9uZzy/jsvcsYYnHSSsbGNQI5akGO0A3ALwC3HfRavESMQIxAjEIBb3AMxAjECMQIxAgdHIEeTFYDbwctw0gYmHwWDbYmHgmzz1YpmqxWDbovViv9mwBtegBltANqKgpqqYrBtiueqpKYQAE7Ybub2tku2KEmTW8GPJ72LfRv3QJaDYFsH6Tr5vPYztIYAHz8uO8ZoAGDayR478P5kP4v77I5b59w1MXZoZFPQxi5WXDrfgfd7JFh2DNNt1xjsZdYd+fpXu/3+0APlqAU5hjYAtwDcctxn8RoxAjECMQIBuMU9ECMQIxAjECNwcARyNFkBuB28DCdtYHJRgGkA1+Z4rFb0uVzSx3LJzwl4U6abAW4A2Qxoe6hreqxreqgqmigABzAObLeE8bA/nD+9PiCzBxwzoMQxtoZ1kEeymA4Cb73jdIAae08t44/flR1z8NgD71XiKNK/fSDTYXnmSZe9u/E5klL3Xvmtd3BKgU/bcz7ympz7FhTUld3daw2CayOfy7nv4TfbL0ctyDFkAbgF4JbjPovXiBGIEYgR2DsCuYpqNFlxI8YIxAjECNz3COSoB1ELrnsPsFebA9tmCrS9Lxb012JBeAbwht/PVF6KMwC7bYqHAm1PTUOvTUNPDUC3mqZguikDDnEKgGQkAbWDzDgG2W7JpSB27p8StIynJcfUA+9kMPVQpYOAGyNGcn7umB0QyQNmPbBtGzzz768PLPLopDfYZZoJQzD90x8V0hreZ88togpf3cKP665rM8C6SyEaAjK60eefZYzsPY7EYNzJ+mtfV26bA6DudT9OcTS7s/QzO7bdzNgDHoBbAG5j32Nx/BiBGIEYgYMjkKPB4i9z9qXOPcuX9w2tox4cvE6xQYxAjECMwNgjkKMeRC247lUE2Aa5KGSjn6sVA2xvANvmc/rX5yf9Zz7n/35X0A3b4h/YawDbnuqanpuGvk0m9ONhSq/NhEG3x6qmicpLK8a6BgA31ZIa7LPF4tq0QFT6G4M9tseGwbAeireFz22PmAOROsdjfEZAI/3/gh11gbft82yDJ4TlJsdP4KJJZgcAvHRuB6Wg7VkN3QHHSDAFDLO9t0W86Rg9MAvvQ/bjC5KSbPn9DQBu8joamWEI307ZsIzdrriD7nVPaM6W1Je30/Nuf+6DbzKGffz2up+oOJpd/3QfMMu1oLIs5b7QR3+7exy5ANyiwbrH+zLOKUYgRuAPG4EcDRZ/zQvA7Q+7s+LtxgjECHy1EchRD6IWXPeuMHYbZKNgsr3N5wyy/Ws2o398fPAzwLdf8zn/HbJT/AN7DRLSl8mEXgG2Taf0X48P/PzSNPRcg+VW0aRAkAJgDiyOKRC1BbF0gRFc42GV427tI8M24tzfBWP4vwWkE8xIuWQO4OKvF1skMj0nAwh6zC271/39aIuA6dnwoQTeGdtLjm1SW+O27ZeUtrJNBze2dmw9P7X0lvR9ps9mB29r3/TWa///7L2JluM6riUKy1NE5HCGqrrvru7+/z/rXt11bw3n5BCTh7cwkSBFSbQtM8KZ8CmXM2yKIkGKIDY3gCBHHrMQ+00BNxpL5eUpEBcrZ1ClBHDxOGTOuCyhAhJWBtykXvMoJCBbF0Edgv1I1gHWdcBt3iWkWFsLXdCgG+CAmwNuLeaZ38Ml4BJwCYxKoJVSdSPLJ6JLwCXgEnjfEmihD1wXzDsHMEkCgmgYq43cSAVs++fTE/zX9+8Euv3x8gJfnp/hWwa4Iaj2abuFXzYb+Mv9Pfzt4R5+394R2+2jsty6BbHhELVhNjq3vxe2v+QKakCxIvBiRDEIuIUyQrEqHN5FtC22KjDbAuCmII6wtwTAofmorDYFobCv1n1WE0cQ8hOvZ/IcysYAUMZPNvO+jU6n4kLLvw9lgJWOq8CNi18ufSUJ9hlu2FgG0xIwjPrGmWu1URF84/v2GG464mEY+hkX+oBbykYbYuARyGrHqcNkHR0sCsCbM9zmXT+GamuhC1r0xAE3B9xazDO/h0vAJeAScMDN54BLwCXgEnAJTEqghZHlgNvkMJxUAAE3TZLw9fUV/nx+hn89P8N/f/8O//fbN/jvx0f6+w8E3F5fqSy+MDECupL+st3Cb9st/PX+Hv7zwwdmuW3QtXQND6slxXlLATdlmOXNjOBKwraK/oyKIBHIxJgTIkEavk3cRMeyUAb30+hSyveynLHoU6ogDmZbTUAdw3oLgJuGuBAw6nhA0E2abAC3AAwRKNR36wxS6bmYZsy8ALoJY4y6EQGwRLrSRQtoRc9S4ZvlQGhwf0X5RrAxuJWWADfjXpoCboUpadlxChxm8uD2RtBPqHb9ytRlEUE2dV1E+Uqm3NSN0V1KT1ogzizcQhec2bSTLnPAzQG3kyaMF3YJuARcAteQQCul6kbWNUbP63QJuARcAvNJoIU+cF0w33hhTQq4IbsNATd0IVV22//5+hX+/v07/f3H0xMlUbCAG4Jqv9zdwe93d/AfDw/wPz5+IODt9y0DbsiAu1PADV1K98hwuxxwSzOdsjzCvBAX0iRtpgA6DM6ZIP+B7SaYmwH32BtSmFKEt0n8KWVNiauiBdyY1XYAAtvQTrVDRdcru62DLtRDNxK313xsbcIC446rYJsB9Pr9NXUhLtnxfZImma/YDVa+0Hbq7wngRtKGI2WstfKU640Lq8pQBoibKEAeySmj8Gm4N2XUKeDGrrccGy/vAw+tAoIdgZgEtGG8MPqU+GEhkYMDbvOuIOXaWuiCFv1wwM0BtxbzzO/hEnAJuARGJdBKqbqR5RPRJeAScAm8bwm00AeuC+adAwi4Ufw2yUqKiRL+8fQEf//2Df63AG42lhuWxRfGZ4ux2+4JcPufHz/A3x4eCHD7vN7AB8xYSoAbkq+OsCfAzcbvEgBIg/KLe6XxU0xwJJxflv1G/y4w3JSF1ZOUSbAQGHLGvZXr03QJFnATQMeAN7mLawDa1N3SuM8yKIRgkH4uGAxKYovlrU3BNvyVXTgjYGnTDShRr8fVMz8EQIsbZG5YyERqWXwABGQFAho1o+BSWnIBTtiD8ZZFwE3BOOOSaklvYbylmkDosww3AdsQaGOGmwFKCSR1wG3eFcQBt/8FAP8JAH8FgF8B4OPhcLjb7XarFoKe4x6uVOeQotfhEnAJuASuJ4EWBha23vXB9cbQa3YJuARcAnNIoIU+cF0wx0jFOq4NuN3XMtyMK2gOqilOZvAy6kAa6F8ZYKmDqBSM2SkV8DP5FzihQhZTTLJsYhyw4FKK5RB0M8ANtwEZX5I1fcil1MYZQ/DNMtzwt5ILqTDZNB9EuBd1XoFLTUJQ5H7xQGM9XZHfFvDKYtIEMybM8NN5U2C4KQMt5K7QdmVJEmLAOJG4gQ2tO7AB/MJsAHDItgAAIABJREFUxXukOCH/VHAp7ZbMcnPAbd71ora2Frqgti2XlHOGmzPcLpk/fq1LwCXgEphFAq2UqhtZswyXV+IScAm4BK4mgRb6wHXBvMM3t0vp3+7vKaYbMtweEoYbEMONYKJ+vPwIiFkgrQdCMXqkOJSBf5j5RR6HgqSZe0RIJ+bHTDJ9lhwVDeAWM11at1Bl53HtzNiSzJ0Uvw3/VlRPgLpQpwBupcycSZ9VVtwZZbgphhYwQrqNZkDN5keeNEF/TuKlSbuDiyqDZPQ8Cy2OQUcOE8djyIkhdDCYfBdzj3IMN/w5k7SKxMRwY0dRiZNnGIcae41Bw5JLqRlZAt04UULXLQnQdMBt3rXilNpa6IJT2nNuWQfcHHA7d+74dS4Bl4BLYDYJtFKqbmTNNmRekUvAJeASuIoEWugD1wXzDt1VkiZIDLcHieG2FKBGs5SGjKLGrTHFfyJwo4kRIkhnY7AZyE0An3HAjcvnkcCI4abx3YosK/6dASjDcFPwTwCoALhRRlbTB3WRTFwftZ4+QKY95D5H0C38HbsdADH8KjrDZoim6XB0K81dSg0QKjKoB9wM2GZdWDNQz3LsUpfSkNUhMO4C4GfGJo3hxmBfiAsngJvHcJt3fTi3tha64Ny2nXKdA24OuJ0yX7ysS8Al4BK4igRaKVU3sq4yfF6pS8Al4BKYTQIt9IHrgtmGiypCwO31cICn3Q4wccKXl5ckcQLGb/vj5QW+YJbS3Y7K4mvddZQU4dN2C79sNvCX+3v42wMmTLiDz9sNfFyt4b6XpVRYSiWG24BLaYhZFrpdSrog7qQhBlvM1hlitdn6S+kDDP4U/2ljfpVAtzTchQJu2GZKoGDvk7iUspuqzRpqRzWf4yqDCFRmcyCLO9ejEJZyDSh5LeQ9sMxDASBDptIcHIxMPoEEC2HzxmOlMRsuMuSYPqcZZ2NyBSujnturEQOz4TxL6byrw/m1tdAF57eu/koH3Bxwq58tXtIl4BJwCVxJAq2UqhtZVxpAr9Yl4BJwCcwkgRb6wHXBTIMl1ewFcKPECbsdfHt5gT8FdLPJEr6+vNDvFnC7X63g42aTJE/4dbuBT+hOiuy21RI2XQdLjVEmrC/jeEitUICLkyIwhKOvPsgyDLixu6lk/BwmeXHVCftqIP5ZYLPpJcIhCxkvTRw5AZDUtbIHFIaYZAriDQNSoc8j7qUsJXbbZKBqBOAaSO4ZZ9JA0gQjJ3IpjYNCkubwdZZxGHxSBT8zqF4ybfOMq4U5HQBS7deQK7Jlx8XkFhS7TePkJePoSRPmXUHKtbXQBS364YCbA24t5pnfwyXgEnAJjEqglVJ1I8snokvAJeASeN8SaKEPXBfMOwcQcNsdj/C638PTfk8st2/KdHt6IvAN//6+28Hzbkdl8bVaLGC7WhGw9mG9hs+bDfx6t2Wwba3stiUx4cilFLGZzM0y9mQABBlMJJDLIAdjBsAZm32hFLctqTa2KWGiJUBQmklU3V5DcoMsJhq7o1rX1MJY2thmCWiY9SngXwK6CTgWYTG5OCQxyF1p09hqxbh61r1WXTuFlRYAt/B32pdcZoF1Z1lsg/H8uK4hBiD/mrmUhv6nGWVj/L0A6+ZY67wPlNeWjJ3G4cNPjKln/7ZjPD7WbydUB9wccHu72ed3dgm4BFwCIoEWBhZtrfQU1Xyq+wbHhdGgv3LaWo7K7OPmEnAJuARcAleSQAt94Lpg3sFD10dlub0cDgSqIZON3EsRaHt9pb/x++fDgcria9l1sMX3agXIdEOQ7dN6TZ93yyVslwy2rboFLIXDNuUSmPTMMqfsD8VECgzAjKn9UZJXAixl8i38VgIH8syq/VFSAG8AyLP9GkoWYQE4obbZSGxpu1LArdeenktpaV6NseaUaWgYbqEKe10aH4+LpEAlfyOJE/Q3ap/tnZaK/EdM4BBiuDHMU4i1F7/nezvDbd4VpFxbC13Qoh8OuLmB1WKe+T1cAi4Bl8CoBFopVTeyfCK6BFwCLoH3LYEW+sB1wbxzAAG3HHR7QbabAG/4ie6m6EqKb8pMCUAxyBBQwzeCa3cCvCHYtglgG7uTdspwK8Vuq+zOGFjXB3EqKx0D2org0XS9g3HWEqCnhtE3DiDG5vVhqelWlksEGRflgm02rLKL2Gn5/c3EiOH3TutGzwW1D3A64HaaSC8p3UIXXNK+2msdcHPArXaueDmXgEvAJXA1CbRSqm5kXW0Im1U8bDDpZrt0Uh6bZwNZ68a51Pj36JqQZ9g7T+itTuYrDb2hTlQZsedJwK963xJooQ9cF8w7B1CeCrqhuygmUdDMpQFo2+/JlRTZbRZwQ5YbupauBWBD4A3BtpV8z2CbsI5iuK+RDpyOzE0DcTXyOmdtldSrIyDiMKuuBnDTdpt4dvLVIMQ2lHiiRgQTZaJeLegHw8jr69+8rxfql8m+mPsNAoeTlXiBCyXQQhdc2MSqyx1wc8CtaqJ4IZeAS8AlcE0JtFKqbmRdcxTb1J0aRhRtWUJj4wYc3ZQUcMMj7syKkaDHCrRhNrLocBJjs1zSk+sBddc2ME7odQUYNo8Be0KbbNGK9p1Zs1/WQAIt9IHrgnkHkrNFQgDd9gKs4Scy2hB8U6ANvzNh8YW9tiD3UgTZOF4b/01gm8Thyh0D5+3BrdY2lQzgzH5pnLozLx++jBlup0frSAG3FvplVJe7jpl9ZpQqbKELWnTEATcH3FrMs+p7/MzMhWohvbeCg3Ew6hp6PeO07v5e6n1IoJVSdSPrfYz3Ja2IeoLCLWMEbc50BhiDb48mH8fig8MA4MYBdwHwE6MCdRLjBZkGFIraJrcbbOrY2nWdde0cI6VC0oNr+AhbY9LYuFJbK7pDRSbbV1uRl3sLCbTQB64L5h1ZBdxy4I3cTI8HQJBNGXCUgVMgNw1Gjww2fBPQtujo3/rWBAEOuM07Zl7buRI4h8l47r1+7uta6IIWEnbAzQG3FvOs+h7XZS7Mo6rnNKRanNBE4V+qIK5jQM0pz+qJ5gXfnQRaKVU3st7d0J/coJC5LYBte2K2HY47AtwOgJ8p+MYYjAHZ0KCDFQFu3WKJobsB2W7CpeA2TcSAydeupmvZiQcd5DpkVWB+faG+Xn/OBrFO1B1j98naOZvMz+7bydPXL6iQQAt94LqgYiBOKBLkKcmJ6MjjSMcfcKD1mdcBzkqZMtxwvFPgDddnjdlmYmid0J759r5TNz1xfZuqrvnvZ9gGJ+qfXpd8vW0+yrd6wxa6oIVsHHBzwK3FPKu+x9WYC2RI5e5CI0ryasqgPSV6vk3HdTYVsxlM1bPMC75HCbRSqm5kvcfRP61NPIYIqKEpt4fDEQG3HRyOr7A/vNAn/43fM+ONX8xoQ4BtsVhBt1jDstvwvwV8wzx4jEwxy40cVotuqQThMSHOvFqsZ+cd1IzHvynXmV5zTt+GAn/z/RgEvOgojHT1aN5AOzq98Wo9dqfN9J+3dAt94Lpg3vmVAG4CqhH3WJlt2Xf5s0e7dHIf1Xhtyj2W3bsuFEOxzk7MEDpb7y8Fn2ZryPUqQtFfkKei37Cr2VjXk4HX/DYSaKELWvTMATcH3FrMs+p7zM9cQAYDRn9AtyExosz2fshwOY+5YAGpM06MRErDxtQMxkn1SFQWPHOjUW+4nS/Hyh54sXcigVZK1Y2sdzLgFzRD3UURTLNA2/74DPvDE+wPz3A4vsDhwMAbuZYSvIOA2wq6bg3dYgPLbgvL7g6Wiw39jb8h4KagG7ExErAtA3YKRsPQ2la/5lnBCAtk0NKJLJEha6jHbBNJBPNJXbt6a7lde4f+fdohTB1QOM+aX5S3Ga+p3y+Ynn7pDBJooQ9cF8wwUKaK4FIaGGziQgroTsoMN3rTYQleGKO44cEFctqiWyn9FQC43nF5aU3M1+N3AOrUrXlD41BaC1UHpWsvycdGQojFThjkE9feyf3/ifWd0FJb9DzdeubN/LLmEmihC1p0ygE3B9xazLPqe8zNXEAGQzCijLuQ2lB1gNuQ0hCNn36kfT1D4Y8r6DYKrGbA0g1T/4qkHz05nMCcOEOGNe33Mu9LAq2UqhtZ72vcz2kNu4uyCykDay+wPz7Bbv8Iu8M32B0eBXhDttuLJFJAl1I06BBow/cdrLp7WHUPsOzu6W/SF4BvZrkp4JZnBj0GvnRpPc6/m3fNLjPGhoCvIaBMpK4GE7l6GfBOQDlm7xl3rhOpaP22TgN05xhPZVAxzqxQp+qS/FOLuq4553G8yjUt9IHrgnmHjtcQBtXwP47bxu/dcR/+HdxLTQw3BtowQQK/V4tl+Df7p8Qjc4LqAuCWHoIk60fD53mMAXYZ6DbvGE3XVqGvJoG2sKCOMoqn2yIlJsbxHJ1RfW8v+OYSaKELWnTSATcH3FrMs+p7zM9c2JIRxcBbZC6wq9Dw5r+/gGdKqFrhmK5bpSH/zhVxvgHM0DujvMpKMTcMjckxqfgu3RQMXZ9sh4ikF88qU4NuINB1w01T9UT1grNLoJVSdSNr9qFrXiEabMpsQ7ANAbbd4Tu87r/C6+4LvB6+wm7/HfaHRwLjEJjDV0fsNgTb7mG1fIB19xHWq0+w7j7AEoG3xRYWyHSDFdMFDguKPWQPFyzhjebsBMutaACeoz+ClK3e0mysw/4+CkYNGSX0PFQAbvb55KaMg2c52MaElkhLGXcprTD61BYb80nt6VyuNxm3gl5uPqH9hj0JtNAHrgvmnXjkOiqAG66bCLLt8POwg1d8y9/7wx4DAQT2MI71EjpYdktYLTpYL5aw7lYEuuHflEAhQG4SW7OU4nIASOe5NA32T0ujsC711v/8PtP3nfJqwXadeNYx3ZWqEn2vmnJbtY81B1D9G9cfzpf1ggNuVYN5s4Va6IIWwnHAzQG3FvOs+h7zMhfQiELmAoJu6DKkzIWOY/PY033bQlGgk4t4FvSVTZCkon58mmxz3zdApF2ymcjO7mJ9EmDWKuKcn6Dt6StqCZqTbVgmATdtuzQqN6CGNjS2D1GmojhNoNxguL5Dt4DqCewFz5ZAK6XqRtbZQ/RuLqTYbIcd7I8vxGRDcG13+Aovuz/hZfdveNn/SeAbgnD4++EggFu3EmbbA6yXH2Gz/Ayb1a+wXn6CFYFu99Ah6AZrgGNHy/OB9ggWYLLBvtHlKRVLH5jSZA3ziC+u06khV2a+GYCpEG9Og9SRLpSA5qGVCkxJsgnsV6oT+4Ykta1A9Uh0SxFsLBmyU0GDKljSQZdEfYNMmtAXq39ImcbjoHlGy2s5VwIt9IHrgnNHp3wdu4yy6yiDbXsC2l4OO3g+vNL79bCHHb5xDTcMNwLXOgTalrDt1vRG0A3BNwLdlOXG5wMC1tm1OB5+9BitobnT4Ff9GhDXn2RdtOvbkI1REF95/833qI1QOctoDqyBybLeW8N5HPLV08pFfyvZKUPtTnXpgLxDMqRZeu+VvEMJtNAFLbrtgJsDbi3mWfU95mcufCS3oY7chTYUGBsjRRyP6C7ERga/UA0sYEEGA8d6yw2ptBMcTZuvxrLCNLCI2xBwVFBo3A7J4BSMn6QyaU/hhF4bFtpjWATJyZhYhhqkOlGa0xuRIgBpgEFiSSRCMnWGk0dRysbQKRo/zjqofmZ+lIKtlKobWbc/YxBwQxCNYrahG+n+K4Fszwi27f7Jn/s/6Xtkue0FcFsS4IbsNgbbtqtfYbP6HbarX2DVfYosN9hEwG3P7lERkCqsa4lILcjFP6SGh+iNEL6oYE4FJjDrpaBs6J96/zy+G34veovW4tRAoXVW9FUvW2kOuKmqUCWoIFU+dYqGl2mvKW8NytS4lFYlwGU0NMdmq7qZ5fSP1MXUHO6I29qii0HZB9lut/+Y3HQPWugD1wXzTpEcbHvZI9C2g6fDCzzungPohgAcuZgeOLbmsmMX0k23CmDb/WoLd90aNgsG3RBwC6nPENg79Pes6V6yBKBP73Pz9XpIQjw/c3f7WH++px+UtMbQLBYwWSKaHAaMM9TCup2v+/p30saBcAYhWc7EWFjiQ2Yv9OyzJrKZ91nx2uol0EIX1Lfm/JIOuDngdv7sucKVV2EuLD/CaiHMBWK5dXAkVyEF3LKFv8RwU2BODZARl6DchTKc+ySn6coyQyEK2IYbiGDYZYyDXOGQ4aBJILQO9dix4J9YdRMKKbgVFQxH/SoYjcpwG2TIDQT6Tuj+kWVAm6Qu+9saqa5Mr/Ckvb8qWylVN7Le39if2iIG3DAj6RO7ku4QcPs3PO/+BU+v/0WfyHQjltv+O2UtxReynMmVFAG31a+wXf0Gd+u/wnb5G6yXn2GJLLfFPSwQcCM9AXBIALc+E4wYCOlJQ2RQSccSxkXCetDDmpQmN8yuHgPbwkrdC0bOBsowQwA7QEy+wfU/vZ6KSZymEqktsJ+NcNTOioChkOFCllLlUKRG3zC7o28cluQWADXqfwcdgW34yQHZ49sZbqc+h9cs30IfuC6YdwQpMcKBXUlfjjtAwO1p/wLfDy/wbfcEj/tn+htBOGS+YXkC3NCNlMC2FdwtN3C/3MKH1Rbuuw0BcBtkuXEKBaCz7YMAbpmbaPo852tqf50+ufdmLxqB+nwdMmt0fpAxFkpADkmyJXjYlTTB4ozLrLFRsC7O4SzM42gq0G3seqlcg/4aqv2Tfg0c1AeGW5J12gCS3BjRG33Ja4iBQHRIbB67Vmu7jdzdRjh5Kt/SBS10QQt5OODmgFuLeVZ9j2swF9bEXEBD6g4W4lbKgBvHkEiT0Ak1ukdv43IRdBoiRguzgNVZ4lIaTt/0VMwqRsneFF17cOOSM9yMcUAAFW4/hJAXMs0xV09j1KXKOyN8G8U5DbiNM/761xvQLRDrVB7aD1GiYgAp6KYuP4MuptWzyQvekgRaKVU3sm5pVpTbynoCY7c9wX7/DV72X+CFwLZ/EOD2uPsH/Y3x3DCJwv7wwoZdtyHXUYzbtln9Bverv8Dd+m+wXf0O6yWy3D6yWylsAY5LAtyQhRHX5Qi4pU40Vo9EcCoP5j+lPzhHQTkuHEsiY9plBlQgaOv3ypSjKq37a7aeK+CWnRZp5jtulrledEfKVBtmLCQJdnpGZ85wi38HEqBMgwzXFCczabQ0NpjZ+o8EVGOgjUA3/BQQjs+uZNxu//H4IXrQQh+4Lph3qlCCBAHcyIV0/wqP+xf4tn+Cr6+P9Il/P+1f4eWIByaR4bZZrOFuuYb75QY+LO/g4/oOHrotfbddrGAFzHJbHBCz4f2x9VJhRm98hnPgqHQwUtN7Cf/GhxHFQ2O2C/h+KSjFIXKOcKTD9PgKBxK2ATnglgBX8d6lNTGLajDarRB6IAOp1L6JTOhC4DgFEIMu0lup3RMBNjZ/zCFPIUJAGmpAXGd1HZeQBizbjg7l8aDEHpAkB1k1g+llblICLXRBC8E44OaAW4t5Vn2P2ZkLq99g3aEhxfF5kLmA4VnR9UZj8wzFxIkGjho6pHHZtTMzGhJlq73N6dXK4tKTJfldwaoAAOLpHSpq/Aw6LwXbSPGgwcBNkqYqyCUbkfi1AH/KIDCKX9HGRJHy78mGxbLzBijwfTla11ZjzMjmJChPNX6EcRCYB5mcqieRF7xJCbRSqm5k3eT0SBptATd0G33d/QnPewbcHl/+Hzzt/kEsN/ye3UqZ4bbskOGGiRLQnfQ3uFv9Be43/wHb1V9gs/yVAbfFAydOOK5GALccXCoBbnLAYayh3CjjhTmiXPy76Bhac9WQiQYb6gU5Vgm+qWzABcWTMtx4MZ9kuLG+KYUxEL2H+suOQkFn0LNlLVTz74ThVgwCrkBbOKFhSko4/AoxE6QVqotjZVMMNwbbEGgThpvoZGKLO+D2rhaGFvrAdcG8Q86AG8Zt28Pz8RUedy/wff8MX3dP8OX1O3zdP9LfT7tXeD7igQkDbquug+1iA3erNTwst/BxeQ+f1vcEvD0Q4LaGNSZVQI4bLgOHAxz2HCsuxNcUNhczz0rxxOoZblRHcMs34WMyN0cbDzI/TIn7egsMGj1RYLulCXns5j6c38cBKzLczEGK7NMThpsoisBG6w1/zmS2hyEKHFoGn7ElZL8eATu75zc3sv1O/m2Ugtobuj6bdZvqD7aU1ZXzzmWv7f1IoIUuaNFbB9wccGsxz6rvcQ3mAhlSSzSkNCA2MhcQcOP05THYf1QkAcUybjP55p+Vo6U1p6F2bBA4PukxykxPxNRSkmCzZPTQiRhuJjRYtxpMfLpDSl5O6e0JUgABhS0XbDDR4gl9nH6U7HQ0OvYUTg1Fa9CYk6vM8YgHV67PwT8z8sz2kPTu9rSqw+xUcoIlxlCSSc7p4tXPzy0XbKVU3ci65VnCbb8q4NY98MFMDeCmoNiES2kucTbGLOpkmADKJOutewy69QG3yGoWjRRikgaTbQRw4/Ojvqtsgq6VwCijZ7R/KeAWGd5Uf/AoynlqRo9SoSiLHpsjoaNL/bYQXptfVGC4ob6hgx0H3N7tYtBCH7gumHf4EXDDhAjoLvp0YHbbdwTbdo/wx+s3+LpDltszAXEY180y3O66DdyvkN22hY+re/hl/UDA28NyA3cIuGEcN4xRKS6l+/0+BdzEAyU9KI5nD9ahhP8dXdhPkUIE9OL6ofvysBfWpGy0rvLhOYeL0RJpxmbejicKIQMN+eDBYGzBvAjMtFB/ISlaqNoAfsV9dbRTrIIKJIOgJwrxmjOGYRpnjdue8/zE/Eq/FxsBL2BigbCRuyXZPshOVsZbsH/cRjhlCt9c2Ra6oIVQHHBzwK3FPKu+x7UMKXYrfWBXIVgCHBfiKmSyHZE1w4pRAbfoKimKKizsmYupZauRLs/YAHbTL+454nEa3ISYccfAFQWfDdnxIuCmJ2p6Uq8bB1Vm4bRP+2EUvJ7aWePIBkFl8NEYPwmYqDHj4lCm7kRM8491F4Y8GFKsQHmTYhWqMg+Enp/JrHoSecGblEArpepG1k1Oj6TR1ziY6bmUIhN6MIab1Qd9V8rAVMtMjASYsvaVZRDb+JzCfiOmm7ITMlaHPf9ITDbzRzjsEd3UCzpdAtysxE3GUrvIJ0BaaVppij0ba8mwGpQAx5akYbjZEKfGNO4xy5OUqOWwB2wgs05xhtvtPPst9IHrgnnngwJunJUUwTaO3fZl/wh/vHyDL7vvBLh9lwQKCM7hC7OTYqy2h9WWALdPqwf4ZcOA24duI8kTEHCLDLf9PnX1T9YP7ZZx6ohRYiKDlthyiTfHsFt8qNKyYRNvDbNQGWCKWXh8eG73zPn+GetPz2CE7awLvNoYYcGPnQtwlibNkcbG+Jo2e3QaDCHOgIwUkOF/4VDdkhCS6aPrrCZGE5fSZCws5JbKWuURWd7MZAvePPZgPnMtrc8sO+9899raSKCFLmjREwfcHHBrMc+q73E1wG35iVyFugXH5omAWxYTJ4vpxkqAFYOe3qtySxSw2gvJ6boF3YQGbd2FEvBOglZLXAp2KT3AwdAMYpBndYvJ6N/Sdk28wArcuOHYANb0I/edX8pwi0y2sMiJkZaGtSu5VEXmQk5E4Hto3Rq4Op5UMcMt7Vd0g8qTjVdPJy94QxJopVTdyLqhSTHQ1NlDD2RJEzCjNcVwOw4lTciNltylVNa7IuAW9UlgY5QAt+TQpgS4qYlms57akAcCYIluSu+VhQwYAtwkfEIvc3cxhls+WNa9KYZHKBmaFgBUg0sDbCcuqoEJklhx4caJpvAYbjf9oLfQB64L5p0irQA3XJgJcDNx3MLuU/a5kcWW9TG4hSrClUZAK69PvJdWTxXeEpt4YpL1OOylA8PNxHArAFU5psV3kJc95BDX+shw4yvLHD3DgwsH7hngpkziRDQTgJvoiJhsTntruILCztbYpZpFOrCbs0h2www3Jhlo2JluibbBMsbdTOK5FQgO805rr+2NJdBCF7ToogNuDri1mGfV95idubD+HTadupQi4IYx3Dg2j7qU8im9uFeOAG5BD4b4DsZoScCzNFkCK+c0Rgwq68hwY3ZYcCcN/8aIOlGllgE3NezELYgaGYG0sKFMYuYUYjCEeDwlwA2VtQ24HU/qIg3euKeqkUZtSQIYCQ0+Y7gF5oG4ylqXqpIrU/Vs8oK3JIFWStWNrFuaFeW2XiO5zqr7BCtkQS/uSE/AsSvE+iy4XoY1N1pK/Zw7mQtOYHnZ9TbqCY0pppyHUYabrLNcRuvD9diuvaInLAgV7DrhR+fMuVz0OWtbDUhrJPYMOPnCxP0cB9xM6IIE7GO9Fs6PDBs7fJnazbElPZdSz1J6CytAC33gumDemTCvS+kH+Egx3PoMtwC4iUdI2MMP5/QMe8+4H+fwmcfiwYZ6u+B6lB4uJ3v5JESKWYDCgcQY4Kb1GjqvzdhcBbjZgx+7/sd1VyyC8EVyGK46IDCM2WVTITRDEIyH8kMMt55HSplxbFnKKeOPGxO8drQ+cikVsE1D6RgwLiS8mXcqe23vSAItdEGL7jrg5oBbi3lWfY/ZmQuaNGGJWUox+9wGCey0R08At8BkU7BKjZCYICGQ1wxTLGcNMNjVB9zoNIqCTpsgn4kbqrqSqkGXJU0wyixQrI2LZsmlVIUelFrCcBPjJXLODdstNQKFc29D0oWkET3AzQaZYBvPvDSIqlLFheEmgBvTxxl0K8mpehJ5wZuUQCul6kbWTU6PpNGoJ46HHeyPGAfoCXb777A7fIWX3Z/wsvs3vOz/hNf9V9gdvtPvh8OOru+6FSy7OwLW1suPsFl+hs3qV1gvEWzjDKXLxZayWQOmpAnZrMVsCW6dwzLseeLQpQOAWzD2eM3ND2bSu4iBFuqydYpplAFu3JaYeIDtqoC6mXwEonfsDQMtwSYuyFqk8UH19CjvfB5qocdQ0/psDLsCcmYsv6Irlo1Tmsdwy3RuCGNgdKpnxH5/a0ILfeC6YN5xnztpAgJumLUU3U03kqW0Oy5or0qwty4TAAAgAElEQVQhVwzDLYZEKfdpjOFrt602zApnPh0A3JK4zKm3iZ1XBAaat2iSeHggzeUlLibasWEJDBKVBYrmUMx0QKNu+6pTrM7Bf4c1NPNOsYAj7sUNE6AacBPALoYuYIlyH6LnC30pazVH8LFeMcLaC3VFFmEIBaCxnt2ldN4H953X1kIXtBCBA24OuLWYZ9X3mJ+58Ctg/LbVUpgLBLihSykG3k4VobqNJht6PanSo/VecE4DrhlAi7UNk76DDWLYWsGwEsmwQk5jUiSpxJNT+iw9ttxr+ORIlFrBaLEup7HfKctgoXR2E3WWa8wUtyp1/im+ZDeTJ00IytnEcuO4bppcQWPXuUtp9QN0wwVbKVU3sm54kkjTOaHMDg7HVzgcMNvdI4FrCLK97r7A6+ErgXD7wyP9fjgK4LZYQddtCFhDnbDuMGPpJ1h3H5jd1iG7bQ0LEMAtuAYV1rtTxJgDbrJ2BiMwuNtnYQJUkZgFVcMcGNsla0nByEniFLHCSFh42r5eO+06nq/DpXhHA6wGU82US2mvbQPXBr061uZErlGfaCzUkMSnwPw7ZXi97PwSaKEPXBfMO24MuB1gd9zD8+EVnvecOOHb/gm+vmLChCf6+2n/Ci/H1yRpwmaxhrvlmgA2zE76cX0HD91WALcVJ02gLKWcQTTEPE728bY//aMPu++Oa2+aWDkF3GJ9+H2ybw/7+cwV0+zpeY023jM2cUK2bglEFT1fhD3H1cWkCXm6Av5JAbfUjT9sw829iusvXW76oTaFdl8YyqVYdEFCiTwKOibUpT2I+iNtU+plo3HcNMmNupn2CAzzTmWv7R1JoIUuaNFdB9wccGsxz6rvMTtzYfWZjCk0sNhVCA0pBtxi5qA8jlvUMvEARpRDAXCLhAHeCCQvsX3CaZU5vUmyDvWUssT5SRLZWcWubDk9ScpYFAUDL0kEIUrcNrcPuKnWlY1G0rG+sVU2pEqZ+ITJFoA1k+bbupCqrHsyr55OXvCGJNBKqbqRdUOTYqCpvPHHTM4Iur0QqLY/ItMNgbdvBMAhs21PYNtLSOiCrvzoLrok0A2ZbvewIv1wR2/8rVusiAVNhyXCplCjp+SOQ8hV8Ye88SWASsqEuELsztNzSQ1V2TrGGG720EOiD2XEMY2zw6pA6lIGX0nuvXW4wPzoXVfITlcEyEyfR9f7sgwHdU+W+EeZ0z3DWdvtuubdLA4t9IHrgnmHGwE3BMIQcHs57uBlv4MnzFR64OQJj/tn+vv5sKNMplgeX8tFB+tuBdtuBXfLDdwvt/BhtYV7TZjQMeDW0X9C8lJ2m4RQyZMS9HtWcN/vFTLrS7ZOaQw3uqS3XhuGstQZ5pa6wgswyM2PsZVTWDA9wC9wfQstzhxJuIGRCZfEER3QQQFwS2N79hhuGnYgX8NFYdEhujDkAoAotka/4apzehBi0IG6TpdYyYNr+LxT2mt7BxJooQtadNMBNwfcWsyz6nvMz1z4SEaVGlPBVUgMqXD6lGSB6zc3KMgxwG20lwWXGVOXshbYszVNIR5tAWV+5cq9lHJbrxoy8vLv7d8Fg28ozoXy90ZZBtKWBEAzrrU2xp11/3EjqPq5+REKtlKqbmTd/mwhRjAg6LYPTDcE1/bHZwHangWIe6XfOWQ/miEYixJZbmsB3rYMti22dBhD7LbFksqRS6nYRcOATjRQohFVZpj1GMFhfdPw19xCe4ATDa50vZ4EmEg+eTum2Wc919eTp8r0PaYZblFfEJBpmNWl5oyNTaI7jaE86ELqgNvJI36tC1roA9cF844e7t/RcwQBNwLd9pitdAdPhxd4lMykyHzDLKb4O7Lh8IVJs1aLJWwIdFvT+3615eyk3Qo2ixWs8LCEg43wyoaAm+7bh+KKJd2rANxyN8zk+gwa03VJQKbJQ5JCG3ve7xasGlmLNHKbupIMZynNCAC5V8qIfNKuZ+DYEOCWgW31sUwL89CAmtYbpshS9HV73gf5ndXWQhe06LIDbg64tZhn1feYn7mAYNsWlpgsQYwpNqSYlaAKO27aR1gIoRdqyEwbF7HjtuxUMFFtQ3KmZoyxLMZa2QrJIydkpWr6yQagpbNTJUVwbYy9IYZktH6o1p471RCjzZVp9fNzywVbKVU3sm55lnDbeQyZ5XaEPRAzWlxMmdXGQBt/v6ey/ELAbQkdgmoIvC3WxHZjN9IVg22Y0EZMO5vkWe7MZLYT1qQaQKhXX7H+2jV7pvHljkaqXNGizLO1znHvWobfwL36VqxRw9Et1rqURdXu4QvmGME56mihD1wXzDFSsQ4E23LQDZlsCLCRi+nhFV4Pe9jhG9dm2aXiU4eA26pbwrpbBtANWW/IbCN3UgO4RR1g9sr63E8waO286vfeMtyEiVYSUbI+j8SfHADwLMMtrb6W6RuvKsYM1Z8Lspg8rKFred0nWQ2CkHb0wubesLML63hpbKoYz5ZkkB7Wc3N93Z73SX5ftbXQBS167ICbA24t5ln1Pa7LXEA3IWEusMYWdZ+56eSHQnnrjeFRQ/m2lyebfFESuQKsUogXKZi5DLcT67FtHtiwFBXnRX2tnnpe8I0l0EqpupH1xgM9w+0DI5hjAxDopi6mCLAdYCcxMRls0zHnOcagG7mXCsiGbqQRaEMdwa6db/aacN98s3Y1ufGFgNtoG8cPyYogXJM++0362ywNlxFDacRM7fwd29rp5ymSdF1wirSmy6I8cTVW4I2ZbgfYiQvpq/y9P+zxmCRZl9FhdNkticlGIFuHrDYG4RBso/htygDugWsTDODBvSf3qchJrvDaKO3nh6SUHOqT/TFQcmi/q/ZC/xSoUNGJLOtQw2lrb/ls4wQiwoSMg3x7h/HZPdxGmH44b7hEK9vg2iJywM0Bt2vPsZPqvwpzAY0pQAMLXYXY4OJXrZvORBcKi/30uX+ulArgFSojjfnW343OYA6eCJidNJJjhadcVrNrXZnOJvn3XFErpepG1nueBXVtS+LjiOHGbDd2M6XQBAGMIz99qVhjzLDxxgGY2YUUATeb2OVNAbc6MXipOSXgemZOaV5cVwt94Lrg4mFKKuADcwbc8D9KoiBvciGVfysLznKkMJEJrscEri3YxVT/TbHb1HUza3JyQD0C4PTA9NLzPnS9fD8MyNeCTCfuuSvWpDGGWxW7+owpUKy32NZMLhUgZrE5E4CpM9zOGMQbuqSFLmghDgfcHHBrMc+q73Et5gICbrwoK9iWUaWrW/ieCtYq+eE2X0shT0npJCZBxaZj6n7++/uXQCul6kbW+58LUy20gJsaecSukNhuHAtUQwbEoMzqys5MCQHcAvAWE9Fc6qBy0vo21dnUpK3Lz3BSnWcWHiJRnFndpKE1Z71e17uXQAt94Lpg3mnAay67Ylrw7QAMvDHzDY9FcH3Ge5uDkAUehTOwhm92ITVAm8b0yo6aL9nD5uv0JXXVgT4tAbcT7zXvVJDaZgLcRhMJuUvpVYbuHVXaQhe06K4Dbg64tZhn1fe4LnMBGQz4ekNXoWpJeMEgAQfcforJ0EqpupF1+9MpGHZi4NnYQYlhR1nV+oCbGnXBsBMjb4hFMSSxMWDtOqDbNY2oft2jfXDA7fYfpHfcgxb6wHXBvBMg3b9zrM3AeBPWMa7VGh3Nuvrr3jyswZRROh6C8M7d9+7zjtiPUNvlxIMfQQo/ch9a6IIW8nPAzQG3FvOs+h7zMhdEYRulPYfCvtiQOpdWPSDF0J5L63Vgq3qeesH5JdBKqbqRNf/Yta5RQTRlTOyPR8p4h5+vB4wZdKC/8Xf8zsaaWSqDAjPjdR2sO3RhQkYFv5n5xj1aSJbSWsDtYt1wiiBPXO/ZXTa9QY/REerksrl5W9e/GlBQjCSbhbTUd9dJp8yIH6psC33gumDeKRPXE15xg8fK8WCSlImLP1Pc4oti8Um8Plp88N8cTzOuXecCbtcGZWrWvBFZJ+vchXUlCcnmHV+vzSXwFhJooQta9MsBNwfcWsyz6ntch7mAwJuobfnkBo1l1pwDmqvudig4RGkfZxpIW080wHqtk4xEp7darnDj6GzR+YVp8Guc7wR8dBhbKwbNRjlZ5XuO3NzIOkdq7+sadR9FQG2HbwHZXvZ7eN7vCXR73WPAbgbimFUB7KqEQNtiAeslBubuYIufSwzUzQAcs98kbYIAbr11Oax1fUOuDpS6TJ7nuT5NZ41L6z0x1qZ0qa5tlXW7Trlsotzw1S2MLNcF806QBHATJhsmtSH/UfrUt42rqW1gkA0QZAtvibkcEpUx4DaY12xsvbjmWnLp3nveYQh7pJmr9epcAm8igRa6oEXHHHBzwK3FPKu+x1WYC8JgoLOyTOnWAlx1RpQF8OpP1JI2TKXIDthW/UnfsLFYPSy8yRGjtU4WhbqvueE5rSte+h1KoJVSdSPrHQ7+iU0KzDYE1g4HeMH3fg9Pux087nb0GYC3DHBDkE2BtrvVCu5XK7hbLmEjANyqoxQ7ZPtR3oWEiZGFqC6saUPr43nrprDzBi3MyN4bskL7zLaom6Z1D0HcLIvkJYhkEofptEFM5GHkOPT9abV76VuXQAt94Lpg5lkSQDZaOClDNBwOsDjuAQ57gOMeFkXQLYJtRwLblgDdEvjfHX/CAo5mIcoJctSTfD1+8z1ndqhf254zALzz9MvM4z9ZXb1dNFmVF/hpJNBCF7QQpgNuDri1mGfV95ibuYBGFLIWkNGgrkTWdqgD3IaUhFhB6Udml1Qw5axyHVC0uTKtU6511HTew0SpVDEUBjcOYwrVlW31g/ATFmylVN3Iuv3JRa6iBmx7FqDt++srfHl9BfxE4A2/fxb3Uuw1stu2+Bag7WG9hk/rNTysEXRbMdtN9AWn15EYcAHwElepEE2oDEalANW86x5nX83HcGitt/dO25GEYFO9k+ufSwxYxSapuWmDrf6if2tAdBFc+L3WQL39Ke09yCFdMxeuxXh2XTDztLOstgOy2fawQKDtsIPF4VU+FXw7JEkTiNWGIFuHYNsKjt06/H1EAI4Aty6sJBFwSw9B3gqwHw5pKWvzCWvZ0B48fj+kU+bVNefMjnHb5O3bd06f/Jq3lUAr2+DavXTAzQG3a8+xk+q/JnMBDangLiRGQPGUrBgDYYZsO0MKNxg54wBZSZEF9oJ0ZJAIwbaj4GrRYDsmLrYnDVW+PQ4siNjOXLm6sr1Ewj/6ta2UqhtZtz+TEGxDd1F0G33a7wlg+4Zg28sL/PvpCf58eaG/vwvohmXxhQcvCLY9rFbwYb2Gz5sN/Hq3hU/rDYFu9wF043zWGMONM57qAirEDRGhBYusVHuAkv6oOuAMBkOs3+oJBQCH/axURwyuyznYZtuW6KxyXLfJ2SSys7qJ2yL6QF3G5e9EpicYqZPt8AI3JYEW+sB1wcxTwrqOGqBtsX8F2D0DfirwRow3ZMDRi8E2BdqOyzXAakOgG7+Z7XYEfC84E2pp867rRbZu8FyqO4Ael0iNK3x+nxM8XxK9UNfeusP3mceZqpuQRXHtdhvgGiPxo9fZQhe0kKEDbg64tZhn1feYn7mwhrvVErYdugwh0w0TjTPupO6raE0lQFV22j7Y+CwYdzTJgnXVDzxdUEL5pq+/MTgPuOoxIQRwK21ULlXa1oDqGVNBgK5sqx+En7BgK6XqRtbtTy5lt6HbKDLZvr28EMj27+dn+MfjI30i+Pb15YV+R7dTfOGhC7qQftxs4BOCbdst/OX+jj4/rtfwYbVm91J0K5WYlgfaI/DqHj4VcAOMMZjK087jiLPVhwCYGh0bJ8nanGXmG6+5yfpcyoYg2QTJXu4ZsjnQFrMpsB7l0Eu9F9Y5GBdU4zKyG1i36GDRyXc9IG5KIv77jyiBFvrAdcHMM0fdRRVsQ4Bt/wyL3TPA6yN9LvYvBLwh641iuhF2g4DbChBoOy43cFxtAdb3cFhu+TsE3RZLOBDotoBDWKdsQpw+U7bnYloDulWD/HE/m+yfCx4rPM+GDixybpwB2iYPZmoAwKExrgD0TpaFOUQpgnJuA8z8xP0U1bXQBS0E6YCbA24t5ln1PeZlLtyRuxAyGdDI2mJgbGS5iTsQAW7BuEDFvYBFsB6mFAOzxBiow7Kalcl09QR3HG5HqgCzaEHCTqtwUZUmpAbYlHKd6q9YVtTdvnWlLh+cWSo1nIYZb9XTwgv+BBJopVTdyLr9yYRJEhBEw1ht5EYqYNs/n57gv75/J9Dtj5cX+PL8DN8ywO3DagWftlv4ZbOBv9zfw98e7uH37R183m7g4wp1BR7QYOZSZLgd4bDHldS6lpq1dOQUf4jlFswrPeUh3ZGjdpzkh50xNZhcOClKgT/j7no8yjpOhlpqEIY1WhncGRhm9eEQeKfNLMOHYlAWXEhLcUSRba6ZCLuunyAl6pHbn6/eg9Ml0EIfuC44fVxGrxA3UnIhRVANwbbXJ1i8PkL3+o0+8U3f4+8GcCNWGwJs63t6H9YP/Emg2wYO3QoO0NEb16fDob+nTfahsldN16qpfbDgf8UThLTnycFyWGtj/XZPP+wKavbdJU+XAuCWHnBMhzQoaJdoIYy6xJwni8hQzsG3+vpmnpVe3Y1LoIUuaCEiB9wccGsxz6rvMS9z4Z6YC582lrmghhS6CingVg5smp9aMbYm6nvk5ClRcBIfjT8iWIZ1Rzspgm3WMCkrylq3ntTtKGFCFNKxa/vYkpM+RiJDmb4fwEZJRoEsBeyjMhWIuRBPHcvBt6unhhf8wSXQSqm6kXX7EwkBN02S8PX1Ff58foZ/PT/Df3//Dv/32zf478dH+vsPBNxeX6ksvjCmJx7A/LLdwm/bLfz1/h7+88OHwHKjeG6YREHiuKFBmAJueUw3Vgn9JZUPHfQV/o3rY+LCqYc1qVk4zDjOWHYJ2BbulsRG0hidAcASxlt+j6O6zkr7cpBs2HAj5WbOYUK2CcMcz92qop7ATMThbZlu4eDm9uer9+B0CbTQB64LTh+XccCNEyMAMdteYLF7gsXLd1i8fIPu5Qt90t/4/f6FEyngC11Gidl2B8fNAxw3H+Cw+QSHzQMcVgy6EeCGLLcjM9wIcMsOqeMal66/unUfCiFTLYU8uQv9nYNeZo3GtZTamb1yV327UhYO3+lqe5BROOi51EtFD3equdhDsjD7/yCbvGy1wL2gS0AZ+mpn8rONewb7vPMzzrP38mfhOlJ3wM0Bt+vMrDNrnZe58AC/I5NB3IWUuYBxfGJsngxsE2Oj/8ByufD9IOAmzAJ+7BOX0njyE4E75TDYbHjsvVRx9FSSsWpLc3mPPddzoWU2BYGAcnzWU7qD/VWXJXYJIsNJjCb6DIy33Cg7c4L4ZT+sBFoYWPxoKRs1fiq7h90HFVRJy/2wgr/Bjinghuw2BNzQhVTZbf/n61f4+/fv9PcfT0+URMECbgiq/XJ3B7/f3cF/PDzA//j4gYA31BWf1xv4QAkUOlgJ4xkPgeyc4H9rIgA9RCkAShof0yymU/ojHHwMuvJkTDsxxHQIE/ZD8GISPUTrsegwPQyxY49sPmPsJYc/A/GS1E6MoF6ssHe9MMI5fBuCbHHj3HVLAd0y99Jql6YbnMTe5FEJtNAHrgtmnoTiSsqAG7LbHmHx8hW656+wePqDP1++wmLH7qXkVoovdCddbeG4uofj5iMcth/hePcLHDYfYU8stzs4dGvYI+AGHexxrSKGW/RSYUavelf0je5B7/YJEYRs1WzJ83F0ANqiyz7PV9ED4dDiwICb1RfJ5loZyTGxTMnbxa7vcnv5Kl4fSNJKoaY21jH6amfBtCz4ICUJEZCBku8VDKmVgZdrL4EWuqBFrxxwcwOrxTyrvsf8zIV7+G274aDYyFygOG6sNDU2z1BMHG60Pa0iVccn+RkAlShb7W12ikXMLxufJpNKym4ziQ1ybStGVhq9ohxIR12DqO6hTHS0f2Bj7HT6uWxwFGxTtgIZVALCBZZbhdtq9Uzxgj+aBFopVTeybn/moJ6g+G2SlRQTJfzj6Qn+/u0b/G8B3GwsNyyLL8xCGmO33RPg9j8/foC/PcjhzGbLgFvXwVrYaGXALTdkSoCbGmdR3rlRxicycdXl360rjh7gxNUeDbhgnmlsOdEJfCcbE8gYiHQqrPULw8xMBWW4RYMvd4/K5k1ge+vJs95bFZRpM1ucrF8C4MY6p1suKXssg24OuN3+0zlPD1roA9cF84xVqCUAbpHdRsy2py/QPf0LuqcvsHj+AotXZrmlgNsdHNGNdPsJDnf4/hUO28+wXwvLrdvAzgJu+4N4qcg+nVdOPhQvJAM7BXCjOoJbvgkfY+M7y6FFzrLRfXY8pOEYoCljWMAwayNk+3ObqKc/StOx21irDABuVkVMTIHTZBHZyurpgl4ulmzggNvMz9xPUF0LXdBCjA64OeDWYp5V32Nu5sLf7hFwu6N4PWxILWGFm3o5IbMn+hZcC26VJph0Gh1aFZlRfFmoHRvrTDcCeQBrQe8iXdwy02gfISwb++8h9ttEQoYAumVZ6NhMsv0oxIkz8SVSo05PFTvolqpsxXASAyqeOjrgVv0g/IQFWylVN7Juf3JdG3C7F5dSdP8cBdwGWAS65g1JmtdiG7rNxluTRAy99ZwBrD7gJvCb6I409puG/owHI4R3qeumbaAw3IYAt/5hTN9l1oY+Sp6z3gEV6wt2DVnCMuiOyJC2bJXbn7Heg1Ml0EIfuC44dVQmyhPghhlJFXD7Bt3zn9A9/Qnd4z+Z5YagG8VzewI4vsp2cg3HNQJuHwhsI3bb/W+wR8ANGW+re9gvN7BfrGB/7MildL/fp4CbeKAkgI4Blkw0GNmaByrYSUKIgJ5J9JIwhoXRRuw7ZbiZwwez7Cdrai/ZQhkVS9WG7NXtl8llel/DxKbelmJBW++cOpHkskBmG3m50NqOa7ky3goJLepu4aVcAomrqO4L3KX0nU4MV6rvdGAKzZrXkPpIAbH/cieAm2SgWwvgxoaUnjxZKnjUXpEZJr8HIyhzMZXvwylWbiwF18qUcWDZ5YMMN5vYQYyq9PSLT8vEX0iY5eZkS0FDiSVxxH6r7C1FXv3fC+m+E4ZcGDeWEy2AIQ7PkpTtEpUtGlGl7HO3Mx29pQ0l0MLAYtzaXUobDutVbnWdg5ktfMaDGWJCL5kJPRjDzeqDPosgMNUoylD/1QPcrNtNMN4i+y0yFSZcSi2GZ8NxGv2jazaz3dT1Ktabus/SE2MiHJjeqM5LDmxMTIMeY0OvjfqCADfUF8GlNLqaOuB2lUfnZiptoQ9cF8w8HQLgpskSvjHYhkDb93/w59OfArg9pgw3SpaAgNtnOCDg9vA77LfiVkqA25YBN3Ep3e/z8A+F+E0FwC2JURxYt3HdmormEthaZk3l8CmGXGzCUhwoNmbqasqAV5rYJvWaScEvITJLbM40XqaGpUmARrzfIKUvOzoZsmkq3FGtLEIomQm2sjPcZn7mfoLqWuiCFmJ0hpsz3FrMs+p7tAfcMgNGFaO02MZToH+LYaT5SaPB0vPkyU6R1IXHuAtloFwKuBl2Ww8gYCMovgTEI5fV+ArcOAEVAzOiF8MtC/xaipujsTLyAOGy6bAnW8E1yBlu1fPeC7YLjOpG1u3PtvlDD9xxgh2M4YZZShFwE5ecctIEBtLiipu7lJJmEKMql3dkQATjowS4JeuwDW3QB8CiQWZDHogByk0J8Y3iIYlJ4iNOqmoYRtBNAbcSbChZdUxs00GGmwG66f5klGFb+WCGXUoL7LaSLrr96es9qJBACyPLdUHFQJxS5FqAm2Qr3S04U+meGG6GPZZ7bRyPhsWWdSC4hSp+lUYsTl0/7X6aosQZto2JUUyu8Clox2tobCMdc5eW0ZJ8gzuruX961iE/8HqfZi6VkDfB48Zqqlxv2Vh32N7UC+UkWch6Tmu5MJbpQCU5dH+/Ae1PmeZetq0EWuiCFj1ywM0BtxbzrPoe8zMXHuC3uy38EoJhL0NsHgy6qplKOdaZBd+4yRZw007EmAZGeSSnRP1MosmpmLj0BCNII/KoPk7i8ghDwsZgC9JMFaSNk8BmUgraXQK4lRlu3BB1T4qBr6MBxQFUlU7uLqXVD8JPWLCVUnUj6/Yn17zJde4pgQKy2zChwv1yBVsEgeQMJY312dcRoikMC6ywzuWHHOFvLRuDb6MFpWum+p2OMtx4FZZ4PVofKhNjSHKk7yRpAjHIEoab6LsQRmEihps93gkZrVOGm9VD0V40rGhhuPWT7Uhgcgfcbv9hPbMHLfSB64IzB2fosiu4lGLiBHYp3cIeM5VawA3XKk2eMBKBmPepvAbyv2WPTsukPajOPUNwrUoZzD2GGx0gWMAtxngmbxK1K4QxxnPuhCBq2uzkjF3bbAIImNOOCJQNxXAzhy0JUGh11+myoIP3JDwAH6poPLeob2aed17dDy2BFrqghQAdcHPArcU8q77H/MwFjOG2hU+bNbkKbQsx3FQhsusMv1UhctI2iZ0jvVDALShu0easyhkEkwSlpt9DDDdlCSgfzSRLKLi+0R2C4lWXTr6NJj7Iha1gGcerw+vZlTZkXNL2G5fSYEvpzcQIS++vdciGI1DJmb3ArDcbMNUBt+oH4Scs2EqpupF1+5MLwwG8auKE3Q6+vbzAny8vlK3UJkv4+vICj7sdlcXXuuvgfrWCjwiubTbEavvL/T38qol1KEMp6okFLMmlFIBdgnRtt59lOWYOO1xoCHALxl4ZDEvvkLslWXdVpTOkgBu3JSbUyZ+xoq5IDEPVN8qMGJo74yBjypQw8eQohpvGcrNZrW02wNufr96D0yXQQh+4Ljh9XEavuELShAO6ma7u4JABbnQQYjKV6v52cIVSYCk5aJC9s1zE233ZYJukCdbNNB5sa/xi+6nLfQxbYV30Ez2Q64QxwSb4XOZSWgpFRy6loneK5GQD2FlXWGmDVnmSLNykWFQAACAASURBVJSxHMLLlBPguEvpzM/cT1BdC13QQowOuDng1mKeVd9jXubCA/yO7LbNFj6u15SlFJkLHJvHsNsMsy0CbqqBFWyLKdZSAroB1/KYCZIpKRhgGvMhpC9PQa+4+VOjLirtotFGX9pg25HubgUeWHoaw60XsDuyCaTGEOYioHtDgJucFvIplgBtwTVIgqZSv9O2Vk8IL/jTSKCVUnUj6/anFAJuu+MRXvd7eNrv4fvrK3zDjKUIuj09EfiGf3/f7eB5t6Oy+MK1f7takS74sF4Tq+3XOzyQQVfSNdyJjkBgbhlYY9ad80zZ9YyrLAZoWMfVeLP3SdkQup6Tlii6KJXZE6n7asm1J+9nyo7Ib5XqwaA5gukay5dj3KnhylnsLNhWYo6fKXe/7GYl0EIfuC6YeXoEwO0VFnuM4/YIi5ev0D1/5YQJ+PnyFRa7R1jsnrMspVs4ru7hiIy27UdOnID/piylCLht4IAupQtOmsDM43hIru7wsUf9ow/rBWKBH9qfyhY/BZlMbeSmGoP/04F1CAXQX7eTuSX2xijgljW3eHCjzckOanrkPpPkrKgjbOxmWrrZJrL37IOP07Jg99F44G4zleoBvwNuMz9zP0F1LXRBCzE64OaAW4t5Vn2P+ZkLym5DY2oJG2S4KamMACirsBXo0uamsXJ6rLAM8ArBFAq2Ei8YpfhtEoPBxHfobQIzy6qwjZCArfbUKjOWAnMvT08ujdXYdME1KBuyEQVOmw41moTZRn8Lu01dlyw4WD0hvOBPI4FWStWNrNufUshmUF3xgky33Y6YbAi8fUGg7fWV/sbvnw8HKosvjC+zxfdqRUy3h/Wa3EjxExMlYOy2DWYoxXVM088UktYkEhwMTp3LecC9Rw2e4N45xgTOdFK4Rc5ws2E+s+Dc4T669qchQSfdkYrTJ4ffMniu50Krbl2GHVLqv7uU3v7DemYPWugD1wVnDs7QZQi4HfcAewTcNFPpd1i8fIPu5Qt9Ll6+w2L3RL8DlsdXt4TjcgPH1R0cNw9w3HyAw+YTHDYfCIQ7rLZw7NZw6FZwhA5wNbeupAq2pUzavJEF9/1eP3I3ylggSWOQsOQi2GbBpNLcYsCtrwewLK3g1etdynITFRIaO7mG54BdcTxPkYUytNl9lJNIpMw/+zzPPOu8uh9cAi10QQsROuDmgFuLeVZ9j3mZC3fMXFivJC7PklyKyFVIqOPqbhmVYNko4hhvmRsm9arWTTJjeQ0oVrthSP6Nt0qOqvL7GjAvk3ZR8Wdl4kah1J8C8GivTxRrfupnmRS1sqqeLl7wB5JAK6XqRtbtTxoE3HLQ7QXZbgK84efzfk+upPhWdyNkU6EOwDeCa8hoQ+ANwbbNkvXDSnREZyLtjBlyOm+DjhiMzzMUT8cmXzBr5FBsoSQBwYBRKe5QveQ6CS6WrccJC28EHDxn+oT2aCwlo0sDS6SgT6sN0HMa5de8Zwm00AeuC2aeAXiwgYDbYQeL/SsAsdyeiOnWvX5jxtvrI3+Pvx/5IAQWHRyXa4DlFo6UrfSemG30bwThkN3WreG4WMIRyyrgpuDVAJCV9q4CcLNrYIGVHF0/chbuyN5WQ9JwfJp0G9+7R+0euVAuiSOtPR9ax1PPmDLeZkIWVMnCAmw5CFlxv5mnolf340ighS5oIS0H3BxwazHPqu9xDebCPWWdW4kxtSBXIXoZJT15IpT0IAZNsFnZxjtZMqRSpTkOtlGDzS0GADfavCigmF5T6mNK7y7FnuM6bNy4XjwL3jGlAbktmy+0unYzUT1dvOAPJIFWStWNrNufNDiGCrqhuyiGItD4nwFo2+/JlRQPcSzghiw3dC1dC8BGrDbMSirf44EMuTkWQ1vLWngCEDTOupCxyOsr1j8zCJYcFvGBUtFDVZqYuyZN6r7BGEWpHshdXVNVm2bevv2Z6z2olUALfeC6oHY0KsshgIZvcS1FUI1cS9F9FMG2HQJtLwy2HXYJ4AbIXluuhem2BZDMpAi2AX6PLDgE3Cgq5SJLaDbMxuKW9wGfsmujrYd2vuWOJ+vzCJhUBPDmWMf7e+nYn4kD8ozhPOziebososttSgBI3Xf7wQgqZ5cX+0kl0EIXtBCtA24OuLWYZ9X3mJ25sFqRixAZVIsFLI2rUIynMK2gciNA/z5VdYwaF5mBUmOo5YDZkBFUU1fNIEUWh2xj7A3zYLQ9o9EBtxoZ/6xlWilVN7Juf4aRCxFgQgNhugmwtse4bgK+KdCG36nZhOu1AmoEvAnbDb/Dv+k3jUv5lmLqrZ1zGGlv2aGRe4+BlycAm++0d96sMyXQQh+4LjhzcIYuo/jAGeh2QNDtFYDAtldYHARsI3dSYbjhqtstgUA3ZLIh2221gWO3geNyxd8Lu03SwHALBkKd9Pa7dh0prCnFqJcVSQ2S/ffEWnXaoX7NuNTsp4dY1f2DDI2McJ4sRgDNTC7DAF9Nn73MzyiBFrqghVwdcHPArcU8q77HVZkLFMwfQmyenN59NihVULQafnQQkKtwKVWh5VlJ8fsisFat8KeGwyjyik1HqG1iU1PvfjvVPv/9R5RAK6XqRtbtzx4F3HLgjRjSxwMgyKZgHOeIYcgNzQxcO5HBhm8C2jCbsvwdmG0O9LyPSeLj8D7G4Q1a0UIfuC6YeWDFbZJZbuxeulC2mwBt/DfGeqNIbNIA9K5g0A2ZbAq88d8rdjnF3/HNeZfDK9m3j+xXe0BPaW0Zul4TCgzSemvAL0IIC4lu7HexnrDv15jTg2FtVBRy7Sl79jyep50OZ8piis3mgNvMz9xPUF0LXdBCjA64OeDWYp5V3+OqzAXDwCIg7ETFVN2JmoIlkK6ccq6mNi4zapw0YkiMtqF2U1LfZS/540iglVJ1I+v250wYQ43FCQiwIV8CP9mFVIE21SkMuHHsnRR46+gQBg9j+Pv348boxsntz1XvwXkSaKEPXBecNzaDVwXADU85iINMwNuC4rpxQoWFMuC0LG9e+RQ5AGsIunG8Nlgs5XspoyFhpBFnH5QXwKZL6hrff6vErrsPr87fYwfwhMP/qtkyoT9dp1VJ0QsZCbTQBS0E7oCbA24t5ln1PZy5UC2qmywYGH+TAYBusnve6Ask0EqpupF1wSC9k0sTwE0yTSPYFhjS2XepfcEZSHG+MdAW/61AnE1jUGYlSI1XBufcOHknE86b0VwCLfSB64J5h1XlSRy04F4a3Ux7YJseMtN+MAfdhNEmQBwx22gDeWogl3n76LVdIIEr68sLWuaXvmMJtNAFLbrvgJsDbi3mWfU9rstcYGV9nroeYmddemLVjvV10eld9Qi2KNhOZi164/dgCbRSqm5k3f6MCwczAqyhyyi5kAK6kzLDTf9mmy66LpFLKf4X3ErpL0mUIOy3TETltXOedYg00nlK6eKBdEDvYhF6BVeSQAt94Lpg3sELgFvCdJOYbsHNVJhvxSwsCLLhAq1gG/9NTLewTp6zWM6zVpeldakNkNU6Fyh1oQeP64Z5nw2v7XwJtNAF57eu/koH3Bxwq58tDUpelbnAeNt4KraTAzhfqmyvuRFIB8wBtwYT2G9xtgRaKVU3ss4eondzIQNuDKrhfxy3jd+74z78O7iXmhhuDLRhggR+rxbL8G9mvOH/y0twuqG1cx6jJMbeiUbljKI+WafNeG+vyiVwpgRa6APXBWcOzsBlLE9ltxlmG9pZErdtQbHd8C1lqS7DbhOwbUHx21LgTU8mBrMpN1/rxvf/w3vusX3/TDaBA27zTm6v7c0k0EIXtOicA24OuLWYZ9X3uAZzQV2H1IjSz2LItBkzaybKdq5Tq2pJ1hdsBcTVGKdpW2baeNSLIi35jsfs3C695+taKVU3st7zLKhrG7mOKqtNQLYdfh528Irv4x7w7/1hD3ssKYs9zrEldLDsMGt1B+vFEtbdikC3Vbek3wiQUya0JFwYDq85vEblGZ1tz2iuU6UzsttEsaUcbtu+UlvfeI2tG24v9RNKoIU+cF0w78QieSaZSjGGG8Zv2wHs8S2x3DRpgnUplaQJlK10iW/OTspsN4zjJkw3Weeq9u9vsIdL9rADoFdVAoc5h0aENQhUqqPuBaFeavb3c3bJ6/p5JNBCF7SQpgNuDri1mGfV97gmc4GdhaL3jnU1YtMnUtVz5XGKMtGMeEkqJTnE449zKPGVIqzZYJQ2AReehtW0jsNvDPSdDFt8lbYEbJReQ2qj41ojy5qOe5kqCbRSqm5kVQ3Huy7ELqPsOoqMNnwj0PZy2MHz4ZXer4c97PB93CdZShVcW3dL2HZrem+6FYFvynZLADdZG/sHE9NgVX6NEqwVcDtK1lRe+mTtuzgTnmgZBeAkPhJXm7d5ug/veiJ4435YCbTQB64L5p0+DLhJhlIF2nYItL0A7PD9ym8E4Ah0M2ueZCeF1Rr4vQFYrgPwpmw3XDPxfxFwk4ML6Uqyp3uTPZxhvQ3tqwvtOsXGOG3UTvfCKbdlXFdcr/2n9dZL/3gSaKELWkjNATcH3FrMs+p7XIW5IK5DbETp8RgqbAV3RCFZJZgpxPepTDIFeOrmwm4GqgG3euU9JLPwffU9q6dPVcHYrii/YltPlWfV3b3QkARaKVU3sm5/DuZg28segbYdPB1e4HH3HEA3BODIxRTdmABg2bELKQJsCrbdr7ZwR8Abgm7IduOspaQriLDByRj6yRPGDBA5dhmjFKiBWDxmuAwYs88SZc8zmVlT0M0Bt9t/Gn7MHrTQB64L5p07Rwu2IaONQLYXgNdngJdH/sR3AN14XSYWG7LZEGhbb/m9uQNY3xHwdhS2G8ZyOyLTDRMolChuumcr7t/r967DUqlbL/N5NVjftfaYWu/gHptlEbx9TAPTvbDpb2hrWQbv00aad357bW8jgRa6oEXPHHBzwK3FPKu+x9zMBXQXYuZCR+5CxHATI+hwKBlRMXh7kua7pBjpoC3yrlIX0oIVVaBo6fV8Rsc0rwobLWUqDGwyaoTe23DqRaqNC42ZckEdy0Q6qZTFhWt4gzLEEKzbTIX7WwN0SH7X2gzVDMxPWKaVUnUj6/YnFyVGOHC8tpfjDhBwe9q/wPfDC3zbPcHj/pn+RhAOmW9YngA3dCMlsG0Fd8sN3C+38GG1hfuOQbdNtyR9oboCkKwxCLgxY9dogLh2h3UzrkvWuIkMN9U3plxguE2BbnpQFMdTW8PPkgBtCriFT9vuOgPy9meM9+DWJNBCH7gumHdWHPFgA5lrAWxDoO0J4Pk7wNNX/sS/CXR74bIEuC2Z0aZA2/YB4O4DwOYBjgi8Eei2hmO3hAPtlBVwC/4kvBeX9Tjd59k+VuwTq/d9A2unglz5Zy7q6vtUjpHojaInSA68jR52a7+yA+lMtpd4AVX2yIu5BEgCLXRBC1E74OaAW4t5Vn2PazAXNgsG3ZYamwdzi6NL0qHAXMhPccbArAxwwzpHwbKiJmQTKbhT9ipINwj9jYQoxXyjUSlxjblB0KM5MUzcO5M2ZRuWmPyvd8cSuKZuTWPNGwT0IpKXuZdWbKJ42RaPVv4k1oe8g+GcbILcGK2cRrMUa6VU3ciaZbjetBJKkCCAG7mQ7l/hcf8C3/ZP8PX1kT7x76f9K7wcXxOG22axhrvlGu6XG/iwvIOP63t4WCLoxu6lCrhhXjwG3DgGnIYgSIgV4urOiVDNqjkEuFHsNk3eg/pC1xizhpV0jtFL/SOZ1KXKGp0LTADRSSIIrKNTtptuYn2Ne9OJ7DcflEALfeC6YN4JSIkR8K2studHgOdvAI9f4Pj9T/qEp2+R7YaupQS4rQRsu2eg7f4TLB4+A9x9hOP2AY7rOzgK0+0AyHID2b+n7R/fz9EibVxRh/s+eTBsQAALCAQbIAtDMHVIHVpyAghHddryJwBuU+2h/id6yB7epADIOW2fd9Z5bT+6BFroghYydMDNAbcW86z6HvMzFzYcowdZbhgsGzq2V4ghwYBbNKbMyT8BMZFNxQpIQBvTGwWQhhVYZgyVJJFnTp0A7nruQmK0Tbpw5ve2mwKVg4J/GV2f+8cNVUU/tHMJEKLIjHEygzYGunv6tTZvajMQqhtCN0vyK20exPjEIOl2g1FyOa2ewF7wbAm0UqpuZJ09RO/mQgbcMG7bHp6Pr/C4e4Hv+2f4unuCL6/f4ev+kf5+2r3C8/EFduJSuuo62C42cLdaE8j2cXkPn9b38HF5RwAcsdwWK06ewPYZMelywC0kRKB1RXSIlE+NOjXwSsAW/ibf2zWrB7j1GQc8EAPGozlIoIyrXQedgm70aQ4aejHd3s0Qe0N+cgm00AeuC+adZEdKirCLLqTIaPv+BeD7v+H49V8A3/4N8IhMt28ACMYdXrkB3Rpgew+wRbDtI8CHX2Hx8Tc4PvxCoNthcw/H9RYOyzUc0K2U1mXOUG23qvYQtc/AsnHfzuy3AbgGWXRmX91zLdV1fhRYQ1sjjyrNbSdd02v6RGiZoFsqYssFIDEeSmtIAtYbnRxSFw5sTgALz5S+X/aTSqCFLmghWgfcHHBrMc+q7zEvc+EOHtBVaLmGLbLcxFGIdNnxCPu9GlKRvRCAoSLgZtyHcnYb2T8JL2y8zzF6tqRRt8XtJiLzMdWTJ8NoKzK1Bu4ebmuANd60ROAxbmLivacBNzY8Q3YD/WfC6tM/JlgVYVMylENBIL3jkYGyGro8ySuyAdkQFeaHGKEh1lHOcqyevV7wEgm0UqpuZF0ySu/jWtQTmBAB3UWfDsxu+45g2+4R/nj9Bl93yHJ7JiAO47rZGG533QbuV8hu28LH1T38sv5AgBsCcBTLzcRxgwMzocmtlAO6cRI+6/tPS5D8JqCbTZwjRISi4OJvfZfS/iGAgnNy/3BQkxphwSjC9Q7Xtm4JXQa6kc4ILqfvY0y9FS4BK4EW+sB1wbxz7kiZSBFwEzdSBNe+/wHw9V9w/PO/Ab7+E4CYbuJeiskU8LXcAKAbKYJtyGz7+DssPv8Fjh9+g+P9ZzjeMcttv9wQ4IYBAuyBOS+7hoWVMdDw95AY+sQu06G6boV7B7dUcy8XWNAHJkRKoiPompEDE9n6JttnQdr6kFvc13JrlDgQ6+d5Xge4MbNN2NBUVb5XRtAt8xAJ9zxRuF7cJVAhgRa6oKIZFxdxwM0Bt4sn0ZwVzM1cQJehBwLc1FVoAd0B4z8cIuCmTLfo6xOAIxsTZ+hEKyeoRZ8h46Y5mGJTwSNUYKmCFD5Z7wQvCYKtLkLoLqtMrdKADJ0+BaCNs/6pMZmw/tTYVIYbxr7Ldi/2NBH/jdcP0/JLgFv8LnVtlZ1OGgApuOGGr+0xZ5EhqJsxs4EgI7QDBN+QATJ6ejfnJPe6ihJopVTdyLr9CaiAG2clRbCNY7d92T/CHy/f4MvuOwFu3yWBAoJz+FpJZtKH1ZYAt0+rBwLcPq0YcEO3UmS4UbZSCT2AYF1yIKEHKybqtBpTgrfJIUBiqcmBhPEolTMaNuhMLKIk/poaT3H96jGALYMhi9umDDdMFsGgGxtPDrjd/jPwo/eghT5wXTDvLGLA7ZXjtKHr6OOfAF//DfDlH3D84+8AXxB0Q5abuJZawE1cSeHjrwCf/gqLX/4Gx4+/w/HhVzjef4DD+h4Oqw3sFxjHDT1XOUt1cPVn6Eu8Ffqxfk8B3OJBLgNjOeAWD0MyJpgoAD3E5uviYUwE3VQ3FBhrg3t1NktUF+nhth4k0747yEDHVeRTG1eOLhP9gHpCD21oj6z6A/fMNjxBBPwGzZx5p5nX9pNJoIUuaCFSB9wccGsxz6rvMS9z4YFchh7QVUgAN3QrJYbbARlu+xAQ+yj0dNKXcpKUuJEK4w2DR+jpTq9TRaBnOKpbII0niJ0qSM7uwAqa70TljTsQ/zsaUH3ALXdnHXJr4vuw6xQrdATfoixSxp3NbhQwSps+wtDoktNBFViyobBtEvcsS5vn4Eh8einfc3BccwSoZQpxk8IYCSDJYKW4WNEGAtkflukWT+9KJ5fVE9kLniyBVkrVjayTh+bdXXBdwG3NSXaKgJsw3BKX+9ToC0aWLlK0LikDeCgpjtSh6ztdkgFjXI28hE2drH0aE84wPcRQcsDt3U1hb9CEBFroA9cF805DAtwwfhtmJEXADdltX/4F8Od/wfHf/xcAWW5fhOWGSRSwLL4wYcKdsNs+/Q7w+a+w+PX/g+Onv8Lxw69wuP8Ex80D7FfIcOPECXH/LntEOgcWwC3sNaOXhOaiiaxiu4msl4PaBQu0JYTpFddq2asbxrOdYxEsi+WSA5QsbE04tDa2Re/AxeoM48XB5ziR2RauM+FjSr1WMDGEHgiH0h10Sz6gtt4h1nPEAbf6eeQl6yXQQhfUt+b8kg64OeB2/uy5wpWzGlIbBtw+dBqbB7PPLaFDUAndhBRws7HcqE8K8OQx3SQaWXYCleJl+YlVjH3G4hKVVHIp1e+SmAtjMSos2BZjKwwOS6DDx9O/yNw4AmaY0ox804BbyutLGG66x9Gwd73MqxnIppuMQFc7EMBWilEUQMeEch+NYD7FLFD1DeAW4xrxiZ0ao8r8wI1GoNX7DuIKT3m5ylZK1Y2sZkN6tRvNezATXUrvl8JwoxhuGJlbXUrjYUTPPUc0xnDShCEXehPDTd19BgE3WbMzNpzG1DRnDRGoozWPY7g54Ha1qegVX0kCLfSB64J5By8AbhifDQE1Atz+CfDH3xlwQ5bbnwi4/cG/9wC3XwA+/w7wy38w4Pb5b+RWSoDbFgG3LQFuyFdOQ8LEw+XEs8JsU0PyZ7MHF/Ka8cYYcPM0YgrstsQt3zKQFQA0BzECwMWM11KGDvpt5Wadt4fYxh007G9DWOl4wEIWhrVPenGaTdsGhp77h8BawRskCU+gXiESz81juM37MHltQQItdEELcTvg5oBbi3lWfY/rAm4rSpyQxHATsA0VYZ5hSBVrqsSiYo08c2EtlGK4WbcjkYKJBMeumUSJ0Pg8JgA36cZCxAZltWmcBetOGpRetnHQmG/KDsO/s+CumGEKvUWV4caHY3J//KQ6uF6bW1Xlo4McTtbCDqfQFrq/4I9JXAy8JbLrTgHc4kmecO5DjCXezFjGh24iIkU+j2/kgFv14zprwVZK1Y2sWYftTSqbO/RAnjQBGW6dyWZtM5WSwWNjuCkjN89S2o81EDeQJvx1XoyfA6tn0n9Hjpx1F9J12jDjBLzzGG5vMkX9phdKoIU+cF1w4SBll18LcDs+fILD5gEOqy3sO2W4HejgPBwahw0ox/XVhGa9Hob4x8FtJCnSY5DJr3oMH+clM9zS2L9xNbdstuRgO3itZHt9jQttgCu9VxKyoJdgx+oHQxJQhltgtJVjuMWzfz1dLriUmpAEGoYlZr92wG3ep8hryyXQQhe0kLoDbg64tZhn1fe4DnMhZ7ihQj7AYW/ilolSYoxLfUpNHIgkkL4yFkoKzMR7oF5bt06TVCAxvfJdiwHZioBb6jIU3Uxjuu4SO0zj9hCWJYCXxpfgk7eYuVXjuSmoyC1ScNBeL5hhcPk0wKF6fmYun4H2z3S1sDGK+Fzsf8wGaGWk99D+pgw3BQlL2atixiXN3qfsj9Q9V2UVT0Wrp7AXPFMCrZSqG1lnDtA7umze5DoYdoDjt2FG6zVmtLaAm4lzGQ0nXtsTZlnv72GB0VyXtR3/bY08+xxEpu1QOABsBjKC9dBHw48yS9ezlL6jSetNOUkCLfSB64KThmSy8HVcSjFbqQJuGzhYwA3X0F4M5nIzLQAX3ELprNseged7eo7hlu8lU3d/OcSVvSxvdyUcTA565e6cCXim7LbYHgu4JS6hBlzk7TzbBEkMtwxoi+Fp9MBIKXJcWWQGRgCP6xUX0hCCJcZwSzJeO8Nt8vnwAudJoIUuOK9lp13lgJsDbqfNmCuXvhZzAZMmbLolMdzIVQjjlO3N6ZhRhIMxFQR9ySnbCqv1GHK9JJt9wC0oOWW4CYMM2yAcr0TZM0EtjR0RYreVFJ4x6kJMsqycGpEcw03iuUkChVHAzcwFS+NPGW6WVi8XqNuUikNRLW2XjVehTBLj2qkMENokhDaUT+9oLAP1PwYg1+DhMWmCuOTajKWF7FNXnv4/dfWtlKobWbc/zVBP4Hq1O+7h5biDl/0OnjBT6YGTJzzun+nv58OOMplieXwtFx2suxVsuxXcLTdwv9zChxWCbZyhdNOtCHDDcp0s7Brf04JtKcMtaIAUgCsx3OS7CLgxkBYPeUKansieCMaQ8oqtE5JhSdivA4vDxNvB70LCBDWwhtxdb3+OeA9uWwIt9IHrgnnnyPxJEzBT6S9wvP8IxzUy3CLgRvtVw3AjL5WRV9ijhrUx7h5DNBN74E770BHATfaHAZSS0CjKQLZzK7DdRgC3AAKGGMV2bY77Wwz9wmFBra7oh2lRVhwncDA6JsRFtoSCZDMvySeUuSYxjyUeKIYo4CRjcqBj49jNO528NpcASaCFLmghagfcHHBrMc+q7zEvc+EOHrot3C83ZGCRIYUx3ARwSwyo4FKqIJxFc0Sx9QC3MsNtWO8btlsI5aY0sKgw05OsnDFn6dvpSVRUwCrugexKibKOyjgw3EhBywmdxl8LkWY1a6g9FUyNttTOLABuCZAl12anjEWX0rA/Mqy4UcAtjg9vZrjNyamdbiLEGE3BSzdGqx/cGQq2UqpuZM0wWG9cBTJw0cBCwI1Atz1mK93B0+EFHiUz6fPhFTCLKf6OmUYJcOs6ykCKwBqy2fB9v2KwjXWEZCgVkJ4TzJn10MbSCXyCzO1f7b4i4KbJE5ThZtjSklqBRWvWHntgkMi9v7aa6KPmoMEyovP11te4N57KfvsBCbTQB64L5p1+DLjtAF6fAJ6/AzxKHLev/4IjJkz4KgkT8Hv83WYp3T4A3EvihI+/w+Izgm2/ATx8huMdAm53BLgdheFmD4hT5rHZ/5oj2WC4tAWbowAAIABJREFUlwA347xRZJIJEGf3kb2kNhnDLSbPSXVIcqBvDpdTZjPecABwE5dUjHjAW2IuFxlucUwj6GYAN/w5OYjP50Csz2YstWzpCLaZss5wm/dh8tqCBFroghbidsDNAbcW86z6HvMzF8SdNABuTIeOhpQqn9R4iSaUqjTpwoBSGVLSacf7gFuSvNzESKPrTPIE+VMygUfwKM2OZNw5w405Phxr5qjALSMtumCmgcEti0NdSjlTaBKFzpy0lYa5EnBLQLjcVSurtxDjInGhtTT9cEpp+y8GKJ3SCT1e2R9m8+JZSqsf21kKtlKqbmTNMlxvWgmCbTnohkw2BNgQaMP362EPO3wf98HZE1cuBNxW3RLW3TKAbspsw+/xSIaAdzqYKesH7rwNFzCjOBIdY9bswHxgRC/yObIYmaYpwUBMQLs+G2LG1ntVLoFZJNBCH7gumGWo4m5zvwc4IOD2zJlKEVT7/gXg+7/h+PVfAN/+zSDc8zcATKxweOVruzXA9h5g+4FBtw+/wuIjupL+QtlLMWECEOC2JsAN96DWlZQBtwxU6nXNHNQqK6tXpuwpweut2fn21tNYd1iZ6Wxa1upwgG1jbdo9fto2bVb0gDFhVnon+kPruSEPWOZesC0GDltU/9hPjRPdaXI2ZLdlycUccJv3YfLaggRa6IIW4nbAzQG3FvOs+h7XYC6gMbUh5gKntEaGGx1ohQxBA7HYstMx7kSmpLJA2f0UByb2mVyfCGNUSeWGlAXs+nEe+kIuxJ5IYjWYKyQQeNy0pNdGwK1gZhb7IG1NYtCpoTjCjsviGRUnTg9wy+RUiHuXj11iiJrNU3KC6S6l1c/tHAVbKVU3suYYrbetA8cQHWsUeGOm2wF24kL6Kn/vD3vYY0lZp3GOIaC2xPAC6F66QOBtBSt8LzpyJWUOtFmjzMFHausUDh8uFUtxLR1hoWVrneqfZIUNSRgK+svXuEtHzK+/kgRa6APXBfMOHibeAnxj9lEE3RBUQ3Dt8Qscv/9Jn/D0jcE4/B3BOXx1K4D1FmBzD3CHoNsnWDx8Brjj7KSwuYPjegvH5ZoyaGLctejqnx+KDPWpAnDrHdbautIDloSRVlhH80P4fK7Zmmm9zg7FabUWrxrLiksYciWbJGnyGFCXyynTM4nLaowTF/fIlgmXJmuYd1Z5bT+7BFroghYydsDNAbcW86z6HnMzF9CYIqNK4/IouMI6ml+50TIWCyI3iHJwZxDsyUSgyjX5GpWu+nDqD32XUquIuVQfBLTsByZiqA9rCnYx8hhP4UgcJgNfX7lru3iDYEKrjYxxiYEhzMGkghJDz1RbkFnpBDBckY1FwupTmeVgWy94bPXU9YIXSqCVUnUj68KBegeXE6NBADf8pFAE8iYXUvm3HuBYIApP5vHghcC1BbuY6r/jgcxAIG1WGGlczRPkka5BtRdOuH2O6pwpNpu7lNaOgpdrK4EW+sB1wbxjivHFCHBDt1IE3XbIdBP30idxI8W/EWzD37EsvrolwGojoNsdAIJsCLxtItgGS2S3rQC6jhlutG8teFAU18O+d0d5LbaH70lanFRQAyxkCcgZy9p4xGpX2JADttbeYUvZpdTqn0l90rNtWH+xB+3Y2l8G33KwrR/6YN755LW5BKy9y+GA+E1xuM3febn3KDkH3Bxwe1fzcnbmgrgPMXOBXQgpjpfGcev1vsaYKgXn6QN3VYKtomEX2jR5XQmoGzrBsgFVU45ePzi49uoUQ60WcKuS2IQLq60jv2/e5j6NvwjKVTbLi10mgRYGFm03c4DZxOjK48LY8pf1zq+eUwIMuLFBZMG3AzDwxgc3yIJjN/nogMnPPPKcGXhbSIKE6EZKmzgbT632EGXODvbqGlpvK/TVmK6Y1CNX7ZRX7hIYlEALfeC6YN4JiHGAoQe6CdtNWW0Etr0yu01iayKIRiy31ZpBN2K73ZEbKQFxyGxbrsidFBdwhozSsCv2nLx3UGzXucKaV9zRT677w/vpkw7xw5Y6C9Uyw9AMH5hXVJ7LKXc1zQE71yUVQvUi50ighS44p12nXuOAmwNup86Zq5a/GnPBxOWh0AODgBsbZ6MJj4JiqTB2TpJWieF2UgX9wmHTUDLYIkutpJjrlPU08FZVz7nK+qKxcPbHhbNr1stbKVU3smYdtjepLIwhW10EumFaBAXg0N1UdYmUoJImrxufkpLRwA6kmJWU5+D8hs+bCKnippMMiYo6vIhL4BoSaKEPXBfMO3IkTwu6Iai2w0QKyHbD96sB2/bRzYROQZYRdEPgLQBtCLbhbwi2sTtpkp8+RdpMbMu0b721rrTnHALZRpMMlN0pi/teux9nhTT6GvXgOHXobIKGSYZbofIJ0LKftO3UBnp5l0BZAi10QQvZO+DmgFuLeVZ9j6bMhYFWVQFE1T1644KjgNsbt22O2wt4evaYjQJ902DiHF3wOlgCrZSqG1m3P+Py550dTPmlOiR1CEr9eEJ2NzvvClCbA1K3P1e8B7cpgRb6wHXBvHODATcB3XLgjTKYSow3dCXF3xUso1NwZLkJsIYA2xLdR/GN33X8O71TpOrsvV8hnvFcdV1Sz7wjMm9to/rw3EPzeZvotf2AEmihC1qIzQE3B9xazLPqe1yLucCnLz8PcyGntIcBcKVYPRf9xK5eVHOUbKVU3ciaY7Teto4xgyaJXznazCwDdaGsA25vO85+959XAi30geuCeedXWJcD6FYA3+xv4ZiEM14yoKZsNwuy6W8p2DZv6722SyTguvIS6fm1YxJooQtajIADbg64tZhn1fdw5kK1qGLByVgTU3U6k2tKQv779SXQSqm6kXX9sfQ7uARcAi6BSyTQQh+4LrhkhPrXJvt3SWrALDZlvslnSMxlmMfKXCPgTd6UmUtcSDXxV4GZNm8vvDaXgEvgPUmghS5o0V8H3BxwazHPqu/hzIVqUc0HuDnr7Qyh+yVzS6CVUnUja+6R8/pcAi4Bl8C8EmihD1wXzDtm5f27gGpJ8hrNY5MDbtoeji/Mr36gM2dTzTtuXptL4D1LoIUuaNF/B9wccGsxz/we15TAhQw337xcc3C87loJtFKqbmTVjoiXcwm4BFwCbyOBFvrAdcHbjK3f1SXgEnAJ1EqghS6obcsl5Rxwc8Dtkvnj17oEXAIugVkk0EqpupE1y3B5JS4Bl4BL4GoSaKEPXBdcbfi8YpeAS8AlMIsEWuiCWRo6UYkDbg64tZhnfg+XgEvAJTAqgVZK1Y0sn4guAZeAS+B9S6CFPnBd8L7ngLfOJeAScAm00AUtpOy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cLIEjHI8nXxQvWCxgccHlb3FpCyPLAbe3GFm/p0vAJeASqJdAC11Q35rzSzrg5oDb+bPHr3QJuARcAjNJoJVSvV0j662N7hPvfzyCxQh0fMemS7nMiffNb9ACbMj6OtMjUahmAYt3jJzos3Ve/xv37cIxq5nP58mhf9VlcgXASfOOp01RTC30we3qgrlmltfjEnAJuATetwRa6IIWEnDAzQG3FvPM7+EScAlcQwIXGY2NDdyJ/rdSqrdrZF0IPE3Nv0mjfOz+6W9lgMDOt/Lcc8BtapCu+fvl68FlwNDl9z9JOhetnYhhtYKwpp97BLZHWzP5bJ8kuSaFW+iD29UFTYbAb+ISeFsJ3Mwa/bZi+tHv3kIXtJChA26XAm4jC8L45nOuzeVc9ZjpduEid/7EvUJfzm/Mj33lpWP83jfwl/bv7NG/why+Wl+u0Naz5RYNWFSu+u66LvzbKl28zbkG7+0aWQOG98j8IF5LLS6QPNPTRj4PdSwX9F1oj/xm6k3HsD//TgLcjnR3M+MG5vPsa1WtbKRp1E4iGU2/yG9QCtaUn67xhBKXrwflPU8mL5qSpc5dfv8TOgvoo1ny0qRvU2pmubVVA3pSi8qFi+0cmYOl+T77MzBDvyaqaGFkzacLTlwT8r7b8blY35efo5sCw68/vd7sDlcZh5o5I2Vq9k01Za4vwAufqQv2iLSzuciHf3x/es26h/Ra/Xg11sMVDWuhCyqacXERB9zmBtxyY8MYJHG0spN+/UH3oGbxTBe+0oNwhYejZvG+eOqVKrhCX67SzkaVXjgOo0rzwrrHXVQuVJRzGAeX9u/sIb7CHK7pi2wO+gbkWHuu0Naz5eaA27ToRlhkNXPEQlNngwX9Z5s3j/K9tMMasgnIRs82zzv+fnoOYrHi3rcHuBkNO9W/2jXmBLlOb6Kn+3rSZvmCPpxiUJ1Sttx+BrCKIcgq+lB1/2ScKuTMFpVpU2FeW9aYzKdJDLSiPyeNMUF9RnLZfEzmXHbvRG4V7aqS8/QiNVuJFkbWuwHcZpMaVuSA26ziLFV2gl6Yty2lsS3tt+13hd8Lh2C2ne9iLZiU8SSv9+xDWQfc5p21l9bWQhdc2saa6x1wmxFws8qb/k0LRhl8qDU2ovKMC+00CFcz9CNlpha66XUuq/ydnnBfKKarXz41DhMNCPPk1HpqGBmjG/j3C7jVshcGRTs59yuNvVMmz9j4nTC2/U3UFdp6Sr+ysq2U6nxG1gWdPetSfa7M84Xjr3MgnwsJSpUz3cqHNwOwSGxtBlIokBL0ndF5FgywrEX77xy4P2Wjn4+jMsMIFLHIyNBaNbaGTT5X2RpnyqPYw+2L7chkT3iKgD8DwHnK45PhGABYUuBveC0+aT0YkdU00GjmrQV9qdeW6za8Ho3Ni7H7F6+zY2sPSHkYwiss9WZCpcM5BL8N92NaVuWFIV53hiEdxs606wZYcC30wXy6oJ59fMoaN274D82zUwA335ufp4rL7Niz6qKLLhmHsi5KDsJ4IhmatcwRXQfGwPpTOzWpO8cr1OejuFaO1F16rk591mzLptbqKVNgtB8DIkjtk8r9eb6WT8l/quEVh6CnTolLy7fQBZe2seZ6B9zmAtwSQ+PARtDxCIcD7+D6J5Hlhyk7z0xYADTp5OG6ZCGpmRjFMoUHua4dAyfcspGd5dRYGjy1SA73vXJxE8V1ScKwchvqN+n9Pp7QdnPzOlmdV3ft/KlhuGhddXMtTIQ6d6FYeZ3n3YSyOqmNA2B87fNpjbBBBglWZhVyopxnHNtCo0+ThTPcpse9wCJTwC0D3ngLnwII0VMxBd9OAjN6OiC26XBEvSfMIdse4yKM9+rwb3UVtpu7AVAHrwnrbfYP1rO55PghDThJoV67gevLPdY5tEba78O/i4w7AyiJHOSRjLfNALc4bn2jTnsWCXw5Wz5eM7Y+TB/a9Q/4SvOkLJ84IHFsDDDcE7jKaIzBPw4i5O2wrtQ8D5gmmUyVMEfzOaTg50CygZH5ZNfaYHBhNUWQr/DEJ22MfY5zLBtfO+cKwFp/z2jZpbnb03X1wfT6lpZoYWRdC3BL5mNp39xbBDLpJPPF4sCyAphNc52ezS0Lvd8PtjefwRWwP09b7M1PdBEfeZh6ZI8SAJMzzSsYsKc+v0PlJ/GegQtTMErkVQhPMPw8nLq+jRMHzu0Hd2+47rB29MYkbf/oc18a8953dfKw9vn5dm/FvUbmYAtdMNf8HqvHAbdZADd+eBRkOx4PcMB6D0dQIyRZLMxix2fhI9PYGivGFWfcYDBDHna8J8TyofVg4AQnfN9/gMoLgAKOZpHRLvcAt7GHcvyBHQaP5P4DUWNKD8dQP0Zd+nH8K0U8tlD37m1P4GWaFPs6eGI9tLDXstAGgOEpl61coWQbSItu9eJMjSn/C5h18RnUuR1VSWSkjGRzmzo5yttWamuxDn3+g0+5AUtY/qOGf4kVI/fh+ZQZ5RoiKoxh+ffSxqB/cCBP0AyMiVZKdT4jq4WKtvcQ0EJAJt1Yk67B7/DTGBzlOVNapMpAR5Huo/NXaVxi8PP9Y/sOAmZo6xeLDhYd3mcBGJcvj82noEgxspcAbkFTGiSR70uIRgZgmVBoyVplAIfi4VXKIgxzRTbJqXefvSevKTwm8ZkIdvVRZIwyoJ/10+jZDDS1uwL7b3XJTdmBZgzl8I9BeDWobbv4/vbV309kcsplZYGeAgibzloDwho7v/f0FNfPFCDqXSP37gNuMWheolNz4KsIuik4KCMVl+V4+2QPp8Acz+/oLp21VsaFl+txplrcI2Q3D8OoHhRWNxiQVGI3cnvK7/7hbYVR1HDJa6EP5tMFdezjdOs7fNSctysXu+6ZijE6q8GTH2VvPmKvZLZMHThZnuSz7M17Y2PHILORQjPqWMCsoqIeivZoXCtYHylxo7ReDa0Bcc88SZAY2CcP7h1TTZTGOk3qKq+Zg4dHIwd4g8vY1B5fLqwhK4QDl4F4GKoHUBeHXUAPCijtzc06n9thUwc7I/Z73KtNjvCA+BQEHbKhTF9OtBda6IIWqs0BtzkAN920IaMNT/kPDLjt5ZP34DaICRs9YePM66xgb1kYaNosibFChrN9mykSrJE4qWsWhZMmmT2JtwwCNSCCIa+rktoecdM/DFrZhzELqlw4uQ3tNgtM2t86QMku1vnmpQeFTi1mg1TcobaML6aluEj9jZjOpbBcjgTn7rcjyqy8yPJ6riZiaqeNb14KLJFgrNu44AYAyBbhvP5xkLnAUijg2PwcTgFuhU2HARpCtakVnAJbI5veqdPv6mcyrCuGkWFc02hJMazYaKCnRqEF5YpjWup71M40O4pjU73x58paKdX5jKzqkZqpoDCmrb6hgx1zwEOGPL8D4NK7u6VH5OtGH4RONFKiA0Rxyf1Q5ynQxodN8QFBRpsy2xRwS0G3gUD6yRzKzlrlkItZ5Ck8Ze4cQBCZZakODQCYysEy9kSOA6fR6XMsB25SNqyYFt8kPR77yWUKgFsClOnmQHso+j/gSRYUQg1mgT815lg+NC96a7nK1K4J8d+098AxELA00RIZgFTINSA2YLy/EP4D/TJip2IEJvLK9jtZEOwekyOb5xHElUoNCMz3RZnEORskrfPZwKK2aluv6sewL1NQuXAgFZ/LyPYrASv62PDanUGjBnBLDGpeQCOYy4syP3O6hySwO+4n8Te+RvWdA25WpuEgw86bwQ1sXDci8G4PSIZdEIuAsNkrxSsjXMdTI9oRyQFm8TCU14ZQLgFueRW6tb15XBlVD0V7IzxDOcnbymYEXBkCccL32Z4oPNsJw84+v/JsDe6JDGBb3C1MsICtJtH1S9Y3OgjT8TUHJ9aW7MVkzlRt0qTQB9YnCYhs59EQ8Kbb/6Is7BpUsCFUZwbFYZ6BbE/ajzM9vs5Zfd47wKFDP9lV9A5MjJ2rtnBxDAfAVVO2jBOwDZbHvQ37Zbk+2iVqD9i9Rb6P0N0Q113j3tOzh2t2tZlOsrZGz7tpxF5oZRvUdOmSMg64zQS4MZMNDR80ig5w2O9hf9jDfq/upRZ0yx783BVFFqpgLJuNE2+iNHNfRaY+rUueq7EnSzeSskvu8e7CAyfgoDUqeL+XnQjrQiDx7MgYi3ZNOm/1YSuBLvlpsixqYZnTeHk5MJAv+AOATrJwFYIj6+ac9+jDG6fYoeGlyQJckWBkNr35ohOMmj67RRPa9aGy/AQk20zpBWKw2qU3X0zyRV39tCYJbmrQ2A0IbQB04ddFvnDq0aOJG2VjNgyxrYXT5bDBSLRZMDyJFJPuInhWFeca79po5Gnzwn3IQ2SxAhk6xcnbWGjz2AZkaN4p+CLy1jka1KuVV9ikq9FuDWv+LmE9hHtyW6OBq4LLxiUfGwfcLtHNhWtZt1g2Gemawx4Oe9Q5BvBS906Zp6nR1pv8AYTKtmE6082BkMysSMGRzTwz7GiNF6YbAW6qKwYANwUE9ACq12mzYQtrj3n+GGxUraIAmcJY/IQjyBBmrDnAsno0XUu4HqwXdbrpRiiWg20B0GI8PywuvJ6IGBbI7DOHF3YdoUIpS9GS5SIwNwW46T4jBQvZIDSrXhCJ6mx+9gmE0XWsk72G+QyXydqQrAkGjA0HNdqvAG6JCO31YSXG+9m1hYE+niO459HZybpD783zrDfDZT2P1zHAJoCkHLxYkDismXRwauuzCjMCW6FNAmrRfCrJKoyz3F/A6Gikm/U1zlRei3traISSidEa+tQ3JhVoU5CNPuk5ZIYpfx/fp4R3mHlhK1bXwsia7/Clvz/D+Zazj8McMz0uAW79dqVZjnWfwnMkgm+6h+kLNAPcwmPIz87N7c1lUR0FGU6dpPTM56Bzf+9plICsJzV783I9Kf6nBxN6QMB34pVIQyRk7KF8z6XrQSB/mDlo1hb73CeM3IC9ZFbF5F7OHPoGm2VgABJbbwrkz4DIeEIjXh+yb7W3Ku3hzXfDh8opaG42DTE8hTzADGBGAM6syukxTWIK2kNB9YizO49QeeDfJOOuz3rQC+mBTNFOze2GvtHSgwQGbTvLGbLyLtgmQcZB7tnhGW03or0hynoQ92uhC05dLs4p74DbxYCbGhn4yUYPMdv2e9jtd7BDwC2cMOiMjZtcfh71+3giTUusTsj8pDJsQs1iw2gZz9sABijLQTaqpowULDpaxnPyOKXiMi8LTbIAy4MfALdoVAR4ggwXVOxB04syMQZID3QrAALScLqVbp6zMdQTxvyUonQCTOaFLGBBgqZvYeNDa2HcsI8+bNg4oxgSBZ1caE69zMbXSk/vqcyR9NRVKjO60ZiWRdcWYwsadyOZH2a5w36H04g4tUbjIqUyMcornAjF+a2nKuGUNps7/bhjsmATIyVX0il4lZ4S9Vol81C5HnoEGucw12/uYdrPBo5sgxJXTqtQdFzs5sgqc92glWI7xjENZ5p4umaUuz67bDPyc6WvAAgb0D4yJYxRhjG0DGM2MB+MUldQ0Z76s5GrAAI+Owr+WxaMmdcnaKVWSnU+I+uEzs1SVDbPCmiJnkHADQ92UOcogMBgUQa6mI07ur8HZEg2P/q88+MeWUFhbuW6JYBJAngQ4BZDK2BbwnNewXDju5qNe65PZPOmy5H2D3WuPvP0PGQsA2ZnqQ7k+RrcWhPmljGcJBxEXG9FKlRPBrarSgsyN2wjo0toTbGMurAZN3rfuAVHwC3eT/cFFoixQBSpnmzcg94S2UQ0MC7sCs4khpi4/uLaQPISMM4edIV7mcOuAAKEnbsCTQfYJ2tpdMHlfjE4pvqPx42BIQWzUjMwdWO25kzE7RREFLlYt2sBROiwNMwZnIFxrxKfg/QpoLXTAFbcPmmrzvWMTcPeD+oFoeFGIthmD+NoZBIwTACXzKWU52dcj+MeRuQZADad80voltjOZZSr3XtkdvYsy9aZlbTQB/PpgnH2MY2TrhOWfqWz3QBItk3W/ZjlIeBLGLN0/zoEmuYgQ7A7aN7f5t6ct+SydqrrfOlgsgik5ZPSrun5oWlhb6eH7xbgSuyQdG9u91oW4NK9GZWWQwk+sDExJ5OFza6RomcU1OBKZP3ngygc20j6UGss7U8f+FD9b/av9hBc56FpV9yfqo2UAmWhJrFBw9o2GqA/84wy+jLsc/NwKTqs+WFFssblLo8WMC3odgtqB3tdbdnMkyDIZMhGiXok7FnsVEzIN7GdKUCKutiOvZqbhtlm9HEC86n9UiK1xY0EmxgRTzQtTDGFIS+KYDvS3jI9iIoHaAaEZoXngBsA/C8A+E8A+CsA/AoAHw+Hw91ut1udqUebXzafUi00XVltErfNstt2OwO4hYU5aF05Sc5PNyOo54h+AAAgAElEQVSoowthZAHwQhk2n+FEOnB0I4Gad5B9lpoF5nIALjG0osJIFsuhB1aNoWC8RVnFk2g2yILBkiiSFIQMD1/C6MtOcUWmzKr4/9l7k+VKjiRI8JGZJdKHPvShD32Yf56fnL8gwGxxM93Mw+MBSYIokoOUYiUSeIjFF1tU1cwZNNjhXCXywRjvbEFu9vw6AZZwsv0W8osarJ0dsKLL8y4wVUbGwXurLubYSTnJgB2qjhpXJpJjaT5h5eSQ6OD5HmXBXXEAmYYTIL6ibziAwdPWkPIwAwEk+s6ABzCY4GcPD54LyepzVYoViKNJtdZ5bYpKelbiVyUWwdooiXqg9GaYf6sTyG4ZfMP+G2xOPT3mMvf44Trt3qaaAWtQAZn28w7imWm72LkqIeF1s/wkVSN411A+AOeXqo/lgVZU2N5Y0dEJeaomnjnQkxP4jASr49oEfrP3ZrDBAi3u++d9uiNbUIBKSK2kLjX1IndeALihxDRBt0vJUPYFHIk9SRys3SAOOtVzID2TuA7uE3BromkCBw1KQF1DYEIlDVSDTQTBfhDgLvZV7b/VuuH191keOHrZ9ZpUC4cFNP/66+Mbn+MbgWcD4kWcaQyZuFBhknRU0htL/LoAlcYx22zFnl7fg8LIYBDeE3a8xmvdN5M5uY1QXI1kgk60x24Cbml3e35+FNJq395fMQGLPnsAkGqcAqDRb8v3mlBUsCFbHVF9jelS/RP4arvVRJKdqdU6PW8JDNG26PmRoGqdSxfQ41rPWsRCf133E0C1PtPkKJ+DPp1J61rLsSKDRAPpo/JRgm2/Pr7lWAmQtnrR62rtVb4/52ZODMHGTF4iMnApuQKdUDwg0em9tsC13nffvn3TfzWvADRNnHy+Vbu742f4g4/zBZv6uMgHqI5JjLTzaUVwbMIMT+Dm/bmoQtB4JDhNEH8nLLdBTVt9UVVBDfVPiM0nQLUDboizMuvZVTl3ZLjsrJWEe+zZuRctIO4FVTeJmd7fiMkUKju3URsFgfW2Ma00TGA2cjgumLWPZSY21RC11Mo1WXHVtmbEALu4gUDYfu12DyDgrLLr4DDIMcYFtMlBzMLFRDyMQ5OyTPKarPWTYL/sNqKJNY+rfQJjU4NS9Qrwmaf8oeN4+LFNVJE5eKYDOwntMCn8sfLIjNE5nsxTBaFHySqUlvTN5czYksNtAnYFNIU9PWyO03Ls2tc6bxxgHMOCE+kyiJ4d4LP+XjnPADiDiIr+vYljMJfc82cvx8AHOJc8eAv/5jzn338fb9ZP8qVw+wiFG4PzULi9Ign67fXVzaSTAceGaEYfTG1HhfgOQJNQofT+2xhfR+8d5GsHeUOHDQ2jl4jy3GFlZHAdOrihcKtI1I6nn8vJRZ9Ah4A3GHeqL9pW0whlArABYsEinzZngydmclQekr2EaH/3Z6znJfJ+BjuacZpO3QqfTj9phDtw21mNQ7IuEDRUQAGiTofQ68IJIJLsSKjHpGtaNkf8C4zvtlZyDhRcZODBMdutVlEfU84M39ifxDrW+ME5j3kH4OlkL1SSYtMMHJbDBCg0+wnt7FQyayHDx7vTua7ET+AB5sSA20rIATxwiqEmGyBGlJup3C2Y5wm4bc+55jWCllZSeM/n170fD8xbDTrKiurrdnxmfTFNCd7Rhmg8e1y/RVKWJXgMRJgoZnLa+6fBiwQxeq62PfUOz/cZCRaDkf1vqaX+rD94x3v+8Y/sgNvr4/eXBba9Pha587r+q+SOQEKWmM71M0oiaAsVuNB+BOAQ5m6NlZLEdB0C3HoxutQTYNP6NoGuXH8DcCPhFAHWuloFnFEGB4PTBBdBk+hnF8nALwtUg00R4LeAB4JJmxLLpBnLdBtInMraIH9g83xoRBIFPdvLPRiMZsxrRprr8RZw66sUYNbJA1zPViLSr4LTYuHEk/Da85pMWhrgMRtdQM23CSJVwnmn6tCLNinY78v33wE3JINJRNYcO7kTSCSQNstKYesiwRWMESDxipcUqSxbuZSgeE4CcEPhhiCq1sCFgHJ8lcQn1W0FZtWaonpsbA6VfrMC4qxGxWLCnmxlYX8v7TLVMFJgwv7HVnr8Apve4DLn8nsBbt8LeANQOEC3P26dPvo3P8MffDjgdlQfo+Q/gZAxWL1PRqyZRC/K1Gvf4/fc/3LZVqhPCfCkOipI9F5GYTv+gbH5IHkGOJIABpyVbOZ5ZeanaKRNhjs+V0yOyiKpz0D4dHx+H5uDCulyc8wVy7vbjthGkrTKWLl9Nf1h5ladw4zScLwqyai2cQDcQHCEqbjfsqONkVutcP3IX9HWhk9Qa4lNUNG+oOPcWr93gBtyqZJYKV8yyUuwj9VSc01YQJDkvccJwFWYZsW4CbqBvCpvlIrlSo1BFjW7aMIm/Q7fDSDoBMDWGPTvdp9bIbP98PXOqm9B70XPM0UZfL/1d8+36slAYm2CG+ILuqcnCBT0Ia/z2qM6QepCxVhxnyE6QEsI+e/2Oerhu63dU/7MBfoZvuCj/dfpel+A259NsAYbvhjcH5UAVf+2l98ev7245w5LCsqxgmmtAgaBTwyWseEiq/llgSbBRM/+G23IDLhlct/TbkHRumiAPZuIk045AbcBuo1nDWQ7EG0F7bCvTmZfWwHBIBmWf3D0Ud5EAKSdlJOBLHdiw3ACAjqoIkC3MkhgOaaxohFjUEuQkLw2melpyMQUseoq3uPCHuauCwNFgJJ/6x0rOYRThUFWnyasLR/IkR4NrD7WTBrjC2uAoEsszQrmVzdvOgkEeGK2kjGs629OIpViTMwpjWbgSKaKAOZB4aaAcmMs+l1gqMHK9/emKqWDi5BVA7CVQlTg9gIk7CwJovZc9ForwC3UEfXWbE4PMEGnQtorRBkQFn8kvSzdcKLngKLXegZTUaq5xlzOtIffIBzYuXDsDIZ6429geP2733H086HyAeojvhJPXG4VVbP21Qqqrt3qF6kmtmST7OCE85/FeAGy/IUs1sclWZ/hoocBmQq3mpPlZxpsK9BNgNtr9CELf1CXC7a7DaOIHAepsI1eCI8fFUzROCzwDP/OoDJs4dofcj4iYBBsE5R9YM0LmQmVKhxX3YVloGR6+RZL4fay7jNVaQxw1+sNXxlKH67dtjskVxq0ax/OXqwmLIaNCjKsY1n2fQs1nJKp3rMNmlh2Udaq5gABc6jzuM1yP6/vFYQUgBuDZSYwvb7DN0Siz/LDmRtY4TYAN4AyC6xhoCzFF5PN0UeMyGKeREv+JQE3Kn869iEwu+IbN/l3CSTvLRIk1+RKJhO04/rWCzouqvlB+XH/2Ao3JREJQgCscLLUi5sJNJWa6okGG9pKMpbg4mGR+GpNofx7+aFrgor5IJkhdUYqBtfvuYR8eGV8rAA3gIDLRtfzfvv++P59zecC3uBTdYKw46DPtmyn+31GkvVxvmCSITWn1Vam1cevS30MJU2DuXOLrv1MwK3XpmOb3s2/tLKJc6t+kFSow3fCZiZQMcg82F1e6x8Zmw/yNECDAOAYoSaIOdcYCSgG8QMdUtXFLIebPtE9uxvQWj7jFJtzZqTY/Wb7KEAdYEirgHvGi2zn4UMSfUc5IcEglrJzH0fsLUWtDvMjobWrA+fosJy/qx1M4BdYJkC3yyqrmoT/UdlZwHNYJbSCabwtTilHXkbgSk8B8cDQgnYdJfwnq6UcXXIv9zWiX2rmDxorO2bF4wFMCni9nKpOwM1KRqqmrfjrtdSxQj+vxQ14Q8435PCjbqXUe7+qpLMPO7HQpn0kSjXJvEG9DRmBADcOVzBfswx7+EvnCzA1zvVGPodYKVWNmjj6LvjyAbZ9e3z7/v3xXXkCyXqS81fBCi/7Gb7gM3zeF+D2gYDbAtlaXWDVQSrcuhwo+o40bS50urEvKlbAevXWtRpHxs/qLOxuNxzeAmzhI0KfkbDzWsP5G0VS8kV1AA3teg+iewSREnATKDJLXIppEeAGgzkk35uiiSoIAG6tpEE5B56F/YvK+SFJatCtneD4Q0SdJYNim1iqNKA/y3LFskz1FIOfJiXwu6b00dQ5JHa4TilECCpB3eaeQnRGbTrNnLUjbuCDjp3Pu+vmYezZ+yYUaQLVyIqsX13PQIUV1oJVx0iqkxHKZI4GO0E3rFersvr5HEhaISkwN9fiUNrYQYsZGckM2Sac1ChF4lKQ2eibHeYJwsFO1aLseWpAliVnqdJyQlxJIhIolWhxfDI4wdikImQFEA6CAnAT2AenI1YNqg4FMLmi4cixzpm8d5ASJWgZ7ATDWKqHCig6MVuqhy4zgrpPClIAEAtwo71szUUndJXA8fdb5cFm5z9TVvpZTvXjkqzPcNFzvkdJ6RuAm9WYqXTrDW6wnYBsBMHYAwVUxe17i9wAbgwgGRKXnY+S98v+cMAoAqUezUoFBom9LpIZDRBFBxPtJ4ND6bkegQo3quTWGg8gwuA9bYl74i2QucsOM/HwmDWe3UnQBNyorkV+sGx+qD6txoqUgiWP8Cdap5gDKh3Iw3XZ/LT9FuvFiYRU0Ici19em4qUBeJaINzhDoK3BmlJE8VlGewP30Gs2gGWoBJ1op14fLwTq2OsWdq2fZ80xlIShmqVqLAE3pDFB3oUagqQgweRYV7eAG3044pqay4FZ4h9y81lpAH+RpMUOuC27DyK2YkT5cfgDKZrmfixbqoSR+xGAefRsTCshn1pAac+hFMwJuA3lIJUcn23T7u/3Gf7g43zBpj5ecxOl/gt0a/AExADbGqR9RewyADfaAsYyzNcVH5wVbk0ibnFWcWQ8dO0fHJvD1wgITwCO8atwtKs/AbKJKHYD3GAzEmQSCYG+hwmiFMDGfRhfN2jGh+k9XcC8bCqVwwSGoHgi6FP2ov22SlQrFcz4rIE7l7HjZ4zJA+AtsjQqsQzu2k9qKQaY0yeLNxFdY0KVH5Vdsq3Mbb2+DYBVYB05D4CWykdJyEz7jbTXYxgHBfbrEXCrQbmWYMc4yX6mHbQjw2GHnEcDkiSMSTj1dc6Amw6IkqiC8QJIqMj9pBJkrEMVNrHEULjVY1a+uFVjbWW+tReWLw2C76KLGPm745LMFTQhQB2GuCKAVbaCoJ2xq+QawfNSZQ3f+P17K6zplyg0cV5/9gef4Qs+w/N9AW4fBriRESc7vsp8WuGmHmNgLHpzIIjP4Lp3V9eTq08NzDaDSARfw/iRhRD6zwCXzYBnTxki5F1uMRlgKa8YrweA0Kqa66lwwPNtkMWcUirf75Qln6+vobKAX8oEiw5PIItK3nbArce7VAkAOuUENWZtlEthAMMtdhqBvfoi0EqBnamksUCpdJ7NOApwozHNHRuJ40X1RlaDYxuBL/uttN00mLQ7dSaC/bFZmnQJFpTsulxnGTiVfP4BwG2ySRHUYPyYEAmbywBT4KTnxcDb/J7fxb2EDLxuqpStUXwDbuwXpTAJa4UBDns3BOD2cDBUayYDmFBOrkTca4OTz8CC4VaqTWMf4DoJhrPcoPc2A6sE3Jj0aXS7pDTUbzUvsiNgxMEMsqyOkv5UjpbyYQBu7ZCVILw0W38B3L4voO17gW5dpsSm3CxzmaDNM6f2WU7145Ksz3DRw6hsPdxYUtr920rpJmUW1IjqkzX3qFS6iGxZapn7TV+HfWPfw1ocUGsZMFv3CLuomg++Q6q0ASxE2V7BeUgS2kRkmXmXxRX4gsC3sb/13n1CeNrIBBRdfgVlgdQ+AJQCZKGK1Uok9GJaJehxWBETKI9XA4wzz6VvpULOCjfZT4xt55Du4dZm/aysDk7fpA6GeI1Nj3IQPfQRWQIfAhsx8VGyz+TQfrLLJDsGQIySvQLNqDwenCeBTgG4QdHV5CTU/bBfU+HGnmMGWiuxlLSP4CyUBiylD8Klx3hTMiwbpvGIgwtkvq1ImCWlulLvmCiHSYVbJcCXUuX25SQESZr1ep1j0NemojtKU0UWIkHG9dSmw+6nY7oFXP6K5IbxhRKdsPWcc/mcz7Zp9/f7DH/wcb7gDLitg9Nagfz6eEUMXLZKJBneH4Brk7cZ0zHB79JDhXIqI2Wvwy7V0x8CuPiWCMcoa+yt/M+LzTM27nhH3wGxu8XmCWYTWF9+EaDCrAyCXyKxH+oxkeI0KVBzJZjVQHqTNIzN+wv7ngbAE3yjoKLLP0v1iriuxQMJGnb1hW1QVxiwP+MgyS6AG4ikbLkz/C1WT8SfOkxrnFgdNpJrFWNRJftxfb47yZyKFajcpbqt8DMc/sW8q6dBf/KAmr77uk8Osceo10QAk8j7pPJlDBEVLwM4FamCnJHxAvxfx06ukslWSVQWSFRxVLi1fVZJ6Q3gppyU74M12fEPy05hFLBO2GvC+g8PomIM5WL0JSkYYVym8EspSsc2OPgncq1WzcPXAqwV6Q51fCuqv60eZqOPKHvpfgFuj//vlx8/fvy/X4cmvBGAREnpTyncyiiZZTIavQNuBhVY782ArMAANoRms32Uk7QcOU4wTAVaAD3FMCiI5qbpHm6ZTBCwKiMBS+ekhoqtBgeqh4mUMjSKZFhS4ROBhUOJkHNv0msyTKEoYNPs7rvz8nhhGRASzzF7UC71uLl5d/cT6KBYFT5yzDBGUfJkFsCA4jhWPQL6iAfkHRgkaHz5LGDAOkHEx5XUQMHB0j6831CN2T31PBBMVJRG1UWvG/1ugZEAXxn/rQQTWVtLmvE8ULgwaRlqGTjLWd4cM0AvsJz8qaS0owgEE2bEkqFi0t3fM5gl9m4rKWXCyHLNdnIrOS8Jjli/HgyDsnTODdKaDeoyUhy8sPaB2x0yWsHpwr2etEcEjPX6L5BYCXX0OsDeZLNwlhdXSWkGjgJZAbgJNKCoXI9TQEEPLed/76MAMOMCuFFhydLFLouRcvSXX6o0qZzoAtzoTGNvfSnc3vAfP/Xj7ZRSqSi2Hm5k2oOR9DrEuqR9o7J19NNolSd7RilQC4WbxEO0EREcc/9X6bG+T9VlALCBCvU9+tnKbxGIk9oS5csCCAy4CHCDwjxB4XVNlZQiaWA/q1ZxufRPp/WplDT74YU/lFIN9gL2WqoB+s5h+qxq5ni2fYgxeqJwIzDQokGrJ5phjsSECTZsaZsFaF5RC04z3KOddjZVDD4IgKeE0i9pLbHEnuuM64NKjirLB9FRYOICHaDcKHIsDw2w/RUxhvlhUH5VuK2CgCwpjXYCJNtEQj46cV2fp3+m8q8tdQ9ilOjEOdaD6HdJaZB4gzSLUhlOzaGkVCX6VCf0A1jNAAWyyMd8NhxCYfVLryV+tvLaUnGCBDmAbmyb4B5VXyWltpM/e4DOG4Ab4zURz1nSx+Q7QPYE3erH7vVVMTuUj2vFMMaZcmQn01zX/L1/cmweElvFQ4xv2p4x7rHdUclf/Yj5VO4X/I7Ij6nI8gnEVGb150sFW0R/tCHAaeH1PdkZqnZ/0X4s8kDqU6vsVg6zbGQLCNhDdP0bNmoot9xmhfu8FbEyOv2MBYIhhstSdognuOZhfgDYOz/ae3uarGdvU+d0C3DjeEzVkw/k2UtK681Y/YUxY7zKXGseIFMInQ7c6ZQ3DmyqF2H5r300Ve0q4+X8sDqq9ij3jStNqMZii5kW1DXgJpIscptOkdrfY6EYXLv45QYHRVqKMIo4CUmk2i2w4o3XirXYkx8gG/Mpq0N6rBEXNKaAfcGtw3yhfJHou44j1KuQYhDEdQxksioNhx4VwFxrvXOFbmnQ/862DO27uHbn359Bvpzv/LHf/VK4fZjCjT1Knvdwq2Q1kmdwBaH+hvKLCjcaABoUsKsVe1HuyzIx7e91DyocuIuihIcgAmW6MjxGqas5s9jW2tkC5pbxtsNhoOrr/7o2FJih3ijJojWb0YADHORWVioZM3twIcliM+IyvjAS7J3QjgW981i6AcVB9r9jDzezVWzgSWfsh1Eyg+yy5cQAKGHsqvdOBMzCnMp5O6GyD7TaoeeQ0lv01QL7tcvWDSht5X3hoNLIT5VU2mCW7RbF0nMAhZuUDu2/IDAB2iS7g7kkS1J/+yS//pgNJ7rnTat1ULj1Eo4yrJEIkvHPPm5cVzw4I+T3XM+LVeR4MhAR4NbHCVbp8VJbwmGU0ocKN57ixslDIFRvXI7nNdhVui2WaNHXzsb1BBTqqHahu5ZhGxzAeqATIoN1YcBTSu7SWLrQ2n+4htSs7IcXx3VnnyY15wa4pmBtsfRQ5vY0tyP9/h84UijddAJkkQFfCrePc9nXk/BaJbNUXntAjQMEAgwxOEMAxgTLpfly9AjaATepswjuBOjWV2xfwc/Zx9lXJEjE8THgJr4Ua3ddgYAblFYME3VoQiucO7lgWwYkVVLFQTma4MiuwooEJfvxJJhhImqSAlIMC7dx9CjGG/uh936PBzG3qXCDbRYJxH/jN+BoNBeBF9E1pR3uy0wldF8J70DgdZy86X57VN92TU0kGlsPt3rjo8prEm5SdzEWwrNce7iFwi17XHaTDcQ5QWxI6YbvrblgqR4TBiw+E4ZagTrVNFYgDbvymO7QQLAtADLaVawvgo0IltDmok/VbSUL1AICxhFb7G0mas1AtYbkShUDQapyHUkNwpLSTUFPFfJertqqkI+zVn/2Sp+RZP1VCrcf6uO8lOEvUje60gMAimJgAgabwk3EyJybBqWpAO5SbO5NxuZ6t4jjV1+/f3RsTgA9CPHuJYo/SeSyD1r2iYy4lTZdolkCbqOqJ0gIVNkY956AG4lUKt4IuHWsNEtKXeptYqvXxurDCgBrlN2z0oal7BETs1RyxWIqQSchhTJmAIEv5SMNLLEPXTQgidJRn4w5QTfH3iSA2C6pW/lkFRTyAQLEkfOUTWOeFIAbNdrKcdfv0KYqx22FWwLkJKRb0JAVIhZYdG/NFUMwgHBuSp9ECMpEPw+Y8TpbCrtbwK3yp1bT1ONKRZi5n8ewALeIk5uId7ktWTn6kx4Cf0b7vUpKqaqP6oAg25mrEjS0Oi1WwGhB0/NHJ7gDbtOHMh5yVRErtlRGugC3OCl79BH9Aty+FG5vBg15aMIbp5Q2w4rkHmqVBMGrDIAB1aUHQTSE54lV4XTLoIvNpRExy+XEm42JO2HWRqdRIKWgAJ7gCQE3JDQwJDxumtevnlCllFmOHb8jpc92ms9Q7NhhdnDJIJNBP0pM4ijgZkbY62AFrx3EqqyKmuNwxj40gQcmMOGAEQvFgMF/sBWhvlIdPtmFSGyzdxmBHCVBfOd06pD562CASCx40EYCbuwTmAcE5DrtuWA/sgNrAKDWCR/LdKn0QwffC1iCBFHsEtey2aZOH+dpchr+ZCDjgTnXCnyUwE/1BU926t5jcAE4pZPjQ5UJk0mrWPhMvTfUrPoCuFVnMpdGqtwWjrOcmpkelzPwedy7oZVwSP6lMsH9CbgpGJunIeXJSLIJ+ynHcubmEpXCR+KUfQ+bAGMgZdm9A3H2DIoSN+4plEB1QFBFEo9fi7Fq1upL4famt/iTH4C6ELaG/dwqUBy9HTewLdYeH4Bgb6+XVGo5aBKwRGAepYpt0yJAG4HSHchqAKTjRdqS3qn+Vp62RbCYz4fG75lglVq1S0pb5exS2n7MkrhBNU2bHwrP6kuGkh4laNHvBn10roAbiRc+W7Mx3hv2myQ2TJBFCYdWRBI3CMxj3AlGWp2WPW88hirDHcQQh5iAm5dhEkhWR/WIsHeRFWeRcIB8SHAT0UurI6OthIP1363eyNKjKIkn6SP7N05BZjzBOxXzEYcmkOSKGKszC6wvrq349yB/CKRxReb7Iu8QZkziKvaLyvXchzVHOg940uFOiAeYLDqO4qE26QMjPoy4sxNMIrf4PJ4lT5+ueWT5GaoFGgjAuH4BbiOB19qWWvK0b21RCTqQ/DURskr9UZrO5vUswyIQXvsJoDhVLlhrstHc09UPMmIsxnPhXVj6JXuAWK721T85Nt8BtxAgNC4w/Q9VaGy70aRTkuGIfdtCiFA3qZKq35XX9OdVvVBKtBAUoIf3HpuTAK/9KMWPVWRlcdB7elXpjMqdQUocADeVp+4tF/CeIIdZ7uqy1cgTsXZ6CB0PdDcS9/ZUD7dyrWtNw3fuPT0zt9sb/LO1T8SvipMxDySLNA8h4Oh4eJbaVp4UtvQOcMvKpgTDHDuQlrLdpc0kGd5CCqqz3Tt6xDXRALQARLYOACtSYDljKBAqBOgScKtrViVN5qmoYnHYH33gXVrOPLqnVAmTD01QzrrFc8o/M4bB/iAYLNItSDyo6+y72dInD1ezwm2Q/PV+qc6cofJnkC9/Mjh/169/Kdw+ROEWzVDVOLPLfF4qGcgNB0qLihpTM1CD0iEAxxb7yV4lrSDQBkST4Q6cENqua+919IO1YbBowI3sOtFsxaFyYrivSkqTVXbSVgYZDak7YI8gEc/k5p1gbcJwMPnrvYueaywFGidUUjK+kqy16VlymewxZN1iA2hEt/Ig9RHiO2HvxHMpGaF6K5JMG18Y62TU3WLCoYIYcj6HVW6WW3vcDCZFOS57O0Tyyh1/NU5DZdwJdvVwY5BBwA3j80McE/QqfAkmzensUJqZQSka/CL86cdS/xGCeVGlI4eD1XcE3KgkcMChoIeqFPYoivdqhds3NH6dTsOBcfdT1Np7rFJJl0W3c8QfNCZt4LxlgGxU2oHcBDg7KPFeaYUby+YsS+mkJ0Bg9ZnwniZYTyCBDKoSrn699vslw8A7qWGtbQf7WtV9az24aT6Zc7JXtf7SlsF21f5EE+7s45ZBzZfC7V1++I0PEYDB+s1gZys5V/+UONxiV3Fw17t8vv3JmjfOl0tKCUahTIJhIkC8WmEiIrzRyzojuOwFGUkOAbYo4XeVZAJzZmlzjY79yDJMAkDqMWqFmIFDN4Bm8Ox3xueZOOjv2LvcK/KlYTMQQM8xDW5Y5X70LQYsNfkRAMOEQQXrzxJ46yHlZk99Arc9wCKYLq2Vbz8AACAASURBVOIxvlcsOdk3g0iyhdHsOse9bUP0jxQID7+dB6f0AohDJUy8KUmC7UrQr5XuOzlAq0b3FXFIrjF8LXs4lC2iJVRu6yFIiZdt+Y7LST1IIGM0FTdpkRvb/W942jPXeu5v7EUlIJgT+mwoIwUkDL9rskcK9+jLt+8hkbBDTX5vipS0fYRJe8c1PiPJ+nCFG2L9Blen6pi9nKsvqje4QL7ZiFzwD5x6k6FOF0xm956B35d56b05W3Qs7IQKt39mbJ72SxFOxDe0W/zcCXATYaSYby7GQTwIkGaJvQE39uAiMDtI8WhtQh9JImL2b7NysUEk9AInebT1cKtqFNqGyIsayCPglmpHksNxoN+4poEqApaqvNkroXTgxrJRkacWXmObZqCavsjVTx2SYr1yAuXDuyeynwOq3jwpNNZ3H8BH8Mu+qOc3BRVtj9lfc/kU9sFL4JTKPK0rxuQgj1KxXBlnzTFPmVbmLAV4fYe5SPQ+716l3K8sKXUcRZGG9jp9K325rqlwH/fE2KEUy6Bx/2LZ0wTZCFDWQzKGYIxEv4P5Ish8A7jpmUnoD6X8PFSoe0VnqwP3Vv8qKX08/p/H4/F/Ho/H/348Hv/r8Xj8z99///1/vLy8fH+Hz/xbfOTjnOrhdZhQo4Sz1Uc8EjwANzpiMaRmErAdDE6RaYE01ceJx6ZgCR6NF9DhsoMHZU1jGG3ckzVweJnKApQU8nUr7+EngyUGys8QWAw+T87hMdXYzhWEEHzclD/RfAHAYzAMAiMMClCZRzCTgBud3iovYhPrLvuc430xRplI7gAgjFUHgACr4NOY+DTDEn05IhA+bwI4HbJJUVpKpL+ZHCYq7Ripahm9tFi6uudQGyvSVrfnkoBbwDLBojhZ1rzX7zkp5Zrk8wkMoo9Nddz4Gr468poGkJ1IpcPV824s21mVsqlo2KhW7BicHBueBlhhgLm0HUOhQQCq/VIHsXzveOrU/HR1B5itZqyoNoWjXvfWordKZjB6GJdaBzjhTJVoAjx4Xe9PBZtco2Pfg7GMtdH3ZJK4AYY8WQ29A5kgM3Dq0027h9t+8lD3l7TleMsZfEaCxf26/73vs5xfARtvvMB7P/fUHhx/eALcXKrQymmXUk6A18BEvbOuz1om7r1U0sDOwVfUr8R6Y3liPmom4+fEPPamAHErr3AL3GowHSKYCMDQ9kNSVj6ly8MBAoldpxIzgLsL8RSsKvepgvgEytt4kghqPigC2VBeQCYhwYW3eeyt4WNol0K1FuWfbXYSJPJMGnTD9yJiJVcWsN/OvGgK+7O0IdM3la1VnJGKsenzfDGeDm1Wvp5zO8AjT99jwG57P9djJ0yKlMhGwa5ugC7XaoDCWr+n7/HBGecY1fCQHObLts1A5YgryvZh3uA7mpzjQT29Pq92g+9OZWauM5KUqZzOh4txiwS5p/Y6pj3ttNNWNJwSny/A7S2FG/YvwX+Bbqm6NXFO5StLzgpAoO3i37kWIwYXKIR4xD6f641xgePeqqL7R8fmsJM8FKaDEJ/+HGtc46GY2XttAG6H+OQMRJOUDMCt4jITqnexOWNEgj6qulDvZtt/VulcwDsqIsceBvlc11nq7xWD2eYyxhnqb5yC2n1SnV+k7aZvS5uf8aFajlRMK70fqjm2Qx5w4e6z1/ZF/Vnl9KPf+Aa4jRYrOrSnaGv05KSPjiqbGivE1LBtIoEF3kUCEoCflImR8y2QuqtrQt2Y6nOMZV2R8xSqbe1vqd42gFxEXuziGteK/KXQzhBDtgO/QrvB+GT9mmxExCr1ezw9Xop8xxaugDF5036unyV7w7cv29cQ1l9WqLHVQik716EJcQAWRTT8fEzLKb5M/5qHYc1YLBR9eZG/wddfCrc/rXALhB0odstT2U8MbJaQZYa/Efwg2HWQQ6sz2Vs1K2ciLmbLiS22BcAmKncQS2eyUZtwSzYUqM4kjfKkVi0gqdmNdRgNqWXUXLotETcoTzp18m4gES5Uge4AArIXDxylQI0oB8rkk6ZEgFsokMYmTQbc+QySJs9VxSww4nb/Biuv4C7c7bDvbqgp5665iVP4OMYJ3AwALg30tCYOsCOPMj+qRvrtICLQDmh1gCXCcziPdnQC3ZBIKzHltRgIDQsa2T/Bti3KPwEwowQmAEBKthlkKMhJKTpl3OzpoeQn90kHBqPHXz5XlO/UXG/PnN8iyMZk02vR7BjXu2T8O4COObuoSYIdJKzA9ThWQqhxLonVCDbdE0bzF85UKksESY1fryCk+1uwVCIDG9/vfZ7uC3CjnXwyXgNMcIsC78EJEvWWDLDm5tIiE4zSuAyhfieSegX/vthIxk8g66Zwk1KLuF88lwAIXke+JQEDB7faXwHo9CO7RKhd7AQSMyCVLQ9gpPfvTLL1nneEAodKyR9eTIRPvii+3myrRvoAHKXCbdo6kgH7BM8I1ubqJrLlI/GDAuYNwnE9HUGsTFQUn2B0GQONv/mz9JMJ/Pi+Q9mYrznW1gkc9hxIC5jAWxthe76xBw4bpiZoEhPylVgXT0FnKgvI8lwIswA4h2/WKg2lwj7vCY5SPZPPmuAdx7x/h4lVxg759l+A23PALeOgLpEjKOB+yk2+Od6QnZLt8vqdQOyVuIJgheF5WuggSLhWDQpnqXivho+IzRk/QDEf+UGPC4GY7LE5VleFUjMGwMaULT84i0GghBqnEqHIn3gSchDhM3zDHkHqtcciGZ8JODraM4JHfLegtCteCsVunnqNORhrZpTLY+2FPW5V+npuAm+zv6msBUhTHsSQsfIO3FjhHmTpiCGbmB3xAHweDx2a+YBtzB4rM1eteYqy2UkOMM7kqfe05XG688mfpB8SKJtq6fTDCdr5+4wX2Mqm1qcpFIjXJsnfyy6IM5KLesYYD+w9sHhjeDrN4DjP2Es2Y/MbKjyRegF7vn4BYCfiG6Tyvfexv/pj9h/tE/AcMjazWs/VNiFqCYJOAJn6sEc7j1RfX0DH6Xc/Kzc4ePsP/dYX4PZBgJsUEjz6m6fMyJCAmcT0DdYYm8FKH24COsMDExGgG/ZTIOIMDFIZEYg3VU7aUFcjMTYhbxDOuffoLIvh82cNd204busINE9GOUxdAG4RCEZ5S48fnxtmg0HLXk4rwzSD5JF8IGhP2wMz1W8vBJ7B6clgg0WLixwwmVlqlQE6jN2eWKQB3xNrufUDA38NnEUfSXkU4cBMOgSWZaBHljDY9XAuDhBngB/5i1bSxslbhBHDemQtFHDY8Q7QdRsHHkrBdYgd5V4tUsWkI3QgQ5YvFZ6QV1DsBtXI3Gv0ed07hHt/ss+hV+2xT6ez9zPIY7i39TUXVL+h5TW5dntF24nmsGcJmhAAEGxQZUg5xEnaTxF2jywFzyfw5caFfZZTvYLiDsx/pm/PVZnSLza/v62LwTb+hC+XrU0/gmsHmXMHgrx9pw1A2Gz+5ffXPYfymdjzEyAngZEd8FAtSQZusMChXCCDq7sQ/IsxmAB37msGj7s6bbPl2F/0gdOknMbpNLr757y/wiNilOUht0Q5wKMDyLmvv7v1qKfb5utojPNVLoAn7McAXw+lseHTdq5iqHoOymzfnsAQviM7so9r7K/DmhKmlXO6f53gmd4Za+924zxZB8PmZSw37cOar2XzZqxF+8yxxvrNf+aaPzyfgOTLfM8YVFacYFuSpgLg3rYczz7xNkh3P46f4Q8+yhfMdd3KJ8dqrb5hb9/cMXl/EdBYxyfA7brHTbdZHARivNNsxxbFN0Qj/Iyhg1z4+dg8yfuIlGSTp3CA168lHYqnXCvHdRPEkex/AG4Z17Qjbvu5t/SISnznGVFl0c/FOxioFBgx3IWVhHexOXdwbyn3hFv3GNUTKk8EAKo1xPwm/GESIdtBNwZqehDquQS6eTyO+3YjDJhDtK+YwoMZd4a6cyOp+LvH+zVi04Cb60ktdAil1Ijhn5E3uE6HDQCAL6DhmESDZ1o4JiZ4IrDHIghM5o3uK9NXqP3O8Y95QDAxQcuoMsD9dxXgJb0LMg6JcAjpWcoa61i+gPEVMdOr/3auy/Gj88F74+A0EpKufpBHuebv2R5qA9rUQ3QnsWKKPsMX/DlP977f/gLcPgJwuzgrsDg0cgqQ9gV5YjJz4hhMXpl2GUDuhZCbc+ddnPMAd8IZ76i8RBHJKDkJT5Zd94CDEqJ9MM7H4IIGBgoAvU6/4KWEJ5nYHimYIoxxOr1pCAJs0hBnMjzHuj9iZ2swZAIWl0ArIvw3EyA5hN0xYBS6PtgGPBUXxwRs2/Su1LxYg2tAE+8FCCkpl5j90Vg4nYtN93PA7c40HYOsSBp2AI7zf2FZdINNEUNmLqTUOsQkjTsZmgBZc3tZ2k06FL88UUTP25YIZsDpR+0wSWOwAVX6HTlar30yW7Yu5h+9X07ON/ZPqh8DM+Fe30uGtT/YRwSHmbAEYFd83M15fv+znOqHJFmX5H4jOSIgOmDhm3osbN3hulhIIzEf1zyCcQHW/AToeZqnw7J+bk9O99tBgnePT6qd0k56z9Hu7MTEW3bmbTCA4sDTDL5nRce8pk0aiz7+cTf3bWRvFSxnP3MFeq+Tttst0y/1k2C3lezsYNLN0NzZalmc2yGdzy13evFl+MZA1Prql2/dAHs9bvZVYz0Q5H0yzW+tH8/LmrtJYshWD0QSKez2UYML82FO834hqRQhXcH58f5DKRR+0w8aHuL0HG8DZxdVIBbZJhIPlxhJL8nIODTrSMi9d1ty6UdlQ2+zP0a+eN1t4xygk8rNai+HSmjErgmy73t+X9+OWemPSbQlmeyYvO2nD8kgdWg1GJ/RPlILQEo63suYFEG2JFtCaR35j9/oSv6e18c+oYiJY9EIYAaAZxoxgb4oy98MxL6Pd7CtTGEzPQiJp8Krx2rmaNe9eQbuxr1FSBkkE6hBGzZIkAmCaZ6HS+GzbWr4wz55C/A8xaZ7VpVjcfQ3m92fsdi82r5uz4Ab98TmN5jDiGBOX5zKr35KPdZYlrQ/qAQL33cCzfN9Dbjtz9d7/0JLvhmjAezKBz0IPk/mj8DjvWmMCwXR0rlDKL8xUiIG5Fd3sUG+X+Tw2X9wva8q4LYY78naTHzhq6T0J53dZ338QxKs48Pu7GqyCetrMlu76mEusKuBv7KiGXBvYbGfbPoBKWs6rtkZ9q2MQkh9Gp8Dey3rFCg/nuCUMOPWvVUviP8eQFwHeTfy0/Ftnw8wglqz6VufAWx78NIGejIklteOIDGSoXuQ7Y0EKJRbx0B+S1BP97ldF28411xAg9GS05KICz1zEpy8y5yeBOAbm/jMDhyDAK7lMSYe3+G2UxE3Ehmw/QiIuazFa8rx0DmHi9y85dQAjnAP636O0UzEwqHtzi33c6qYvJlmEn43zwO05If2gD9WAZLN/s4JiO69QRXbztpSfTrszjuM/T8JcJv77z7JMhjcA3AJ7p/thScgyxxOs5ZT+SXDfJss+zpX+9TmOtbuKSiM750SlfGctYbB1ovRvhSnbOP0BuDGGxzUc/e2+KA+u0TA+eSbY01Cil8HIHRVNad69F0b4Thfep8DWEkV7bP51H4+PQJ8M1apjBiV+O8B0E+U1n0ym+x5PLWUQFRTR5wRDu7pdMX7XccFoxBI3lUJvsVGp/G6rPtrbHGbfB73zPUmtB3v2Lxjz4yYKdRSrXRBL9jwe6lccULj/nGpJmrL/6y00r5B9u6imsnZexuo+yuTrA/LDdJW78BJYR6t4FEMHLHViIufERGKnwkkwT+PpRMk/qZYzNh57ksr8GeMvq3Jzf7fAs4EEA/q/mFVEZvxe28B2GoR0Aur1/xe6TMdTgCo+77ffeNhHY73vQcFntllP85GQmML9DtHBcQOvh7JgrjWEFHQz7jP5gAC9xiSI+igV6ZmXx8mdSdYdLL5euebH+5+ebeTtl+bQnMYwj0uvQPcjsY7C0AuH3ClGeK1HeR0IWa620SvKW57Ej/P5Op9/qzf8RqNHAi5Ng1ZwhIwH35wd9OTfxr81hYrPiMKN0IrbTm/VmyBfX16rM/KDU6r5SO/96Vw+1MKtxvArQKblO7uyczZeB+NXFivK3MbSyHAhFwglOlm0HT8ejfsTzdRRrSzj9W9U9+eisHz5T7XxO+cyGXpRdi9kThMQ3R2jDt4tKMpyfa+gcTfIV5HQO7AChwM+4wfZhKCEOLC6Ked1ddvJMvnwGAzNREMlD1/tiCPjM0Map4Ci4qHFA3sLSDwiQA79mfaAn1fYMq9L+/BQdt//6T8u6PnOXQ3YOxx7J6xXG8ogu6dQgZn4X8v7NjGcjmmjeBhJsnNgF33x5jXN5m7WHkHlexfwWJ9RJKV89dsZidBoyF6fW9rLH9YLzupsKuZVIK42UpeikoVY3fThg3QOtncYZKlE3OLLiUCWDdKcg7rgNc67Bm7MLK0SPy1g6+rNwOs/ummEND9cAhLG6RBCDxj248+RWuVzHbfN7xL2Nqeb9y2n7CRCIDg90DCca/uQe7NvtFaO/SXU+KmiHySSHa5BlFn8D4dWOPu2N+DfLq3NqkwO9mBYTMOALRLwHy6e+MVABnGjETQ8xN2RkqjXFe3JWVvr00mzW0G6mmHUqqeXZexGoiExVTOyHGonD++M3bv2c7GPuH+4thtJxoDB3IVQc11nu7Xc7/vgtzPg0qK/WMyJvzDRmLlvj6tqM9Isj7CF1xUlRfALWOUG+J1AHZlVabfbUuDnpLpU27iSPnlbCVjsMRrxzYZ5v7J5n4ev1HV08BiHq6mtxFA1qYl1tfFL66fdSC2x0on2517gSB72v+n8dbBdtgunoCyG9t+IkJuY+TtGsNGbOB9T/20fJc0ZX1jXnMQu7RNeZ9tv3JO7pSGF6BMz0WC4rx07oHZ0DsexmnELVJbcRxsefir+/vSOQ8bFcb0GoqZNZsx2TZXz2xi7NN7svpKvD7zqBfkLD/8ntwSnz/NA3385f5J/kc56rQRV5LJ1+kddB3HJOqx/98B5H+GL3g+Bx/z0y/A7YMAt0ugNQC3O4UbQo7bpP0dznlbrGJ0jzD4ttF3R/MMZCNtf0dpbGDRZXOvTXsngb2wgz0uw8DfADhXgchMkPbrMHDPoJifyR4CDAYpqRUyXz+4S6b8/fH+wxEzaGJgLhQHPbzOzL+2+w1AeZn3nP8cuyNrl8aE1NuVyTb7ORPN0xyMJX26522CdFjzh+efgfIE3dLoX8se/NORkMsrR2HsxqLyNxNUnmuBAW0kWJivsZY1hxhHMrVv2fTT/nxKMcrTTpHEfh0CB5tjTqZvvnsyf5lQHdbuTyTCn+VUPyLJGtdggjUS2gbbeCrztGUaTc24gIgICGFqYAzLSrVN7ChJLO0E3G56QL0LGIZtGoy7y+GsBDKTLp2BWRwpH/2WbYyaC2Ey5jN6aVdGCXuUNvQ4sBfLTNRyyyS4KTuv5HfauK4QmuBH3oNA25kEmwn0YJJV6v8McDskyeFX5GtsvAS0CHgiyHunmtFYY93g3/EXXnEGzfR7Xi7d6BvpHAC4vcxkzMK1pDNA2H63X6uc5NK7BXPVB7Tg5F2dIEcQi0Yqrfxm52Itpt/ku2UbigYUraTY7dzFJAuAvK7DvWk4+0F2DynfneuuxqLGFmslbSXbHqSvyMyRbpoTNdayrzcbx/Mwr98fr6+vVpsS+ECfHTYJZy/Zk+LgWLob89yli5zn/nu9r8sZt7138H2f4Q8+whfsrUukaiYBQ5uXgOxeVraTKdzxlBYRzBexk4BWxizuETbGOuemxjraleDf9/zpOa4dIBeB5ug12+sflp+imgOpdiVXDotBW3wnYM8gU4PcJMKminoIDiJvaa/qPxNgmmT7jAHHL6F1XMT37xUz5FynvYZvsLRph5CSVF37ao+ht/h4jc2Wr+3+daiO4nq5X+jPZdlG2f8cr3k9+CQzQG6Xgdjmanc3n3MsdZzXNTkVRFjccxDwWS5cPLIMbPu+iJ/2n11X69sA+3nNU+l4v/4vuWfmlhfAN/I0zffBd9/F6E9j97nGjoC2XmMjS0UGmMzL8PQIDH4SGf9s5D/iZ1+A2wcCbtzgHWDh6PcjE/3+qbvBza4XCLJ38tT7R99g3m8AnbzKlXmI/lMXx/7+dx0AyLvGbasx30vnDoqskbAkE80k8wIOsawUAXYY5isp56Tw5LDy3gwIbKiy7GiyynvS124lJ5yJcgQMWDgV59woU+6BwzlndrLp0CLIQ0AwkrQtAadTTub7qfPYls3VCF+By4vRv3UkFgrod3bAjQHijfIhAZJj8LU5vyP7FgqiDvaeNN3T9S61KG6WeqdewlrxitkCth1wOzxHvqMBgdkAeJSScv7+1YBbKFkWwfL762MlGa+vCzBYCW2fWOaDGGYZgYcolIL85jDiDKL7fr32FOa62fBmu8b1L1qtbYOlKgPBvpRFsTZZYkhm1HMOmwUgS8l6I1tO8OAba0zyPvE4O/jotRfgbvVXzD8EaBamB9+rRPfaGoFruPYdwT2BKXtS50lRMk1C6OAv/VTwtTdE1lCfRwJUQIWC0rYMTBnV/Drfbc+U6/FdMg+rHS0dECzvbdDIiA2Cg6dmA3IDQLWH7TP5Ilm2JeoCYXiqHt5zHIDUYNsr9hLBN4FwApxncty+JBNPjhtmQ4gXyq20v2JN1Udl+HtdxNyNdbLuhzXY67P3pkC22Pf17ATckFByfqngHeAj4OnRN3MjaS62Qz4Y7xP7o2INHA60gLb1Xz9TrAPsgXoOnuydxGK6jA0EdIyR5EsfqMMT6+v06ro2gLiYq1OCpX0ZSqgC7P6OPdxyf6cd5RiLfOdBClfNyh4HMpZqnjs8d/iUtU+kesO61RhxnMdhXyebH7ZiRBLzs3vp5m6jrfCGHSZoDoU3lmfYtblW8m5+3z1X2YFpgzqyjzsAIeANdxCQ0hZMdnYbmv7niRgheOCSa8exV6BlEvwT+JFXauPZ9vmMbl9J/pvPzrWy+cd26Fbbjlwt7EaQCvJ8g+Ax+dHvtyvcDLDYj9F/xDONGPlGXJJsFm0nTLvWZL+Wx5B7MA4spN8WzgwBCT0r85KagADczrHIJACP4GTagS3c3sE2efcdMMO/5+ev+btxB9sX7wf7tHsga7vm8P8Rfew4b4hi7gG3BF7nGqPPux3jWCo5BrvvvMRyJ+X8cX9//je/ALePANyGk2Up6TnoHwtzC8SZxGgZXFD8NFZgji6oTxuu+W1b8QnlcDMejKC+dTWE5+S7N1Oyt8NYHzdBbPTNQE1gLBgqJReTgRj3DQmsHILANSbASMwENlA9AsdQaSwTn/VaTA4oMAlwTcHulryNYQUIi0SpGPwKRma5iQJpR9RmwHf7oDwWz57eOpBazRcclf86l+V6VUSfM3xTcn0XTvXbi4Hoqx/Bt2A2nGDMl0pW6piQKhDanT4ZTVzvHayNwTaXgaGO51IWZvzwHWWUeITxLta9R3nRFgAllibho/txXBlozrvHMEGMDFxzXYH3mrQvnqpjpx3QsZpDAVScNHQCCN4SVJ1c3Wc51Y9QNWhuVUYK9QgS2lep3VZyi0T88tIEqXpNaU+wL3Qm/0XWN0jVdpZ7Diw+gC3k/pfIXWNLrRmCp74eS/aoRojS9fV+WBN9C6idMiivvbYFVnuip4DYCRnVD9MGwnfhmrQlGbjr5GE8e5mmAhUIIkyFVJ+Aln8y2et3yuAvA1N9fSqnl8/KPGm354coNdUrQ2ngRsJUB9V7hz0pwK1iFr7r1QYoWd+ViniHPjGROF48H4G68nscL5QYsqR0rVPZh11N4VhBtjWSup63db1fH9++9d+7H6j34h56/f3hfdR+u0AGLPJycUGM9BqR4YRP8kLPHBWCnA0AoOdjLDPt81yDUKfhnr/gNEQC7Ku0/PcC3vFfZNNKGNa6+7bGGgAkYox2cShPf81S75hrhT/ThoxkRAGYYx0CbkUKcBBqPlvJ2iAZbFGSenEtJ+1USdke9f0n0Pbt27eeawB5AzR7khx9hj/4CF+g8Qh7UOs4FM8DjCVIkVB6xLXrvX8FuNCxFQ1Az2OROuvar+0PRk6hcZ5ryoBCgj5WHUs9nUwO4tq+uwHtCaJE7BEgc4G6WGP9fAnC9EvlOhjWOdQsCC5DZZTAOtd+/7Zyhtw/MdY9ltw4HdNPYgj7P0ziGFv5OQLH9iMZgTU2FaILkiNJ0sAf8rnbVIsF8OUceB5aqkSQf9xHMvJXsgULS3Opg8LyFNued8XEceLrVO/GMQDIvXq9wZYQJN8rg0bOd1V32Ydg/fFxuJZOJbQc+wf8pBSXXPfOaS5+PpVXvQGx/JzXej1uMYTiqF5DI38NdzurE+BnghxTLJTrlrEeT7XVexvg7VYmQaKE8r2fCPtvR3QjjhuA3DPsoXfbAeQcu5hDFbaD8c2ZfNmByDub8AW45cj8Db/+EKd6fC+rbNLAXhwtkoEB/vB6Yl5hVC6O9kp5TDNLq4C/y4gFrHb5cATw452Qhsvx3zEOWUqxO54EqBwlTKBgKrkcTDRg0oHJBKeYH2CfhzPK0qYdSb8aPidlPMwiJO9U1O1gEctpEAz/SkclBxdOP5LmBug0yeNobr6fWeZJVyW4YxbusACZXcuhh2MQGEcmD85jM7gJjCUCo5gjggUFBQAJyb72kqXK0et4ADcEBBjMywnne6WjwvyloxiBZ6wRMshRJjFYp/i9/L4Bt9MzBLBxUbk5KemSJPy37Scm+gm8JcO4g+9bQYMibW3hkbtvYCgBswuIT/DMNmEAbsM+mKpMq0OQh6AzlQvfIrg/loj9pC/4jASrVhVB9vibAZLVaE5uxzzJzGZAjSTo5eXx8vryeH15fbyUimQlHa8CDdIOeipNVJxBaOyrem4DbgbdENzDHvV0buqvPY7PMp/erhBEYf9tYyTrFAqwMVcI1nub9PtkMrVK1JRL4pGnxwAAIABJREFUlH3vZGzZe9rA3u1p2hmMJtgL8CeAGitBFuC2xrrnZQc7Lj4IdqgTQfat6r9pKdus9VjSN9k9cqwymgb4eVj3XkPTIXtvAbRczwUw22PInKcBp7WmCtChn8R8NQ77y2Nl63xmlRRmQhqqhKx1HH5H/2ighNYj/Zruwpjjsq84d/y7AaZff/32WCBMAzGRQANULlCo9tJSY3X5o0AGSsVq2TpGMQgAX7QeOEmXDffcAbeed+weAtpYk5y7ukeuvQEY9rojENIxIJ5/rXfeH4ol7pFf1zgU8AZQymip1nGtPSZTw8f1I7eftR9aYG0DebADBIuhwpXKDb69lmtt0U3lkjGqAHPHVdPdEmjjfiKwuub5++P7d8z7GrO1BqTinOVauXU+wx98hC+gT3eS3clvrwXb/6F+xHog2dHGj0kx7FDjoLXm9CcAt7U3RmxRl7B6lODpJYYM1ZcIVABEVPiEJe7lkXEOY2HsXS+TVLf9Xn6wQV2bVCvlSGKfgoQAsgJ8G4o0Ba6M+5mLMaan2sc+TfukX0glzvgnNoGf9+r3vT9qjzGGTbU1CXUCINFaKEk6KrIYU3seYXi3tI/jP0crAtsESPTtQTEABML+5V5nHjPUxyRCYtlhfYg8hP+herdzAHpOK1nLl9EWRZzcY4u5iTLkGQckBOk4Vn5OwHTftw6ESfJNeeT6WYDL8n+Ok1jyXusi1nXHWfE5EZs3trIehHlMrMHYBPn8JkhdIr6GpkmxzuW190YbBryzgF0TO8YZONeelwveltfnJKZPOW1P5hiDYNgcbFuN/v/hM1vhbAImqmQClN9v+xm+4PSqH/29L4Xbn1a4TZCoDFAxs2B4QlqtZM4eypwGFrtYWjqFg8Z4hux2Zm11rEi4cWWHb5NdyL+vZTi9hdogjQBPG8q9Ooa/EAiQyqcE7oIRkmQeiZMMZTJAfBIG1U5aK2we5RSRmEgFMQG3DjapcEugjEAKgkmCSgBgOqDdgD71KvFR0m2AaRBb+cgEogPp65QYxMrjk7fPYZDN7CX7R4M8mY3Nj9MSDxXFcHoC14KB2kGdSLR72Xqe21Di39nXhQopPdBkhYbTULCH96faJ8DZTj6hciPgcFK5MYAT28h1xeTEz1GJq66BXaekK8BlBF5kS68BONbWcFSTaT4b9rlfNplOr9k47ZENxz1/XpvaMfUaEVTKLWJ+5Ww51swMEGASEIikmcDb9Zjvn3NXn+VUPyLJctmilQwFEvC/15fwA510SeSoTJURqpNVrSHYWu0nBpJoRKs9tpQpEZhdipU6rjWWq8SZASioWREOhGPtCwpYv9g8BFPJ+hOoYECVAAV8E0mP7iHVKp7au0Nh6YTIyohYfwIUIlknwIHeX9P/ThvbPgy+Cl93EBiJnkBKGdl+Xg5lghWKLdkziIGy9/gJcJOCdzDrVH79+lj7SvMMm1d+oxLZLFUG8NRuuf2zjMAEjruMMH270dhuUg5LQbtcKhAAblAvkXTia0sxF6DeTBbgEwqgJ9gGECaAl9oWPxqs7r3U+ybLIBegqpcLFUCDYeH/qLSKnLRf7ZfHUqPdAm7NIi3couE3zjMSr1Ye9n5QySSypl3VVs8t0H3AyQXylsqvALc1JgDdBPB2AlnAdKpoE+XiBGxgSCkIub7rfRkLNNi9A27c8bW24bvX89Xl6VMjYdWYUOBWv5f92vr+9W7rv+/fH9/5tdRuLC39twBuBg96b3qc2WKg/74qHtMfU3VFMGfNQX5dPr7AvNfH7y8EGJq86HkkKRGkR8RfvfbD2kIRxBh19fa6/uG+MjGx1slaswkEidBGfPv7slOMq+lmePENEJdPZo4Ra1rqulGOLAMFYht5WAFdy+XFvhG4CSU5SKm29yQTtnhHez8Uhsh9BBiESpdbMYm7WgPL70uVzNhyj/0i9kXs+kNx2lSPJil7maqMd/P34QwcU2P+qewGYJ8gSI1NKqkKOLTKmGTCsv1d2owngxqrSSwqmZtYaZCdC4Bl7lZsW1gBi2R3BNO9KJbFJwWQo8Xq63EOGGPUdTPJgv0fCjeCbKHMg7sA4OY8xuDz3ou0na72AfLNHPcG7wJEQ1qhdSOwzj69qx+gGqafyzm99A6GeIVBQNnpLZewpxcgZuG6nxHi5y31oP/knjsRjREfDkKTpNtaGyaZkrDPeZG5SOCdYPkHtxc4GL4P/9YX4PYnATexzHQyrwgYK2gkM4ueGbpXb0xsTzNbWEgJUMjoSXJMXnlbC2HIuuoiVAW2cZP15WPAODfb1SWx9aNQu6GWSYCbSix//QXBHYzqSbkUAb430wYOKfmyOqGd1e+V5IgRCgDSYE4YsHKKSBDL+Blwq2RjzQtKOTspcIkKrLpk51ViIYDmrqQUDjGVHQAlDNYQlEUgJqY5gy86fM+rAL0B/NBS8r4hpReDBDaIgQYZcCQTkLPMBaQ1EMGAYhArCbKc5MePCazxfXvIEoi0wqEM669taL8NhpQn+yJASfBsBF9kkGbJxgDc+FyXACQTeSvE6JecjBF8nWu0cAuCCLvSIdc9nl3PNJyonZP21w5gamYS8DvYfvYMYrhdzBhPMOO7ci4C+AToktufQX+/Y94rWDYp2r49vn//Xg6TfyvJC7C1r3J29CdP9k8E3KxmJkiwgILfWuGW5aWlSuq3noAHwehgzDluyT7X76XCjQrMBNwUnnh4m/LVEm8Tn+C0E975XCwvfQhk6m0ddlC2MQNIKAcIQtde38BsgCgqjxKbS9vmNbsrK9TQPXpCtemimqRVFq2KYr+q5dNyxbl0jsBJJ7WpcEugsk/KY+AsYTF8OMydme0MT5OwqNcKBIjiuLBvM+lhyVNH5Z24Ia4QgeNkTfa3CDGGGAFmItEgQLaSugZUOlvqJwPgxAv8gqAYLRaOBx2ISOjfd0nVpnALwK3tRqz5lvqszGgCblAINUjUqiFsIigAgCcX0DhLgx/178CaFRdNwE1AK05EbBsfexXvt74/yiFpDwm4IfFR/znt//XsO+DWfvDb92+PbwAhNfet3ZuAWxFzUDRF8VmqSnuvOKHhmnZo6L1R+2PBEtp7AJPpM/k3yEIljdkfcfdTajOAZGr5hwPg5nLi7IN19Qif4Q8+gnyhooXz06R7A8a74rnXcCoeA7WMGHKtCYIerQrVgmwlZSk/AbRFfDEU90E8K+4+xPa2bZP5VfhPkGCUqzJhNimtNUtC+WWRKjwcJ0m+jQVSqSIihgFuB0Ahm2/F7fqNZZOsQM5S+61PIQAzQAG2FyPcAQ1yeaa23QbbAJKHf5Mf2pWkVVrLPMQKKN72OP5o89ChQBBBJJOR54xdo71rskCGfQdytuveAWQNuLSdoGq3AN8QlSwSRD6Q4HsBsqlkZokzT52lP5tCBHig9iPDZSOGwDsqDtdnQgUM8r2V4PZHD+YFWH4iphRnwQ+CPFA0pbw8lZ6TgG78GO8W5eQu8xTqKyBTanHEZHuZbu0/AICtFPxWa53+iqSvewfzfU2ywSOr6kFhAUMt+ozMMZPAsVY+ShA4pgC1V3C15TAEydffI6ZJhfv35R+a0JMaV2Wz0x98hi+4eqCP/84X4PanATczGG2IWFL08nj5DQwnmMpmPOhsnND0prLKgZuXfX3CpmAHBgAiq4Bgvnq7EHBLimBtCoNDcG0d5BJlB0BlBnMyYTL8oWijZJggSjMZUJwlQzw9w2gKXbF2MCjs/9CBK3vi7Ys/QbZwSsOpRhNjSbyhDGjxcb9+KQJoEJlQGmjofGQD3AZLQRbKfWlSzr9S1mKpmQii5Gm9n3up9CNwxBUUhCqMTk0CZ4AbnSgHMMLsSR6rg5bmOUZ0keSq2RmBrVoYeK55RDv8AZytwSEBbhenDuMLZkMKDjx9rgGzQjPgYAlGOTKUbfTXTh5GkBKvS3CVIHarHLxHag8eg1esjl4s3eMGwSeTMPVcKg/XszEAN6h4+r2gdlKimmojJ4jZN/Bo+g9JtxQsQM7MQBs8dClYJNqp5KibCR1CQh4ycABtK2km4FbBFXr0TIbqXwq4wW+MIHQBbVK4AexRPyomWQhWUuVGEBdry3vf5WJVlQkKuMAABUVvA25rf2BZeo+H0qHVLAHKbXvmqcKtN9ulGTaBifYLLslohQb7+5gxNyzkm0+wDWDCulb0gyLI1OCd++W1D6HKhGVGKnLQNXr/sseU/Ranx7jVYZxrj7UVJFh16ctJ28zeY0gYGvO2Eo7vquBUZRew2FS4rUQnFG5M8h2cu5l/j6QTF/mJ0dOO8778dtpCRuT3Cje+cysU1xgYlDQ42fvfYNC3Shy+s8yQa54DLcANYAVKSstPAnzT2NFmDSIEa7HWyUpQQhNCNoEKh7CRjFnWc5f9CoVb940z2cKSoLEOH+ugB6xnKJnav3sN9pT3euE8d1La5EUx/lSBqLx2yXV8IItL9BIozf0HOy31TcctvUsfSpoZdzQgAkKQU94BaJ8qX3Ihx1Gt3jDIqx0VZUJrXOpd8E67n/hO33kokUo/9xlJ1kcBbgNsE+DWiuffllIzwNdexwFASdpjQKfH79fql9jlxrBNWPMEoA00kSSkPTaRQnUynQD3j+wDQNf1DobdSUja13SpMm3lItvCbgKsJsFduc5vrcRNqK0tEoBjgOxeUwTPoURDnsEem0mKUFCwrp2AWwFbFdclGEngwjEqyXS1EOhBERdNkIn7ddgwrG/NEZ9TpEiDqkul61wmenoPlepUC3GsOK+OZaeasG3IFltdALc1BhHxS02OsHdrgdPqY5eCl9ig/texbJbJM5dpG+enZixAgKhI2bIDzo16TF1+nIe4cP93aJ4glcmqMRfir3bAjcKNiK1J/iIFz0qormbh+usYnzaTsRbJY4KTSf7RJ4xqJh38g70pwcNZ4ZaAG1WDrbaOOVHu3fFDq6pJLm5tJmRM1/25ViZ2QL/cuRhJ3I24Qp7sy9H+RxlrqUojFiqfYwJI7WdKyW3Fc9oQn2o9s9Sahy+F28v3YxL4N/zmhzjV43v5FDqVkpLZWonXby8qLc0SF8NYW7Kv/i1wrhvaW8FgIM7CCmgZGrmagFsq3Rhgwgi30woTD2fuIH4i5b3wmXiHIVDCsvUOwZgJYFBAB4cawByDuiHFB5PS8UiUNJJx6wdC2R/HDIExUo2q61fAGGwKHWyJNmBs143kPJ1ISt233j3Wwd5TQgx4JoRIeiTHHsG4FW8KhhydwMiwpw+VMMH0vANwowk04GZwUcAq50kJU4x1/Expc6otYRulxGR5KcepHAZYymBICdBY8IEm0QTRkBTVzI+m5gRnO2mXCnJLAtreX8EeBlrYKppNgdwVd6154bqw8a+0MlUEXHsAFbrXkQMoA25xOhkPykiwbWxkp+9V9kZGT4IbqlcauHNpntWcSsrGaYfrPVASoqiGx8O7FM7KGO65UD6sgAxMG5Oo79//U4F3J4xIzscJkv9/AtygbkP/qU6sAKqnwi0De6pPRz+oDPZQrgX1cZtwggoOT8tsMOBmkE12V4CbE2Wr3AzQhOkJWZCJzQb8o9wgoKYdHHsGuFGBVnb5RwfsG5+N++9AnkuaWvXhBIqgxGsBAmy87/5fR4WbxpEsawJu2MeDjOqx8KEBekz7ZZZ6yvdFmSnGTjkQADee3tilrlRRMUGhc7fiaS8pVfN72LuyGxls535foMuwN3zPG8CtbAbsGgPosdZALAhwSwUlfTFBty6LIchUfb0EuBFYRAkp1UH0l1C4VVJSNnpj1aE+y7LgX7KPWQLc9C3ZTy2Vh4Mw9MFGUlWA+doBt8vpqqFwLYBlI3cESlWiG4q/er8Gu7pPF8Bk7BPGQq1GdJxCf6EebmusywcgmaphC1CQpBAJQcZn5XOpSp0lcZVQqn2DnPzog1hznCWlBa5a7eJDFCY5u4fYn5FkfUhukCW/JAIrDyDg1sBLgm4JUnQJZPv99c6leITysRQtILN6PKA24qEEmFPFcozHAJZMmRBB/iQaDQY0+AoYPcBsJs7auyveKdKtff5Q6kCJuWKzlf8IcCuwgeAHD+zo93EVSo5Dql5cZl+EfvS0q5A9FG4E3DoOI+g2yzL7rl57VajI0lrGWQfVXZIitV+/r3UeYCjngmXw0YdSaivJ3IVtWhktlRAIdABD6BMQ/o6ApHMejRxBEwBa8ukkbKRwb1/eRANJ5J7Pfifa/TZGQzDA92OPyleojrmKARKRRGA5eV2TZj4EEALceOou6b/eFP0H8XwLsO1PpJVAXK2YO0u3fyyhQPyecLwoceV+UT6oxOZIKDoPpkq7xesNHmf1TVe3OdeKmIXxgOwyxCXZZoiEIOelYmzE1CDvRS7GO5OAo6gkh5JqNMZzBFrnuLrlBq/hkCKqxtQyyxFcA/yM3Zo4qDVF0HUon+EreKI1FHz/DV+w3/Ov+PeXwu0DFG6jb9vL6+O3Att+k8LN5S2proIhgzVJ1YxOTBtoNgNlOikaQiTGsQmHwi0BN9yrEwaH5LhiIOY0EHRYsHnYRFItRIkZAywq3LxYg/WW/ZyHLdRnQ7LcvVuiHCgY+cDQJ+otlYUTT6qJ+gQXOnaWZqwhwNWSKQrAjfAm09+938PPAG5yWDLGGYC1B6CCxSo3qzrIfEs9JIMW60CJAg1yBDBCUqBEwJjbEcCpMtBSuZOIP5/wxGSSfpAJmBJ+L68yvtEbqR05gm+wKnz3dlQti559nTI4ctLQPXJQdkwnBU/TyRHBSXpszjcSUoGuPcPdqyjY+7iGkrxgnAwqXIEmg7wHkCOau6rcbyRjDL4JkAXjwy/LsVMh6dMZO0EDSDJKoFwyl/xRj0iAAr0SXa7FBDeVQBVs/+fx/T/fH/8B4NZMVQNydNyMlMLUPPVhn5FgaZ8FgyrwaVdyXMpvwqrBplxKSkvh3A3f1TC7QIMoKa3xpfQm1LFJQCjORPCieSnEJxRlsB30I2Rp176jii3A6HzXVjw1oDekr9uEUQTdt0CwS1XXzjzSDkf5T60JDh2CxD7BzoEpn0UjnECCbJ17prC8gnu8A12XVEhZgIb72hPpb1E3KOUECQzZxjZwvQzIDDOQDJ8o80L16mzLMINtM/XIAtymYQBu7HmjDMWN2KlwC7VskXHwY5cDezT2HSt4rMMX1Omj69lgIzVh0XwfcUP2cNMagy9oHMz3aMKACRJJOjfSF4HhBWJgAj3cRnyVza85J6E+c+wUBxxg7/Q8cl8AdEiVx6mkVIcVPFG4CQgJMGvZEvVwW8QQs+d+BikZC0yJ0ivaAMZD7OHGflBUh2yWVCf3suwNQEjbY9rkdgy0WbUWlnJF/a4I4MXFkUA2cdm+dxwGJPI2+ntFn89UuZFkS8CtSMobB/EZ/uBjADf431Ddr5LSygM2xfNJ8ci4z2qTbtXAwyVIZpEgZ2xRNjQAt1SzwsyZLdnV9IDWbNs8r0rSCUxH3K8ywV+/lf/XwScUArBSJQE3AUl5kEE/uxVBVH4j9hmq41DXZ9l/xqgAIpvE6ZjGti7sT9mjteZ73dXag3NgjEdwooESqONCxd29yaBI3fq48cCernRacUAoc7mHAPAplqdNVp4TMaN87iy/N+CjQAHAkI29+0MTUHSJba25QWSj52IB5QbduDUTRNJhIEEopI+k8MDECg/I2QA3laXyYBHGMhnTBJEYsU2rsXA9KjQV50TVGRHHAtx8Ku2agvb7VLX1fUSq50ElSXJGLNJVTOy1yqoy5PjsswibwPxThyCgCsnVJstfsJores4KcKdieAJuLF9nr9NxkJLMOPcEvsG4b/2znp/AOYncvofV1h0nWpuDiqLKvVaLJvaS3sUg7XtEHlwAN6gfh+J5a+vB5f2lcPtSuBXbJMUSDGuwWqVw0wlbPkQhk4pOeEI5Bla25byQDSNIHOUEDGzptN4FuDn4pfQXpISS7Gsz5tA9wEGpNwgaYQq5DrZnMOws94ukUAEi3l/lhKsHHiX4KhHa9Q+TJWifFO8G4KeZYJRDyKmRXbsB3NSjqMtkbLP6nq4+BQwnA4yf6+QiMx/JEDlBjz5DwXqJvaZSLJp551HxTH7F7rWrmGo/fq9TnraYSA6cjEfjXbF6VLhNdZIDBI7K9eckovSJMT5ZjhngTDBoKgtDKRbS2mjOC2AQgEYFNFgnAhCU9F/XiVm9a4/DdjBm8JczosKMc5gSbzrsAqBHOWAnnclsDaBjBF4BtjIxxbpb1y0gPtfhANywhghi8OQoRYlbz6FUvMHpGnBDMoXklCwYFbN9+hnLlToh6P9a4bZYTJa+zNM2/6UKtx3Er2b2PqVUyjaVFeShCZIrmoIg0wygiRgO93lvW1KzCbgBDGK5hDIt7MBLw+YNWCfgphuyjCRMX8b0ug/1rlc7KL+Fhvu/fsuSUqyzHXDLEpJ4ll05d1GYSk3JkhIA8rALbFR+AdyCsDAgwfCXiSADf1FSDZYEMCr7gPlhSWn2xiIIpbnk+wEAEkCd7QMy4IWP5wmlUj0R2NrWhU9aJQrmvztwDp8eY93+hT3cetKX0mnZNmWesc44Wip/ge0Q6Ca/DNUuCAwfnEAgiInYegC0CghFW/rMJmK4F6xCtPosVJFUA+i5kD1TzdKnBFgxQVKKsVQoDzpO87XXJZlwNWBkFUif3IfTZHlaZR72UGvItjTVYFnayiSXvft4XQErRAb0bD7xjcRWq0oCJMYJeH2i34yN9hMlmWU1yEbArffZXEe8ftxfveR4cEIAi/+6ktIz4NblpA26TYUbAFiCpxAIJeCmJJXluYpFAExB/dhhHYF+rgySA1bbN/hkHyK/L6I3gXgA87VmYd9JlEKpUifPLsBtV0Jla5jVUufH6uNGZZ2J/Fa+EfyO/mZlj7a+TlDZ8pADl4H2O61xU1k02nU0kNIgd5XT6RCAtVYXADEVbuMUS9iBO8CtVIjoYbu30bgCblmJATUh/WkCzUFSYPQNcBQRQ8UZVW19IAHSRJfzBXFRBBRK/RrUJZENHyDALRRuEeNVj2UCqRJEhH2OU3gJuDGvtJJ5lpS2i4lqliQmSXA69GD47zSsYUXlzPX+XF/qX4y1LMC0Y/3RogWthDRc5LVq/XXerT835N+ln+xQuEXbDMQ61dqjS296XJHjEeCmyKD3M14954NK1+iJq5YmrKY4nPjqvAhvJKIVgo5FoFcLhqhEinjUhCFhglClFuDG/d3BxIzZAihMgQ5yhrJzzHGJJ+TYb3slr03BA7/XU+d4dF9Gf4d/fync/qzCjYE9jc8qhViO9rcoKU2JaQS7srcRiGYPtCwpI3DUDpBsUKjHKCUOWbgAFsXXOyDTbE+CMBfATaUYDji90Gc/K5UyjJWdCh+yFXmiGFh2MKnd+wDqrxpToP7jmrty6Qy4MQhugzOVRrCraIIf14uTdKjs6AQF0msG+7fKjjhRZvTdQBB+kBurnwdKNZ3KTul4Kws4EJTtOoEi4NZCBHqQYB0YP3XGElL+qcyw0i6u88SY8ZHqnnIifY9pfH2SmfqSqBQpyrNVdonnDCNezw0lXAWxL6GU6fiqniFLldIgD8CtL19/9JwIQEsxMhRHCJbgiJp9DkaoEhsAdnBA15LSTe2GtXQJVvg8EczCjUSpXyjcYi47KeM7xanBKC1iINH4ALsupMKNYCv/Jssb6pSVBKh/W5YLzRIxPvO/U+GGPZOndxVIwOQq1VuZUGzkgRkXBZIZ6XWs5xICLNboi9WfNiAQRgKBG8vqm/1HwkzAlf0+uW8D8ENMCIDD5ZOATxgKac/n/lcD+1BpE/Q3GJ3NpGcy0naOyYUVn2ViGLililVKj61sbi95oC9MEEJkjdKLFnnCOKyETX9CEWW7gZ8K+Ma7yO/QRl/BzH7HBH6guuDzEQRCstSMtpV8AsZjnYxkIdwFXXmrG2RRaCx6TfE6WFUicepd8nc4JqFmC0xYoB7IL9wk+l8uIIYkGctXeiULYKtEBaAQQaxxSmloemiXQ02t+Al9iOjHm2yq2lqUTloBI9Uh3acIO6x6JDs7wNemPICXSFDZODvL+0YZF8ovExwjIVZJP8v0MAZjzrkL6avyRLvcJ/JlTEa3mIgHKNiawLAwNsDpjwHyMjHsNROndo8+p+zZh4OS0DQ7Ty28Enn2ycM374dWbMnV3XW8ea9ffYzCzQAC1+7yAzw0oQE3lEqjf+VQPGJvrd1AoLQJrPanVAQKmGd5YK1fkwOOc1NJtsXfO9guGzftL4nfDn1ZaQFlVxHrS+F2KClNMEWAWzxDxW/s7WYVtk86ZruZKCkl4LQB3tzHVCn5/du8yX6nOi2AlSLQA1AC/okUi/Gx12KDWz0WUrjFAWmyAaVqa5V75TKIV1vllK6EBhcOXEpAKooQzJ5smwhQu+HA32FHu6cpy2UH6dvROYB/igVcSuoexT0crBIain60dFnfY5BAf7H3cOvrwb9K5Y5DBSFKIXHjeZNx06DxHTNe7yltorznAOAiief6LtYw4xz17u7f5R9wMLOa5xngphPZpRxpol1ESxyYiF6gimsAvfGZGY/LrlZ8E20YsnVNbR34BlT6lKI67TPHZffdCbgNhRvVpe4XaIAUYyQFe/q6O8ANCjfaMq4BKLrXgQnsW9ql4rQzEW+Ff/urfcEzP/FRP/sC3D4EcMPJQzCwkpFXD7dsLAh11R7YboDbQHEj2Up2txn7dwBuqY7ZFFBGg7Gc2IRx1Jynk6BhBvjE59YpI1uPqNzwmzx9ADGhPjPg1v25rBJC/JfADwwpN6LAnvRjYk32sjkqCwn+cWfHoQm0MTXYLO1SvV7fPYMAJmNhOGqMmXgh+Wvn5fcTswwgTKxi3wDKOiqFZvInZwM1QrM/RPnb0YhR0Vk1DoA8vjxGncmik3hehc+Sxsf5uUHLNJcCrfQeZtN09PhFHeCeZ3SHDjbbsbaCaMn2Z18+QKPRCyltufYeAAAgAElEQVQTWDhelg1vwU/do71fO23Qh4C4pRBUsqWTGLeSUsy3+0kgaSHIFX2IesoZWBFY6ES0g5Z5bL01OEhMmZSqh4X7o/A5vUYp147Ap1aHAQL1gyLgAJBGh0WgcbL6c5Dp1aEJTp57Hf5bFW45ZlHWrBMys3ek7TRCw9hC2C1Ye6ekkeuS5gHD2vs8zQERMvDSImbCnp8At7Sbnq8Eh2YA1OZlA2xS+RY2sddgr7dky914PU6VO0Q1yVj2+3JvJJMK38DDSNibau9pkrE1/Sp8yA4KJ+mgx0pgLgA7j07PMw8ukd0nA5zgE/xCvw+JKPuTfd9UEM73YS8v2ik+IN7JzaC9PgyP7dbbirZBANJ3g41vG9h//L6wjAIMQj3H722xs2yREjASR1ZB6l0zeQCw7YTVZe9+ffTkCSJESTIVPlDV9Os5RZXtx1xgRY3y2PT3F98voib8KPvH1tz5cCqu4VIvFzjVdrkJG4Lru0oaZVIiQKNnTgJP6WcvABVGStURBEsNmvK9Sew6WUej+/W7cQCQV0SAltobeK/s8Xt4138N4JYqoDyllCfsqtqlCRiNNQkyKZnYSwtKLxxUkE3ee4/0mrIChfaH5aFx8jtVnQPx8SOQnOZeYlxyAdyocFOfuV6/ikNjDNahCa1wS8CNp9C3wm0ctEL7EuRg70vbelb+cP96C3ee0jkRSQxbLMdAXuHdQqSdAlW5so4EhaQ+bMvX9gTllzphkUIGkz2paGQVlEHFNqKtcgrLrHj0AwA3tWsAsH5pK0H1MnI5qYuikoGN9GHbVIqOQ1y6tBTxJoKTAbip9JbxcbdsocKtm/3n4Wf9rD0j1z8NLgcpxJhJizYAN9lj500sKeWI2+74noz7RzxwBNx2sh2ekT1cM7/7/RWkyfQ3tJ30rQn+995A6yUeMhenlDZO7L6ufSBjYA2R9/a+GKFi+3ECuRW7h3KffiPGVSebw2+qz7ta+WjzHhRu2adtjRvsm/o+s8VU+78TYbjHgf25AAY/gHw5LLkP/9YX4PZnATcFwSjvykMTVq8V9gBJ1U6oCRRsh5wyg9IEAbJh8ADcuCwE7mybS9aL7BGVA9jUsBUyhMWKsFnwlZUZYFmwXwogR5C9MWx7MhabupoEM2HNhvhkfmQ1nOz1q8ERRtJndQYBMjBeYpECcCP7K2UYAgFYfiuB8GIHgIQOtPvoQP2UkmyBisGGRtkh7FhscEFHFzWLZlfJGiXiBDicxGF0OlE1rqMyBNX8K8CI4FuBC8d4XpfLRg89838ZdSUYTAaKtYkeAQFEWWEZ6oV67gCJeBrwKj9+bWe2GGNPSx5F7YBCe429HzJ15LqMACzVeixPJgg3SnWoREvADoybTw2NkhwwcMJXMZAdWAbophMenYz6kQm4zaPAXXZEdWQ6pWSuHKD2K1PJwP3O0i32hCPYTsYtevHx+Pcch1qKDJbf57c+y6l+hKqhrxG2jYDAIFjS9qWy7RT+TDXpHLEALVOdNEAj7xGYRDHbbdfxLOxlSbCGXAIX1ggubVsvJMA+pQKTANRdwCn8AgPzi1JmbxuAcPQmkGKSN0BH+Ymcl+hpyHX+FATG+g8/oXcH4Cdla6jTIInDCcRUD7UDoYKVPUFhGA3gc8K093NwA9TSSXHZhJl20oCHSI6hSr5Y6xkkZPKSSeAg7HIOEcEr0ZIw5M3NnvEDx2IAXhtLT8UCYx6Y6E7OpERkku1Edk+ysaKQqzgL6cSXgDAeX3nwBkYFaKpxFho5AVcBISQbOTIC12cJpsC2VN2wkfjW1/Q0yNN++toGLDx/Vm8iyQ1F537t+R6xnresWAls7v07UDEOPPk3AG4NtEfvKPQgLpXTANqoWMTgEQjLBJiHTqD/nvqkkXAIsr3nyoBRnQC62XgfcrHF8mOiuQ5gb8JWluXIlhJUxfCUUhI/AAEZw73y0DjuZ4AtVIIKbGKIrvg0+i+KtCPoRjvGvZ8vQaAKvnScupy/D3WX4i2Clj2WPaRJnETLVYB/3ecs+uLSZgKMWnGYegyrfcKkLLzfr7vZtq3fdwcYFgFa92f7VfU343pABQTiYvVehC1ibYNtJMFxvlMcBiDwym1SRpk/QVwE4CTZRln7fsDR2iuhkOPeiaj/Arp1xAUJgWxoEH9CXxm7tiqbn6gxjFOgFTuEr2/AbZuPiImU58VhP/WevUlw4BoPusnDE9wjse3dVUDBOIGrsAE394mz6rB/t+1yj+MVcMM64NxRdjGYswa3xqEJ63OjlY4BfcUxI5ZM/5gkKL+Ok43XnEmM0iXRs+UB1/k+AbNUlGv2C3B7M9T673zgIxKs85PnKaXs2dEy4pYT98ZLcMwB5laup8CEbEn2HcCilzJmU7fBDNU+BrNMR7xbj2SLFKAJnQqGLNhzlYeEostsjzcWDa05m03OrOeMjUk7VdY0jp6+9B66XzuNx6RhddCc9oWONOJeKcgmu59BBx1YGPbxKMmgZNJjtt3JWCbglORmwGtTq2eEIScYM0fBibhc+ZagpmGfMCXmOhuNbokOXD0ppVapcKDohHbdwx3otqkB3TeJ8Q2ch/r9OThk8NFxEEspeehEsjoEUaeTanDP6pg2+vt8RkCWSWQEUsat43QnlLgpcOlFJsY02V2WAu32yHM9g8ruERSg+Jj8LLWiPdh7oZAt2vZoJpMILvsv9hlzUrWu7BJVl3v4kBeeXOqTxBRI/usBN5cv1C6WCidP8jsBOAdbluqnd7pJKc0wnwSUe9/mvnKJBZUReRK1b8cLbYGTbFCCeufySIns9lLJfKcT6PbsnTcwhIGyLD7bMQ41cyZRcXHiLOJOrqz4tWQvCKpssi9bq8EeqnNdZ4B3GzCqRzuNJ6+L/U2FNPpvsaRKUKXUTaEaCyUFTPZVnaiEou9HACoVYExEZQNPEoQcZiVf8GnmvUSetA0+sP4Yr4w7aPvHMkriYl8/UKJQ4ab3Om29AbglK3Ul6Yby8LJnJ7l4tPMiyUxGGCDNJKyvJYWZVMjwL/EeA7DKRFQk0gQbZrk01R1PJlSACfGIE+gWpIDiBNwX/lYnIoIoSIDwtP0/g4D5kNwgACX1IhYRvylPRMAbcMt377hogSkBOkUfPhv2IFlJ/mwqy6Es20HfLZaof8YSyJir0Wgk51JksodYVISsS1DVWT1Nl+BgEoKuyqlj4Ddsw8C3ezwjTgtymY/O/VEqPz7/ZsvaoHn9S2Wtah8SBRvhE7EwRaVWPaH8bfRHlEPxScBpryOfmgTOFd/RDhcnkPY8gAyVz8PXiwOBv8dBTSYsaJ+8dpgPqtVKVOdc1YSTQJynb6YC2vuevSoN7Jn4S4C6QVi8ecTfmmuRK871Eriq0U8eM/yN44Qt7g8SHxyHFHb8NxyiQM9eTgDM0q5hnVGo0mWlDcL3OMWhJIiLe/EHmW53Lz+cAJXadAQepbJStSoiAGZCPQUjTt9MyKvcdxBBTMyJKWQc63XEaqA2HY4bKZBIoN55gcHd7C/qNfIFuP2fx+Pxvx+Px/96PB7/8/fff/8fLy9fhyZUMpobCwcoLJktm2bfBl1SU5GNAYsEtujISlZ/tjYsWU4q34n4dfIoWyizKQ+05QXWdWNNqjfqdilDl6w6krPYaEOKm+x+OPyxsZAQSDFCFl+Km5vECRFCP5qDvQSE7k1Zj4kCumjSuLOteve7eDSD7mOwGy5jL+WQU/dnBq2ToNAI7pfBiwBXeYuDk5EYYH56pGjVG+jrHg8Au4LJ6nmfAJuVAONKXn5XOznG2QY5S6dyfHjaTYBtsfbE6MSx6y2j9qmAYgMpw97VdAq+9tUBsJTqgthUAb9y4WyyaYLkudcm6HZJvvckPNRtVkv6VCUNbYJl0V+onSrHj88RDnCA5bkGZFDQ0y0TgQQjQrmkMWQ51F4SZeB5rsPNFl1MUwTXBA/+Atn4RyRZtomnQCQCEtnA5+/+rp9e1szBtgt8o1EgKIhyF6gQUpFxMW30EdkPKwE0La+rhcWGD1Z52mc98a5Ge8cAXJQwAe63X/SbKAF767rcN1FyxQDVvxoA5GlMxrY343tZI/m5AJum2SR77WqjTJjK1q2eOSybxfMLJOPJeyfwTWZ7V8xSuQzzlll9fP3uMY2YQaBaAm43c+L5nUqc+XEDkxqXjFG4rlIpHDGVSnhh9nq9bu+dE/Jszw0g2PZ+ArZM5HPMrRSHxYPYZ4JWAtxSyXd4Hs09XqbzwQnoXezwpmgj7JZrvr+e/mCugZt52mOiAfwx3vV4XPY1HuIfBbhF7MTkej+F2T1dXTo3ZTy2M+xn1IDx1lNJ7jv7L/dczThgAsBW23K9JzMz8DYmGfhgAwyVHI8Kjv0UdRL2LHXDKfJU/wlA7gM71nHbSRpNYIQ/g/8II5DqzFkrl4RREAdbzuJwufeIyISR50Sp7q6ivZDHQXyXH4my2fC3CQqaQD8w1Nx3splToCAAMUo+uVMVqyKmZxuiCbrJgQNL3cH/OgYdPYo98ARwDbJknJOAm8sVJcJImxBgZhJ/ur5cOZVq1r01pjaJ6TbvjB03k0VbIttIi2via9QecA14WUhwUCtxCBpSYJGAK/KpvWcubLfzKDqa8xqozwnUS8Vyboatf2SKJhInwP7td8CeQllmg6Kh8iYhEnam50bfAP5Am+P1pLmAzS+7oRg+bH+2Xwq1XxJk6fc/wxfMOOOv+ddXSemfLilNZQ56c61G/zw5UT036NyCbQl0SiynGGkaFi5yOAAY47EBavnT5PTXd3/S0HsRH4zqCGJt8GZwtxmgI+PrTVlGfwc8+L5itSmJPyQuKH9ykOIwcRjcKI/ySIQFzUAZxqVNEP7ftnMGHm/uwQ3428ZDMnGVo+WczoSRj7J6x00QMwHQ7Wcbez4SCdl0jMMAbcmmU5KfKXgqL56oMPTAPZDXFWj23gnBHNChBuOPIsHQCYA6gXCp3KLPXwC/fSjD3jsgE52RVQm0NQPaDzCSgXoWvIeSiAkepp9+mhDq/TIiCNAPgLyVm3ZqGSDaDgBwK6w8kryhwolgo8NzlbvBrJjhi8cagMyWyLXdQuAde9tjd12/t7Ypghnaw79CNv6xgFsGHVPNNomKpF9jBGJ9J3y18e1STXpuHYzqaqECuEBhIxCb5U87wJQMbvaVulOkHBPmAxEx5l1qtFyv9HV++7tkvD85oUL91uhZkvv8xpZuY3MaD65zk0XtK3bb7KQ2wYgDMJGGArbzei1cn7aapWKhSubJZkw8HUdsKlwpfA8KuzFXZ859y0W3LdzvR3Dt/rOHccgPawDmXplrIJNbkkUn25fKlt4NGpuDAdrjmn2t3vFt1889Aws3f9JGcgOnEYNE3Kgo50nZ55V0/GOkh23JZYq5ORPXPpKx4zfDX/gZ5775twBubZsJvBJ0cfJNXz39whznXoez76zX7WZvhqKH/oDPsAPA53W5R0HPfDOBDsbwDQo6piDpofYF1cR9j+cDpIkYiiRjKmOONp5+YyjGGKwQOApAhmqkFDhIDLWB9/uSP91Dt4p3H4Yb77dVapxEC46R7kY9v+/4mb/X6+L6u51nBNhartKxnk1uxPOZO2jPznj/FDdd1eC2aUNYIVs3iegziNe+netptBK4gG0RMwtMOqdtBrpoYwE+Cdjco64tZhsEy5bPwIdDkhyCmMitmD/o9s5HehZ3ImwCVJ0L7DaAILdL1Z1HMb8ETKn1EvskK+vwXJfYUa1TuNbuYpvMXwiAGiyWrxOgl8DpDmZudvGTcoP37MQ/85kvwO1PAm5c3G6QnockYLNxhgJZvoAOMHgj+NAGZ7+C7FvwPLC7XRTYtFn6A1voXjMblf0sQNCrZUBf38yEMIy9pNw3ziIcRTJyrm+/CxE2z3MBfZ6BUyn9gsS8X8GJ7s/ssgBN04gScGv/l+qhty9+PwdvvJfKZexk+m7z/u97nsOcPU0C9gRjAyTztQW4IljYhqSfj8HM6o/RfQta3cZSSDgtHT+dfSlg3OnYhDtOcPE26d2nKJ3fBWjGCAewurPLPQXh0GUbwvVuTNP+CJozXWsDcPGu96trA9wuH3TCbwT1AJxmgnBRQv07AbdjoJnqk7fUaBzrd34uwWjvBZa8oZpiAO5YR1zQSgZd7ppNkHMtlQ9CMrQDnkyv5j45zfE75/30/vv3hgpaA6fVqvE4KLNMoiTYPgwPytQjcE02l/s8lG0uT8d1tP9PSY2fV4kO3yfJuLRLoS4eCrFULWRT7AAvyRALINyaIR/n708BblRA2eHe+arxfc5x/J3qs7KMJ2VaPusBKG31X8xLEnz4eqjc3na9N5/Yekjt7xO/dQWUEjRMAUWoNOyix/2vQLxeVsm3AHOBDO/ci2+B5Ce17tF+3QNqJ3DtXwO4Ka67ARVi/G7oFxN/ArJoixHb9F/nP5cYKkC38DczLLgn5/MmAisuAFbM9QAcfciLfBffH59TSemIn2Z8kTbDBKZBuy16O1QeTLXnGLi479FmPfHNuWbn+g2gayiC5pQd90HNLedjz+9yTyWY4etafkCAzddw7hHXDbAU0ULf/o3Y9s1cYcQh93nebLGSa/UMFrZPwD4Ydv2qcCNYRzO6iykEKon4GqM38r7nNmvOSx0CUoPpnL3XLTPiIL3HHtcMjP09SM7NT4tvhB+cakHmmBjXVGXKtxoMq5jGrsSRFN17EmO3+2IbC8yVKnZ0ix2svPcXduVXAO+vIOP/cDjwzl/8Atw+BHCLxoLs0aDrbjOxJdZtY73YnzL6l4WezPLNjN8Z1VufzR0WMt6x2fIXKWm/lgm0yck6kmnoexiuWHqyhLZbO7+czNT2PPHPmeDgB3HPaczC4OHG/P35HnGDi0qB5r2dwvgTiS+/f3Ly7/3ecJA763FIvCk7O4ZXe3nJJlE4sf+7eue5AuJkiLcFeJew5LNFgqWmrQTbyB6hBIMNRl2acQILI32B+nLfj9d/v+Nd8Gq3gcm2j+f4PgElY1VpR2zXmvckyJCMH0P9CeLXI1+WbH5jf65wmmqIe3r2dyZ7m1yf7Ohf4VRPTK2JEzekfyuwfA8RMVf5z5IkCeCwR9xZMUHsdtjVnVxhQkSFFE7Syj6jrZS6AdzSZsuOnvfDc2WaNsimUZNljPoUIeMKZB1Mb+OjAiEzuty/uzpDaU0Fw6H4y8ON5DLWO0Y/RZ66epIX2Gkd3i2U6PVa16SK27CUtOw9KX9kwmGpSOqUN5wSF5pATB+C6ez/NGKNPeh9zjAfCYObGGKU9oaPJDDaAgwTPtpHw/7087fgB+Ov51+zaTV2941C/0r0uaV9rN/VGMQcvgtnyFjo9LI7wJoERmWuzp+HOuJu4CIZkwqHWWbYbRjr8/LDPSNpfs9eFMj+7nj0nbbshozSCDz5ecZnf5U/+BBf8NQHX0GvO7+RccD4+pCYH1eQnuMA/D8Fj2x17tG8iI8jhxmxy4jh0l+RRJ2gyv29sPeHyjOvQXIkq0JsK/rkX9i/rSKh34J5icEtfvsCZua4bWv1VhVLP5vx2p7C1HO9Yw/ZBLHlF73SVLft9mzzLYPs1xVO1TKbX9iFIGMd3T9/gv5ngiPAQCVaqc4MUJXEteyegaJWfWUOnUDXVM9ntmkyxztpTlHmq1M24XX73lyAvs73Gjn/uSToBhfY4ukA2dWDOYBv++30C09UiHeu6bY1yiGvv/gnrynmGcberhjAM4CTfmD9/VfkBrev/0E/+ALc/jTgFo2zhTQjKfp9KhDWv26N9FuByRu9gI5B1VPGcqJFCgLSoBLsOKmYoP4CJaIg/7wuibIjEXoaMO494w5XfKooymAezvXGAFyZ4P1e73CIkQzV3TgutCy85OWZz9c+qQAGyzeFx0hGdJMI8F2qkmpGB+nTcP8seJAqm37vS0RxmbixRg9g5VsAx5DJxwmvvjeAgnHEuZ1zutb24e3gR9X3BfzeHNWTtXsZgz3IvVMDMN6NEdv3czqoXnInrQPW1PhZBJUDvOy9QfBCOxMfH2D0eGeOZzKhPUbX3+kXu8UlthXyGQlWrtU96V//zkbAb67HD3LCl8tsiVODgTzxCsqBeFaW8CRry9KDBRRd4rl1vWjqXeCNVFLWXkywAnurptRB7j7nxzXwJNmTyvMtAGQEkWvpdh+gJo8bJHUgDGALTbnZA2lv2q59JMAtD2DBXrpRuPk9D5v3DkYMUsD3lpB6I6B40rJBmHrfIPQW4PayGpMj7tA6ksL6l8c6TY/s9Zyb3a4928NP/GAQFRyJoycIsoR7kCA37XobEfpsHzrEU7/dVwiLRdeM0+Be0eeWgJUCc5a9sx/W3eY9lGpfN6j9vFozwJ4K6UOStgFtVGhcbXiQrrhf2mQC6RFOHF7gOoeKcfqGW4vYSfQymRmlP7jLe0C7jzaHn+EPPgRwO8bmuWfeG0fuI7j7zjd86bvijY+Ypfkc7Q1ybRlYa3XPVvItQArAuWIxre6OGfa8Y8uv2GRfi1qqJ/aUNXF0KcU7xayDtboZp1PuMb5nIuHieJ+EyG8S7WFX+skOa4GD1gY29rpJK89TjL3AfQoZzqBbW7Rr2eU19J+//9x2bHsj/MTy66ocU7M+2rj2D7+gD2DdIwFfXYf+xGurQxgTOueZ9nP5+fNZNxApFWQEpE+hQdzsOi5vxco3P4/95f22+aN+aYC2zg0zbue4XMfjuf0yYXYQ0FzW6SxTPo39F+D2eHwdmnDclZNJYmLEY7griZERSJeEINpxY5m8fbkO0wYgZ9jsNwA1y4OvarIETOYmdbQH19HfGEzLNXB7ZlR3cOa8se+NzVEBtDm+fAcG8vV32ltVvTgwvQSZMEzRIXL0LEnAigNzureXixCMp5319hJPBhsE8Ky2S14w3oMGNRPXk1R/Y4T2eXsGnDkICpA5+oAdMbf8pS35OCoHA+Q9s40GlVRKmoESj/6u465XsgnHHApDrQ/1JuA+5b7MOUs27dCDh9slFBu7qZgg7MGQYJ3OpCr2wxMw/jyG58IjJbjYEwYbe3P3PrMqTv+u4IRB3sYuEmgLRcV8w7eCiNgpZPIVOP81LNbHJFnnMO1DvhusJcEIKjrXYTz1dSmbcGBIgTBZmtZz2QopAwz2L1ZKvb6+4nj5YJdpM0sdVFdC7hD7A3PUYE6CN3Pd0nje2hXgZLtSIsdRPk+JGgA3AeZQPAzIbT1Hn4LX6rQGntRvcNh5qDFqHKMnZDxb+okuKR0dV3r/bLau38GAt0BB+n0qDfGyUuHVv38tsKxOK8SebIBxzl2fBAhVZpS04YGaBea7birSLB36KfLpQJa8PX/93CI39Mx+JyeogJqUFPUJyMluy83tYPRS/WnxYOzi5D3NI8diEIxX0OBuPzOm2f0038/2kgo1roZw0FuZkT4RHAkVflpJspGnJ0vAbfNbDuEuv+hxbWVQlkyfSZQPsXJvXuSfA7jdEWDnV/xpcvLNkXrjA88Ij03R+JaS9b3A64j5N0CAvXg7PQqbFiUptKWJ56fto+8jYUh7R/vesR98QMYop/3O3OoJ4Jb2cSpXI2uTXWTmtMU+ug/nK4CMCJ4zxzuulR9U823zruTEdtYA/1YCD8+kWGj4IPst24b+3g6tVqgwAv8z2NaAmMsqzyRsEMZ1aimFK0WpyZdOPxDAGYHbbU3R7yTzy7hGz5EPFPOorLy+twNPOb/9HOOAAMZNh5d97z6yKzuBWfs6mnhE/ZTrPXII39vP/67necOOjNX4poDo3mZ9AW5fgNvN6jgBbmEkDqzu7TI7LWapDp441ETTYSehP7D6aUuGBRDxFBUy5HqGE9u60TNEsiI57qf05wR2cRyOr5Hg456cb0wLErsMmjuhmXLzPA3qLfXHDDDn/RVUJwPEdwB4Z0BslqLZB03A7alhYwCicWIwspfn4jnLByV4GEmgpnAHbt4AkGoNHAIFZziR9Jm53EHVp+8ZianBqMgyoPjH0vaqyf1wXFNOsFhWMAA3Bn5703E6diTHSlCxb1SWCvBh+k+zuRmsXsHH2D/7Xt/+vSc5OZb8OgMlxgcawQhcvZQisJUjnmWlBhUIHuzgGseXwex7wMgvwO2n8yUlKARX+hCeBY71f+sU7O5hWL0MS+1G0LTj0p7LBipW4lFrOAFVAhULoNBe8hqh4m2Wgxhw4/VHQL6DrjLNXPv0l7ZfLLKsdS2bOmRCk7mWKpMgE2z/CtDHwUEAaOqiOQ4E4Xdbj6bDVJDJd+/MMMHFvSDqsM4vpNBKGxw4W01Jx51gx6+Pb9+/Pb5BoRaw3aMJvdXH8vXx8tuav60MGqeZt3tImLVX4khYBGr1+tgZ7xG0S90QwT8yYoOys0yp3bPB3BPgNhRu0sowkfI6HgmNc41SO9YaBhAtS9to6/l9x6bcExWqVNrvbvhXcHFMrPv3S/2RSpRQFHRchHEL8tKPwbtsiZXIjlQQI/ktUYf9Su+hnEcfZjPn0UGMgMHqe0qSymOWataftmN/8hf+UYDbn3zXf9evT2Ai84319SA1qLQum5adBADusGsN7Eie/PpaPm/eaxEr39jDN0tLhy1G3BMkqclIsfJtK+mUaEfYgzqIyekjbRMamCO7EjE8472IYS/AGsG5fWHU998C3Ay0aA/Rrso+rTfjmK/xCBJJQuM+JbOAy3YcR9jez34F2wRUIjfMLHLkCOseO4HGNgFl35ePg12qZ3EMKgV/Arjhx9XCINeAerLaltKjm5vfciEAbsprx5qiIt3qypVbDv/z5iZ/f6wcSdEQhExl47Y3Bqg4/cy7ALc3n/+v+8Bn+IK/7ul95a+S0g8oKW2jH8kRgz8dD22lW6pdKgQbjEtlwjBN/DL+LeAHE3gCVRDUzYTICbTAKSZcOE1nqF/gamDabSoB8KT6awa0lIHn0k0G625JW1UzpdIM/GgU9+CZLhEKh/FOOCXqLfUHA82ReJDNIOPdfw8YUniJKv4AACAASURBVE4JycQpUdPrzkDYozCBzSZoGI1PMCtLH5kYtQ8MBUoE532PncHgse5gY/jOMS0XtgpJlg0ye3PkKVxQL0TwwwRagCiXdiaACjy2dYHvK4nbmEN+miVl+a5a93n6Du+pJNolSBUALhtQvX8IjuZ6Q9JCtVwoTrzvU/GXc9hPNiDoVPClPJ/zTgVDgnuc47Eht6CW67OV9QkdYrjcLL8DhuucCbwNRVONZ6hLisHToRSbgupEW/4E0/VZTvUfoXDD/CjBANj28vLyeBnAW/fxWslHAtQso/yG03ormYbarRQsAtxYmkkb2uCNwCAw05nYMLG/9sohYLN5DgTCWHYuSYW96GcN9agXcO8f2YnmuXv9soy0d1ipJozYPX6Uuo1+ZV2foBv+1nhgj8p3WOFG4ibNeJ4aPYCY3fZGktKfgx+U8WqQtMFOWLBf1snKAJh+WYDb98f376HSRdJEBf3r68vj5bcXKwEq7uixkPrXKHyAQelHQwEpwCYV8SZ9ZM2gHJR8HMlPDT/n2q4N84dn4/sj7sLIwGglrBjJKuauVYoJ9tO0RantUmymzU3ArR3m4eRpzIFisQDgcIsrqdE2lM8vwE1+bi+xJ7TMvZGKE61Uw3I1kDOxFngaKjfuDYOl3kuy06F82Ykg7eWy6d8EVqgHFtbxfyMh+wx/8Lf3BVto9M/454xNBLjrlOUoAV99RBfpE7aw/RhKynn6cX0Ttg2/80rFbC1qANq081tcLzJRoA5jtk1lF4JUE8/PiUaD0vRNAAIH4GZiVrmW4tFQ1t4BbTXxkS8orjoQ5ADiCfEngOT2dasYk75VtJdEGj3cO+B2XX0XoFCA/0bGHqE6+r2orICfXGtGwCyU54zPRRzuBF/m4PAvqjJD7grK0D3+gpSBe6D2z20qiJm+oUgvcqxU6aHIRr4wDiW43cQfALjFta/qyPvr/zfs+8/Yss/wBT/zPH/0s1+A20cAbmE4zcCsIPC1EqFu6tsMx+7gs+Q0i04ZzDJZH5sHmZXxNpoRkh8dtI+gicYJz1ABebFLW9+iMOxidza5cxtjgFCVkAcwRpYqQJKVBIzy2rFa89mDIVFwHKVuETyndLcfh0E33+md6o/FiJWKIHq7VJKJ48wv/TlcuzUSqQG4NRsTsXcwz5GJDAivB6wSpvpyA9xGYrY5XilarBwRdrSVfE3lVwKaO8h4b5wruQ1mUgqZjOafAS31s7UmnLRcSq/oIPfrEBMDsNToEtaQ1gdLY9gku5Offu7elx3goek43qX3mm9ARUWDTCsZCfCJqVYGTUx487W4CASkU5GTQZa/NpgRcxOgqrZOsKMda3of8T1aNMRoAYCKWOFeX2L/LvsNZYkC3KiA+OaggvsmTnBMRc3POqXPcqp/+yQrwDbus1IzLbDt5fXx8vryWKWES+VWirdSuslTAGgH4/rNSbTUbthTBcxUz6tUtk0wWiQA7L2D+Kk8mqqpnHmr7wYTHh9RmaczA0Ti/ZfILCZL9c1WNfXyNuAGK1olmVr7BdIQaGtgoVV/tg99j7ZrrR40oYCngEve7aLQMvVK662U/YP8jL8vlr6eeI39GXBrX/Tt8f0/C3CD3eGcca6W/Xp9efwmhRtUbkxO4I/KLrBHXT1q2kqXEOb86fmHjQsiIWIJqjgEmiZpJNNjMFfsA9QLGttQstQ6gd9qk9yJDOdwrDXGIvT/ANxkdqXoi55wsHWsb23VDZJkJrxJBlF5GUVVKo8aBEpEcCegKn0Z4yTMSfsn7uH072HbA9QVobX82XoY+r7V1QjKCh0cFPtKJJWeBaXny78BnJeqMsvRT2TKzxr4n/z8Z/iDv70v+Mkx+3t8fAPc0maVz0FsXn5r+bToT5rAWVUhQp0NdZV7mb4+XlYsU+GUT6m3L4ly/BPITrCOMTft/yBd217S3ohsrOtZPdo/VwhGqzkAsrLBABydD2WPsukzVZoeOcIoiay9uZeO4paVvlAkANA+8s8yM9V6hb51vqdiuGVWRLZuz4d/tt/kuztmJfHdBFLEoGOBRr6Hg4ioiE7AbSn5q40GbWXZO/Zwi7iXcRNy7qx0omJCNgXKf1YDiIgJgSNJPFrj9ynSW5W+g25q7fDhG3Tfa3/kBn8E6Psj9/njv/MZvuCPP937f/MLcPtTgJtBigawGrxa/7HXDtkbNjseCQSCxbbQSLoth0mpigA79zmxwreJUAIFTJTN5BdwQMaochWc6lXJWji7UWNf0H+oiMnmMseZgFv3S3C6wyVoIGxjyjtzIzGle7k0hQlLlsA0KMZAUoF3gTdmv2r8S/XxDvXHSkiXgRwnG/V8cE4R0pK+whREFC5FgcFL9lQyiBOMz+Z0PM4JuBmgdcJJx9h/d94AZx9fd7LxA/PBYMAgLHub7aBlKrZ47aspccN1M5NUxcTilcKDnhl/x1q1csVAsUDH8qkYs3wI/r4S7akksKNHMokeRgbcsN6LVfUaKacOkJRSIapimrla6pPYU9izBBsZTA1VDAIEJ1KpKrOKgvPFvd2gKJUcZnsTUqv7CAzmZiKwGHumV4nB3B/d4ShBjAGeB3hZvym2Du++9krtGSdoqZ6aednPOfLPcqp/+yRLgSN6iq2y0QWulKIJwBtVbigrXfau/5Dpb3C45kllNq2gal/QwG+ddKm1bCC9/AJVY2KL+w4GhQ+9tTal11hnBKKXDdee9uEADvRBOnDdDiUA/FAlWSjRrNPeQqFaO4OA2/o8QDYopL79+g1jY794Atx0AqiAkHWfM+BGu9NNpScJJYgNJ2j2cCfgBjUTQP3e/98e379/f/znP98NDlIRC1+3QNdd4dY+iwkKx4p+iTYYiqooIewELJQGAmVhs6T+ovrNJSlWnnEJnuavk0vFBYhBusQW90glltQhnVwtkDQVW63oYnxCUhPrGaAZFmuAUWspoK+fdovBZlYf2C9l0kqo2dss7Uj/NEiUBF1pgvlOiY3LPjOWdJ7eiWy/Y+fIM6FNfz0B7/5c+as4NKOeF3tJyTvAg7TnDbxhb7x5Iu81Qvio73yGP/jb+4KPGsz/2nWCzEElAcmjBba9vrw8flvk0fJxECaULQIpsnbVWsPaB7D7TTSxusRCBvqn7NWZ60iqVO6DVEVtwgLaD8WUAfqPWJBll8LJGZth74KIZSWF1HwgfqV4izlqUKwNR/8VwoTl2+qeSYIkMA//EiWY7ptHG7XiS+ecBWwiB1IJKQC3zu2i9kp5ogG7fjzaHdgplfZyYK7gkGIJxemIYnRIVLfOaMAtY2bmmyzTxzorIt1ikjZ5DUzKX9A/C+QDkb5uze/9YUX6t8f3ZT8BurXPgm+NmOe/wF/81yzAR9z4M3zBRzznW9f4Atw+AHBjDxWCbcngrPKfSo5pMMgAk5nkvzdjUhMX6p0RynG3SgnF4BdMZxm+YPSpQlNwa9DhBY5uAAVSRRHMQcIOJ9BYxwa4sUfQYu5RCsHgjqqBJpFp5Bmi0q+494jLVAEekrFlOUkY8mJgCLiFOqFBt3eoPwgewDBm0tdG3qVLWQ7c1UtADFGClb10IrcIcIx9hbgt6YgycVjJCk/cMUhpcIWAaufW7bD6enSMNT06ETeAvgzCV0AjR0DkE2DswWqIpVpjXb1yup8UHSGDJaoTNI4ZRCQY8HjoZESGFQJs0c+j2bXQvkHRks/CpISgpdd9O9EGFTFXcuIEYtffZlv3Oevfh/Ms4IKgWwZSDAQItgewjMTqAriFooJzpZplgONUdNRWXM+hMk+DZTqdsPYUApCayjnnXKckBNq2QCGU+zGY4J6/GEPuOeyXFVSsHlMj8GTS/gcDi89yqn/7JIu9NdnEf5EHpQTgf0vllj3dmjgxYNB2Yc1NJ89kXaMnGHzHVLhZ3SaVFwgan4QZQL9syFaWOBIHJ1x2ad7Xa431Hgtwfa3JBF9Y4prATAHkrXBroKP3AP3m+v1a94VltTpKvX2wj81CT+KsgLZSpzsJ9JqZSgamISzhXc+SbRZYpl1+b12PvvPHD1zfSchStXk/fXv85/t/Ht//g+8JyGT54++lclxrYjSXTsANAF8puKh42xRuUvmFQiqTgR0w7SR0jadJvpq/AjMx8XfzxyS35qXjIpFuNW5eOCzn6sRzV7iBeBPgBpXLet81d70IJKZjUsfE1f6D8w71BBSUjdcFAUoflCpigFdc0y4pjbgIzkuVApXUco2217P/okrfxGa9QB8yLMCt1GskQkvJgnbitNfs17gRk9oXqYwmaElgfhApX4Db3+LE6rcyuL/9zwMIAXCyQDb7st8AuCFPovoKvmVRMxULIY5r4KiJ0gLcAjBLsqmAumxTMPRmLu90jgKgZsSriEyh8lfJNcjX7+uZAGi3kitBKeRBLcErMYbFDVC2HQA3URLKtdhbjaeNY/8TcJN0qx9c+cAaozKpiv7UbqDvscaUdq6vuQNuyzY5fn4GuKXPc8k/5802L0jiVNguW0VigDqGEavTF0P6wHi335hOZyUUaIcR+TZyTlaBCBhEvkeFmw6HqmFmvttz2P96Q5FOguz794qLKz5eQPFGXGCWUqz4t9/Bf4cH/Kzc4K9+1y/A7aMANynbukyn1VUrIO6mxilvnYqlLOvKrqGKssKQ0+ilnQkoTkZ69p1KBUoriKDuSdAEIAesNtRRuA5XIQLpSirIBskZ0VAheCUWxebeBTr2s4pp1eo22EamdvaGA3MiBiadMBwdEgopDAW2tdqt/xzUHwG4rQSsDS8UbirPoaNIappSbbJsBl4os17vwKonJoCzln8H3CAF7wdAMIEnV6CcIKiTv3KZm7pEc8l+YGqMjDKzYL8ZkDuxTtOTqo52Zt28/SWatrNs2o4/gTEOf2GxUk/wHpx/qx3M7gcY6Y+jUgr7Rcw/gaYsH2NPmyg7lrKTgFuDFyDCuEoK6CqQjaoufM3kkomsElqWZ2OdsyygL8x9ytI16SYzNeyxYZkzwcJ1XwBuPY4omx7Kn1R8EHBHuKXeSlaZJOPJ8ijtPa6lE+C2wBsGFFXuhmD4A5i8z3Kq/yrAjeB3AG5kmofCbZSWho0rgAJqt8Equw8YVcrWJ2FPZV9DcvGyXbRbLM2nYLtVVFREF+BGNjgVSwm4id1ucKHNcydelmDfAW6tdssyUgJE6m9H4ipU0iQTCsgMNWlwYOFTaHub/HkGuL3Ct4iEkk9c+z7Lf6FwC1C7h4SAW5eU9qEJ6x1ZAttgIdtF/FgqBvV1W78fgGmURbEPUXtxxxR5oqDMLwiA3q+/dEsGlh7x/S7zd1K4eUWBPdKYZj++Kh9i/7a6TwJu6TN+PH6whxviEyrDtE4IxGZMI/IBqnK+w/9t71p2JMlua3ZXDzCyf8FLSQsB+g19iJaSIAmwNlp4PZsxMHoZ8GfZCy302EmfYGvgqu42LslDHt64kRGZlXUzK4tjC12VFRkP3ht8HB6SdozbMQMZdbuQTqdkqT+RM88pEeKAG4NusSb6ngFwQ6lWMOmV8Q2GoS7lccANPQEJiPZkDx5O145Zy85wozVNICW7Bi/48wx7cPO24AXlO+fUANysVL/5Xga4PT49Hp4eHw+Pj+pHoiebMtw+SAuP9u6HfoH+WwPc4omUAesksaik4SSovbfQcagacL8tFJ6xRTXpKu/Hw8OhAW4tUeTJBk8YWLUNrkWte4RR7r8DZOyqfyJV0LUmAAMZZbYRD7q6BRvNADft10rVMs6yNsBNRepJKY8VJU7UKhONWUwvsV71yiJm38akzv0MW0u6mX5TM8eVYpZcNEAtfGn4MfAJAtyFLs1JSItRZVvlFkLCokRS255XAHfyN6IFBAJts9fGwNYWENoGIgC3GEYT+aTTKj/mvKe3fZUZtmCGBApwezbghilx1P8Fk+SaQwyGGxwdYi/Ia+tK3y1BSqEjCI68J1F+0I/NzuP2QRxSLimliS7imBsoKPcXJaW+4azMgGnZ7p9a6UQG3DAFD4qdFCAAN7nOkgKu2WRzIhfAiQVm1Ejam0qbkx+ZLwOCALwxA+QI++PhITIS6HGkKQ2VkdOTKdBx6+3ZGANROgAkv8ARaLoW9+wMQCUG3IIuvihd8ewQseyECBDnkWuDhUA9tpRBYWwtAdzoLmlqba98nH1mTA1l3GSWGwONXmLM57ebAjAYDH6wqSyb5Aw3sF7I2HNJKZXH4D3RfwMEEhAVmU7OmhFLT4JrmdaoKxssPZMVHCyjijPgBuaqs1sFdEMZlr0HFERpwBxBvB1hW4L76XDj1VbyHILUDC9AfNur1GsE2Ur0z4iMHQK6yASaN+aMSJmsNADcYlhCAG7N6YQzjHfHAWtf6/1mbJZRvfkgy/Y1GLbKuLL+bdbHLdi70XNMN1GwHdXhtZJS9GdC7xJyapnFxFPgFMhpVFQrGTcT1b9rS6A/Sj8UjOZSEio7sT0LUFu3Xjj3+iOaJ5szDeXpPdzgvHLiScsQFUe0JAv1bXPADQC64xFRLu8TYIfNl9ka2s9o2zAC3OQQsMxsjYyNTUSpw+HdEnBrzjuCIOhqLXnU8snGcosemmbbTc9xaaSXa+nLbcEF90dy76ELrqIHnx9BgJsyKfW+8e47o7dbv3YPLjlnjoOdb0sP8JOYC9rHKXwaBtwigWX7gwA3hvP0mZU5SXGxleVzwBvlafh+7O9gYTLgBrvnpbEUuPXsOmGRmBCy/dO9qj6S7RFPoLqL5P2Qkj32ciliNr9/Z2uivp8zeRLDrW0FtAqINgEoQ49gO9o27Nfmzz9yhj24eVvwfDFe+QwxZEt8rEZCsGEvj4+Ph6enx8P/CeBm4BOqc8xutf2JZvSRcDDdRyXS7nvS02bXE/FVvHzu63kZoqQt4BIlP9CTV1bp0OKGD9Yk3ytFWpsG8x8/H9rzIHFPsYm3Msl9kBf70BNYkUQWXSvOLMoUtwE3rsKBnRd3VBjfpPPR5xQMWeNUIKbwiaYpkdFcA020u09g/oVPPDZgywQTjET3D9Xn1eqRSE68Y8AN5AmQNmQiuQ7oWTLc+nYpBijiSPOjvUy5nUJ6M4fuhN+xyUhHHCXPrD1XWwuID21v2IRxLym1klmVeAFupyqlGbbg1Hs65/gC3F4ScLMgCQE4BgdghH0C3IIOYy8kZ6IV2UkOpDtlaPiryt3ZDZYVlkbvPNkLjr8x8Poebu4gOuhmisiCL71CZHeVkQND0G6KBwZYAGP9FrzskFgDKhPbuquAW2S40bgeZVIwQhKCoB9dK9cBi8n+jXJQex7K6mpjaiqLaaIX4MRKtdJABFoFYJ/uxHIJKEJHN3memYfxCWMxBtyczUAOuK1wBA3kVURgEPe4CI6lb48+K5ojRxDEwCGtCWkWbVqrgZ5kKp0tFoGKMlg4gwTDiOBXgb4UcHhJU/RciL5CxAJd9HDjPc8MtyiH9B4UKOtCT4gOdOOtKO8RwElxrD4kcImzcG0PRzk5ekio0ODkxJqDnZP3kcAkAAuNUecOFsq1AAgaiK29QBRw0xKs9p6IB2ENxhEg2h6kRuWZueIvoAKwXF7GDDZ51zvAjfoEcRP6cxyLWUb15oMsAG40nEQZpdy/jcoeJTEQXdhRXowMs7IQozTRM9bSw40ZbpaZR3NnK93QYD0aUxuCbSXHwU42NWX8KJTttMBCYUDVdwG4SU5ZykkyYINWCgAe8G4BaHLn3cEtK41x5iyuZe8fgjgC46PcNpIOYPIJ6OhMBGYu6/k0E95ZY9JfqjuIXQoQyUpKPfARO2jmr50OvfYsY56mlFoJEdgK6L/XGo5ruwEMTTD948kICvqYOSEq2XTGIikSACnW3YFLSV4ggWdMMzSJ9nJJZfkN1w8Bm92f6DyK+zzYsU8DMMW92rW9x2XHcIM/h8SJn3sAuMFlEvBWtLWXZYfJI+awrbHrck+wAdgl0BcJME6EOCgbZ8dwJbDmEssG9PiA0U2/wzekFhCksz0pSW0ywArRvdc3mTdg3ktKDYSjvr/FcAsw5ZxA6+1+hwE3Thw1dltLIgXDTRM8sA/KcAPQhcQ6OKjCEIYu8emR6FGoIEvrU+p+P/qOudoOpnDo4w7sBjgi92GAtFc8GODmzH5jnMoFbSBX0+3uc8YwN+8NSv2zJRkhySWzlRbLiY4mJrn61WBNYSS9JamQsDLCgJaUGuBk73zY0Ob/qz3Wx7SWC5g4bfrTfVDvaYaqEv1aAtyofFKHEu1h2KKHaxwrmKL41FSJ5bFYZg/i+aC7NRECv9veOtsnYLDBPmt5vtlBTsyTvV5jpCuboTHZ4Fs1RvoXhy++aJ8V4HZpfTcrNrj0fffnK8Dt2YAbN2k0GiyXlBKFmJkEkZHhklK8/+ZQWdBvlRuIZxDLqhuG6S0oa0DZQwouAgARbUSDHRqVW0EUM3bJEVfFLh955iYDbu0PXucvmVTLPkh/ElOOCXADMAaWTQ7klI0EVpKVtKYJc2pwmFmjCVw+n4Flsg66Jqvsj0YNB1PHQCIJpgaAmzZ9ZmAJ5qrPkCMjzZGMGrd+PLTaAgLcAoWiIJXYbpb5MhOLsMTshp6H3f4x4AaWm01ug1YghpuzvDqNoc2+MV1KWTe5oakaMPSDUPyGWZlwIAC4WcBlAYOPKqesmawH2CrmVHC2M0DmDnDDvjEQSYApN+Rm0Gm4hgau9sD+/hiLq+vhpi+jsUMBuPl+C4abJmGD2WEPksDzVA5ggKj0f0BZUuvthHWV1xeNZAPU+ERARjDc0DMQgBv2rr0rRK9BqZzvF5RkGFCjTBZz9iR7N2a3yTG+Z07L5M0yqq8HcAMABkYy9W1zZz32oO5JAqC9KX6UWDsob0Ct9/bid9+z/PYywIHtdAH2Ssoyu4+LAJVAJTAn8a6bvs0Mt3wRYXJ5L7Uow/ayEpShGqAHW+Ca2eyi91jzQACgAu1RKilNjFUqH8R70jtSmeVn5wSYZMrawSux2wDGKANvLAP0nvR3DLrIXiy3q1baDx3D4L6zzAysGTFAQm8ulHwqpbEY0uuzYqCL2rPUw83YVG5S+vVDIClJArDtPO5xgiPUsAaIVLLrsiA2l7dfiN49uj8A8yq7HMx0IgtHcLYA26IeDQxpBQed1u5lpd7M267pQRwPonCgUmkl0JFu/+XVhR/GASNgSwC9JCtP6OjjIWHjSVCAkl4kTCC4CZgZbgJCGyvWGcseky5Q2ZeOTRKbD7rGS5cJ/GS7cepN3bwtOPWBbu54840Rc7DvCMCt+ZCSNILvBWZ2e8fDz9A9bpCbvCsGcnGpIVWZaHxkWmABuHUVJB27VE2pvuuJBQrArfXskooHtEcIwC36zMWzo4cbkwL85256aehxq4ohdi98ME2WZ4Ybua6qS1yJQmZcsg7ATayAseY0mSGAvbq3XjUjABjrN7fzug5rDDfYimMMWwFVuYe2KOiuYmwEuBF4ahyQSJqAnU9tQlFmLPrXmXfWAsIAt2itsM1Ij72pfXJlyNGih1uVlF5CJc2KDS5xr8fOUYDbpQC3xHKxJo9Cn0adfrAQkPVwV0pxnHDE3Jkw5Ud1f5oBMkgFAQLACDin4qBSJgRsI1Gk5uxLdp2aUfp3rU+AAw4KFPWAmzoquV9NgCCx5dSoWGP6lO1BH6oIyBRL4bIIGIDck6uBOd6QE4rSgxgAb1iDLfZHnraIjLsCS9FEnAciqDHGgIqc+ZSVkf9HIEfwAxz2iEZs2QG4MeDDDDC5ImJpWw1+rfWaAWwF+8KDYg5y3cB1gFsnwzA+FD7Zeko5aevB8WT9CgH4Yu/5NER9Ns+Q0/rirGrwLbOJABHGHtGJl4epYxNxHQEMPUMSjf6R+UN2H83orbTag2tdWI9o1NEyZhCP+rZBHQre0R7x8zEAq2XC+h+sv72/HtMR6EgMRDg+OjQh9oBPbbJSPdmrANwMnYejkyYPyvvX5If7I/DYtI8D7LZX85TSYCQFQyh6dgjTtQC359tsgAWeRECSgnQa9axMQAtiFjBrEHT7JLVg3GrZvAETxNJ1srWz0oxB1j2ZvtMdqApHFzrSz2uJG/uO7m3sJ9PvBGYAkUiJFAbEkfhwwG0gdu9dQzaFAJsI3u3txL2SfuD+bXiFCVHWHz0JQGmQjomrAYH1uaSgMLNqUSpkrHQB+fneQ40oOENDHcA6p0CD7zP63rCc1gFx2DEHrnw6a5alBmhR/q4yigEIfSIMeBsCMLYxwaLiHnKq35NfQKwxxdHIH7L3IrHDsT7mXyx2Cn8/i8f3qN6CAW6ui4NRA38I6xnJku7eoVfh8lnCDYm81OeWU2c90uu4X3BHUSqMioMAxGN/K4sGeh/VCdmfYmaKp37n420FuD3fktzAGTLgpsPMrB0JhidYCx4F1033mY/qk4mRgPR3D8NR7P133Z19GzB/gxkcIlFSa/jvePdwRABYVHYNtrgk6kEIgB7FtW2wQ7Ot3r+b+nh7OxCw3tC6JobbBKMYjL8YqBOEA44tOvCNezVKqMZ2Xhlt7l9ameqDD6UbAG6e1IjrqM7qADdPzObp48cYtgDc0JJA9ay1kvABRhpHY5BJqoyCYbYyWNggiwx8wRFfqhlQuZrbK8Ci+zKwKccY6XIOgMEBuGGYWEuWtf3ByY9zE9E38BJf/RYKcHt6+nD1Vdh5Ay+axUJQZH2ZIgDX4Mh7E6Dkw+muXfkC/Ep2Lg2Jd+qrOGmqjKTEFAAWHCgPdtgphhNP4AqmvmGqp9w7IrX83WC8WHbUZsEFNZkbZooFy9Pi5B5j7LcqTTQOjV5UVO0STZEBmPC/LatEE/iYWaDyEE6EK+eYzrbC/kDGygYyuFJkMIWGXiSGW9p/gE89kU55bNPr7LAnZja855AfN652B4D3SH9t/9uS4eaOOEAtkidn+4OB2bEOKcDQZt9WTtoylNwEVjHINCGXeyP0gCoeIQFuzgYBoAl6ZWQkUyDpzBbLRnppJRwVA6sMoXN2SPe+qUyfZgAAH3pJREFUer8GXQLPbEZ2k8psAFzT+6eTW3U/K3ulD8Y8Lo+Vo6DcZWNApfeYAOPTvpVBPnPwDIhgxlEw0qLkD++Hl21RoMlOSGK5oTcTsTUQYAOw8FJSOFvk4iQ2yYa+nmVUX9Qe7LRJRw+zdZH79ADZwBVzOn0ypYM3ekYPEhasICqNs0Aj3nfsIwpA/OU0e0OV//GnQRROgFs4+bzlCVw3yoIkUNC/xZ9CFYG2CqAgyk8VSQWuScS3WBh6pAYRPQsICRY9Pgdr2r+TwBxaNAbasjx4BVxzR+8aS0wom5aFamwGAwQBXvtwCQCLVHLkrSnoM5KKPjX06cqGC5BLdw8RrK3/HX8WzD25rx7U9ZfdFOix9fMEH26S9KMF3pa5Skw4TSrZXmZmOAOOFESHKsrBqX5uu0Uj7/Ts0If+7xbghv1Db2Aku3T3hV7FtfOi8Puop2OfIk9x5W8GFhfJrR5s8/3dBc5enobBFM6K5YCUyn5X9tFLfDzDHty8LXgJwU49Z+hUAUt84Jb6kNImwafdI4ev0z8bAOSAmycezMY1u4g32H0tAvf6z9gusQ0xhblIWuFzSyBrT7I8RVqrbLhqhdoP+BRVAtoWoGD0z3bZJDa36QwMjJGk74OW2RojTHNUXEECnW/tRkgvqUjCPuWJx9aGpOlWMNy8yoQrnMjC9OA9JbzFnu9k2PaTPPW9D+KEEx+4bUJkBXU1k9/BGzy3LMBvQU6wYzlx5zEIBsEtGekaIOTJ5xgmpkOgeEqpgsjhC68nuqa+mq/oYjNswQxxFMPtAgw3OM9eJuJBERrvLxklXipBiiIrAwsQ0OTa/MVwZc1J9P5iWeloQMAZGHOQufwiTU8NxYOsM5wxVekaeLT79qAGTjPT+z0rG0ozqNORlecpcKmhM/rfdKU/mIaowb72VICxk5eRgtRlVp0cVwu9OPMQ5RNwMg1cNKYDABTOYnOep3ObHXBEdrgPCJcvNgWuTgGw9R1oAQ+S3PZxlptS56bhl8oKPfH6k8NhseaxiUvXlwa0CXkEuFl2CY5+68vka8WlNVhfuXQ4ChGQuP0k9gg+I+YegQtyJnrWCHRiGqKdwYNqByx8lHhMJNJje9AaI74jEAF4twDBGCAgJwdG3lfbjDwHvcn58JI0M9YECCDTByfKQQUvLeKgFFekoNIynogPoVfQe0qBiL6ZbP6sL+/BO3VuJm+WUb35IKtj3PA+Y13kQcIomLC940F+1C3HFMoOYFKNk//LgMyGS7IA20yH+UmD9cvgA08MYwgPDAQHInrHOqsQizSIpZp/VKCGstsO3uCxnAUQLQqyzh8pY0B5I9lEUg3JMdhQxdo4B4/gyhgeia0LfWTXcObeoGSKboPfJ7GPTTdYmRTRpf0bEYxxYDYG3BKA5Po9SiV9L/Eec/Z3t8dUgcMipJYIDAA6G87Bvk7mSDz2YJUdFiBp/l66RoKss13x4Fa+bgkV7DHoUxD8BBgMoA026uj7xKXb/i6BMe+b9MhLGIDbkp0e72KAC7HnvOcq9WHCipySNNnQECf9eYY9uHlbcJLEbvFg86Xl3YxBAa2VjVa+xNTOwIKINY8YxhnR+oyp/QfsQm/P8DuXizNexOKyREhOV0PvdsCXJ6zRuxrxETHcJDHds+2IaQa/k2Si7L+uRYRXGmGAV7SDEcDMdQwrfr2OF1a43u11OekLMAsZeKKqGU9/UcyhYie2rBrXmEDOLDLo5AHDNvUY92oYSzZSX+4hIcANzTgiS75obxvZ2WC2G3YYZJj2FTMJFaSEz67TaxmEQ1uYADH1FgpwO1VTzbAFp97TOccX4HYRwC076JhCqBPfxmCb2YgU4iBTEYwflIaaZjDkXZEI9LXKpappE3gZIUACnMAcapv0FpmPHBCJYrBsh+qgaCrqFG31JC2QgTHkHiXRVyVlcTCtJw01MHXERsaBm1Bk7eVjMCfgQAQKA0O3xv7w0kcqe4TCNaZS32A+O+iQ+CJUzdEHwKtYgs5C2q+pdKQ/pyrr5X+j4+KocPIJREJT7xRis9zs+0bv1j1i7C1zlDA0QVmEuJ6tjTcTzf3cuDQoPw0xcPpg1Fka68+ZgksAcAgE8SjuqIF91u2T/PJEmWtfquoZODg2oNZz2QCXOYH6hwCMZEvltg7IoXFtX3IKB4f6PwUgYM5XDzzaflkwXbp3Wf0AYkjgexif7ovFQCT/jO8zG+I0x2KWUb35IGsAXPVsNE4wjA1/sJGWgbM53h6QdBnizinsM+iqMojJzDqkA/8YxDFX04OExX6jRH349ZHoGbGQEggSuDKUKW7VRaR7jAONTnoMdi6ATJWbygMQdS99S+44a4p0DKZ0J6YBWgHEu+Rl4MSI7kEPsB8VwDN/gG+FwMXx/hh92rG8BkBu1rP5/V/sE7ktWr8RMEzJkpFd621tr+fzdwLg7AkQp8iAbazbzp6NTD2hHBiWiwSDhNknKZl65Gb8fXEb6Fs5AZGrp1gDI3EaMH/cXC/1eWpDgKTPfgFe7MgZ9uDmbcHFpHmtE3W2xqdO85RO9R91Ldb8i4hNnKFP3jCvY0pEUWJx6T0Gwxjv8FKT9vfDfaXNjjgFgf3JHPtxmwa9v6YqckmpVkign13oEa0SaT3XbLibgzrG9u0BHPGXQ5cvns1ijJEuzy1IUOnhDvhCBzHgxgmG1EYGW88TWgbCmu7nAWuRBCN2fxpaZ77HKAgbhgcEuXUAW4qkBmEVSDHBfNcHoZWxHncYUgYyCPXCA+iY9OhpfvG13txbuu4MWzDjeQtwuxDgxuUzAdBQOQyVLPRBSPKTjfXj4Fuioi7cS1esbnCg2Z0dw0yX+L477OwQu+K2EK3LUETAg6DCVI9fC0UaDLiZYaEyVsnkYEKkGBiatNpu0ZvuYzgCU7kDwNEBBKy8mFEAUDH6wfjTD5gOo8zzIqOyEjBkNeyebAg7KE1DuCytah/HmYhdyac0fZeuSwGngTzx0EYiyFnwXEcDh8Fkx0bCgnM07MfUxCiZRv8NmyyF6ZU0YUlZUxFgylKnzU9gzSieRWC5lnJHUORBHJ7VrkQgkzo89rxrzAuUL7kTOABlKfvl4HqamsWOZIDTATzmcwY7j5gz3q/HnA0/fy470q3h8AoBGyRn3095Y4m4U1CJ0i0ADEzNZzCHQfpePqc5FrOM6s0HWb2eSTqaAhh/d6D3mryXL84qqyadd+Ru7F+/YzatIw3JhQKcoaBlmEsYl3Qu7pbefWcprOHzpNdYNvEMPRN0yxWDnDpGG2fG05AEskkOkHTg9Y4s+FGZs/1fu/1eF2w95tCWEEhPelm1hfkJorYGdri7XqxFz+rqb2xtX+5Yt735KrZ9vLcACnusziBl3HdiLbNcNuhiCTxdW58ejHOXw2E9Kl/qfL5+LQigi2A35HsSw3X3/tl34Ax7cPO2YJ+obvgoAn66FgnaKgBlmCM/aV0nEqxtSZWISQIECnad++hsHgdtEsaC3AIB7VsJUOqT17BjdKyBj8JaTxM5FYiL19oqUmyadwwZwn2Zf5t4GQwm9sAiikuCIZfYuJ74ijjQYSbSe6pKeiPbJ/pYorEeY3DVPAMN6xYtHqAb87/bW98911R5S4p85Eyg5QOsGAGYcXi3L3hytg2fGCf39vtV20/3No6YYQtmSLIAt0sBbu7IkJIfUJrH7Kj0Clt0nAPZVZ+ZMvJyC5za5WznKFO5GnBRNgkxfOfkLRRtCnj6u0UNPDOBjDrN/RuMNYFSNu3tQxP2UiN+NjZ0PXLs1wOSbBTWnMpgEexw5NcWyI3gyNM/9xVnZG1ImRueOLL1ZoIWX82ApZzEjzEHwgLHNqkUPct0oIReUgGjbt3aZ1wSMMya7zRCiQG4fMxRoDMO5HrgYh2oYFbMYmcrcud921J2lcqNUjmUA1sEftqJdzE43LHD3dizrGbRTLbJwewcJXv8HgjJgDYcMHKMmKGyWNedazp4dgCPl55Kx07iKCsepbq638dO5bnv7d7vdUwjvQvCxkd/33vu5XEjPbkZaO8AUNZVYt9zZks37njeHnBbA9twU2vMnWc8V066qa1Dmwlld6NxNdl77km2wU7Sbw1kMUroHGEm7bcYKyvo5w4bjPd1rL92rF9iup14/ICJuMpwI7lE0N5dbyC78fuwBQx263zqK7oGrOk28CyKvL+je071E3bxVdbiCGQ7TX+f+nhbx88Isgpw21qF5/59YLcWwFQP3PTxB/3esaDDcjC4xr7dPl1iqnVcQEJEBM3xW2sNS37rPfRM7B7sYznS/TnopvGQEBFsqIJ/IxEQWg9rTL5cYbjhVR8owbD1/G73palI2kLHsP+YDWu8P9HR4VjJJDOz5TaN1IFksaeLAbhRz0lzxjiNs7o5PR7p+9uFUG2tzSnWrkTEFBmsl8tVf4h77gFZJJ7XwMfr6tXnvtHX+P4MWzDjuQpwuyTgJno3Z+RVIWWlPwaC8ksYDt7xl3PBbOt3zUo2n+9pNUsRaqVTNfpr+t7R0gPK9iDTD+CGJq2xgQnghhltqImPQQ3Ll6Q3sPi9yfE4+4OBGQdGdwF4+1/VzUC2PxURkTZ7qQwd9OX+WQseAgwmGVJ05ow/TPGTUe7UWNxLtdDsFv0crAfZJuuC7pXtuhvfFTmP9t7R/WgOUvId9JlVxj0AQPfl5+0dSexxYp05YEPGGQBsx87sy7HW90lc9yjDBaLakgPtmbHOWdM//eej405zLGYZ1VcRZJ0I/BzfC4N12HX+5fd27bld6vC0veGnxH0fTfAMrYKAFPv07wlBWncp1ZEtAWET1cy+pWEq6TuYFKlO+zJY6XwHZ7D7C84tQu1DLuteyiK0WwY+t5cNgZkFHH6/udej9ndTPbqwWbTv9q1F9jWOfmfXnt5+ylCdW0Dw0lhzQvWU59tzV/vevSzz0XfW/bZuvbZsx56bfsYxM+zBq7AFz5DhLXw178EuqbuS9B/6Ihv7cZEgY33AP5vtSOSEVUFlYKrXa36fffUE9Y1bI1m4P90lZlAp0cdD2ms6fGuJkY7oWucUbyWf5EKj5yQbY6pwqU9GCaCx/fHvprWgqpfFfSx96Vim/Tb6fD3MDO21DZJt3TLh9Hy/+Bbe4WvfwwxbMOMZC3B7LuA2yjjvZCOMsw1LJbdnIxxzxo4pnJMDNbuZ4fc6KjLuO0DHNeAt2CSqcyNjgKaUnEEPI8OOf/t5vxLuZTqS0VHZpMAPfXSOrNRM59Xv7UjgtWjq5au1mNZmIY987gElAafyGRlLncjTBZI72Bt7DGO/Jse/sxbUn7dPjgOVnFU1icHTcpx37NRsPvcQ5OuuMdx6Z4IaA8dnvLO3zr/193zWWUa1gqw9FqWOOUkCxNrQgCkY3HlaeTTbj3KTGMjCgQ8HhPg5CjMz29TMJlq72hvcMd6dgcyQ2x7QDVkXvmYkvZAc0+bRYbuDdXWaHjhJ7nXwWAIr4OPIp1mzP5t26YVlP8MelC144UUUt3xQTr4rkb0nqbfmt57n4+2RRn4vuIO0B0fU1fTIfTDTj4YorAFu7brRpN8SNJtJ7Hii9XhmDAq5TTkmlCNJjiGTepVhi4v09/Jy67hnrfmY48QUahez6T+XPTxV9jNswan3dM7xBbg9G3Db15/knOzkOQtqYbjRY49nuv38vRK8ODiUs1opsyOMgF6pqkJy4MadeFZq+5XWUdlvPeuFs+ZjXOT4Oun973jeXffK5xkZs2MGLmjyweTITEdRjLZeCL7ydLnzd/Up3zw9WDj23Nuy5z02/jmfY+v+tv6+pyfSuryipDi/G9vPecoa7NqzdMJZRrWCrNNWsY7eIQGzY2D8eq9L61X6JK0TKLGUQPiu5J77vdKEOY1daSI191zlUitnNAyaFLWgjadDWyKkf8JVUgSu4zpekytS+m0TxBdNsPfYrh0irkNOkMAuX+DY+S5tC064dzt0hj0oW3D6upzzjc34J+3Xy+691Wuj2sA4wpv3eIIe2z5XHigTMVGQElzOFqN4YmMYDwVglQs0djeqw1s37P94zprDXi1sS6YBd/Uke9fe/PWh3ctX3PSln0HU0CvtvedYo81qpXMFfqffm2ELZoiuALdLAG4zVuoVXyMbH2YCBYCzeDwyMjEFNZd4bCvSVyy0F771sUOwI5vEJQArTr2Dbmt09y2Q84Wf/fKnH8ttMyPm9ncnMH75G7+pM84yqhVk3dSy38fNpAbY6MfT+lx+POiAGf0MQFb0mGFG96AlBQFuvm8jNLLBKI5QJKq1HM/gG08A9OnFxpToVmEJuEXHM/QxArAmpU42lfrBeq7qZD3738kByX1sias+xXMBtxuw0TPsQdmCq+7SN3nxs+Ihnqy9wmq7qXjoDhi2b3Jz3uhDz7AFMx69ALcC3F58n43AHf/sGCXZ0wBVB3/pRdqVgRtcNL63jxE2dAJuwJm/rDx3AJXHLnh38jhPurOMagVZ561PfeuIBAxwU2bbJxsoE4Db09PHwydjwbWz9PpX936wvZXJhqb8xBC37+rxPWtWu+QLNObDXOJ3MCRkurf1MVJ2mp5L/ut6HXFfTz0AZaXBamsg28PDw+H9w8Phg/xrQ3MEcLP+nS66U9kAteveqgRm2IOyBW91d13vuc+Nh7ZK9F8D4LZf6mUn9svq/o+cYQtmSLEAtwLcJuyzDUBis65/eYs3ZVwmSPDSlzgXcMv3MVrXDUN5l+BSAW6X2J+zjGoFWZdYrTpHkgADbsJmA7NN/02AW8cSjhoe6nGKYSb2rwJfMQlvBLjpROkA59rPnz7ZXX7+HBOkuUdqKwW13xeAG5Wwgir3Wdp0a/82nyD+8CCA24cPH+RfYbk10M2m6WVbXYFUvTn7JDDDHpQt2LcWddQlJXB6PDSaQsx3dHPx0B0wbC+54nWu50lghi143h3u+3YBbgW47dspdVRJoCRQEnhBCcwyqhVkveAivtVTJ8Dt46ENSkA5aQPbnj4+RQ839C1d9I75fPjc+rzZ52g1nsA2p7D1TZqNfMY9UWVaqpLdjJemIJk031b2mQJj1neTmHdR+prZdVhe6dcmoFsD294fHgxsU9DNGG4+VY9L5gtwe6uvyKnPPcMelC04dVXq+JJASaAkMFcCM2zBjCcqwK0Atxn7rK5REigJlASOSmCWUa0gqzbixSXQMdw+fuL+bY3h9nT4aEMT2gRTAdYceMtgWbs3DEfAfWo7NoXBqJuaImnUEE6+96kdYedvP9sXlJX2YICbDTsQdpqMUdD/qO2bAn+NJWfns0PQo7MH3BrYpiWlek5luOkE1jQXNbdivfhS1AnvQwIz7EHZgvvYK/UUJYGSwP1KYIYtmCG9AtwKcJuxz+oaJYGSQEmgALfaA/cpgSM93BrD7aMAbjo04XNjvwnY1hhoMW1Ny0ENVutKcqyi1EE3ESKV5+vQU574TYAbykDbv42RZgMNBBAzNhoYcHIP2k7OmHYEuGFCqjHilgy3D4cPH4zx1oA9HqDgq14Mt/t8AS7/VDOCrALcLr9udcaSQEmgJHBJCcywBZe837VzFeBWgNuMfVbXKAmUBEoCBbjVHrhPCSymlC7LSmWYAoC2T5/9ZwG3vP9aD7jZMAWSmpSICkLWSkGNkgbW2KCHG/60xnBrQxMSwy0Bbq001spcrdQVzq+w1961gQlaUuo93PqJpVK+igcowO0+X4DLP9WMIKsAt8uvW52xJFASKAlcUgIzbMEl77cAN+5P4n1OWvYWWWbNCLf/LtNQfsby1TVKAiWBksB9SGCWUa0g6z72y009hfkUn6RctA1NaL5FHpzwsQ1T2ATc8FQN5FrWXqKsVI4aDqAxxhxNKXWoi0pKMbEU/dYCr1OunPhB7f/sWVBeGtdvwBkGJzwcHoTZhimlNjgBDLcC3G5qq76Wm5lhD8oWvJbdUPdZEigJvFUJzLAFM2RbDLcC3Gbss7pGSaAkUBI4KoFZRrWCrNqIF5eAlFtq/zQB1QSo6qeVGuAmTLdI9IHhxu3Y+vtD37b0eSO4AZRjhpuiZd7HjXu4CSMNk0kP76TfmjDcQEFD0tEgNwUO7V59yIOCcgDtWllqO2cD3Lx/mw1MUBZcMdwuvt/ewAln2IOyBW9gI9UjlgRKAq9aAjNswQwBFeBWgNuMfVbXKAmUBEoCBbjVHrhPCVh/M+3JhqEIAN0+HYTd1gYp2LAEBdxW2PSJ2DaaMBAsNCbBWSWog20Cuem0BQLIMKGUGWrvZU0c8LNL4lnkngUVVPacD22Q4aZtMIL2hmvgWgPeMCih9YhTsK0At/vc9C/7VDOCrALcXnYN6+wlgZJASeC5EphhC557j3u+X4BbAW579kkdUxIoCZQEXlQCs4xqBVkvuoxv8+Rp2IEy3WTCp5eYWpkpMdsS4CZsNfx3fIynw23RGE0Bs3cxsNRhsdTizUA2GXqg7Lh3wkSz3wlM0zuJKaUOuOnHArrJ5VtZaQPW3uu/ypbD78acS6Wv1cPtbb4gpz/1DHtQtuD0dalvlARKAiWBmRKYYQtmPE8BbgW4zdhndY2SQEmgJHBUArOMagVZtREvLgGaKqqssigxbYw3Kc0kVpvuQeu3RjibTws9coPEbzOULn+L/879aKX81Nhm8bMCYDE2wfrY2vWV5YbniemlfsvOYDOgrf1uJaoC6MklGUAswO3ie+9OTzjDHpQtuNPNU49VEigJ3I0EZtiCGcIqwK0Atxn7rK5REigJlAQKcKs9cJ8SIMCtPWAAagpYyf+sNFPbpHVg2zlSMSArBoAuOXJ5AFQHrgFoGwBueofyIFJGqiMU7Pd0r1EyivJRHeYwAtvaFwtwO2ep3+J3ZgRZBbi9xZ1Vz1wSKAm8JgnMsAUz5FGAWwFuM/ZZXaMkUBIoCRTgVnvgbiWwmG5Ofd2c8SbEtjRr9HnyGE4q3Tql8dkEn9sAwLxU1iE3PXlHs1Psz86FexreWwFuW6tTf1cJzAiyCnCr3VYSKAmUBG5bAjNswQwJFOBWgNuMfVbXKAmUBEoCBbjVHrhfCQyBtGCyMSC3AOcgFQOpHJIbjie1g88C20L8Wla6czk2QcIMpOUyUr5GAW47Jf7mD5sRZBXg9ua3WQmgJFASuHEJzLAFM0RQgFsBbjP2WV2jJFASKAkU4FZ74M4lsFUquvX3M8SzAbz14N5JQNvodhL4diqAdurxZ8ijvnIXEpgRZBXgdhdbpR6iJFASuGMJzLAFM8RXgFsBbjP2WV2jJFASKAkU4FZ7oCRQEigJlAQ2JTAjyCrAbXMZ6oCSQEmgJHBVCcywBTMesAC3Atxm7LO6RkmgJFASKMCt9kBJoCRQEigJbEpgRpBVgNvmMtQBJYGSQEngqhKYYQtmPGABbgW4zdhndY2SQEmgJFCAW+2BkkBJoCRQEtiUwIwgqwC3zWWoA0oCJYGSwFUlMMMWzHjAAtwKcJuxz+oaJYGSQEmgALfaAyWBkkBJoCSwKYEZQVYBbpvLUAeUBEoCJYGrSmCGLZjxgAW4FeA2Y5/VNUoCJYGSQAFutQdKAiWBkkBJYFMCM4KsAtw2l6EOKAmUBEoCV5XADFsw4wELcCvAbcY+q2uUBEoCJYEC3GoPlARKAiWBksCmBGYEWQW4bS5DHVASKAmUBK4qgRm2YMYDFuBWgNuMfVbXKAmUBEoCBbjVHigJlARKAiWBTQnMCLIKcNtchjqgJFASKAlcVQIzbMGMByzArQC3GfusrlESKAmUBApwqz1QEigJlARKApsSmBFkFeC2uQx1QEmgJFASuKoEZtiCGQ9YgFsBbjP2WV2jJFASKAkU4FZ7oCRQEigJlAQ2JTAjyCrAbXMZ6oCSQEmgJHBVCcywBTMesAC3Atxm7LO6RkmgJFASKMCt9kBJoCRQEigJbEpgRpBVgNvmMtQBJYGSQEngqhKYYQtmPGABbgW4zdhndY2SQEmgJFCAW+2BkkBJoCRQEtiUwIwgqwC3zWWoA0oCJYGSwFUlMMMWzHjAAtwKcJuxz+oaJYGSQEmgALfaAyWBkkBJoCSwKYEZQVYBbpvLUAeUBEoCJYGrSmCGLZjxgAW4FeA2Y5/VNUoCJYGSQAFutQdKAiWBkkBJYFMCM4KsAtw2l6EOKAmUBEoCV5XADFsw4wGPAm4/+tGP/vs73/nOP3/55Zf/9MUXX3z5gx/84OHXv/71u0+fPn359ddff/jzn/+c7vF73/ve4Ze//KV89s033xxu5e8wqu3+fvGLXxza77/5zW/k/trP+Pt3v/vdw09/+lP5/Q9/+MPhL3/5S3o+/L19WH8v+dT+eLn34+uvvz78/e9/f1Xv3w9/+MPDj3/8Y7nnW9cP58j3pZ+v6eemf5txhfxgaJtMv//974v+bp9Bf/MGYfvz1VdfHf72t78N7RP0/5/+9Cf5O+v/n/3sZ/L77373O9f/vX14qfU9Rb7nrN+17dcpz3ft9+c1yvfa61vXV//xpfTDW5PvX//614X+hv7/7W9/u/DPm304Nf6Abm8Xavbj5z//+SI+wE00+f/kJz+p9X0F/s217Uddv+LDig8vFx82n7/p3+aft59///vfH9g+tM/Y/9+KD66FT/3qV796ev/+/bdfffXV5z/+8Y8fHx8fv/3222//9x//+Mf/vDscDv/ZoX4tQvl3++xfWwxUf08SKPnU/qj3Q1+J5+qHfzscDv/yyvTLfx0Oh/94JfrxHPne+/NdW3+fIt9z1u81Pd9z9cdzv/8a5Xvt9a3rl/9T/s9l/J/n6q/6fsWnFZ/nAKLsU9mnm7VP/w/EUuRY1Hix5AAAAABJRU5ErkJggg=="/>
          <p:cNvSpPr>
            <a:spLocks noChangeAspect="1" noChangeArrowheads="1"/>
          </p:cNvSpPr>
          <p:nvPr/>
        </p:nvSpPr>
        <p:spPr bwMode="auto">
          <a:xfrm>
            <a:off x="2087761" y="1418930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514350"/>
            <a:endParaRPr lang="es-MX" sz="1013">
              <a:solidFill>
                <a:prstClr val="black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15117" y="726973"/>
            <a:ext cx="78407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lvl="1" indent="-214313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Mexico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has successfully implemented the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Open Fiscal Data Package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(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OFDP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), and is currently in the process of implementing the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Open Contracting Data Standard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(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OCDS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) and the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Extractive </a:t>
            </a:r>
            <a:r>
              <a:rPr lang="es-MX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Industries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Transparency Initiative </a:t>
            </a: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(</a:t>
            </a:r>
            <a:r>
              <a:rPr lang="es-MX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EITI</a:t>
            </a: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).</a:t>
            </a:r>
          </a:p>
          <a:p>
            <a:pPr marL="214313" lvl="1" indent="-214313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Each</a:t>
            </a: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standard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requires to disclose a specific set of information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, which comes from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different systems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and it’s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reported by different agencies or organizations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226" y="2771704"/>
            <a:ext cx="4242285" cy="278805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033534" y="3156729"/>
            <a:ext cx="898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OFDP</a:t>
            </a:r>
            <a:endParaRPr lang="es-MX" sz="2400" dirty="0"/>
          </a:p>
        </p:txBody>
      </p:sp>
      <p:sp>
        <p:nvSpPr>
          <p:cNvPr id="16" name="Rectángulo 15"/>
          <p:cNvSpPr/>
          <p:nvPr/>
        </p:nvSpPr>
        <p:spPr>
          <a:xfrm>
            <a:off x="2033532" y="4025952"/>
            <a:ext cx="909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OCDS</a:t>
            </a:r>
            <a:endParaRPr lang="es-MX" sz="2400" dirty="0"/>
          </a:p>
        </p:txBody>
      </p:sp>
      <p:sp>
        <p:nvSpPr>
          <p:cNvPr id="19" name="Rectángulo 18"/>
          <p:cNvSpPr/>
          <p:nvPr/>
        </p:nvSpPr>
        <p:spPr>
          <a:xfrm>
            <a:off x="2033534" y="4895175"/>
            <a:ext cx="1181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chemeClr val="bg2">
                    <a:lumMod val="50000"/>
                  </a:schemeClr>
                </a:solidFill>
              </a:rPr>
              <a:t>EITI</a:t>
            </a:r>
            <a:endParaRPr lang="es-MX" sz="2400" dirty="0"/>
          </a:p>
        </p:txBody>
      </p:sp>
      <p:grpSp>
        <p:nvGrpSpPr>
          <p:cNvPr id="22" name="Grupo 21"/>
          <p:cNvGrpSpPr/>
          <p:nvPr/>
        </p:nvGrpSpPr>
        <p:grpSpPr>
          <a:xfrm>
            <a:off x="815119" y="3016297"/>
            <a:ext cx="1690741" cy="757487"/>
            <a:chOff x="3565714" y="5497928"/>
            <a:chExt cx="2254321" cy="1009982"/>
          </a:xfrm>
        </p:grpSpPr>
        <p:graphicFrame>
          <p:nvGraphicFramePr>
            <p:cNvPr id="23" name="Gráfico 22"/>
            <p:cNvGraphicFramePr/>
            <p:nvPr>
              <p:extLst>
                <p:ext uri="{D42A27DB-BD31-4B8C-83A1-F6EECF244321}">
                  <p14:modId xmlns:p14="http://schemas.microsoft.com/office/powerpoint/2010/main" val="3600190739"/>
                </p:ext>
              </p:extLst>
            </p:nvPr>
          </p:nvGraphicFramePr>
          <p:xfrm>
            <a:off x="3565714" y="5497928"/>
            <a:ext cx="2254321" cy="10099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4" name="CuadroTexto 23"/>
            <p:cNvSpPr txBox="1"/>
            <p:nvPr/>
          </p:nvSpPr>
          <p:spPr>
            <a:xfrm>
              <a:off x="4326386" y="5837570"/>
              <a:ext cx="757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200" dirty="0">
                  <a:solidFill>
                    <a:srgbClr val="008080"/>
                  </a:solidFill>
                </a:rPr>
                <a:t>100%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815118" y="3893365"/>
            <a:ext cx="1690741" cy="757487"/>
            <a:chOff x="3565714" y="5497928"/>
            <a:chExt cx="2254321" cy="1009982"/>
          </a:xfrm>
        </p:grpSpPr>
        <p:graphicFrame>
          <p:nvGraphicFramePr>
            <p:cNvPr id="26" name="Gráfico 25"/>
            <p:cNvGraphicFramePr/>
            <p:nvPr>
              <p:extLst>
                <p:ext uri="{D42A27DB-BD31-4B8C-83A1-F6EECF244321}">
                  <p14:modId xmlns:p14="http://schemas.microsoft.com/office/powerpoint/2010/main" val="1868515497"/>
                </p:ext>
              </p:extLst>
            </p:nvPr>
          </p:nvGraphicFramePr>
          <p:xfrm>
            <a:off x="3565714" y="5497928"/>
            <a:ext cx="2254321" cy="10099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7" name="CuadroTexto 26"/>
            <p:cNvSpPr txBox="1"/>
            <p:nvPr/>
          </p:nvSpPr>
          <p:spPr>
            <a:xfrm>
              <a:off x="4326387" y="5833642"/>
              <a:ext cx="757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200" dirty="0">
                  <a:solidFill>
                    <a:srgbClr val="A66BD3"/>
                  </a:solidFill>
                </a:rPr>
                <a:t>100%</a:t>
              </a:r>
            </a:p>
          </p:txBody>
        </p:sp>
      </p:grpSp>
      <p:sp>
        <p:nvSpPr>
          <p:cNvPr id="20" name="Rectángulo 19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01758" y="33965"/>
            <a:ext cx="855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chemeClr val="bg1"/>
                </a:solidFill>
              </a:rPr>
              <a:t>Mexico’s</a:t>
            </a:r>
            <a:r>
              <a:rPr lang="es-MX" b="1" dirty="0" smtClean="0">
                <a:solidFill>
                  <a:schemeClr val="bg1"/>
                </a:solidFill>
              </a:rPr>
              <a:t> </a:t>
            </a:r>
            <a:r>
              <a:rPr lang="es-MX" b="1" dirty="0" err="1" smtClean="0">
                <a:solidFill>
                  <a:schemeClr val="bg1"/>
                </a:solidFill>
              </a:rPr>
              <a:t>Current</a:t>
            </a:r>
            <a:r>
              <a:rPr lang="es-MX" dirty="0" smtClean="0">
                <a:solidFill>
                  <a:schemeClr val="bg1"/>
                </a:solidFill>
              </a:rPr>
              <a:t> </a:t>
            </a:r>
            <a:r>
              <a:rPr lang="es-MX" dirty="0" err="1">
                <a:solidFill>
                  <a:schemeClr val="bg1"/>
                </a:solidFill>
              </a:rPr>
              <a:t>situation</a:t>
            </a:r>
            <a:r>
              <a:rPr lang="es-MX" dirty="0">
                <a:solidFill>
                  <a:schemeClr val="bg1"/>
                </a:solidFill>
              </a:rPr>
              <a:t>: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815119" y="4762291"/>
            <a:ext cx="1690741" cy="757487"/>
            <a:chOff x="3565714" y="5497928"/>
            <a:chExt cx="2254321" cy="1009982"/>
          </a:xfrm>
        </p:grpSpPr>
        <p:graphicFrame>
          <p:nvGraphicFramePr>
            <p:cNvPr id="29" name="Gráfico 28"/>
            <p:cNvGraphicFramePr/>
            <p:nvPr>
              <p:extLst>
                <p:ext uri="{D42A27DB-BD31-4B8C-83A1-F6EECF244321}">
                  <p14:modId xmlns:p14="http://schemas.microsoft.com/office/powerpoint/2010/main" val="3677095583"/>
                </p:ext>
              </p:extLst>
            </p:nvPr>
          </p:nvGraphicFramePr>
          <p:xfrm>
            <a:off x="3565714" y="5497928"/>
            <a:ext cx="2254321" cy="10099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0" name="CuadroTexto 29"/>
            <p:cNvSpPr txBox="1"/>
            <p:nvPr/>
          </p:nvSpPr>
          <p:spPr>
            <a:xfrm>
              <a:off x="4431919" y="5833642"/>
              <a:ext cx="6518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dirty="0">
                  <a:solidFill>
                    <a:srgbClr val="D9E021"/>
                  </a:solidFill>
                </a:rPr>
                <a:t>8</a:t>
              </a:r>
              <a:r>
                <a:rPr lang="es-MX" sz="1200" dirty="0" smtClean="0">
                  <a:solidFill>
                    <a:srgbClr val="D9E021"/>
                  </a:solidFill>
                </a:rPr>
                <a:t>0</a:t>
              </a:r>
              <a:r>
                <a:rPr lang="es-MX" sz="1200" dirty="0">
                  <a:solidFill>
                    <a:srgbClr val="D9E021"/>
                  </a:solidFill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07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ata:image/png;base64,iVBORw0KGgoAAAANSUhEUgAABNwAAANyCAYAAAC5fdYAAAAgAElEQVR4Xuy92XZbWbZtN1ESLBQRee+xfe12P8qf4B/wu1/95ge3dn7yNvvYPpkZIbFADbcxxhxrLYCUQlKo4tFkJgIUCWKvPfcGAXSOYnI6nf7niPgtIt5ExG1EXEfE1eFwWByPx2n8gB/H47Gv6nCIiGMc8LXjLvi93S4i9hH4PL8fMY2YzSKm05jGPGKx4Oez6SL4vSm+j7ud4V/6wNfqoyZQE6gJ1ARqAjWBmkBNoCZQE6gJ1AT+dAJn79Mi34oF3q/hrdnwHu5P76luUBOoCXzSBJKHxAFcZBNx3EfscL3J631MjzsyE/AT3u5rfszAWMxcriIW84hYRMzBX+ZiL/zVsI/Y7+IQu4gdGA7WLLbzLdcYU61xxuvriDmur7QPWC950SymLzCi6XR6nM1mGOwmIp4i4iEi3kXE75PT6fS/RMR/ioi/DdBtBeC23++JoH7MjwMP0IH/0eVw2EYctnHgv/F5fi93YAbgxssyZrPl8Hl+HUc9oduPuc+1qppATaAmUBOoCdQEagI1gZpATaAm8DomwPdlFx/60vOvv449qlXWBH7UCZiLiInwssX1U8y2T/1r5idf+zEI7kK+Au7SL43D5Bg7uxnWjbW3dX7Feb+0xuV1zJbXEbPriOWwdu7Ly3hsPp8fEritB9j2z4j4B4Db/xoR/11E/OeI+DUi7iLi5nA4LH884AbSyf8nCY04nfZxOICG7uK038RhvyMhPZ02vCYdjYhJqthm81lM5quI+Txms1VMQFhn8ySts5jOJyKY+KDArVRuX/EUr7uuCdQEagI1gZpATaAmUBOoCdQE/gNN4CUl2+l0kvHoa7/J/w80x9qVmsAnTeC0jwAXOUAxto7Ygoc8RuyeIva4rGMGPgKYddzHJKnKJ23jU248hYoNF6jaVsN1Cp8m8wiuOcVSWDPW72vsB1R6X/Pj2RpXEVdQt91FALotVzGF0m2yJD8CVXrJBZnADZTwMSLuI+KPiPh7RPx/AG7/W0T8l4j4l1HldjqdltvtNsnT19zLT7jv0ynidIjT8cjLERbSwz5OO6jaNnHaruO428bpsOE1D9D+QGQ2gaJxtojJbM6hTRcY2lVM5yt+PuGJMIvJRLJHXiYzzjT/8wkLrZvWBGoCNYGaQE2gJlATqAnUBGoCNYGfcwIAbPjwNSBcWUp/znOh9vobTICcBBZSADVcnuK0fYrJ5j5i+xCxfRR0O6wjjtuY7gGyxEm+2gesmARuS1k0F4BuEDxd5ddnhG0nAsKN1rYDz7EaD8BN8WFf54OAqK1xyjXeRFzdxuTqTcTylsBtgq9PE7iBFU0IiM4+lsvlfjKZALjZSgp1279HxL8BuP3vEfE/RsR/n9ZSqNxuj8fj1W63+wGAG06eU5xOkrad4hBHgrQ9YdsRqrYdANsmjtunOO7WBG+nPYAbDtwpJqcTvbaAbbP5MqYLgLarmF5dU+02Sakg6eUUCjhAN0kgAeryPy8O90sffD415RPUl75v3t9kIob4kR96qvw45Pgpt31p8/75L77/X3ifP2mdL2z7k37+fcfpE/fpQ4f7o8+54ZfLx5xDbT8/8vz5yFOyblYTqAnUBGoCNYGaQE2gJvCDTsCATW9p9GrQoG383vPlT156H/uD7mUtqybw40yAD7MTBEn7mOwlPgpYSHcPEWsAt3cRm/uYELo9St0GVnL6mrbuSQQy3GaAa1dSixFoXQfBFmHclBltEFFRhefLaH9tefxfY96Z8W+7KxVttxFXdzFd/RqTK6jcbjPPbSnoNoNA6zmmXCwW++l0ivw2ADeo2/4REf9vRPzfAG7/R0T8TxHxP6StFAUKAG6r/X7/nYAbIBv+b9iWyrYkoIfjPk77XcK2dRygbANsw2XzKOgGhdthG5OTyO10Mo3pbBnT+TJmAG7L65iCWEImyAN/FTGH0u2q2UwnJJ5QueGCJwFghkQNL5DNTz0N2l9+9IyEve1PTP6rEIHuX6S6gI25uKlBzeV1fn+ELyMw8b69BFr+9HaXs/K+XQ4sZ8A9/oLQ8UP7rP3Vf17aD3xn3OcRluHzcZ2XwJFT9+nCO5o825Z/nj97FiQL4n6+7Zfur63tPTP+0Dnp9bYXQx+YOWZ4dg7kv98H3t57TlyAQj2m6qMmUBOoCdQEagI1gZpATeA/wgTwuvJS3YZ/62XukX9Xf+nl30tB5P8R5lH7UBP4FhM4gpMYuEEttnuI0wbA7W3E+o+udEuV24TRW+Ak73sH/BdXjQe51W0UOAG2CV5Nljeyl4KxwL0IRd72MU4Ebg9kOme20i/IBc72qq1RllfwoVi+icnqLiarv0VcS+U2geoNwqw5oNsiJi+UJszncwA357f9nnbS/yci/i8At/8zIv5rAjfYSgHc7r49cDNkSwJC1gZJm+yjOIEgNzweBNqgaANoO2yfdAFo4/UDgVuA2h52MTkeCdzmaCSdLWK2gMINA71hGB4OPv4N8IYLhgmZI1RutJnC1wvVGy2muACiCLx1t+mnQYNnoA1PQvnkxOtj/zcw0If/GvThBwNXyf/rr0YAHARQAJBTQ0SBnRHAUJWawJNbGEDJCEkM6EZw5dv6dpdQZXwSvgR8fpLW4wr73mGYpjz89cvP1gZ177kttt/3W5+f7cMgeff2zve5b5PrSzDKFw9+UTHAQo2LE28z17mS50nOtu3rAFrHo3m2vxfzH/fJ2zs7E4b1aN7DPnCk5/sxrmX8vasl9/14ad8uz8B+fPOx7HlczOR959Rf/PVeP14TqAnUBGoCNYGaQE2gJvCdJvA+4Na/nq9w+1+N+Zr/8vX5d1p+bbYm8OomwMcWeclOCjc6/u6pbjut38bk6feIzdsIfG33GBPaN8FJYCv9msDNWfk3gmy4LG4TuAFezQj9Tix3AHBL6yuVeMhzA8/Zkwf5Q6v1u2R99WNEM/2gDrcG2xmgINd39UtMVm9icv23mFz/QrXbBCo3ZtBB4TYPirIuPgbghvw2ADfYSQHc/huA278mcHOO2zcDbs9BUkI3gjbAFhwA0VqBtp2sozup2gzaDtvH2AO0JXTjSbbfxuSwj+npCGNoTGezmAO4QeFGVZsopi8Ab4RugG+4gGBS8ZbgDUo3gLdUu43g7XLgf6baGRVFhjbONTgcj3GAtPKknAMDnZeh2wj93v+7YYQzVPpNJ7TYzqbThG8JES9h0pG4r92xQF3DQHmCC4qNYJA4coBclzbWEVR1sCe1mJ6Mh/1uj6IRGg0AqG3bgHB82CVo8/4O+24QaSWlXwSMirVxP8bp6q90pzj4GGFOnN3zWY2gz+Bq3FYHjIaLuaULSNrAaUIrHsMBmgrwnf8qGV/wnK1/AIbeF5xvAL06js/X4GN/Di91Ll3OZgSS/p7ngPMO94W1TxL4+h7+7HHz6p79asE1gZpATaAmUBOoCdQEfrIJXAI3/zEbr5311vgcuI2v/+q14E92stTufpEJ+P2zCgeQa4/8NqnbTk9/RDz9MyZQusFamjBLllIUJ3wIuH2sqOiF+2CAPoopoQy7jskV8tAA3QDcALBQRDCVuAoAcPugNQO8QZkH4IavAwoOwO18YMP6Lpd6tqT37OPZGlda4xVg268xuf5PCdx+0ddZugngBoXbRwO3f/tuwO1FeCTzMWGLCK1A24lZbds47rfKarOiLdVs+/UjVW0EbmkrjZ2p7SGmp1PMJpOYz2ZUuM2bpTStpAndBNwM3a5jsrhq4I3wLQsXSGJHxRvlY89Pxg89YYyQBYDHkO1wPMR+f4j9YR/7wzHwb3wPT1CaWX+S6m7FTnjHU2lU32F5hByAHQnaZlMASP2b+XZ57yOAMfDDZnUfgiSjvdBwBbftxxXbehkIjbe/BIqYBfaV8KfBt0uA1tVjJkwfglbeb8DFGc6B3P/2V7RBpXbgnCV1typQ+9FBI9cP2AYwiuPD44Sf0c8BWEnZ1megbWnd/vB++tiOwO4lVeLZ16aTmE2wPwlNcfxyjd7COdQ8/yUzfu8lcDj+ImvAcJjDOFMoJQehIc+i82NoUegkcM55zfwcwC0BHLZZL7K+yHNu3UlNoCZQE6gJ1ARqAjWB7zaB58DNf1D3a/rzrLbREVOvBb/bYasNv+IJSOGW1kwCt0dmtkHddoK67eEfspUSuD0wK+39wC3fTbb3rS+zDo1L8V/61KwiBznCrMVNAjdAt7sEWABuaSkFWNsAuKnggcCNzarvA27jGh3h9AJxS/dbZpU918KdrTGhIBRuN7/F5Po/x+TmVynekOWGwgeWPfzgwO1lldaY0ybQxubRZh/dDqo2WUf328c4DKANX7OllHZSSCQPe+a3gT/OCSekcCNwy+KEWVpJkeEmS6mhG4AbLmk1hdItbaYjeCPdtM30E8DbqHASbANkE2zb7nex3e9jv9/Hbg/gJqgjCOXS1HNl2/tqEMYnMIAjwSZBDwDI+WzeoBtvm/DJayJMSqJsVZIA3QCgDMmoxuu5DAJ7AlyGVs4ww+1w33sc6wEo8uvDvy/PF0MrwSc9WWMmhn2GVn7cGxb1/cW+z2I+naUyS5iR0IkATapCQTNswkBrsKFie6ejjlde+vGROsxw0mquBsMaBe3bHJVl/j1vYNftnPnCJEGglG0+hh1ijVJ8gVPBWqn29MvQULADP+1zm7skfw04svk4FWk+7ti+wJmOr84zvZgSND2/P+wP1rvA7OezWMxx3ulYnKksC7q94qf6WnpNoCZQE6gJ1ARqAjUB5VH7NfzzP4p3x0qHa3odWZbSOntqAp83AQG3tJTSTgqV2Ls4PQG4/VPAzbbS3X1MdmsBN1hQzxRuPTqrufnUIPmCwAjvGeVKbLDN7zn5hhh2TWSjXbH5Uwo3lBAAuN3p67aUErjdJ3C7PwNuzHc7U7jlWggGhrWNWfsGgW09uc4REOZ7/b5GA7dfBdxu/kXAzeUJKHr40YHbc9h2CdqU0ybYBvuoQJtVbfvMaZOaTaq2/rny23B7WkkhPTweYkZ1G/LbBFkE3GQrRXmC20qbmi1rXw3eVKqQ4I2lCsh2A3yDHxl08/35bpcPl/EvNmdgIsHTbr+P7W4Xm+0uNrstP9/u9rGD2m0vMMUZPis9aGlyZ5t0Ztho5bPKC7AD8IPgYw7oAatsh1cAYVbaAcRQ4UZgN6jisp0Da6Iy7yA1Hv6Nbeq2ugi6dSUU9mWXgBE/J/vsCGpS4WbRebNXGnzlPnPNJwFJ228bYc+8ugFMLeaGjABuWo/WnwAQa8n7MTQTGIINsoMlKOGgQsQxIxTlPkiZZ1gFBVpTDw72UKzc29S2rObz77EO95pN1NFvSRIJvACw5vMBXuX28pdN26+Emu2PDwBjOWurKxsg8/pb3Jx+oQm4SbEn5d5Uj6c8d/A9KRcB2nA8NBNCvDwfoKbEeq8Wi1jmBf8eoRsOXf1l8/OeaOunagI1gZpATaAmUBOoCfwIExhdKszjblEm/OzFbODPeg14EafyI+x7raEm8D0mcKZwOwNuf8TpEcDt7x24McftKSYol0TJQgNulJukNcm59SkuYoTQCN0SsmXevsDbAN+sQDkDbnfMQ/tT4AbwttEaT8xxGy2l4/pgWcU6LYDKNZsFjGs7HnJ9A3jjLx1luEFYJSh4J8DWgNtvrwO4vahqSxIqG95YiLAXaCNsGwsRVIZAddsFaEOOG22mCdtclDAJZLcF7aQLqrrmsZgCMOFNPoDbnK2lAGiAb4BuYRspWkufKd6c76ZSBea7sVgB0A0XABm1mUr1xqP47DEHoKBiBKmAAIsA1QDXANqeNhte1pttbAjddgQ7AFOepSydlmNfhuF3C9+YtzUqogjc5vNYLgRsAMcITU4nqs4AkXZ7b1dPlPg+ARrVSd2GClCGtXmN2DfcFiAFgGtBFZ3UTLaiAtBBxYd9hpJPYAaqMan9pDLT9Lo6LK2dgD5p2cS6cFvDPmdDtAgygj8rq+axTMAIZZ+UWQJu2K4UhvvYpz20qbIS0vH2+GVzQnvxkfuLfcC14ZJfYAg4DgDMqtc8H7C+BqSe7auUdS0zLc8gqO5sP8X992O4aPvF43i2XwlCD93uSxA3AE4r0pp9eJi7T17bg9v5lBDTSrV+XGWzBawlKM7tYs6YOWDb9dVVrK6WsVouCd7afaStuYDb93iarm3WBGoCNYGaQE2gJlAT+DITeK5wE2jT18c/MHfnjoGbI26S0l2kS41W1HNb6mcBuy+zu3UvNYHvPoHPAm7PFG6GbFkUSScforTwHjgZR2MbVrfJnYimUdYQj5ALt/3LwE0xYVK4DbCNEV8WPula/AWKN+Y/6ZIRZbhmFlwDb+n+eu3A7b2g7VlOm/zGLERw+yhg2wbto7KKnoM2gTe3k6pEYUNIBxsq621PR54Oc4CPSQIXgB8At8xyQ4nCNFVqAG4BeGbrqMHbmcV0ULsBxkHthtvxRLLaDa0Vpq3vk1/qbzsGboZVgGuAbI/rdTysn+JpneBtm9ANyj+ohQYIdQbdxqbLszZSqZIAgKw4AzTraiPNBLcRfDok/NvFbrcT6AO4HCCLlEnIfZt0+ITbQu2F2ScQAuACVKGNcDYnDMIHYBP2F4BxB+gG4EboJbBIVR1siLAzNnAFVZcyv6z8IoQisEyV2UXJg/dbSr55LA0MAdGo6gP8FGwzZGyQCPucYHKEQjh6gKS0/u4EDQ+wPw/ZcyB5Y1acQLuUf/4c+yh1nyycZwqyizIEKyKtpMPcAT0x2yuAKxzPBY4jznHNB/c7gtBR0m/r7FjI4c+tiExxP9frDECvn/bQPIdwLYWb5uJtAhR7//B93A6Q7eZ6FberVdysVmfQrVtTS+X23Z+1awE1gZpATaAmUBOoCdQEPnMCl8DNr31dnuD3L46zcRiw3TmjHfVyCWNcjr73HLx95rI/+cfqj8SfPLL6ga80gb8O3CwYGlRjBFrZyGngdhbcLaB1DrVSSYb38nhAuzTB6rFPVrgBuKXCjXlrqWhjs2gWW06zCRXbGoEb1gZYd9yRNenzhG5kDQnxcD9UuMFS+koUbi+CtvTL8ntUtKEQAVltuzgRtGUhwpmqzWo25LWpFKEBuLSPHnZrgTbcBwZ4OHB4M/71ZMLsNgAIq6wacJsC/sxIa3nNgzbv8IzW0QRqtpSO8G1sMwV0yzbTj813ex9wg7Lt4WkdD0+PvH5MtdtmC4tpArcsL3Cof7sGfGqZCT3of7SUAtIQymSOFoFNghpAEUMawrCtFHaAJvhzFC2i85nsgJnBhW1Tobff8/ZQfAHmEHYCcKWFEDCI0IoPVv3MervlxWDGqjHaZwlME1ohK2woO5CCS6l1UuRp+/4559xRIQewDlAIOGQLrW2uqbjDPssaKsUaoFa3xU5jkfsrJWACw+NR9t9BfTgCN/5+aflmvX3Vv2OxRttwBVHdGjsUW7jFE2e0b5/zxf1gJlCMAbjRpml76Rwgccp90D4JhFo12NtwewnH2PnB7L0sYJBNlC+TuMbsgZXa8RK4pTWX50IqM6EYtKUU5w3UbXc31/Hm+iZur6/jZnXVgCGgr4FsvYD5Ss/Gdbc1gZpATaAmUBOoCdQEvvIEPg+49WI4vV9MRdzZWscSsudOny+/Wx+GefV69ctPvO7x8ybwl4Gb1WFUtKV6zPFZdPP13Hq/B5eKDFALEAtQC9cGWmAyeEM8GzLcPs1SenJpAu6X+Va5NoidDMnsOpyh4BLALdtDc12nwzYCSj4USfjzI8CbQCHBRLOUvhLg9hy2Sb1D//7YPjoWIlDVBvsoLoBsto8+xH6dajYq2qxqW/P2tp6yXKFJBPULGsCAUCCz286AW4b5C9wAukkmSakkLgnerHaTzRSXXqjQs92GfLcBvBng4aBT8eZiBedrDQq3bindxdNmGw9PT3H/+Bj3T09UuwG6QfkGwGMQ1fPQRsuqssh8DJoVM+2Xym8bVG6zhGe09aXC7XiiWgzwDDAMeXIEbnFS6H0q1gB4rIoDoAKoAiyUWu1AOEPL42LI7Eo7J76H+8Q2nt4L3GRLlYVV9tcxP84lEVanNTXVWd24NOtQOOI+ep5cL42gEiyVZszMI3BzaYJUZIs5oJasj866owowM/dkKdXcncdGINaKGWR7RbaZcyto62TunXzkVgQSOgEwZimBweIIQgHPoCbD8RQwxUX2TFuEbQ82/IJ6z2UQzmsboSL3K0s1nLlHxWNadqXCy6IHq0cbwAS8HtSRhq8JI20xXs4XVLW9ub2JX25v483NDdVu1wCGyyWBKFSnPqPrRcznPeHWT9UEagI1gZpATaAmUBP4nhP4LOCWYcP6Y2/Ctoxd6RFTA3DjH987dJMAQR8tWuYjhjA6UC5v3l+Lvgze6rXqRwy4bvJNJvDXgFtmmRFoSYSkrHq4+JZSuRFmDRlpBDyyaRK0AWaligyZ/BJBJSTDfXyGwk3ADcUOAG4J7wjb4ExU1BdVaS+0h9LmivUAtKFQ03lwLNfMtRK46X7fp3ALZLn9aKUJ58Dtfe2jLkSAqk3wrDWPZhlCB21QtiGj7ZG31e1hH5U0EAeYarlTqpJSLUTg5mD3ac8Ro8LNwI0qHoEmQTH8pk7whjf+PMlsM0XGW2a4uVjhKptML4oV1GYKypr5bgB4Y5tpyomgZBzbOgF8ALkeHtdx//QQ94+ylhK6rTcvALfzfDhATQCcln+WtlJbUJ3hNhYnjFZEKtyg3NrvpT7bbAaFm5ViUFUBkAhAYXYEbjvBQoKvPHlbxthcIMh5XdgO1imot1Eja+a2AQw5q07KtFkqtwD4utLNT6YsX0hFlRVu+B6egNU0mlbaDPd3rhqsqVCIGbidwTOXRFAdZ2gIoJXWW1hic07MoCPwVTurrZ9UuCU4s9USgK23JisrD6COj3PCTJ2nbP9kkyqAsBR1OE8AM6kIpJoTAHQSgFgGbS4iwDHF/Vnhhjmr7RbbEjRzmyy2hfugAjGVf7QAD+o/5urlWnGNeXPNqXJrdmTC2switDryTOE2p5X0l7u7+BWXW6ncrq9WzHSzavK5VeCbPE/VRmoCNYGaQE2gJlATqAnUBL7ABD4ZuBmSAbSlKMF510pe6QitCQr4/k3QbYRtX2D5LQJGr0k7bLsEbAXcvsS06z6+xAT+GnBjhlNmoqV6jGArM+vxuYVJzVKa6jbCNUC3jeAY+UzaN9W6KED2l4DbIfON5gKA81UEnYe3MVneRCxvBN1mV2Iu/B0C4LYNQjs0tvLyELEFxDN0g1UVuU4Abljjc4Xbjw/c+NcJK9tgHx0KEaBm20HJ5nw2XN83RZuKEaxqS0Vb5rTRhmrQlsF3lh4bLrkh8oMKNwI35JAppP6s+nZQvLWMtpbvhiw3wzer3m7UZvpeq+kI3QRRqB5qDZkCGQRuTwBuj3H/+ES120MCN4CTZrXM/DQs3k9EJ2eZwaqL83tommQGV2awKVtMbaO2BRKaJEjCOlTcAIC2lQorFW4OvgdwM9ghfCJwAxQUPDNwAkBy1pesqFL8AVARuEEFtYPtUC2lzG9jZpwsrIRQAEJZ1KDiBcxPoasGbmusM62oBG5Dk6uz51wMgSdnljrkA7IXOKgkorWysvgBQAqwELZNZaRhllCr2YaKn1dZwzlwc7OpbK8GiTouzsoTBIM9NMGXSx1Y8qFmVAI3zGufM97uZNtlLprUf1QeJjjDejEnNJECztn2ivsQvFNLqX5+3goM3B5Ktdlcc9Z8UYCA2egcxbGWbVjzseoPM7CFtasjZSlVhtsibq9XhG2/5eXu5oYQDlZTnFNlK/0ST7l1HzWBmkBNoCZQE6gJ1AS+3wQ+FbgpvQSv/q1swx+IJSJgYdglcANoGwrGviRwc44cXvDr/UReZxneGMNSwO37nWO15fMJfD5wQ0tpZq2lVROATOKhLIpM4NYESi0qLIsIGBFm4IZMfVg4s+iAwG3x14AbeJLvZ4RtyFu7uovJ1W1MFjcsv6RCj29491K3bZ/itHmI0+ZdBNpPAd0A4ah0yzVC5EIo+AqA26WdtME2qpf2cXJO2/Yp9g203cdhDdCWsA3Xg330SDDnQoQtoR1hm1sn0upm8bB/KX46cHONpP6S4ZYLFSA43w2VsaCqajTtijfBtukVqmQN3hLEQRVHUJdyTNJhlSlYMm3ohrwrAKjHS+CGTLf1moAKYAo/C1jmgFFa/QCf0ubo9suxIFUZYVJ1AUIypyvtpc4mM3BzeQMAGj4HUGKofwI7BfUDni1oa8SaqIqDpZRqNWW4tW04+y3BGdaBJ0/mfO13LTNNzZ1qKXVJQw/mn6VFU+2dfkJ27htVXM5ey31V6UJXuNGGO0jPsQ5sCDBszGMzPMM+YEay0XbgpvULRLngQTlsSA80zMqyh8xSs310DIFVQy2IvZR0oyUUx4jALTPjCNwSamJfBTW75VZ22Q438bMNuG13VJ4ZstEemgAVakUWGMDaCeiVOWtQ8wG4Yd0bFkOouEOqRNiM8RjEPmLGPdfOQG7M5uvAbd6A29/evCF0g71UWW5ZoJDqvFK51cuImkBNoCZQE6gJ1ARqAq9zAp8N3DKehaANrh1cLrLcWnlaxgfxNePg6nkWb5SgzLEu3R+kP96PHw2gJWzD+4gzRV3Sto8Dbd+vzOF1njW16r8ygb8E3LKpM6bJOZiLBti2kqKM9tKhAZSAXAo32UfTukno5qw0wCxnpP0F4GYoBrtrqtACyjaAttUvMVm9UdEBVG5YL6yv+MB7VSjZoGwDaFu/i9P6LT8PQzco8rBGCLAIBV8bcEt1G5o4qWw7bGkFZbMogBoB27vYP73L6/w3lW1oJ31SThtgm4sVMqcN90nglnT17Bel88rY8ojCBAGmFzPczhRuoz3TIQApr2R4fQ/pwwEhRBuz3QjabmKywgmAy01M8e9UvfGktcV0qNVt0C3hy2a/J3BDaQIspfdrlSfgAoghhVtQCQi4WhcAACAASURBVGTgRhvjEQ2RyBWTSsuqNI6I+ErAzflchGFWvGUhAc/NplaTpVQW0bQ9unk07aEEbgA7UHDtDwGVmbPCiC3RLprWXmwLqilAIQM3rVPtnnoyg5JLf9HCig34nL2Gn/MTnJ/IG3Br5Q5St7nxUvehogj+fJOsa3wAlVjDdislmK2tmAXuZ4SMzEejPXhCeIXbAtbhc9tX+VnKC9muOgA3Z8MRtkLZmG2sKnY4z9NjsUUq3DwXATecB1qngSDLGbDWls+ncgc8RqA4RBOsct9kA/VrC8wVkA1ZaigyAPTCv3ENNR/Wjv1Djh+sv9guzgnam2lrFfzlaw+WOgi87qCqy2Zdzifr3wEuaSm9vYu/vbmL3968YZbb3fU1QRy2DegoFaMejx/3guavPD3Vz9YEagI1gZpATaAmUBOoCXzJCXwecEu4xvcCil3Ba2Uq3FL9ptedeUmVm3hbt5V2NRxfSY76g2e7eAnn/H4kAu/99Edlv//wdql8+6jXqAXcvuQ5Vff14Ql8NnA7HRixRRWaFW1QiiEjLYEb89tSMKRVOL/NGW4GbmvaSql2g8qNTaXgKfPPV7gRuMn2KSspBE5oEn2jbDVCtzvaS8FbRuAmhRuA27s4Pb2N0/qPCIA3QLfdY8RuIyUcHtOvDbjZ3smcqCxHOOwA3FLZBtgG0Pb0drgAvN2njRSZbU+9FIFhfHjjnqCNRDUP9sW595cVbmf3xz+X5EVUdwLQxeBAhQg2pRsPvoEbiGuSVyverHQjIZbKzflchm6tfGC9YXbbw+NT3OP6Q8Atc8MOp2McDL12+1R7KchfT1JZIpEWQMKgCwAnaAK1V2a4MfsLFksFCupJR4ovXVREQFB3AGwxsFK+mJVPfiJk0yghUrahtlwxKcncAOonP8xHmWt5Xwl2lJMmibkLD6TE68o6WxMNFZEFd2ZFJbAV4LMqq7V55p+7+PuB5QVp28wChzOIltlthkPjCwzPWNbXzFDL9lzZTCWVxwf2/wp5bJmNR8iYSkSWFyQ8Q4GGFW78ORZ++MWEcws1M+ybLaUCsHn7fJGA43ezuib0IvhK6AYoBgUjgdsBysVdPG3XtBgjTxA2564olEVWKk1ZTgFdCWp5fGFvzgKMOQAfgNuNLKUGbjfXhG4Efctlg8KeaT3B1gRqAjWBmkBNoCZQE6gJvJ4JfDpw0x+sJSLQ62P+YTr/OK370/6P4MsKNCnccj7q69Nt/Z9RyZbATO83zlVu5/lwet/ToRveuw3b/1PoVsDt9Zyxr3+lnwfcZKkkm8hsNEI25tZfp8pNLj2d/LJ+n7eTgtMgs20dJwAsQC5muQG4Ddlrn5vhRuCGN7GAdgBuYiwB0HaNQoNfpHYDcIMYKi2lVN4ZuFnd9gTg9segclu3QoZXBdzswadKiX+dUG7b3g2kaB2lsu1t7B8F3A74fP2Oqjeo32gj3a/jBBUN1G1Z22qQ13+NPn9wfFng5vsfoFs2mqrJ1PbSDO6jpRRe4luRVlzwOZVuOHGvYgpIlyUKzI8bggBYWHA4xNrAjVbSDwO3UekFwAEQ4rZNAk8G5OtZhpbSbM70E4iBFtdh4JY5XVApwYpoKIQnHMAd2R2Vr4bPWTyAUP9swtS2BNbw4b9KUTHGrDxnmAkIYl2GeP4Z20F1F7ofQTYE+ONJGH8F8xOylFVU/2UzrTLf+jrxbwM3qgFzNlBgIUOuN5QKEPkJvSn0oB4bctWAMF0+oBUKdsneC8VenwGBG4CoFWE5E+4Hs9ikcHOGGueK9RM2Yr765aYm2C0Va7SiJgT1PP1ChDOkWtAKN6nRuJ3MwGOm2gKKs+v49e6WuWrOU4PabLVccpZQ0qEh93Gzjiecl2l3ZiMtZp7qPs6UwE0vjqj+yyIMq/9wPFCOcHd9E7/kNn/NtlLAPoC+1dVVtsH2x0ap3F7/i4Dag5pATaAmUBOoCdQEfp4JfBHghj/6E7jptXVTo1lhRvHCeaGB/jafxM2Za5djb2AuYZutGAPM4/2mG4iRNIPSrWe75TuA0SR1tq0Cbj/PGf/99/TTgds6JqkeE3DroI2wje2fUIwBuOX7UTq5zssS4pglCQRtX0nhxje9AG7XAm6rNwncoHD7NYHbzTOFG5V2zVL6Nk5Pv0fQVoo8N2S5Abjt9L7/NSnc/AtWf5nYxwEZXbtN7DK3jSq2VLcRtCVwO27u4wgYt32UlZQHLcsR6A/GwdVfIj708XWAm9sHbDGdqRo3VW4M6OMJcCPYdnUbsbrtIX5XtzFFxttyReA2nS9iSuiWofj5xMFcMAMOg7ZPBG7OziIMSRVYU4wRuPnJSSGgTSZtm2NCE4A2gChCk1SDEbg5L4F2Xam/DMncwknoha9Teqq/VAEs9ZyEtMCO6i7mwi0bwBtBmxVthjjMTiPskfTccxO8c8mBSh3YvslCgd7c2coZcl8F21QKwH3IAgRAK++z93sEic5CM0iESo3tqHzitiIQ/xb8ckEC2SYUbtkoSwtslia4/fXcUqqXD1gfrJ3IVINirgG3tAJ7Hn6hgXlhv6BYxPdUXKA5cE4DcJPCTQUGAG44FmqTNXBDiYasze8eH6l0U3mCilEM3LBPeKwCaHZ7cLbFzgQVoWSDjRWgD9tFjhv+Dfh3vZKt1C2pBp/f/2msVlATqAnUBGoCNYGaQE2gJvAxE/giwA2wLd0w3bEzQK6Wr2Ylm6NjhkZT3fwSgzVlm1VuvlFXuKW6LV8zC7plK+ozS+n7wFoBt485V+o2X2YCnwfc9nwsTKbILwNwA2RTJJY+X4l55Ht6valFLvheyrCxkZTs5mtluEHhpow1sRYr3NJSukSGWyryxpZSrGeH0oTMcGvALXPc0Fj6GoGbAQgtdMjoAsjYrmO3eYrd+iHLEd4RugG4Qe12TC/tkXWtym6DFBHyRF4umki/n8ItyxRwIA3c2GhxFaf5Kk7L6zhlNe0J0I2tGVC93cb06jpmy+uYU+WGnKp5TBNKuSkVD5TPBW6Y+555XR0eEYQMfxEyNMLDujlynXsAMJbwipkJbNUUJOoKNyn9nIPGQgK3VKatsMMj5IjN+Fcm3F8vFzCcSXUX8ujQlLlcxvUV2jEFhJzFgJl4PVSiJUBym6gz06BUU2vmjHbI66UKAGDRRNYcSwCYa6b7c8MoLZdQ8sEKSUVWbxw17LHITn8AkzVXNk+BNdpWWQyBBlNPp99uVOL5JQDXkdvyzGQpXbLJFcCNs03Iif3EDNk4mq2uBn2c8fEoC2cCUoAwQMmmdjyeWgEEW2oT8N2skOEm6AVbJ3LUAN0wN1lKpZoE6IO6DnZSAzfbeKWixDHu54pt0n6B5Fw9HIfV8opQD9uFvZTQLXPkYDk1dLTFuBRuX+aJuO6lJlATqAnUBGoCNYGawLeYwKcDN4Ww831LRsZQ3XYG3JTx3AjaANz8ml371sUZfj/xTK+R7hG5p7r39P3ATa2o55bSAajl+6NnaO+96rdvcRRqGz/TBD4duG1iAmhmddcchY/KpA9CN2S4ZSaa39/SdZiKNtpI/XnmtqWV9Iu2lDZLqYEb1pbAbfWLstxoJ0VhwlL2WP46OcjWCq6EkoS0lcYmixM2yHB7rcCtWf6gQgIc2MZ2s47N5jF2a1yQ34Zm0nchVds7NUUQtmnHQUcF3OD/FUWVrfT9ZQl+QH1ZhdtQngArJNs5VJ5wSuB2mi3jNF/Gcb6K40IXQDeDNwM3wrYrAbf5YhlzQjeowKQQM8C5BG6PULille/F0gTms6WCCpbSVpqAzDtJpWXpHK3Xhmu9Zlu3y+rtDCZtT3qDxZIncII5fO7yBYfxEz7N54RdsEbiAyAGQfpWqI0ADs9DgGywGgK2AMjYpoqfFciRVVFNmbBUdtWWn1Kp4KI1dUFwp9bLq1gBuAG8LQCQMjuOEKm3bsKiKXVb1o83JaWeSG0JRVOS5iiY5if31mSara3tXBysnd5nqw0N3ADGpAiE4myRc4MdFsASCkRLeHuhBeaBNen7agjVjJSfZksnLKiYma2f3oaAmyzBBGwsLbiOm6srWjpx7XlhJpi3oJsy3ATcUKixvVC42SKcfwVMWb+V+gB42CbuG9sB4ANoG4Gb20pbc24+Nn6mJ8za15pATaAmUBOoCdQEagKveQKfB9wyw43QrWe4NQcHY0yGj7STNqhmQ9JZXtv7ahO6nXTMe1MDKl7rd4XbaCcdM97yjUDmxL1UzlAKt9d8Dr+2tX8ecFPGWrNTErTdUi0GWylKIoNFjdlKylx9gLZtBJ2ImdXGz6Fuw78HIIdHLBtQIVBy9BbUaBAl3ckCCkAGhxnUaFCibe91jQuA2FmGWzoKmeMGW+kbWUwBCXlfUOOJP7CwAeo1cCXcD4oSwJ1QoJDsicAN9/+aShP8CxFv+Pnmn2BkE5v1Otbrx9isH1Ll9hDHjS7Y4cnuMSb7p5js1jGh91dyRA6gqdwgXYTd78C/gOgvEs8tpl8MuBGojNltONkA2lSaAOB2mgK0LeI4W8YBl/lVHADerHbDiQorKUDb8joWV9exWK5isURO1YJgSplqyjsbFW6w77GtNK8BOD7YUgrF1F5zR9C9Q/KJ1C46r6mGYhCpctAM0QzoXBZgKZuf3gQFVQDAvDY2pgr6qAFUVlIBFanVMEUXKuBnrCyDZRVfx0cHblKlNZsqMuUA3BIkAYwJ/gAiIZesZ601Oykti4I5AHhYh+Cf1GcqWUApRIdIDPh3C5LDU1O9hnPA0E821r5NgzcUMkBFBxumLbuCcfqjWcs048x03rpkwA2trTQhQSUUkAZuymSTDdfKPqn5UCqRpRXOokvgitvBemrghvlQ1Qa7ZmbR4VhdLQA6r2jlhMoQs8L1ogFKZfPhftiSut7E/dMjr6EOlKU0baU8zyaxyOy8luHHyg7J8F1igXXcXK1Y1ADoRkvp9UqgFMAvM/j8wua1PenVemsCNYGaQE2gJlATqAn8rBP4bOCWr8MB3NxUylzwfO2cLzWb2+YZbOObmpz6+zLc8tu2k/YIt6EBFX9cv8hua69JrawTcetlDc9UbgXcftbz/3vs96cBtweylgkjigTcYCVlAygvsJTCTrpIgOVW0oRsbCI1bJMrkRDO7IZ2U9w3gFsWMnwucMN28MEMN9hetc5WnkDYJnWb4KDEKCx2YHECoNu6ZblR6IWGUgi98PUDWkqxTEDB67Sr/hqTm99icvMvEbjOnDhaWqn6yxLMiwM9n8/30+l0HRH3EfF7RPx7RPxbRPy3yel0+teI+K8R8V8i4l8i4reIuDsej6v9fj//2JPGOVVU29DeuInNZhNP66d4fHqIzZOg22HzxKw20EZAtulhHbPDJqa+4AQAJcVBa9LEnTzDGEpmukGRlRKu9tv1rwO3582kJKVQtTXQNo/jTKDtOF3EYbaI/XQZO1wnfDviYLDhYxWz5YrqtitfANwWghoM9k+Vm4EbgBJntt4wrJ7Xa7VTCnIp/J4ATLQswY7gFOyVtoG25528DbZhNZRaJKHaEgRqSqRUqREetac0ESTIvAHLDKnwMyxjSOsj4JMhjlRSqcyi2goKLKnT3AiK9TlMH4o0KtwyF46wilZJN18mcBtUW6PajNBqsSS4cesl4A0gEu7TwA0wCvDSFynAAP9sB9VpNQIzrnm3JcjEDG1zdGsrbJAEVdxOPtBTrm6FHvb9PPNMtlpbcwHtmDmXwIqFFllU0ZtA+/ZxO7bETia8HwFu225TwZdtoVTEEbjlfDMIlvl2g7IO/zagxL6x7CEtuM5zQ5EH7KWEnvKONhUlzgX9PMApzp/+4Rcq3F+URCz7scLxosoO4C8Vdj4PylL6sb+B63Y1gZpATaAmUBOoCdQEvv8EPhW4PX+/kq6bdJ/4/p4neduN9CyqTUNo0Tly6Dz7sAuIt03gxs9TTNBsqx3G6ab5CteQrSyl3/+k+8lX8JeAG0odW1ECYJbspC2/LeHViYoxALZUs2UEWM9zy2y3LLzkIWEhA7jIZyrcwIL4Rnae96N8ORcoEMJR3QY4iPfg+T48ANyscoO19EmQDbANn+MCgRdttROp+V4LcNsnIKESCbCNCq3HuH98iKfHR1lLN8ppI1k9bGN22Mb8tIv5EZdtTHEhfNvy+5ItDhLFDOtraje+6wd80y9b5kWlFJjZWtNZLGYCDfOp2h8NuZyfRkjCH8b1kNVGVRvkiVC0GbQt4pCgDde76Tx2k0XsJjN+vp8Cxi1ale58uYrlFQLhb2K1uiZQuFpcMa+LcCVVbgZuWwC3BG2+JnDbAXBIFYZ96H9SUSMPYJibIdWUObSEZmgbwcwAv1Rm0CuxAUxgZwSYwcygSuoYStZVAisCFxQznAiMVL4gyyCB20qgi9Bm2KYy2ASGoDSTNXLKzDACK6r+BJrGbDLctsMk/6z2Ue2jAncjxHHrpUP4MQ6BqQ7cMFOARwZGvmBfNKAknGv7rGPg0gnAJVhXoRRzBp1/5/vnvXbXm7u4Qe2h+isaSx6g7JrjnHAV+fAEn4o/3DdnlrcnSARIxXF1blsq0kYwCkupQZgrzrFdK95oNU3YOkJP1bMrc45NqTwXAR9lbXUjlDP0qJRbLnT+pMpvBG/OwgNclKV1FXer67iBwm1QJbp4o4DbT/4Kona/JlATqAnUBGoCNYFXNYFPBm7OcEkJhd0TyglOt07CsRcHMajZWiTbn06sv/9JNtegG17djsVyMj31OBm9ERhspAXc/nTadYOvO4G/BNyocHNpQraVWjHGZadajM5DcJmNVG1QjwHCZQQY3Ii8ENAd9SYRyrS/DNyOHdxBzcb7kwoPOfosVMB2yARaDXFTubGNFWo28CeCtsFRifVC4PKqgFvaSWHZW6PVcL2Oh8eHePfwwGtYS7fbTRx3OFCAa7uYnQ6xjEMsYh+L057wbXYUiBN0E5hr4I1hfal2A3zLg4rrNIJ+GnAjaAHAck4brqVo6/ZRQbTDbB6H6TIOgGyGbTGL7WQW25jGNmZxmMziiJ+dLWIKJdsSNrlV3FzfxM3qJq4zX2wJRVfaSgE6DGcAgdYbqdqecE1oKcjhpsvLQPkUU6mZNJ+YZOmDCq5nIgD4AJpALQcIpGbRbpPE/VLlZPhlaJe/I/zzgE+AZ7ZE4kkJ22s2xWyb9H7J6gprYi8+oEWTzaKTLDaw4k8qw97uiQKHwY7qNlGo69wYZOC2UH4brIrOA5OqCw/CBIYJ3JQFB9WZoBdVemmN1e7qSR5rx3HAhbfPLDdCe65d8wI8wrYAUMfSB+wnAXQq83ophWy9up8p4StsxgBjthmf1ZBLTEaIBZilbDoBSnyMSjpbQH2MAaOdNcf1JUjNP/3l7uo8cC7fS6BLJQrKhePc+iuU1oKKOTRLsf8CmNl/ajCVotKAFMcJcBTXALWaI4Cd7NYF3L7uE3Tde02gJlATqAnUBGoCNYEvOYHPAm69vaC7J9JKylflFwq1Z2BteJ/9DIg927lz2OZvj1DtErCNr0fPX5tWS+mXPHfqvj5vAp8M3HZZmsD8MnCLq5gsrmJCoAV7JmyTtmdmrBfhWlpIG2wDS1D0FyEbHYh5YbugREifr3Db6P5gTQUEnCM/H7ZOfJ5rpTAKMUspoPIIwYZGlRvEXowtc94c1HMGboJ4akD9wS2lCP23guhpvY57tho+xNv7e0K3RwC3zSb2KUGcng4xj0MsJ6dYTo66BKDbnoo3gLdR7daspj7YA1GF4m2Sv4xnGWz/YYUbAIushmy0wAXKKsIyALcF1W2wjRK2TWEZhX10EfsJVG3z2E6msQFoO01jc4rYniZxiCmBG05eFCQArF1fXcfdzW3cErqpDfIqgZsC8p8DN0Ctx6YS3MSawE2qIuV66S8rTZnFoh1n22FXZOlz7oHyy14CbinqAzCbIoOtAzeH8vuJ0wq5c+DWiwRgdYU10tlp3K+WY6b8NCrs2GCbOXAJ6ggf005qUGibskoHBO3GNszWFpSZZs4Gg2pKM0brp+4Xt3UOGvPgtspuc/6bFV7jkyj2F/CK4HO9JjTzzygHEkUN81hlFhoBWNpXrQyUonBHC6uVfS5RgP0X90NbLptOU93WmpCU76djrN8egnM4RipZsK1Ux1dzMnAbwRjuHwpEArdsm4E41C2qVkcKFmp7tmj7r3w9R05z8/el0psQlI3FB2OOG37W5yBAJuaN9eM4jbAN1mIp5Aq4fd5Tbv1UTaAmUBOoCdQEagI1ge83gc8DbqlNSbXb2HjPPfmQwg3fT3fpRUfpc9TGP17/CXDLO/tzsPahnLbKcPt+Z+DPt+VPA273EQRu6fJKoZBKEpYxmVsxlm8+AaVwIXdRxr6ivvLrVrWNcV9WifwF4OYyTanlBO9QWEmIx2tc5EI8V7c14kZYx/1sOXMQcw2Zc3g/C7CYqrlXA9xoidxuA8ANjYZvHx7i9/t38fb+IR6Q47bZxG6/jeNhHxMCt1NczSKW04grgLcpoNuhqd2oeKMaTvBt4pC+i3A+qN4meaDp4AXImcAyJ0DRLaWzQCg91TMAY4AbLkNI6yhLEZDTNlhHAdpkHwVok6JtcwJsi9gcdcHn0P2Ask5nc2a1ASAAst3d3saba0A3NEKqRVN2x3PgBiiz3m5oYWzALUsTDHsEOiRnbkAmZdj+A0+zlDI3UMoiKtRS2QXo5aw3QztADmTLGeScATcovpjndaDazu2XlllTNWqFXDaDSn2l4gHDFreVuqiAj58xNy59iICHhDTIEUur8nmTaDYP5ROsbJmyproEgEqphExYp223LBNgUUJadIfcNM4iQSUs0lucy1QaIkcPwE3qrlFtpgy3VLglNMT9dEvpOXADGGOZQgI3KuyyBAFlCZcwtR1vgEXMeDFvJQdQxRlseU6toTT3EfePx4GKOrKkI9ttuzKuW3X1V0OdY1a8dXjayzY6DOyFGbaFYu48Bwn1OmxjYUdm17lgAz/D8oZUx5XC7ed7oVB7XBOoCdQEagI1gZrAf4wJfDZw82vwHMOoansxg+0rjOv9SraLjb1oIx1vU8DtKxyeusv3TOCzgBuy8UEuKDySO0+5bWr7dDQQYRuVYspoY6wXP4eSDdANgp/M1qf4h4Q8G0o/X+HWgZvKHRpcy7U68kvNpGOA0Tikk4Bbrh3gbeLPcU3g5py5V6RwA3ADnIAi6C2A2/19/PPd2/jj/oEADlZTQIwDCxCOMZtEXM0msUTg+iziCuAN0G1yjMUI3jLfDfANFlOq3TLbTfLGvQZ4OsaU2WJBmyCgmwPm59O0LRK4wVqHE8snGQip1GxHKtuWsaeFFPlshm0dtG1OkwG2nWIDdVECN4T2AeotqXyCZe4mfrm7jV9u7gjcbplVtUqw9Ry4bbYbQUuWTmiWUEgZEsnK1/O9CD7aX3d6xgDPf+a7yWpqhZotnqOddLQ1yura7XwuZ2BWWKoYezmDnlBcJgCwCdUX89gYnC/wRKUdssAYxC/ootZPNGiqAIAlAZn7dfYzR9lK3azaVeX971jMI3NLKpWFgm1Q7U2HdTBTjtuXugxrBPRUgYX2mWo45qIJLqIkgJZS2CnZsJqNo2llHYsHLrPHLm28Bna2ljrTrOW24cQdwLx/f9imyvy2bBN1VhrBZrawYr+gMqWKMBV8BG60rA4lHQEAm6rHwfLqNig3L1H5l1mDngt/hwLGpQ3XdmIr3Ahs2Qyr37e96VXWYNt4cY5cX+kxgmvkGwKYFnCr1xM1gZpATaAmUBOoCdQEXucELoGbXre72d4x1HZT6D2N3trovQ0//kzR9g1H83nxJgXcvuEh+uk39enAbR2TLKOkwguWzQRv+nfaMxtMOwq0Gb4RtF0UWBq0+WjgPr6Iwg1gEL8gHPllZ2IWW55lt12eCicJstraDwngcl+Q495y5l4hcHt4eqK67Y/7+/jH27fx+/19vH14TGveNg575K/BgBmxRIMiL4BuBm+wmeKijLderLDrareLYgURy0PMmOd2CvBOqdwEdARWAIIWVKCx7jYvLkUYCxH2WYhARVtTtU2kaIOF9HCKzfEU28MxtlBhHYG3JgQ889mClsYb2Emvr+PXu7v45fYNP7+lrfQcuBGIpQLNIf2APA/McFsrtD/VVY45oJUvLy28c/iLi5/wFJsFpZiAGdVlWcCA01LFBwJWvpw96emZT4qzvA+AM9kKBbIB9XAt+DKE/6f9Vc+dPU/OYfz4aW+bqsOzwFTd3ioswCSr0lpDaz4hA/4InsHWmgUEaUscs8Bwfy6LMGQcywqkcFMRgRtNcRygzNywMVXAbczTQxnBFbLimMEmK6QhKG2pQ5mBFV59/9OSixw8q8/G+vOsSPevD2S8deCmogmo1/DLkfuWeXfYJj7vx0Qg1LZdW32xP8yYo+UVCr6uYJMy7jmoc5hsK19wfl9m2QG40VqLv5vkvGknThDosggBNynb3FB6Cdz8AuynfyatAdQEagI1gZpATaAmUBN4BRPo7z+y8KC9B9D7Cf9R96WctA7cMirnh9lfWWrep6P5YZZZC/kpJ/BJwG33EBMUCFDtdRDvzmgtgbYxCy3jqpzLNua0jWq2l6b+pYAblXhSzJ0IBr1GxIGp7FJBR/79osW0nMcGDQUJBeBSnYefGxpQX5WlFAo3ALc/YCd9947A7Z9v38Ufj7CVrgMKLlkSFby+QIPiM+g2SbWb891gM0W5ArLderGC1W66lkxwhpMnjjFHo2OkuofQDSBgHrM5lG24LGkdpX00c9oOzGnrzaOjfRSQrdlHj8fYHE6xS9hG1VTmWk2b0kp20jc3NwRuv96+4efvA25smkxLqW2MgG3IwkORQoMoeQYZuBmONeVbg2AK/vdfldQ2KXsn7yKfOJTBJVhlpVUDWud9Hw2ancu80QDaCxjafaEAAI2xgxpPDwC1qnJtLE7IbSekGXMbrKpz42YDbvxRWU6tEmPLJjoGzwAAIABJREFU6hSW4fN9afNxCUSCQkAhwCFae+dS2Nmeie06vw2wE0o3zB/QSCo32FG1div62DrrS6r1eD8XwA3HAQCUbbL4HzPc1BKKtTrvTFbcoaGJijoDN2WduYUV+445jMBNajVYdieEgYRzeYyxdsA1t84+baXgMxAkOk7gRltugkQD2rMm1Sx9wCyhUsOaZCfugNZZdrYyu5l1tbrqpQlUuKHhVvDyshzkp3wGrZ2uCdQEagI1gZpATaAm8Iom8Fzh1tVtLwE3YyxnM7+iXa2l1gR+iAkIuEGFtiNMO20f47R5F6ent3F6+mfEwz8inn6P2LyNIHB7igmKD077VJUq0igzq/La9tBLJRv+fQ63XhzCM+B2G7G844VgC7lpAH1gCCgz2NzHaXsfsb2P0+YhG0VRtCnra4OBJN+Ab7o+w+CXRNzrTOhG2EZQaAvsJXC7jbjqpQmTm19VooD1ohmVhQ0olICs6/xjPp/vp9PpOiLuI+L3iPj3iPi3iPhvk9Pp9K8R8V8j4r9ExL9ExG8RcXc8Hlf7/R7M6qM+bNWzpXQEbn//44/4B4Dbw0OHR2x8hCc3GxQJLqx003VXuyHj7RRXsJhOBN6keNsSvk2PGzaaTg87XU77mJ4A3FLllgo3KNuY34ZAQIA2NF0Qtql5VDltsJDOgPViA1XbaRKwj1rVBsgGNRtUbTvaE3VNu2Py1dkcIEf5bXcEbrfx25s3HwZuaXU05LGVFLDt/vGJbaUNOg3NomOGm1Ru3RJp4JKPipaJZvunQZRVcmPgv3K3iMbafY4V2FaCNftlWj5935fQyzDJhQ8gQQ24wYaa6jpnn43Qzc2qtiMKqCsXbMxTY6tnBvgrq0wW1bafBFp6nBH42Jo5ADf99WrC+4XqC+CTwG2vdk5fbNdk/lzaaK0OlAVT8AzzsIoMsA5W3PGFCPPbmm3TwE37JdupAOmoqHNmHIEbIZrsu2NmXJsVHl+Ggos58wxHC2o73zKjzj+n44iflTJOQFJSfwJSWHUxYzfUoq01gZsKDwYAOGQHIgMQIBHHBuuHso02ayo/lW2I+wHkA7h2MchH/RKqG9UEagI1gZpATaAmUBOoCXzXCXwscPMiR6Xb59k3v+vu1sZrAt99AmcKt/2GwI0Aaw3g9ruA2/qPmGzfRWwFs1gecNy3WKou4XyBWjnPKYU8H7XDgGHNrnkTkysAN0E3fg54BcXaycDtIYHbwzlwy8iwDgMTsinQnv9/rnCD11E1jA0Oeu3DNX/fnFlKAdx+icnNbzG5/s9B4IZ/E7ihFfUVADfYSu8fH5nxxuD6vTy5ammcxsI5XKl4uyKAS5sps91QqiDFG/LdloBuJyjaAN62MTuk+o3ADVDuFPNJ0HIHcCDYJnUbmi3QdAFFW1e1zWMbah9V8yhgm1VtAG1pHx1gG5RdCNc3nAJIAJy4Wsgqd3d9E798BHBz4D3sfW7FhBqQTa+DFXcM++8tkTrtW8NkWvmkZJPtk6cc7Zdq5pFCyYCuq6zGsH8DO0GWhC0NavWfB0BxLpwUaIZIXblmBVe3dwK4KaMBgIoqsVRRaZ36npVmsNmitMBNrbKGKteNajuDtQSOl5ZY22Zd5AClmCy/ajO1ws2/QAzcHlFYQXWh1F9jyypWiePNrDjalbstt1k3AdwOyILbUR0nm2eX01vd52IPqN1cMMFihcxZI+ADQGa7J2CucuqWad/F/UA1CPUd7aG0lB4TmkmFpxIJqdykpJPdVVBRpRA8joCCODi0iupn8fjxOWDI2Kyzg8KNsxzunzPjmnb5mAdwPBLW4baAbFB93kH56XbZoXTj0m7wUb/g60Y1gZpATaAmUBOoCdQEagLfZQLvy3BzdvOoaOM7FOe2XXz+XRZfG60JvMIJ6DF3VBsngdtTnADWCNz+iHj6Z0zWbyMI3B4j9shwA3DbPbdJD49HqcHGgZz948OTGoHbHPlogG03hG4TgDcCtynVZlS4bQHcHrg+Ktz2a+4LCw+oTDuHa1S4fbTJu4O3Mwh3tsaV1nj1JibXv8bk+j/F5PqXBG5YL4CbWlJ/aIUbgBuKE1ACAChAWykLDqSa0Rt5N4umzTRVb1S7ZbEC1W6Z76ZiBYA3KN4E4OawlTL37SjgxnwvAAPktuGyzHIE2EcXsZ/M2UC6haoNzaNxrmgbc9qsaANkowopYZsz0QAmAG/YTnq1+iTgRiXUVu2ksJI+rJ/i3SOA20MrTlC7Z1pC3VY6nO5+0qJCDbbHVGwRpOUjBpjN89YTnXPEQIxha1YbqeCZbJO2EApcCixZQTaWMRCAJRhyGcIIaMYyBivccDvAIKi13IzqsFT8AvFMAN2sLJM9FsANAKfvg0fRndzaa6n4um0Tx+gaxwiQZ4BExvy4X9gsH582bI01UESRguDbhaX0DLhlVhpVXlK4CTBnWUO+oHDuHIDW2Aw7NrpKUSfQh/sC9AJwY2GCyykIT6ctAxCFGwBcPH7ZAmvgNm7Ha2NmoDPc9mpPFXCzwm3MpcuMQm6zq94EmWVxtRW0qV4zIw7QcVQGArgh0/DN7W38cnvDxwoaZnE8eD/Z+Hr5YuwVPg/WkmsCNYGaQE2gJlATqAn8FBO4BG7Y6THXTW+SFV0yfujfVTbwU5wktZNfdAJN4QY4hVJJ2kofmsptQjspYNt9xA7AbTMo3D4Bon3Kqpt6bBkB4EbYdhOxuNHns2W3lB62Am1YG64TCnJfRuDGN4X93f6nLKeRw7a72aRKhRvWuNK6ANxWgG5/4zX/ja8DuGHNYEk/sqV0BG5+g68cqw58kDdFQJPwDaqns1KF+ZTZbksr3iZoNFWxwuK0j0XsZTnFv8MKN9wnWknVTHrK9lHYSHcTKNp6++h2yGnb0DoqC2kDbVAdEbSpcdNZZIZZsNotFvPPA267HcEHVFWAbVC4AVCifILZd7stmzMN99xc6Sey1LjxRDSQwvdkBRRMM7wA2FRJgZuBZLN0qYDKAQxsXKYwFCsMTaa4HSDULkP3DYZsrVRumBRSLwK3BE4ANg245VoBbTSTNZVY2n9lt1kB5idtACx9WESqrDjnkTXgNp3QWgkFolVVVmV5RgBDVhqipZTtolRrCX5hHfignRRWzVSO8d/Zeup5QuFF4AaFGyEmgH6e5wkbZaMErFJhA8stErZhtsj2a1bMBFstWy2ts1gblGqwI693aAJWRiJKPLAmZ76xhXY2axZUAE0q8LLZVG2welwqo07ATTZifY3HltuV8pHZcvMFZ8FjmGUJWDfOW28D+0VL72xKld7dzXX8ensXv97dUumGzEM0lgIqqlVVx7QsBp/2lFK3rgnUBGoCNYGaQE2gJvA9JvBh4OYVCbj5j+bje5TvsebaZk3gNU+Abi9yiYOA234dp91TBJRiAG1Ut93HBBBu/8TbUOGGDLevteMGbmwqXSkDbYkcNAC3axVXWuGGtWyxLgC3J60d6ra0vUrhdvnxqSt/ASxa4ZZtqhOu8S5idRcTZ7fBAst1y04KC+qrA24NQDgfKls3bUGUTW8sVUC2m62mspnSajqB6g3gDQBOl8UkeJlnAySGc5rM4zidxQGqtqF5FFltazSPooH0eIoNINJgHQVkO1O1tSZJBf+rhECh/Z8L3ABlCJdS3YbstrcAbvcPBHBQLUkhJFklIURmknEFw3kk9Z2g0Ajc9COTDPdXK6j/moTbMXj/CBVXtyS64ZXWSVo/59xH7Cvuj02cu7QMYn1H5X81MDMUArwE3HCfUDutUtU0PpwA3NjWCuC23tCeiPv3/klpJluyFXftqTzbWV1OwNskODJwA/ABeHsZuK3j4VGgT1beAbgdUMyhQg6r8wCIrDpzOQFVZJlh5gw3AyQr/5wlB2AF9aAba5uFFe2eyDw8HWM2mcSCakAUPfRSChx6ADOAScwKuXM+/tqOgBtA1nIhi6iLE3jsoNqDui0bWF2KwZ81cMu/OvYMN52DOp96ecRoS8Y+A/41BV0CN9xewO0mfkOhCFt8b5nlBpvv6koNrOP5UtDtaz0j1v3WBGoCNYGaQE2gJlAT+DITeD9ww/0r2qZ/tC5BRTTl+5Ivs5K6l5rAzzKBtJTivb9tpbBkQimWSrcJVWMAWbCTbiNQRnDC+9mvrHDLjLQJoRtsmXk9ADeuGao8rNnXVLfB9qp20f7xqaDtA+cAgQWaTwEFl8E1Lp0390YWUyjysG6q2wDcJOK6/PhhShNeUrgZuBFCiES0cHZBNyuBAN2gHnKxwkTFClC60W56iqtZxIoADiBOKrglmyul5gJFPU6mcZhMYxfIaXMhwinbR5HRdl6KQKURYZtUVQBAACJ6MjmvrP4SwI1waQRuDw/xx/19WkqdYdbbLUfrZM8FFJCyfY8ZbH4WS+BGS+hMCjdDOKiuqEyiYk1qLHwPsAawzTAJsAfQBqAM9wvlF5s4kQEGJViquGwV9vYduD82geKQ434BX6hqmnUlHr6HWWsmT1T+GbjhWBAONRWejjERYlpkVYKq44UPATntL/ZJGXvXtDESuA2PHBxzwqvHJynrCKIEpBqMhMKNsFAADDOyyouKNwDe6JZSqL18TLAx5v211lHZKLEOrLbZSjHXtKRirm737DBKRRC03u52hLVstd1izalwczbiYtHWiu1iO7QDA+hR3SbIqiIKzWwEbgS3aUduCsk8r8byCL6cSpUeYB7W1YGbrLjMolsuqWoDcEOpCIAbAOjNasVj0xpYcxsF3H6WFw21nzWBmkBNoCZQE6gJvNYJ+DXkS9f9a947A7eeb/xa97vWXRP4XhNQDwCaNwHc9oRup8OG8IoFCbBqspkUqjHlok1o1QRw+1ofhllzgSooxKgSu4oJLJwAcVa42QqLtSGDblS3kSu8pHD7EutGsUOWOyCbjWuUEo85c1C8LVb6OqDcDGsGcDvnFVjJqwFuHputaw7rtxXwMt9N8C1LFWaTWM2mcT3H9SRWc3xdajjDAWAqnFb7U8QuraPrVLNd5rRZ0WZVGyyagDwO9PcTxniovxxweyI0gcINza5v7++pWlJpgGpsbUm0wkhlCIIkWCtBIVRZJ0AXQSb/RUkWQGWxjcULmLPLCLrCTbdtsG2h8H1ZIGUfdPg+gVvaEluRgQEYV6byBdtG1XVwEnCDqmm5pPJu/EDFsRVuAG6AQjoWAIOCYFZYjcH+hjNYh4Gb58AHxXRGFRUUVdgu9nH40xrvm9bep+fAzfuI+2P+moEbZjMfoZZUZFa4AbgBGPYyit4gSuC4XBIqYx1cd0JTt5w679D2VVmCJWzEbXF+PK517kDhhiw2N7La+nqVtk/sP374Mn8P8/R8DdxsKXVLqVtVR0Wh8+g4xwSlzLtL4CbLKpqJrUhE+cNCltIEbr/eylYqm++q5dR5Pwu4fYknlrqPmkBNoCZQE6gJ1ARqAl9vAuN7pBG66X2IFW4fUtV8PQTw9fa67rkm8D0nkI47vO/H+7/jPk5UsW0F2VhAABupVWMAbmAKEkJ8lQ8qegCzpCBTaaUvmd9mQEFl3jZOULr5AgjH97K4jGv8gr8fmGuG9eFiMAilm8DbZCFAqHULtgHQjVFdnt2rA24vg7eudlPGm5RrDbohBH8+jevFLFb4PK9XC6jiQCJllxRsU+MobKNrNEjuj7GlXfAYuzPr6POctpdA27jev2optZrL7aSwlFLhxgy3XQK0tGtmLhqtoHoOS/WdSg+Yw+bMsPZwUmaCyw8+Bbgh+4uwDdZEBNtne6VbSrE+KqUyq0xwsj+xtvKCzI5TgyosklK4EbiRGOcDCZDwMsMtSxKU4SbbrC2ytnE262jiKLahDr9MBK4EfKBue2m7LE1AeUW2lAJeEYDlXPHvM+CWpQ+aD9R6ApL4wH1tXJyQKjfDW7faWuEH5aCPp/P0qKrjsVfBiDPxLFpkpt0wJygkoSjDdok5cbwzx03gFLAVYMyNqFC3aZZs201IeZnh1oGbYK2BG25vFSPOKwJAKBBZMIHShzwvnAuYOXCYFeAalG1Quf2SOW5QHULlxibWLGGottKv8lRYd1oTqAnUBGoCNYGaQE3gi07gJeDGV+L5ptng7YtutO6sJvCTT8A5bhNnuRFY7dM+KpA1aRZN2TRx26/3QcuZYBZAFYAVoBYz0FLdlsCNcVm5Xl6n3TW+NhSkMChVbm2NgoKEbgaEXDf2Q47Jl0Qgrxa4vQje2Gg6YWC77KYIwJ/GFZpBF/O49mWpz1dQHxm4IefqeIodMsoOx9jsD7E+7HkNFZJVbVRPpa2O9tFBPfahk/JrKNxQmPDH/UM8bta0/hFuEDaqDdWqLj+RGdJQTeU2TUnJOhxmrt1QmpBh+M7ecoYbIA5zymAnnQm2GbiNTZLMKUugtGnbld1TNtyuDhTs62QYUEetrrKUAuSYYVO9lVZJwC8E77sdVAo3WXw591wj1Iwqa1BJA/7n42eQZJUVwBO22YL+8+BiuwZYKEzAdg2jANpcKIHt+j4Ayqz8a2q1+Zxra5bbVHv5511+AYAGQCeIqRw3PpATfDkjz0UGLqPwMXdbLtaJnLuHjVqAvZ+28nI2OG8GdSOtnwkTVdcum7RDbGV77S2lbj2lfTeJn3/OuX34WeTd4Vi1dlfaf6FI7Jl7KIm4WV1R1QbohssbtpVex22WJyzTZmxVZKncvt7TYt1zTaAmUBOoCdQEagI1gb86gUtxwvsAnF7HemsvZbn91ZXUz9cEfo4JNIid5QnNXgqBSANZUotRAWdlm7yoX2lICdwMqQzeGPNleJWAIu2wENpQ0eY18utfa31+45/QranxINQCYEtVm9ed+wGI+KqB2wfVY5hJy3JS8D8zwtyQOAO0AWRbxPXVIq6Xi7hZLnkNGAKvLVU3bBw9xAYXNChCfZPtk4ABymc7xjED0dw+2jsJzg/6OPAvB9wQfC9LqVtKGdy/R5NIZtoxL2weswyWN3yxDdElBoAe7S9KFyAFQGr8wH0LNgoqAaTYfkrrJKESrI+YsTK23CJJ4GboRmspCh6kmuq5YIJjZ8CNeWoCX1R3veCJdtMlLKsoDvATtPL0jlRaYX3KlestoQBTKoJICyqKJLJl9NKeeXYcOYcjFYWwaUpdpnMD++Kss/cCt6srKdywP7Axo1SiAUndn/LnDvwVh3mcWVHnKKNQOh9LLKgW62rFy+IJH3NmpW02tJPic5YmgLUSUgOwqlgCP29gZjuqzxHOwT5V5sxJDUl4SQjYG1YNMw2n1TYMYKo5sUU2YZ6hINaKDx8zwEmo3ADd3qSlFDZTAjeoD5FrN5zjBdy+0nNi3W1NoCZQE6gJ1ARqAjWBLzCB972fOwdvfDX/BbZWd1ETqAm0CRigXYA32UcTtPE2ULf58fe1HocJ3BSu3tRhVomNUU4Kxk+La7tOGPgtgNvlGhsc7Ko27QPf7b5O4PYh0GaQ1H4tuxF0eGxJ5QY12zygvOLlasm2w5sr2fsmM9jnpOYh/ICyDUBln7ljCW9626dUYR/7QUDyJVpKaWNU0+Q9AvAfHwndbBEUABNcImCa4SIbpm2WTW3GEgO1mspV2ZuBDFBankLuqBpAAdx6/psz3JqKK2fsUHv8qGyPmKlgzw6XzJGjsolqt7Szph0RP4cRQ9Gl0gGAUUEdfi/n76ICKvzShmrVGo4pABLgliEXQCTUU5gLPdYAZWlxxH6xkTPbMsdMub5dqeI0R5UJGNrZVmpLKQCf7aMvKdwArGS5BeAFwNsSuOHfbpwlfBoUclaUGXC5IILZb611toPEMevNmWmY1WUDcOvNIKgeFGr5y9mFCN2+mXbUtAAbxPFct3owAW0vphC01ZqkQHReh9WOAm5SJWJmgLcAbABtAG9UuDHH7apZl6dZalHA7WN/I9XtagI1gZpATaAmUBOoCXz7CXzofd2fvef79qutLdYE/gNNYFSsGWJRNZQZ8Px8ULV9E5jlN/UJ3Qy3/Gbfa2iwMHPlzr7+FY9Rf4MsMkEl2wgIBdkM27Ts55Doh7eUvvTL14DIwE15YLIYuiVUAKnnWsGSB0Ub3qgTtq1wQRbUgoAAcAah9bg0xVECN0Amq9mezT3J2wuzPTv6UA39lQw3QCqAtceEbm6cRJ4bQI2zx2RjlL2TbZUGbmPI/hbtkLBgKpdL0MPNqgIespn661m4kGUEI3Bj/hchVi8FcL6WQ/JpQ0XbZdomR6jkcgNlfcHyqfwvUbVswpzJ6mhbq09mQCC3g54BpAzmx0nh9WFNBFdoUUVLaCqjbLM1iMSMx3w7rmNonLVVkhbjvW2QmW2W55DtmoKFmo0LFKDWYwECSyUS9KYCEMdRBQJqLLUl1vl47ZjSdqsHM85LrMPnvdt8feyozMxj77IM3V5qsvGXwljYoK8L3DmvrR2bFLpRHefb5TlkuCxFpLL0uK1Uv/ExCjVhnne+vTIG+5qgnGOza4NuK5ZY8JJNpVdXzgp0w+wnUPCv+Lu57romUBOoCdQEagI1gZpATeD5BD4Fqn3KbWvWNYGawMdOQO/rz1RsLynavhVw85v+BlN6XnsXuqbi5tLm+r3WmO9/uxKvvwd9RcBtQ0ung93H06eprgbIBuUVlTMMAtS1A95BCwC6aHVE+H7CNqhmoJQBcAMMA5iAWqnZH/dQuAm+dBCQUBNyQQDObPhU2aYoxPve8jvvSiUAgH6ruLu+iV9ubuO3N2/i19s3amFkPtWK0AwKNSi03BbJHK7NpgX2Q+kGxRttjVBzJfySvTOB23TGNVHFhdysAXoZ6ghcZj5XryU4y1frGWfnCjdsE/ZMlE9AOYZtM2+M61crZcspA1iCigtACSouWko79IO11/lxPua2PCKXr5csAAoCMqs5VaAow/lH2+kJM1GLqiEglXhQuGXGnYCbFXiyXQJ6GaZpv7v11mUAUmpl+2se9BFsYf0uPWgqQEBJlErMAf9gaU0rcyrrbFG1wk2WWLWdju2vtn0mC2z5Z5c5GKPyzsoyXxuwjuUK7XxIq2lXraGIY8x3018jZBNV4QiPjUs4hvw220Yb3EuwZkVjywuk2k+/TGG1tbrQGXbXqxUBOUH51YotsoSogKcJY0vh9rFPtHW7mkBNoCZQE6gJ1ARqAt9+AgXRvv3Ma4s1gZcnYIh1Rlq+07A+AFGeLe9r2Vz/bNcv1/gy9XkVwO3h6YlKLkAkq5YMFqhaSyXbqL5SXpfAC0P4oaAhdEOwP1ROUn0BdFHhtrpqShm8cQdwc5smoJsVbrAXQvFGkEC1IBQ9upaiEFbRDt7EGfS1yw9bSgFOCNxWHw/csB/MlttuORtAIQT2sylzA+AmW2OzT0LFReDmxkkF/Tuo3hluzqXjWnO2XndXImV2XYJM5pyl+soZY2yGhQqNKrcO+7rCTQH5VpFJwYXjA4VYl67ifpStJoVbUxXmogyQCGUye2w8qS+/5mNvdRmLHVKJJ4UZtnPiWqS+w0w1Y2apYZ04p9Lyyu0y60zSUR9mr0E5braDKuCVQDLn4yw5AT81jrqx07NRcyfmAruvFJrKyFvE0oDJpRaZQWdQJjCoYUn1KSjof4/HVipRAWR8bqjL7DjeST+PZVUWcDPc8n1ZdSjV2nmbDc+5VNj5mI2PX8wfdu/5HIgt23QT+Fr5ptsAmMMKrsev7aSA5QXc/uzJob5fE6gJ1ARqAjWBmkBNoCZQE6gJ1ARqAt9jAj+QpfRdvH14pGJrBG4tX8xQaLCN0kaXkM2AzW/8Dd/wYwZuVrjdGrhdX1MpM51NBaTYSGqVmwLsCdxodYPqxtCtA7cG4CT3aaofbHcEbz3DDcBtqVyqj1S4YT8BfwBjaDskeNvF0xYh+CpMACMh2Ekb3mibxFps7/P9jLZJo6NEMwlopExzoD3mfBiAUgu4T/jToNsMNkDlx7k0QepBlS0QYuX9UiGWWlHMpwM3oSzbJA1XDVYNb3BcbWv0z48NmbKkqkBCLapStxHSWOHGEP9UuEFBmEATKjcXGChPTSudtZIB2RgF+br9su9bb9xkGUHCKkBQQqZsx2V2YM7GUNIAjcCNpQm9BdaAydvEgR+32VWAtghTfpZw+OUgx9FWi+NjpZlBYldnjsCttyfw3MiL/3JpYHsO3AQ4kTbngg/bbUdwalssH0NZHLEgqJaqDWrV0TZdCrfv8dRR26wJ1ARqAjWBmkBNoCZQE6gJ1ARqAjWBD03guwO3f//jj/jHH2/j9/t7FgCMwA1v1p3FZuBh6OI39Fa0jaCtwzchJNvSANdg1zRwQwA7LKbPgdtOcCtVToBVEjUJruBzFwvw8yxF8G3GAHqDtw7czi2lv97e/aml1MqpVniQMGidQfsAhQAtBlbLudRmDNhPtZiBmxVqhkiGV5dmWEMYQzfPXZlpDrzvSjOAIW8fiiTmfaW90+o6q79oI01wqvkIXEkNlu2hqc46Vy9KbeefaY2aQ8MmWzqzYZVQBzbbLJIw3OnQSpZU5IxBzQjABpC53m5aAymAK3PI3KCJbeW+tusMUBxnZkjoc0bQLZWAmA+svlC4GUZCGddgpGy2+B9+zoUUoxWW519mrAm45c+ksq1VQEurxplwXhOAQv1KkI5NdmJYP1GmMNqMG3BrCj0Dt8zYS1gKlaKz+JqijsdPqkpDuA7VErgBzib8HHP7unZQ0BBr9zGUSlHw1MfTzaxlKa0nu5pATaAmUBOoCdQEagI1gZpATaAmUBP4USbwXYHbP9++jb8DuL19dwbcoDJC1heA25l1NBVteIMP1ZkD4R3CLlVbfj3z3Ajc0pJnO6nsnApgx9cugRsD/gFgsjRB4fVdJdSUbgnfuspqsJmm3dT5bgAkL5cm3MXfkOF29/4MN4McABmWOuykwhtVWIYzUppJUUV4Nc2Mrcy1s9qM9r8h9+xSVaRtKt8Mt205ebQJpu1wUE7JainIhu1LaSYw02Bf3pezz9wqaiuoAZrAieyQ4/Hp8+wUAAAgAElEQVTU8TZwk6LP23Hml4BSt/oachmyyRapMgkXINhO2WbKUgkdf2W5OWfO0NVwUde2mII/yabrdQppEcgCeLkUIoEd22PPCg0E9wCMfd7TJmybbirjcL567Q3y5bnvn0sq2RSXDYiOhQuD/dTts7BUc8a2SmMPCOtUYiC41YEb7sLHCGt36+1oSca5Y0u2f/FJkXgB3Jo1Xse/laNkwy9UiYRsM8A2QWVC3tynAm4/ytNKraMmUBOoCdQEagI1gZpATaAmUBOoCdQEvgNwWweaNf+4f4jf3717BtyQ4daAWyqhmprtMqftArA1tdtQmoC37nhjDivaGXC7uSF0G4EbsrNk60vgQuii0gQHxBvmNKVbwpQzpdsL+W5uKV0u31+agAIFQcDz0oRuz4MKarC9JnhrarVU20lpZjWTmiad5+WsOwE3Z5L1lkdn0jlry1DT+WmGmlaa4SHkvC0okzp46/bFl/LgLq2ko2oMMAnKJoGrblfsNmEVJEg9JvjUtptf76BzUJZNlWnn+RDQ5HagxBLQlNLLsJXqsTwPva9narzcPrPMWByQBR6pUBvPGwHJvmbCyIsG0XHe+D4zzDIbzzbYruJjlWxC0V4eYZDZZjTadROM4r6tGpXKT9lzVLhZRZi/H9kem+eU4ZZ/dbIwIeE3wWxrtu3H79Ki6pmo0EKqua68G/VtWqPPK2fI2Z7rY4kZ+T7rV3pNoCZQE6gJ1ARqAjWBmkBNoCZQE6gJ1AR+hAl8U+CG7LHH9SYA1f54OAdu/3z3jpZSAjc3RWbWV28eHVVtAA0CMrIdZmHCANv4Zh3qmPmcDaUCbiu2k959ALgpQF8KJzaANhvjuYJtzG+zxVRqpouCBVpQZSd0acLti6UJt8x2u7m6Ykg8lFgO9gdM7FBEwfpuVD1AleS0/IRuo9KrtUgmDCGYdCNkwhhCC0OsrFsVTBlaXwFpsqDCsIYQqoGZzLCj8k+WR4OdsUWWsI3iL2egJdAZygAIo6zKy5IGKr8IsrTNDt0Svhm25XYFQaWCc3nBaAMl2EvwpAwywDW31Wq+/pr312BVrZ2Cmi1PDcCNAE/tpYJFXqduN2bONeVigq5m3x1bURO4waaL88eQyWquDjOl+mzrTFjX9n+wwY773UBsKhelUkvpWyrOBLysJhxAalpKtYYsLcmf7ZB8sAH7TGlguDefGrhpv3xGpaU0j2ODpVmuYXUh2moLuP0ITye1hppATaAmUBOoCdQEagI1gZpATaAmUBPwBL4JcLNlb7vdxePmHLg5w+2f9ypNMHBDcQIUR7YRGqoZsnXY1t/oAzg4+8qwCHDBwA2w7VOAmy2bAD8ESxl+1fLcms30z/PdAFuYQ7UE/NM63tzcBFRtv8FSentpKV1S2XQG3Jiflpds/VTj56HZEA3ADKN8oAnYLlpe8T0BKFsF0/7oTLrMCCNASkhmpVuDZu2xZBDmdsveculjYXh3CcxgtTQUs2LtEvZZ6Wa1njZ72RJ7Xg/bSw2sghuuCWnSumg1XSooabvdY879/Bu3KzukG1UHuEjBmVtBiRq7pdQwc2g4xcQa4EslXVO4Ed4plw/gVXZOHSfDUew/KggMu/q2BZp9W1mL0/6a0M/KPsPBnoGo7VohqPPeAFlQNseW+2co2yGjIaaswx0Cjr92bSOmum2w5RKdnVlL+2Nr3P9xDrbXlqW0nthqAjWBmkBNoCZQE6gJ1ARqAjWBmkBN4EeZwDcDboBClwo3qNr+/vvv8fc/3gY+f/vwQLspVHAIroeK68jcL0A1X18o2gbFleHBCJbwZhwNh1C4fS5wo/1yaB3tGWGXmW1Dk+lFvpuzxNCweL28ipvrVby5vo1fb0fg9icKtwRuLD7IPDcDtw4ae6mAeyQb6FIoVtoodTuDoznLBgSkBKqkGjI8Sc3TGbTzSdxAT7ZPvu/kbscnb9C2lds9h0lpebR6CjA1gRj3wiosb6xBmr5m3X/aODPbbcxTI0m6gJAtk6w1qXaF1rhNrtW23WENl+UTo812zJbryrpsbx2BW+4rtkdgnMo2Fi+kJdU5aoTMqaZLwVkrW+DPDS2yTcVIUCeFqBWLDbwBLlvglq27blmQalEfvQ01/21Vnw5Ofl/KtwZr83vKc+v7Mqrb8PWmCswHHS28Z9Cw57b5HNJNz4Hrj/JLttZRE6gJ1ARqAjWBmkBNoCZQE6gJ1ARqAj/fBL4JcIN6BtlYUrit4/5RllJAtn8fgNsf9/dxn02lyHFDlpZD+0cFTmsqHe2Nz97w62B+SeDWuIrhTgvnH3LMpm4t7U2mzvyCSglWUVhbYR2Fws0tpb9Z4XaR4UaFW9o6qYayyq0BN4X6t+ws2zUHMEI7KvO1BA6b4ozNpmnrG5RTDVQlwBjto43GDI8V35+/1+Fc3igD+AVpEghSnXZusRxti1pnV02NQEhfdwZZv08vyeuliooW314yYJjYWj4HW2T/eZQf9KbQBtrIKrV+lzWMjIc4yqrHRFNScgF89f3tx0DHs6kUUZjA7XaLNJVqbG+VIs+5daOltFtAOxCDapCZb4BuqSAcVY/4GeW1SYE22mAJr3JbL/9KzPmbzHGH+mxcduD79fdGu+uYv2eQZzhqO3K3DE9ZODJmE1oVN+5TAbef7wms9rgmUBOoCdQEagI1gZpATaAmUBOoCfyoE/gOwK1bStFSCkvp33//I/7x7l0AuEHl9vi0jqfthvlpCq23qs320bSODkCmvcm/mPTXAG4EEimmcbtnbzE9z29TSL7sfcvFnMANGW0obHhzA4XbXfz2y5swcIMKbyxNMHBzxphD/AEw3VrqxlGqpi6AG0CKcsjUNspbZM4YPnG2nBVEVgzZjokdvVSTXeqImgpuUJ21hskha63bMgWGmjoplVPOG2swifui9bK11GAoVVMNFrG5VPbNBvXgihyaU10G0WGZs8IS6jk5LFVvLgDw6YQ1tfVnO6vD+g0Yz/LabMO8sOx2hZgy6liCAVvwcIwM3bAGW0O7nTnVh4302QLa7cBYMwAVrNRWuVk5Ztkit+2MxLPHkRSQBpMGjF3FaAVbVxmO+zRCzwZN85wzQNVjpaspWyPqUIIxwlhDYe1LV+0Zpo4Zgj/qL9paV02gJlATqAnUBGoCNYGaQE2gJlATqAn8XBP4psBtt3OG25pgbVS4/ePtW7aWNlvpZhNb5Lgxs2wsR1CIf1NVDZbAlw7d1wJuHcTos2a3y0B4KXj0deZwzWexRFvqlaytAG6/3CZwY4bbHRVvBG7LFeFcK00gNBMgEXBTmyYyxgBrnDHncK3RbekWzB3yyA6HZgXE12lZzDIHAbeeRyZYlVAqZ8z9PP9PAjwr0fIGqXbKKLBUZal5tCnEhpw4QyAp3GjCNDqUHG+wtvLYZ+mDrbLclyFqfyyE6Eq0jgndaHoJhMbgfQK3tMjaCjpm0T2/D0HYERq2nDK2o2YpBaGgoBX2Ra2ouwRubmQVHMV+EUziREplIrfhggunqLEcpGe04SgBTiEDsAO3ETBKwcdz51Ilmqo1A7c2o3YODOrCIestC1+75TQhqWHpmOv2DLjlEfY+jLDN5yfyD3tpxAV0a2UZP9cv79rbmkBNoCZQE6gJ1ARqAjWBmkBNoCZQE/hxJ/DNgBtA0Xa3Zzbbw9M63j4+ErD9/Y8/qHITcLunyg220of1mplvstsdCYuc4dXtk11t874Rf23gNoK3Ue0m2KJ2RwA32kkXi1itYCdFYUIq3O7u4re7OwK3u2sBt9VyGcv5gnZA/Dz2F4DE6jYp23qOG8CNLICNT7VxCNQJzOFa1sEgaBFwy4ywzMgyT7Plz8Dlcr7YnuHZWSvnRS4a4E+HU+dqrDF/i+wmFU7kfCO0S1amdtUOW9Vi6ow1FQVIFKeVSVk4Ux6dZ+PGy2k2lPo+h+ZT7KtVgy3Pjo2m3Xopu6pA2FiqYeA25tO1LDXW1/Z9w/7o2EDJmS2paEtN5RmOuTPgDKzcGHqepya1oOyjlI+xoEPAbS47qu3BqYAEgH0fcFN2nODnaN0dbaM85lBMNnCqM6RbXX3GXADTVO1ZQSnlIM+yZ02oXAMz7LQvuIwW6DHzr+ykP+6TTK2sJlATqAnUBGoCNYGaQE2gJlATqAn8jBP4dsANOW4Ebtt4XK/j3eMj4RpAG0oTcA3FG772Dm2l66dYQ+W2MyxSttWBwGhQuP3JUftWwE2woWe5Gbi5LIHqNuS3NeB2E7/c4nIXv97dsa309vqadlPYTglLEoLRFup20oNaSQ1MAN/wffEUkSkpswTflJ+3j20CN8NKgypADSmHADdSSZX31JVVHZThTi/hjYCbjom+ZxuoDo6ho+HdZX6XM9msEMPivc4R4lyqsQxg8XXejuq4Cedhu+wIZWyL5HomU0I5KeaOAT0bYVaCKRR1NAiUUMmFCrifZrnlfWg+VjOO+WJUaE0Bvs4Vbtq/VLglcFMxiK2e+lyqOyn+AOjwBazd++rT33DRcA2QyipJ57/53MB4APpwTmCbPR+vZ+ZZnTfmu+nnrc7T+lvWW2vw7Tly4/HG5wKkfXZWsrXjknl3vbhDwBrn53KxIES0ym20l445bj/jL/Ha55pATaAmUBOoCdQEagI1gZpATaAmUBP48SbwzYAbQcL+EJvdNh43meN2L1sp1W1v3wm4PSDH7ZHFCk+bNQEdQJ1yrvCGXWH2l42X7xvttwJuVreNLZiGbU3dlnbSWzSU3tzwIlvpLdVtUL6tANwWCymToHCbCCB14JZWUqvWXgBuLc8sWz0/BNwAKwwvmkpI5KzBp/NZ27yZ+jbmwaXKrAE3Hw3dlmH3qbLCT52pwFIpZxuocQ0BXuJDf60pHJ1Dl+UCBlMoJ5CSTcDPoM/bthJNbZ8J3PI+CMyoxkvVWkI834cz3C6h0SWEM+CTqk73t8iW0TNVWubRuW1WOYUJ3JjnJsUbgSXOAQC3w1DYkHDRk6ZtOVtJdUwB3HAeSSXZ1H9ZXEHgtuuW0l6eIOWjM9Zs2z3PcNOMqaxs54kKI9gxOob8DedEK1FopROyMBuujqUZVhZKgal9oWoP0A1lEFn2McLNH+/Xa62oJlATqAnUBGoCNYGaQE2gJlATqAnUBH7WCXwb4JbgB8Btu99dqNweaC3F5Z+wlAK43T/G/dNjPDxB5bYlpBuVbs63OrOWvucIfgvg1sPyu4W0wzYpjahuYzvpKgDc7gjcZCsFeMPXWZawXNBOOsITFx88s5RC7Wbghv1/QV1mhdtLllJbUQ1lMKtmXUy1Hr4wArcOXhSu31Ribh/NAoR+ONSyCbWegd4ZWEmFmFRpzoA7B6qEMlR4ZVlGbhjrH8sNCChbcUK3lAJG4cNWU0IxKtxcwtEValZXWTVHm6ZhYWbp4XujTfWQTZ9WhY0QiG2hI3AbLLdu793vdy2zrZdjGLjZKqwcPwG4zLobZg3YSLCXa0Vhgs8jr9UzwL3gvMFj8QjQl8BUCtIEbgkfAT7PCyRSRTmo+tz46vID22ZtDeZxT0svc+mGcgQVXUgdSVss15+wMm+H+QFC2yILAOfHh6F0WUp/1qew2u+aQE2gJlATqAnUBGoCNYGaQE2gJvBjTuCbADcqW/BmHvbG/T42ux1BGmyjsI/+8fAQb+8fCNv+uH9gcQIspwBusJ8+bTax2e7YWiprZG/dvLS8XY75awK3M1VbwgKquRhYr9B6KHNWS1yu4maFiwoTcIGFVNeruCFsW0rJkwoewx9luL2vNAGWQIEYfxiK4d/PShNwLAZ4BRYyNpSOLac9j8tNnr0cwbcToJPCzXljgChjc6RnYoXXJBVvtm/2bD4ioVRPCboNHLEH/IscZWupINwU+zET1GuZYK1IYABuWRTR2l8zi6zZRBNYGQxJnef71XE4z8zT18afN/RqpQmZo8b9dc5cHgPbg6lwy0w65fUpn077j33S44fALYGhrJQ66lK49bw2lyb42OqIZH5fnJgbB+UoG1GHx6dsu1auZX4gzi8OVdtzfp+z3pq9Nb93+Rj0cRfgTEtpNsjqUCbwHJSQ3VaK/EPBQ+a4EV4KuM0xh1SBFnD7MZ9galU1gZpATaAmUBOoCdQEagI1gZpATeBnncA3A26GRrBGApoBngGkoUDh/umJgI2gDfDt4ZH/dnmCoRvspQBvtOEZvGWb4xjcPx7MrwXcnBul8HypuGxzE2ibU5UDiNay265WcXO9ksptpc8B2gDiCNsSKkhxBrhBg16WJmSo/iHB2xHqNmW5OeDfFsyzllKAGv5M3i6hywiOxoy1y9kR2iUQMVxrbaOt2EAgh0q/tDoagDjXjAo3ULFUaI1B/rZpSoEmKGOLYwdO/WveP9saBdxUGkCV3lCa0FpDEz4SGyUcNax1y6kBGQEXwZBg5GiHNRgzfCKsAhyLI9V1Vu/ZanmZ4TYCN2THuW3Wqk3bh/1vq8asxvP8xqZSWjlTSeevY962Xo5qPE74BOCmxyCAm7cldZ2A21mGG/PszjMKDcrG+TaF28Vv0xGGGWQ2K+pgKR2Vb8yGSygHyCYQrRIIwjaq+WSXHcs3ftZf5LXfNYGaQE2gJlATqAnUBGoCNYGaQE2gJvBjTeCbAjcraajqaUq3TTyuN1S7IbfN8A2wzf+20g3ZbyhSWDe1247QiYq3BG+GLWMQ+2KxiOvlkuoyXGzphLoMNs/pbKpyAQCsBBFQ4eEiKNEVZE2llXY355MBbrgZsqvalsxkwzZwscLNkA1fA4wTbMsWxrQFjhDBEMpwZCxQwJrx9W6vPS8sMOjs4fgqVWBRQJIrQ4tWoSktUwNk7b4J2HphhTDMoFAicJsG9WRpdxREkRqJMC7bPUebZgNfLDAQWHNpgR8uY1aav+amTCj2ZEdM4JZrcjvq2CbalGhpKW25YlDojVlzqdgzSB1VZlKeSTN2bmvtjaxNofUsw03Q0UUTo8LNANHgq7eAZmZagq8RMnEVBG4GjmpkPc846y2tPpawk9pm7O1R7ZbnhYGbj69Bn0GZ4a6BGw+51Xjj7zjFATblIR+XuV49lpBROCgE0056BiwB3GCzngO02U4qEOrzqBRuP9YTS62mJlATqAnUBGoCNYGaQE2gJlATqAn87BP4ZsCtQYZU0Qg0HAi0YC9dbwXeoGYDYAN44+Xxif/mZb1uFlP+DLPdEhwAvFntZpiUzZFfArid5bQZtlFpIysfgBlAW1O1XS3jetlBm6GbrqF6g6ptwZ9psA2wKi8Gex0uyWJIOALFGm2HKlAAgGuNnYRoiUOSiPUW0f71SwXZ5fas4OtALUFdFhLY+qkMrrQEJqTjrBIEWU1mGGYV04vA7ajmS+SIsZHTUrYsQuhZYrZH9qw3FiGwaVU5dPiPQE8WBgzW1wYzkU/HPDgruDrAEUCScrErxGwpNWqUZXfMODPk8/zOywwEvpiLR+h56scwlWW9eVWzkJJOP+ScOym//HWdIS6CwPZbUQUVf5n3Nhwn3A9VonjsEFbnZchzM8DM5aZ6UfO1FRhTGMGcj/nlL9XWZJrniffJzbpuuOV+JJQ1mMX94/EldVsq22gnPVe3FXD72Z/Kav9rAjWBmkBNoCZQE6gJ1ARqAjWBmsCPNYFvCtwcyK/w+57pZrXbZruNpw0uAmu2mxrA4d+X4A0/w3w3KnYMoGyNQ65YBALkP1fhBihxSHBnuGCI4pysZ/bRBG3Xq65uI2iDmu1qKSiXFjmDhN5uKZByCRBG++QzpdugTHLuV0NCSZ/GbLZWdADAlaok5dG5YFLqLa9BQM2lAy5L6NDJmWkNpLT7SkVby2wT/NK+CgyNmW3K+pPCzTZPP1ycA2gFYweBAoy6317MgDUb9DhPjuBx+Lrvw9uwcgzXyidLiyihXVeZAQgaRPlc7nlzHYa1DDfAoQR34/5gGwanhHYJis8BaQduVm129eHzrLwzq3NTgCnDrs36eKIVGY8ZKkTZijqoRLNJdrT9jnZPKgZzAAR/eSzHctLx15zWJNDos2YEvDy2g0LubB/SKjvCNtt8tW3Zrgu4/VhPLLWamkBNoCZQE6gJ1ARqAjWBmkBNoCbws0/gmwI3veXvFkRDNyq12Jq4JzwjeNtu4olWU8E3qN0e0nJq6IbvPbFUAdANbaYCb91meuAGZ/NZrBZqCf0USynWAxg4whe/8WeA+9w5bShFuLCPDlZSfQ+gTaUIAHSwn0Id5xbMMZPrJXggG+hYFNDVbgq+lypM4CexxvlVfr2rpQhwaPEzuElkkuH3DuQXsxOcM/TxdQNIAzBJ3pb3O9gsB0upCwR0P1i3z4vn++HMOEK4IaBuXBeBG8EO4FKCRC6kQynbKfU146F+W/ysFWqEeFTsSdXlD8/58t9So2l7QEANGk3T6npxPxq9jiGAl/fNFleDxTPw2fa9lxd4N2zB7Jbnvi8NnGYWX1O4AVJTIZn5gLZlp3IN5/olwDvLbDOsPWum7XNtQxvmLeCpM6SdX1ZNDudd365Uh85sa2A6Mw59bAq4/exPZbX/NYGaQE2gJlATqAnUBGoCNYGaQE3gx5rANwduDdAMb/5H8KYMNTSZCqIBpgG4datpt5w2tduTmkwB6fAz+HlaTQ8HqobQZHi1gMrtKqA6Y1PozQ0bQl/KcHOOmxtRseamamNjYrePAqSxFGEAbP1zfQ8ZbVC0KYcKoK7nT53lcQ1g56XTxMCItsPWaCk1mL+m25z/9JnyyJbGnH+HIsmLGgwZkRS+aGWbPr/chu/HNsFkT01lZgukQYrAkOyovMdct5V8l2BN31d+XDuHziRTslV28NK0VE2NZriXuEfbzTuz/XS0agp2Sd02NnNazeZ1256b7LIr61KpSEjkteXBaMeyFRW4AVbXOeVuzRXz1NGxHLF9npl7gzJy3J+mJMw5M6/wkMUjKB+hws3W2N6EyvIOQEgr/XI/aPs0NmtNqS/p24Zj0PY7VZTDPhjm6rgkJM2Zu5HV1t7WAPtCOceP9au1VlMTqAnUBGoCNYGaQE2gJlATqAnUBGoCP/MEvglwa4DkgtJYoeQWTOWTKdutlRdsd8x3ew7elOtG5Rutput43EDxhlIFwTqo3QASAGGgRlstoUQTdANsu70Abmr9lNpOQEI2O8AL50jZPkrVWqrabl6AbWegrdlHZ03RNoa9X+aneV6jMqnBIcI2QZlWGgD4Nnz9jEolxLvEIVZQ4bqxD/lLE+pcArdcVSrd3vegadsZttsgW6qaLi2ztqRaydaUaMNG/LVzltjBn6EY7vuCN7Z7uVTljfugnxewM/c0FOyAy1BMP+nsumfrHQojpDzrOWpWpDWLbhZEECY2kDnslwHUCAc7dWu7cGmrHGfetymVJCyxyP5jaYItpU3dpvOBhQRuAs31N3B4AdzO5jges/zcEC2Hpq+OJ+TFOSUrsGyiVu4ZvJ0p+QZAXQq3n/lprPa9JvD/s/duu5UsSbLYIll7T2twBpgDnAc96J/1k3rQg4AWoMZM9y5ehHA3c7eIzFxMXqqKZFntriaLzJUZaXFztzB3NwJGwAgYASNgBIyAETACRuDjIfBTCTe+/l444qr4KeINarVRIGEUShhKNqrdRkjpXFhhKOH++zKqmZJ4G6TC+DPCN7OoQYZ3/vsg3P72t0nhdj9UPlGIAH9H9c/HpyhkQFUbw0NV1UbCLSuSUtE2VG0Zdjr+DvJiVOpciyLsEQXrz3bDKJV0E7JNc7UpsTEltA+x2jYXG/unVEb4wRGBdWY4kzxhCGEl0Ee+uDnXXJNYQWjJLzWctSNmu2VVpEFCRdf26T2aTmzyZybYpPCDsENNikUL59x28sCVNOK9tU2qWEwCdNsnE1mVj5zJKiW1JExT8R7Nnwm+Qbh10Y0x7lOllwrCCM+tMM4es6l2m0nJ5M4WOndH7MYw0tYUZsO1/5lfr3IJQgXZFV9TWRfzYwpjdQ63M3PR1xgBI2AEjIARMAJGwAgYASNgBIzAz0PglxBuSaZsaZw5ZPIpE7k/ZPhbhomOaqZJvA0126hq2iq3oXZDUYX//u8MQ/3Xvy5//TWKHjxe7pB8PUi3P/+4/G9/+9vl30dRgz//LRLaawXQoWqLfyMv16iIOD4zQkNH4YMpfBT3GGRbqt668ugIH2XON03If5Tk/Uils0dQak41kjWZDo3hiMLLIDxvInumENGJ+mgKZScdV9wDYakrz7IrLYN8Tt+ZirH926/hqgg6FZKQ76EjqCMUk/5pFOStJWk/f9qKvH2Cbdsnc/smkqwjKAFTK7U6Z1nHVpIApFKODNT+e6HFR+wnbqvkl4aecs4xB93I+0fSLUOSGa7LAhSDaMvQZx27a3XUbNWWYZt+oiDvDZKlX9iXSqK2Ym/OyxdPfyYU++ctp36SETACRsAIGAEjYASMgBEwAkbACBiBROCXEW5FmjxHvEVS+cfLwwj3jMIKo6jCCDOF2m0o3kZY6UFhhXHdIBaGEz+Ig0GAjbDQCC0FSTYIt0FaPYyqnVIpktUvR4GDUV2UZFsQdf821HGDYPu3UMyNogxVEEGItrX66KrMOUsY7BKUyaIkhTGF5W0omw0t0lfId0PdtM+fLPNlR8JUV+wxQq1v2nv/vcm4ho5qurZVJXVE+mzve52tUtLuGgxHYa1778FQ1+4AoRlJNB323VErnmHdlAJDeVCG7Ubo8SiuEbnjUJk0yDYNz80CFFRjVkgsQjw3ira90TGRbM8ttyfHzA5xfHb+PNcC/94IGAEjYASMgBEwAkbACBgBI2AEjMB7IvDLCTe+zJGKKwmCrFw5krtHnrUorPA9CisMQm0o3Ua10kG6RSGF//7n5f/77/+KryME9fv99/g882mNogV/Ip/bKGYwCLdBWI1rENgHfiRD6/6QgguDZGuyDUURovLoHxE6Gqo25L9aCyLs0VQvUedcy0E2Grwl0fqJ67M31+5zdD3Wdn+/90YHcprdSvAAACAASURBVKX9SMgXjeWpzbuhlSeIwJXbEYbx2qevNXRDDja7tqP92r/TEYV29eqrUrjWnSkh2ypSFNuIyrYjf1yrIytPGoskkGgrwu1kt50m3fAik0JQSNorj3vJ/DnZal9mBIyAETACRsAIGAEjYASMgBEwAkbgzQh8GMLtkHhDKGEUCUBFxwiFC+JtkG73Wc10FFb4J/K7gXgb+d3Gz/71fRRPeKj0V5Gf6o9vkc9t5Fm7uR2EG/KaIUSNpEMq4v6QMFKo2qL66DZ8NJLNIwyPxRDO5Gl7c0+euMFzhN2JW7zbJc8RJW9t61pw4jUNPxvi+9J7P/fuR3Phtc+pqqdQ0inpVsUohLxjwYLO15Z50ya13ksb847Xn8XvHR/pWxkBI2AEjIARMAJGwAgYASNgBIyAEXgRAh+OcButfza/20K8RZjpULyNogp/DdKtCysMhdsIQR0k3cjNNhRsIw/V3e1dKNdGMQQSbuPZQbTdprKNIahDBceCCFF9dC989PYulHLj3sxz9VGItheNCF/85RAowi0nV1VD7cqvokpE2KYSbFmkYC6OYNLryw0Tv5ARMAJGwAgYASNgBIyAETACRsAIvCMCH5Jw4/s9R7wNAm0UVbh/uL98v3+Ywkyzmum/Lv8chNv375f7+/vIBTdUcuPPUO98+3YXOd0GsRZk2/gLhVoo1e7uLn9A4RZE2yicoOGjo/LoXSeWpyrutXna3rFffSsjUAjMVW5ZCZXE9lwEYipowUqgS0VQEtOG2AgYASNgBIyAETACRsAIGAEjYASMgBHYR+BDE25HxFtVd5Qw0ybesqJpVDP961+Xf/71PYi4QcrdPyThRgJiEGoj39rNbVBtom4bRNoIDU1CbRRZyIIImadtkHBBtA2y7mYo4RByd1Ax0WogT79ficB+wY1WtR2l5zsqjuDx/Ct70882AkbACBgBI2AEjIARMAJGwAgYgc+AwKcg3A6JN+akQmXRoXjL/G6jmunI7fY9qpqOIgsRUvowKjM+RiXSIWdLsuw2iLbxJ8JBqXAD4RYqt2/j7yDaviURR1XbTZJ1QdfhHtrpJiY+wxT4+m18az48j+mvP0b8hkbACBgBI2AEjIARMAJGwAgYASPwvgh8KsJtvPpzYaZaWGEQbSPUdKjbSLZFxdNRlfHp0so0JdxAwt0F4Ya/EjrK3G7O0/a+A9F3MwJGwAgYASNgBIyAETACRsAIGAEjYASMwFdB4NMRbgT+iHh7HKq3p6dQso3KpEm0ZcGEh8esdPo0CLcMIo3Ki8y5loniu2CCKt6ofLuWp220zaq2rzI1/B5GwAgYASNgBIyAETACRsAIGAEjYASMgBF4HQKflnA7It7W/G6Pg2R7Grnb8usg40jKRSBpJYRP8i0Jtc7LRiUbQ08dPvq6geZPGQEjYASMgBEwAkbACBgBI2AEjIARMAJG4HdB4NMTbqOjjsNML5en8R9UbyTa9nNaNeFGpRvJtfi387T9LnPC72kEjIARMAJGwAgYASNgBIyAETACRsAIGIE3IfAlCDcicES8BSknxNy1JPIk11r55oIIbxph/rARMAJGwAgYASNgBIyAETACRsAIGAEjYAR+MwS+FOF2jXir3wX7Nui3gz8VYnrtkqxq6j9GwAgYASNgBIyAETACRsAIGAEjYASMgBEwAkZgReBLEm5niLfXDAUXRHgNav6METACRsAIGAEjYASMgBEwAkbACBgBI2AEfi8EvjTh9nt1pd/WCBgBI2AEjIARMAJGwAgYASNgBIyAETACRuAjIGDC7SP0gttgBIyAETACRsAIGAEjYASMgBEwAkbACBgBI/BlEDDh9mW60i9iBIyAETACRsAIGAEjYASMgBEwAkbACBgBI/AREDDh9hF6wW0wAkbACBgBI2AEjIARMAJGwAgYASNgBIyAEfgyCJhw+zJd6RcxAkbACBgBI2AEjIARMAJGwAgYASNgBIyAEfgICJhw+wi94DYYASNgBIyAETACRsAIGAEjYASMgBEwAkbACHwZBEy4fZmu9IsYASNgBIyAETACRsAIGAEjYASMgBEwAkbACHwEBEy4fYRecBuMgBEwAkbACBgBI2AEjIARMAJGwAgYASNgBL4MAibcvkxX+kWMgBEwAkbACBgBI2AEjIARMAJGwAgYASNgBD4CAibcPkIvuA1GwAgYASNgBIyAETACRsAIGAEjYASMgBEwAl8GARNuX6Yr/SJGwAh8RQSenp5e/1o3N5eb13/anzQCRsAI/BoEnp4ur1/5bi43Xvh+Tb/5qUbACBgBI2AEjMCEgAk3DwgjYASMwAdE4E1EW72PHc8P2LVukhEwAocIPF3ecsbQS58PGzzIjIARMAJGwAgYgV+PgAm3X98HboERMAJGYEHgOadTfn9VxWbCzUPLCBiBT4TAM8o2PYi4uSZjs7r3E3W6m2oEjIARMAJG4OsiYMLtg/TtKTXLm0IsTr7oG4zU+R1e6ej/hHe8aqRfg+kN2JxE35e9BwLvOIaenZc/aEw8+9zL5dLXXJ9rrx7v79EXP/Uez5GUb2zMq/r6levgG5v6Mz5+Zoy+pB3vfb8RU/izowqP3yHHQYRIqnzr2TZux/TvO58P5rdi+Cye10bk0fqxzuG9687P88/ef8/O083+ex6b7J33W8ffhvXJ8XDS3jjXlvd79x7pB2vP1cX5pX3WN3t2fIxL3zRPX7KrnLv2XN+cu5evOjeH13Hy+j44P2de/4yf36un5tE7NOuHYvLB5vk7wPWmW5hwexN87/fh7eTSReT8gvJuLTo7UZ7CPLr+2JP3etsCc4zR+QVFjIyjNp98l3frB9/oZQgcGL86tt42zo6as2egnjFa53F7tW1jmg2n/WS81Wbcb8butn17995/3v67BcHxmuRJJ/rtZQPhlVev7Vgw211LnlkTzq8/r2zzr/jYbn8ta/BJR/Rq8190j4Mx+ZrxiEZdH8/vt0fvj5Er+/7OmKt7BGZJNvbOLHv0u+1h3Pn5pFicxM8XwnOvH0/3beOwtxbxvdev87hiWxIbRSY5nmetmBOzTMff8dr/2deDt9iqz7179AKH0JU+ee4+m76fmHftm/05dnaPPTEolkuu2QRrW44I5mEG6AudVbu/vLW7xBjWj12Mlj7bXLOuPc/a2flusYTL0nI2tyNMpv01SeB42Xh6BY6/3Ud2xq6MjWvza+2LeV/bAjnfa37uu/XrCdtZW7b/fj/bj99/3nthMt/nYF17N1vja0wgE24fpB+nCcqFCV/zd1c243cd1LPROPb13trXXQ9Gqm6y4/ujE+eDdr4bGbJroJ0hPfTEDdezrS9caD/IcPptm7HZ6Hbn0ns5WIT52NGquXPV6efczq+njf0TTmJvintk8jI3FvJ8Oy/XuXSO4Njd4Ke2bw2D3fXwp4xqbcv8focO/bRG7GDyruvzTwHh2YesY7T+vcy3Z290huw4Mc7jOc+t1a/uhxNOcrTxhQb1VefzgMy7QgBzfHbf7BBLtWTlyvQ2BSDayJvseMHRpvVQbrUXjhzfum5eH4scKyyyf/L92VfX+uyEHXNq4KofTxDW52/b8V4Ozwub+G6XX7NV2TfbPWx/Ld13Upf+3mn5MUGdBqvarNx69xzEawdMp/fhU8i+4P2XvZFEU5BHu3bEDyLcXqwc3em3awdYZWPnSjRzovi3fP7KalY9cP1w8Hht+Oxz8tQQ/KkX7R8kR/9Mfu3cqOqHdZ/DZZstZs/eqDFz0vfTJlyzEZb95hDOjb3yfgdzL+/C1SZ5BSawFG5iIZoW11qPztnGL2/9V/uECbcP0qOrw1IL05i8/HvGOTkyXk+/Z29KPbcOlDDTYrfjbCykVUxKWdB4mrlHuC0H5eda/5YTUW3r+D7+vZBvaIU353Pd8dOvOjhd5fyJjf4KIcDT0OmU/epLbA24ayqL43HDOT5skccSiczGo6hI4ChvNBn1AlC4iAXbc+/AIRSneEOeMApO99pnjI9dom/CUtYLcaxL4PAa4ubYAmrhzTOky4p5+zfXifitoXhMwv70efEDHrhds4Usfgn5dEYhfZZwC79tIZJe4DSuDt9shx9RU7I/T2T5CUN371BnIq8WQ311S/H5s/tR9tkeIZzqkfk+oo2jwmQZRyeFtvOs54d25/fctnkd2h5GlHrlaL8+4yCp83flEOA6xt3uJv32SMCE4mx//YBp+y63vGqrknTembNBoWB872HQa8rS13GvA0ex+vjY/nyWiMWYVDXo9uDrxHy+gu4ekaAYzIfq1wnHXOJ6oXh+Hi7zaodoV5K+9rx1/lzZO3fHxJG/sq57L1ijC2KMr8TwxOFErRGYf1cOLt5lkvz2N+k+0bFdvixs8Q1My5523WbOT89zZ3tg/eL1Vvbgdd6uPmzOQ6UBrxCNUxqYlwyQVpLH02rCr4cL8z0P/ZhXHzwu+1f5yGobL+v0G5/1EpQ+w7Um3D5IL02LBhajx/j6eHl6fLrk9zmx66u0fc8dKOd/WRLWa/OuOFHCZp4LC7f1JKCwvHUbJjIQC41quGWTC6JN/53bZJ5+63vtOlf67GOGfnPyeripboTmbQijjbc3t2jvzgbtReSDzJqlGRvlRBvuSWQ9xVxqJcq+IuU04bZHKMMx2Gzyh87xThtjXq2GAz2VRZWCvX5uc1NxSgBy/qXTzb+C4XLymKS/hoyvBPTRXNx3NmfjmOuFkKBiOM/r4RK2vj999wLFpgFy8LFnxvJMUM7OGz66Iee3RP2Ljb6POcPE3+HA43xS4qkJ5Nws+mVeHri3R8yuG9++Wksx33N4r0Gc26DoZDBfNiZtJmXDHk2yfM9h3jFE1/1xGa29BggGG+d0GWtXyMkN4Rb7+9ZyCFHaqZgttGtHenI01zZk/qa9eJ/NYd68JuY4YutvLje36wHZjIuSPWu/qxNIG6fffyyAQhRNVlCTZ7GewmC6Kdvh2jr4wSf4lebt2aqK4bBVS4XIcbQe/mB+CW2EvQanO9NeNPdBfnRrxU5jdtpvj8lPGLOzy1wRJYzg2O6R18bTVq0F+7pUmPukax22veTAolfkiUY7Pji61rE61JeDucV237vLSqyQCNO2bNbhuC/w0TER/bdvn236TNaf3fdWYkDWid394fNOyw/WcrHv4LPmGkF/dt0rl7WUB2fXIkP2DksO9r/Zf53XjmnM7Ph2RbLVHJj3lvXwcT04aEIYe5iGzR/12nNyzu2SeLX/R5vWNXOLCe39vVthPqp/c3NzuS0/YvjL9pWfm4Qm3J5D6Cf9Pp3b2Wl5fHy8PMYC9Xh5VNKNC41M3PnUKxudRqD+meWguc2pP7Qy1XBkZLNNx37PuVLHGc/EhJzINmx4tWnyXuMHdd8Z9HnNnZUjeeWc3IFO3Wz0HxN1bcDBcL+5vdzecjHpheSlTttPGjp+DBHYOGlUjMEhfkzSLRwCGHPbzbGJ4Lrt5NwJ3EK0TJtyEVrrtWpUYOTSYR/tinkOYrBIt57LOc5BlAlhnVPnEQnZcz5AzFKKFjqBY1znfLzFZtmrAJ2mvB/nOWYXnHMl4meDNadhkffYfGeST9pWTsVKguo6IGvKRKauyvYmI6eloJa7PcN9XQ9oUMzrZTkDkzGxnCxOhwlKZsozvhhJvz21FkN6kNq6rm+W6IXNWdiZGlcHBPpmwdNNTBVuG3LqerLuvT2UirAex83DpYPPd328PD70eF1P3TGLW+HDeTz2w11ndt1jOeZ7T659S8mFA4fjyKmYjPCtecBteht7Wu8+GxEz8b/MsWl95vp3wOyta7kclOy9y7z+quHfBwuTNSRneHkAk+N3VTlpbjcdl9F6cQq7D4cNgbU1+nbriHx28n21VeMwmHtr2KxiI9IUVHUbv1/WxD5I7r2HNiFPfznVq/vqHssav+7N057c43ImaObD39WR3qZ16RHVasteneq3coid40QIt1q7cr7n/r9V7dRdD0jy1aFe36tOz3dCR2bVTNoDGZ1NElsO567sYzUusCbyML3a0tK5OssYc6V8lOVQ8pD4313jlkOO6TA07fo4RMd6O4gCjbb57HPy4zkBepDce2SKR9TOXVpeYyDXzfbN4OapQyuEW60dIkyZZuL2XGl6cI/R7SFUre1jrArJlFf2nqGHDqtfob+D1TAL46b2Mf/q7NdyvB7ObaXcF8JucwB21R69QnRPh/U3l9uBCefWuKcefGGPfAb6jzd0f2CLTLj9QHBfcutpssLxpgP++PhweXhIQ2a6Ls3hTf6DdhLVxJwVa0vOVTGoZ4cx54wYjSArwjAI42o0IYnBQQqq+RyfGxMQkzAn5zBG6ZyTCCEBsigjcu/P0E6CKSdi8qMp71Vt/FN40RXCTTbn3JRBuEVboXTbnKC/pHd97U9BYDnxaoVobvBJWiuhpaqJ+fRJHcdZTSFvUpsv5wdVkWJUiyUeG3eMo/JC6HWmof34eHl4eMh5jrmUm2uTbJeai80zR/tqLtLpF2lB2JZjTOffbAcJN3E+gighcUdVbbc1DQ+8695mWoYw2lukdf67/6CN7I+VoNkQ+kqC7vSGGA97jk+RIus6wlc7PEVdlRF9Gk+fMZ4HwmQ26OexMBmOP2Uy/NiHbJzucBRlnpE45hZFghj/Zj8tO8bsjFIBHZ9ZyFeZRLmd7O2DPeaKkDlhBCJKaSFUsJfVngR7OZxjzN0iy9NhnghsVeWMEE2QMYMApxG/plsoEgjke/QoHXasIuUMyBhug7w2Wqh6MzY0fWlxOHEZyYB55JC8X8zmVYVDJSyWnWgDHXbcsPpaQ/g2zjOVLa0uKnXyRt3fa9xEWpKUmE7gJyui1iMeINZeUQaM2CIkKYixhPQo/nTmb27uLnd3dPC3e8Jnd+5zXLdivO3UXAMeZD0vg1Dnq5A5vY6Kk4exlYTNYx3kHOFW3TKeW3vBShLJv3MiyQa66m5pF2AvHNeKak/nl/C2OSOLXNNZNO+HdQA974g4WJ/tk7VQwHzI1U9PMwGO+k4kzIYsnghQHrBR4Yb9ejk000OH+e1oxqgdnwt92DGY49OBBtehI8KN/SjrQ63zutbInMyp2+tVdgXWV9rytO3Vp/kCYd4/drd/zd1nXzV8QwhIYr2gnbs5b2mb63i+Y9zvHrDPwo+88rrYYkuky/tOth2FGB39lKaJjPs9YczGb+fJ9HZv1TVkZuTwHnUYPqtRazqXL7voUGo/5rtdwWTnYGw9PChfXuZTk29qW+xp6F8znr7GZ0y4fZB+jBNChqYEOZAk23DA+XcYhbMCplcr3cwmwm1zyr+N+5a7dOJhnrwX4TYMSDg2dJRJAmIhfcDpXOXpoINfzgUdfpg7IBb6VI/GRnfK3iY/OwYzlT+pDjTopIw8ISKmdTUXieE0BzFxd5cqt9qoWz770Uqaf5Ah/OubsaimUh065sxDzJsxPqf5U6oJNQ46j9o2/E0ceBhzuyQLiKbJKCVZJfOKv0/nZRghj5f7h/skBuukO43GkG6P/+qUbTFyQSjSESryu4zm4QQ24XZ7O8a3kAhlHINE579rf6bhKqFbNGRW55trBk6+kuTjqf5KtjVJU6G+i4Ey3mWS5S9HDDTM4kS8TvluOhJM2yfrYYYFwcBbksHma6uTduSwiTOFtaKNEVkzaPz/+lnyLi0g4UaiYozddLxzrjXBTQamRnv6rnIaWyuyHKYk6UUXioQbx2Y6VuwjuFnzqFiVIJPi4VjplmNivjfJ6iJUcmhwApYyZezT88EZ1bR4FSjI4t05VjAnMzRDuiaUuJ1OoiSrRSbhIEpI8Pj0jvpjj/iLPbSINyAJ5yKhb6sAtvo0buK3cdAm65A4wkW4rSfpdL4JH9rcPdqEW957dty0EZOabiEiVVVfh2bLWtZErSigq1uTVNKUF2veLCXb1Nm4uR1rba6vPOAoZfFl2BQLefkuM/Ln3YRqNiqy6kAYjnTagcvhaY399RAD42cZc6VsK6I97c+5/3vcktwRWUwT2VjbxziIqatzl3NGmTO0ZVaS9Pvk2idrSIxp2NXrOoMH1qGMKFo732Sr23L9FLK+1sp8RpEQ6lijveraTnMei+1sKYvKTubZrrpNDwc2w2wBDmp7pqKoQ3n9nGKENUfV+60+21Ha6MHLpi3L9UK2jTWc9k/aPiIsYB/9vCn0Gzxp2LCpVKWirewC+LRpO2CvIVGdM7TS+eS/1iisXENqfi5Kt86DDLrtGd+v1HE44KMdyTmea/jt5S78QhFhFO/X75n+BlS+EkVTdvkUbk8PAzcqhTlsgdVIEkKdB/G9nsn6s+y5mxQ5yxo17++YQ2VHSOwq1xGIUGIe3Y151XvdwKj3RfblbzDcT76iCbeTQP3oy3JjwilAEW4Pl4f7JNzux4lAnRCIEYqGlfx2WrB4ej4WrFkevlG4lTHKSSIsPsPP4po0RIMQUMJtEIQkMMqQz02uTvOxWMWGysWIJEjY7zw5bWOm1XUU8+05vosZhrDBSfNwEC7Tpx/qON/14gqjWYkVOis/ekz4/i9EoIx8UbORaOP84TwrZQqVXPPJcobFUDnTkyy2RjiZTX7JGC8jr0/h2vmj/LpPkHNKgRQchNv9INw0hJyEG0krEMHrZl+GOsgOUWEwhDQ2xpiDw+nr78OIh2oh1xjOT+TZ0FNikmdcZ/KYYDrJTiMg3/WOxF4RCiTcSMrskTOdszKdO1G4DaxghPUJKJ04rHNCSmTPUdko4QJCOHTOpbxaadXxDlgRt2F1sYZx3WgFYRr2NELw+1qXXzimP+jl7VAz5UESxg8kt2O+qSptVSmujpo4QEo+1ThOA34yjoEN/MWd/pELWrYGP3fn5HUlh7CPKeHGnCV96EJnOQ/IiEu2FarvSfmZBmwQbmqsHhBuA1MqRHQc9sm9kMZwzrdEQSvucm7ycIkpFMYUafXt+H3fIw3wVW2Q5DicKiEoSEaQrsu9HvOuSFQe+s1joPpxzNc4gOS6xDyBXIexCKvyTycuyRBVJwiZyAOMHAggdSeFPkIaxR5pxR7Wa2DCcJok18YYHuve3eXbWAPKEcHPS2n8+Qm3Pszqw+FUrtxfHh56vZ2dPWF+hKDiEjcw3iixJsKN/dXESnY19qvh4Mf3upbw7kJWaeCwhlguYyj7HD+kqq/IsJm0ZztWxSk/nj/vkMayIfFKY1dLhTuVwts8ePqMnsfY4R5n7GJuTuTUeH7jls8Xo5jvtUfok3DDGtVUPEn/dZNqBQ9T4WR7JTckCRaueyAtN2rf5QCBBz2tmlvnErXOEpmCQ3Tuy0Gc1GEjyI2dtf+Dbr2fpFkiDmEY6SDa6NveZyQH7ezNS+0c1GS40+r/9SdTaMZIMLnjoe9H+2DZX7QxYStn1NOwZWvsyLidcq3zsLGKny1KP8zJuVLrLIIpkUntY+L7lp+McV7zCLvsQYqKXst6kTvchXTd2Bzg5TqWopQk20i4FaE9qUefUxd+kuH8Ts004fZOQL71NpTbUpFTyrb7h3DC76kgqLAdyt1zE51P/0i0aRiM5iTDCQFPD3jCBdM4N8fcsMKFRU4zmDWXcazdaoYm4MZiGiQFFwGSVXe5uZcBKmRBGmlqXKeD3U7BrMJRY6p0ErJypE2PnCKLbP6oj1ohQ6OIC0k70ap0M+H21tH+gz6PjaLzHiaZE5t8nKohJyI3FAkxpfKtSG9ujFNTlYpJlUoaiJLHQMIo46OUco8NWkM6F1KB8ykIt5jrUiglCO99wo1KgJLorxt++B9jXOfGmJvjaAuNh5ybSZqBSA9Htx39dBRyLtzVht7Giipx6Kjz+kE8xamXhtKSYJzIUDW+4MxzHq+EmzhmrVLjxj7ebc2RgzUq/Cf0YRFu6MOFSMylMNdMWRZLQUQlLa/LE/Qk2SYjRPI4lZP0g4b/z7xtEW4MJSXZhq8RGo0xnGO0Cbd0lmZDTB1VVTD3jOPJcUyqmlr5ziTiWkLW4Ys8QW9yZZOlpYbEHHbI/or9T9WhVGUUX5QEwzgca8KN6tpOBaEStiS8OSdB1jBMNCni3GMPCLci/TU0lCohURCSGFPFy0y4da6cUqJOmoKB+0y4kUThvE/zQdarUi20GpbOPXuBqrOaW6Wyyf5M4h+KPShUORFbgSBkZKkBxjqWhk08Hc5Bja9xneRY4/jJZ9JZ10MBURsVFT+eCxurnDHJ23b7bSHcsn9bQf+VCLeOxMh9a9iqPDglwcP5inlPfWuxUegFkpjqINc+DEK41MpcU7De0xEFkZS8W5PqPHwtGxZjdkPWy748bHEqoBneSgXLNoRzzv872YhFEkiOoxDbsX3p8Ie67Z7rBQ67it3C4Q723/i0GP1BVlZ8LsZyHS5KmWG1R4oMp81MJ773vElVjz2cs4SH1Tq3m5hHn+PwEBOyDtq5itMuKLtByNKam5zbWFf6AEIkQNOUasKV6iTuy/0Vdhv724TbO5sPINwkZxtt3IzcykiO3Jc4/+sbkaFiD8BGEfNKI0hWNRdFK/I2z622vTfuKCpBuIUdWwepYhdOUWlIrVR+Bm2e3kO6+KGo+2Br5orQB+zpe/OggLYJ96aZcKv9rg5+5gMGVcQRmmcJNyHe2npaCMhhw3yjQKVt/TqYfDac952H3Qe/nQm3D9JBTbjlKddwoEd42TDik3Dj6QBzp7V6YEy9sX9zb86JhIlRTqMYiMtpOj83TUo9Eb7QIaBzQ4XbOKUYvjlzuEGNgvsXwcAcbnBIebBcuW8e8iQxibLe9ElmTCEY8T4wVmrF2J6Y84Q8L5EdW/6lXU8nJJ6JkJBZgi7x+0oefJDx42bQ6ZMiI6IUDeJtUt3QIEgDd1aPtjIl7fLOfVQ5WkBKV040bsw8yVYSuAzuPlltpYwo3B4fLvffZZ6XMQLHcdxzOOo1p5lcGoRiqWoYOotREUYKDIYxB4NA0NO6dmzp6A4KLotLwMCJjXx8Zj5h5Bzu/Hhwu0dW3QAAIABJREFUiyU0m4RbKVs1zFeVh8wBWUrFNYm0KHXK0BLjeqwhmtQ2nC6+28CERH67OprbrsP6YF5ovjqur2KElAoIfU6irb7KSXoTd18jp4USbhEygj1rKNw6DcJOAnU6TXQ2leyKOdT9WS7p1Idw5Ip0y/1iVnUt4SbqsHFKtHXbisYdp6vVbRlSQmOf4aW5PrQ6pVQlFVbb5HnlWArOJ8m2b99A0oLw5Tqee+FD4poPIYvU0aylHMOYwml0O69p8DNsZ8KoTu6xn1LhVif3OncgT6GFAfKUqnyukbV/iwRmOswSx6LWzSIJlJClSlcJN64rfVhYhwLTKXzaEMwfVyRXOS55mEiFC0ylJNIHeawkKvPUxteZtMjuYK7XQZ7eXO4q3+u3y7dvSbzfTOssbbDZ1VnVgx99Ly9bNcj1Je3Jwx7hRhssSaMa4zL3OcQ16XYu302shR3I1CvYG8fc0H0FuQtAtmKs4FoeINeevq4bnP/4Wvt+KeiaRE+SoN3QQXfF/qEOr6wx0UYSBTsqHc53Ktw69xmeIQqwfA8SjaAQRYWaa/OiHNd3WhSAubz2IfU0Hrmf7qTCKLWRFlngQRbs7lDaMe4c/c3DlyAJx5xh2DgmY5HjGBQKdSncyq4vkEXhvCXchi2fB2I45NC1fDm0+Ojz73O0b0u4pf0Ngn4cLIvCLfemJuBU6SoR3KUSzTmvtmgPrszTXKvMMk9XIfysQOv9t23nVC/3uGmbn7a7RGuELYRor3onpqkR5S8amDmTsX+XX4sDmsr1ioMrrDd7c7X2WYpcKo1LvkfuXzJyZI8W2jqvxfqRvjjVqrgPeYU6WP5WhFvavRAH1HphhZvOVxNuH2T1KtIKSrZxAkCy7eH+/vL9QOHGhaq2fq40CANVprmLFsyTgCfUddJQoTScoSDvahMFqYGQ0o7TL11BGrw0Popwy1j4yAUnIX3DyKDtkrnssJBWDqiJvVgINyHbymGCWqdyTMniS+N8XMvjTZ70kSypxYQLrSjdGBbwQcaNm6GbCPMe9QaYmzydglnhxkIFRbghLJMEwurIJymbBl5s94t6olSQC6Gt4SR94irGgii+ppDSINBaaRVPhTqDh9vcfFvh1vnq2lABYSfy7y3hlkbBGsqV8xghqDEvsqoYhV9TwniG/NGhgAy/815g0y6CAmHycNzKUCqlIpyAEM5ibSljShRtRbIJ4cZqrPFIkh7Z7lLFSR82mdj9m+Rdj68imarSbQkYsdYNg2M427OasMmFWXXxmefulnAb5FCTbXFAVCkHqEAjEUalCz3uJEIZTtS50qSPERbMvF4akhFOnYSGKbFEEqg3HRrSRF8I0CJlJEcT83pO+Q9bsZTOKpLF32tIaSvUSEarwo15vr59+xZzKnOfzGMtFC+h/t4Sbn24NpM3e8Tj6szEU64SbmlN5J1T4SaJr9oor1w1GYKaa4GGDrcybnKisc8GucrQwjL0ex2aFW6qWqO108rVzvfXhBs0bh3qCWncRIpwTWf7yxCBw1h2FzVS7G9ROPMwA2vlzVC4YQ1gPtgmazF2ZPJ/SsKNhPIy50dIaSjcihgT2wsh+HTdkkjJUcYeZdjl2GW6axJ7Em6R7RiHszk0QTqRFA07EPtrrBs5jmMvI1lcDi9mUjm7skaT447cb9yLGN0h44EFWySsOMd2SVZ6fYsNJfdUeX3Mn5FChsUo8mtQjuW4S9EljLXCbo9wK6V8nDTVvCVRxryw+QscMq6HDnUIgmJnNW6b1Co1oRYpwXUMq9f1owi30TFUzem+Xn267JB7h12KcX0fo6UrkiK9QyhxggBf8tmacPsBpogQbhHJQLsUNkKkTumohiJS6/BEiWaqJPrwt+Z3kdfcB/uQdhJqp0Q191Lx/Wjj054p9TyWDO6TGd2RqvQ6FMS+3OQ2o2ngZ2xyRGOOsbBHEc3LWgEbP5va+ZvrwI75mklu62FSjO8W29TayAM77Ol1dlZ8wVgbaWPPJORkT2FdTRzywHDYvCTbKp8b90Ir3Ka5ZcLtByw1r7klw7ladpv524YDvhJuPFmu8uswjpU4mxyYytkiuQtkY+3PiaSWm1Coexg6B1NpyuE2ftbJnXka1STD2Phg+tIggf+wKtxKto/T9grVWyoZUeFGnDUcKRdTEC9FuEEVEasrHBgxvijHLUNkUrj15jyFlb6mk/2ZH4tAJRqfQ0m1AEnnlaLhvOQS48kwHF3dbGbCTUrN1ymwnO7Im3IuZCgnSOfYFPtUjpt2Em5aHCWtyDwJ7nCoJK13FG5U9VXuM5IZULVVMZBvmYNB5tZEuEmYXuav6LC6nn8hb62wXapTaSikYyunXvW6UpEVYXMR9js57MzZRSOFpAPXqBcSbuGgdRhOG2wIlZ0MKbp/SoJoWACUvEXydLjw3bcRTkYjBLhpSO2OiurHToofc/cmH/vwpdRtkXe00yAUIVapfTqkNJ1Sdd5UBcQ0CNh3iuChckv6hAc1IGY5b7OdcMq59ovTiMdDBM0wjIVwm06NqWqSkA2QNUEw0sjWcS3EFA36DeEWRHYfhGURlXRSSJzXfqdH1eup9aT2kjWChBZPrElwxtgEH8FQy+ZBEWpO4qC86MzfBtJj9F9XVMUbYm5MCjdREPXhBEgXkCIcV6Hs059xnISwjAtJkhJJtvYeP63Zw/HW8TUum0L7yUVAiVN+G1SbdG5SHpuPQbGIDG/SNY4HhUK4SZ4+HlwMh0j/fE7CDSHjjMQYhyYx779PhFtWriE9rAq3+XAWvutUZCLSkFTeMZBNFSaJQ5SFcIvHRZ83cdZrAO3X9QBAiLHYY0EEU9ke4zY/w+IwsdetqjFZJ44INyWnkgPDvUHoVeGVJdwuD40k5yJIO46d0bYYj5jntCE6gTtISXmnPowfJjwIczjUJCdyjIvCXtbOrsrbB5ClAK4pSrURDysXZ55tZsE13L9sLVHiZJvWsL8+etAQ4iYVkX8r5iGJAVH3H+S8+jG75u90VyXcJHfbIN9gH8wpJ3RcyLzA/p3nzi3iYGGNKogDf5W5iGeFGwTie77fRgHeA2467GYKFtqJ4lsq4abF2WgLVNoXLYKE/arVn2LPQmgSZwSsYh5OKuZ3zVVZ50i+iaI6iUHaTlRoiy+McNi4IvY2/o5+RfcJR272QxcWDKKtbF7xlan2jr33dxr319/VhNsHGQtHCrcomMAcbsirNFVahIGNLEw5Z8BmFzu+IdyQD4r2M6ydji/PBa+NATLmxZSlIzCMn3GVKFLqxDIk9EwkjBNzUYeVYa05HsYKA0NG82IdhZR2DrfFYUMOmMobIYZ7nXLs9Xvl49IcbibcPsgUeb4ZC+HWYaRnFW4MZWJeQQlNW5IJ88S9E+53LrdSUTGhIfO6oTJhOl5SlERCQDTstTZjGsHYGGNuSLLvmIdUE20k7an64iYZJ1Dj30uoUyZflGTlcMwjVOaOCjdW7e2uKGND1K4M61kr/oYRHeyBEKLIrzeRjFiPwsGpaq3qtOXMDwoylinkT4KTlaE9nUyeRlgKIEiUQEHBhMoschAfS8c6catY0qpGSSXeTMY2oakGCJOpMwff5BQ8P6I/7BUke7USsFbUru/Heq6Ek5xg0xBL54oKt+6jiSiBkoyREZFknPsOCOpc7xmChqInuIZjb5e8Si8VB0sx+CYCLkOwm0zvBPkzYT4XTTircJOKlmKY5thPhRtapK4uj/z7d6tih3s73j+nlISIIIF/Osjjl3SsqQxqE3vMzYEfzHEsFa0uy2m9FE6hcIj3rhNvUdeVUc7Ib4a/akgpFHPiiMfcLtWPqhulz2G95JLJdyKT2NVD6aeN68ZYbqn9CYVbOYBUwENZhZP/UAHUOpthp1wT1Qn5nIQbx/esap0VbuvypWQJQsHZrxzRrN6L8RKpzhBOGXbgtMejgE506yDD4FSG86nkNZXiyf1lGFf+WRWhsQ5dIdyqCiHDlpmbMggwzfm7KtzSpm5lmx4YYYyjaALzCTL3ZbZzzm0cd6uCPlRat4qNVc9XdW28b6217QfU/K0DoVbX9zrc8zSUP+JUp/g+10h19NOmQEGHEi0xtI6kJaoEy+J8SLgtBwqdLqbVtJXPivOTe/wI3x9h/KJUmoqhfdjd9jM27CUKt1VRlXOFNmnuWxL1RAUY7b76dxf/Sn12F++ow+kJSozxInIXsi2ulZQqagfQH2C+UcmdnLZ4H76RcIs5SQJxo7DNuZv7UZLEw6+uPNHiA6xztWzayjdHe6UPEGveT4eeUIP3Vp9KXipJ1V7gegnCrXI6g3AL1ehIoyA5m3t9+Izj98e02YTbj8H1xXediiYgX9vswHTyZZYYLocjTrdaZp9GRJNQFe9eBkGHcsDqkEqDNHDrqLcVNnRMqioh489pKPdmrqqFPJCXvCp05rEojUWIgT1sO9VAPIVrA7UNFW62egpXrQ45Cx2ifH7ipfH9MOZq8ezwuYpHxwn25Dg7h9uLx/dP+cBqjJfaKx3XKZG7bJQkdjr5/5IDjY2vcdKqsdzsREVWhE6/cWxOdPpYaGFDuOXYVKedJ/PY9nOqrqE2yzt3iGcFYRZ5zvCmIOJrXLeDXeuKGCtBuIEgZN6jSeG24FhqIhoqi5HCecgS8a3snVV9lexdk6fHm6RSLZUMvRZQ5t/tXQk3UTrpZ1GQIh1jdcx7Dc02Sx4OtqncNpB+DEWvMMGuVLqtbvlTZsQPe0gZsDL+NHdbpERgON6q0lIDmhxIqZBgcJZTyH0MoYZIRZLjAwonKkIrhoSOPdd8kqj9b4n3alK15u6WcNMwRCXLoRuJHCmpToH67jCHWzoPlROGCYdjjejuIuFWqlERcmAhkL6dScYidRdFSO6twEDsA5LKq2IlH0Dll9gDS/JyctIZRsiA+/xuJS/hVnS6CXUkGPZTOTVp5bcaiust21bOAZyVvMUMVip/BNwiBXps9Xv2M+tQ8TCHW6uck2yAqmoUqNkNKaXiVdSRpdD6YVP13W98Lodbq8iUXFTlSesSlVTraq+Zq/Q64UaOLfuP1TJIdjHaQe1P5iji8CQz3Bx2EqAgdXkAE7cAMVRqrDqNgWOuqUek8sO0V2E3r5DSVdUKgh1r29jocjxnDtKa23mqV6OaapyEi+vimj+S62InnldV3JSnUJRkSrjVYOIhHg+l6lCPquR8L1YZT3+AHIoQblgjikSAb9AkNPERH2Ma0QcKtyLakXdTolYyNBB9pZVj332m/M43fEkONyF5mMeXys/pgE4UblR8qVq5lu7ZL73q+xXpvlVO0pYtZR2Lh4mtUuo1RmhQBSsVyvX5pYDHsK29KranPgTmvNQQ+1K4ibKc86QPLTPtSx8KYqck0c4DgtrDxR9eQ0q55nEYc0vfCFNwaBgRM2rziqjgd54K8u4m3D7IQJirlC45qJDjKJn+3lCViY6T/ZKh07kUeb2ewJXMk1XdINXm5wMTOb2vzWtWe6TxpBtiS94rT1LdRg2b3jzDsRDCrUk0SVCtSpONRBXVv6QaYBodHbbUJwyzRHb3dLNKiC/KNlEncTH8IEPHzagNIfv32SqlFfbVht9UpXTaLBtenroigCJPcisH0ayyVMM0yZbOKUIDdlJullqnczYp4Za+Lx1PnOSpKg0nZ1SPzWpVGvmq7GjngIq8IqQjJIc5L2YZf5y40bnNRkHtKiFCdCJJmgjhWMYHlK0ZFt8JnntNwzrHaq3ax/g+3aJZHVVFE6bk+wvxsqgVlXxkqELms+gTwvHIVnPNFaLrcAPGX1ZtmsNWvizhNlXpSrVL50xE8uAppLIdaCVPJqdO1BN64JKOJELUpCpmniaThVWyDc8KOSRylHCecDxB0ZEnwKL4wNjiYc5UHIUKyvLZse6EIy7fs5o3VWbCPDCklPnbWCF0UliFWlVjqvaX+ibSODHq+IpRIlg+QIJwHeFBQcJUlcF5gFBrTrMklU8u99eQgXYOrfJ9hd5aFI2kKOaiCXN7485Fauu6xzaWZ5UEosDCvT9/RNWAMpkkx5VsA21a7zn3YR/SIaQn1JWqxFQl//i5FKiRkNMppLSURKLM+SQ7+WyrHlUp5YGPUp1CwqLnZGglWTuppCI4tJiwyuGGPZ4FRUh6F+FWe3IC2k5th1weQZ0hU/o5HsKIzUrCbVk78tCHRE6b0G0jg4Qqe1oOj+MlUJyDbRY1TI3BklwL24braYtQVUZlMdUtnM9JfmmoNddJ9g/nXJNZM9EtaiOqk6F8qUrHsNNpwzSB1jZ49xftNoayYfaC+Jz7Y+k5VbyJOi/ZyGxnELcg2ZiHK1Jk0GfYKwjxSebix23mS6qUqqqqNuY8XE0TE91Jn7BDKVOhiLFc28Lqa+r9odOuw6dljdgBNMc+noFwT41i4YE998Q8qBFSufJGduolPHXan0uZifdhSGlGtHT+RtoYtDv5udjxKKoJRb4c7IBw4wFY29kk3GA3FccgOe9WTJRcB5Gd6WnW3Igm3FboTLh9kBWrwm54ujudkHfVRCwXs+xTT64rx0VvWnWqXBJrPR2jucKTP4RlFBfXm3D5C1gF1ehs/0XjyvlTURbQRKZsdSxMdSreq+sUToQH4xCgT/lgVE8KN5XET3H2bAOdotmQj8WKCwnKP9dJgVQ16/CUDzJw3IxGoKTQXXl0zKvID0YiQJzi3BRbKaMEdudHVOOvnSMdn+natYHXmzEVD3rqq9f1qe8k5U4vocLDafb2RtsG8kS6q7oG4RmiDYl508SBGJwVRgmHnEmdSDppnhMq+nLCQHFG1cwOVlPoSRs3lfOp1LKqcJuN8lSXtVut+hWqEegQJLeiIaWdfyedKRohrYIog3wxvKkmpNVXZEqRNuLqL6d+qyL2SxJuGn6AcCjmS+yvrcxWxRPzH00ntHB2pzBt6RPm7ylVGeZuhSPXSiCn1TqGF7JN3EsOXNVBlcNGp61PkVsVqqfXqU7NPawI/OUQK50IKkxZOU9SNojT0HOEB12LEz85GDnTJyXXZm/AvOKBg4TdgUHqU3bKZ7QghYTB8D0ZcgMhUmO20xeBH+exOAOlsuH2z3xZNb1m9UHzlkq2QR3Q/pmCJXtEr8l9gCK2T1wpOEERT9KChZaqaKkqMbEmDuI2c17ytJ/fI6R0ydfXZMTn2My3h8MokBL77FC2zkVMqMxApH6rsqbxC79a1Ied1B8jm1VKSbgpKTsUYKNYQ9mEWyzHupL8HR1yEqgaekYWfSXqZD/mOiKkKZXVZUNCJIeFpfMY0ZYtlUwr3GLcoaJnjLcdwm1Dv1MBKEUTWkWu+zL2QcCyR7jlAkLyue3jfYUb7AdRmVe+KT3QxyEJRYNp2pDQ7sqJk1iAdRsF38OZQeIf/U41ev4zD0QzWgYHYJMKZzkE/RzT75O0Uuw5kE9ZvXP4spmfvCp6l91eJz+LjwcLm/nM0K9pcqMPaX9L7mFYm+Irb32/SXSxGgSjXXhWzQGmh2EbsF90ZVTd+/t5pTplhFU4z70UUXGfh9lClEnRhJyzWJfkZKDJcIpPWuHGLan4NuyxdbguVYRrzclJOh1kzYOu009UjuYitEU5WmvcJxmyP6GZJtx+AshnHlFVnWCgt8GerPgDSTVMBt24+oR7dlq52ZdqDItSqjjWk9U+wVvb25OVJ8W97WdYV5/UVf6LYsfGtVDf1WnjrHATSq8m+kS45XpLU2FOwkiSDE72rD4TBZ+QMTx1qwWmFC/MwzU7Qp1PDgvhGUPgTKf7mvdFAMZX9C9PmIS4zqqJOZ9SRUHCDWOUBi6KgKhxW0o2OXXNsdYnzZwLU54udchWJxPzsAgdPY0XUpubX51yyylUkXBCAk0kHP0LzMfOJYZCKEsY5eSwlBKG5BSMATFmM5R92Y7FqchL5wqMuXYxGTwcC/ZFEaKrwm1Dj8iSkP0QbSlZvhCbMIqUcCtiIrpvzsFUogoq9fj5WkN2jBEaZigwMYUginP1pXK4lfOEk1sp2EHjep5jojSasKWqBPtIVbtjsR4qQ3KsTYQbDpiY6y+NWI7i3PmihyvR/vGSUwRr7TTptLXKThRTtRX2Qc4gGibiXI1ZuWeMQyp5cBIdRLjsczWHI46M78EdHWOb15OQ5j52+IrzSb9O2/G8dS0jOUE89WvNecEnoW4ysvm1VMLV/aR9+syp2SBK60S+M8hNpChmvJCjooiY6dO8fS0jC9GhTp+M6ylElYyROnUSLpjL3viB5vLqBNMRmj9VtkZ/aszl++6IP+RuGSbYKsCJXA+nmkQPx1SToar2mtWJ4zOzSrzsSoZDYUAxbUIlXU+KWwi3HVxLpdKDgHQbB4Ye7NT826Ft024kocO3WNuu0It9jDHS4ds8rMP13HPFRmnnGOvApOrKMV3zoG6Dw7OFqy/ieA0pLzshiTnes1acsvFzjNcht5L2a5XSIgfobwBpCWejYb/aLLWWHI3gWlzmw/yc42sIOucg52VWmuThY6naf8hs+V1vilQESo7TFkdl4ybc1lyKUo03B0LnNrsyDhtpLPJFRm/FFhO59GwX8fmqDG1bOHZ9bohcF6tAAu1cVb3JPjQxYU0St5BV99O2o+NxDLmf5iCUbZrigI8T931SuFU11Z47ExEpa2DYDGLPZn7bPljKatxsA+3yZwH+bS4w4fZBunp2nJsIyJOfrthFc4FebqtexJieTtVLVyAqnKMwhq3zXHknZwV7oUbSIXkILg5buXu3kww9w2Np9q9knhJ50klKdvH7WgAYEoQwBPw+Q194sqanDvnstsFzQdWcVVM4IBc2E24fZNYszVjk0KVeK9JNCOkpOWiOAqo2SMhOd6ehrOGINQ6aSFDVhIY1JCEk824yHGgVow2MolHjcSV7+G9u9lSf8DOLCgsaAczRcVGTGTP5viW2erKnc1D+4d48kJ+VcmPCCXOu2qsn+SBDlVCs/F8HhBv7Je0y/Gnipgl4IeMq5KgJlFWxKHfCtwxvmNV8shDG45nwtkrHTyek7aR9zAl0vlUTCaPONytYh7I0QwPbIF0Jt0YZdjVIpw4FUkXxxOvKAcqY56lIxTxeXoPhGLXYH7xmzZGI5WgFZI15HWu4WTrpnUtu3mva6c1HysSWfWZWkOAaue/MZ2u7cj2ZjOOre9NCuNWNZd/fkHbiuE+kPt5oJZOFcGuY2Tf5Ezr91ft7hBM5jVyZ+3MBo0oDZgdAloCt2q8ccSXb6GSsjrv8WxRRaMhmhNW5SzQANgRz/jDPEMORkIqAr/3pFG4xDmBHMWwae2wqykk8g39kaL7soesUrDE8Ebaq16QaPA/Lstr4Usm28j8t+wDmXh4G7/0O68YyvsMOoNpKGtyE/ryetSPKuY4tae+wWObNtEdNcxJzr5z4bGfZ5LKg9RBFIN6iCu8EangR2ZdEzFrh4TlP8TzaLkSPoehygJgQz2Q7m9e2B0HsdUgJtz6s6LWl1s1IcbH+XFSHdWuGulOt1yqoLuqwpquRA4x1YPrfr0Rg3mtiviLPWeTvHREnPOAWMQln6HxIK7bztL/NYo8ex6zIKfNF16yaGzv+rt4fhz48SFl93CmstFDCe1M4g7nbqlOmjBFzQNcHLB2gvdseWvyH5OmayO9zfyHDy4Zpxo2HlVOapR3C7blOb7V/H1ZX5fGp8u+y1z534y/+exNuH6SDlXFfVSvc+Hu7mheS/PlqTPdi0mY+TxoP2DM8oAzi2nD3QUpDUYmEfZJsJgX7NGBl0eenaNir/GZ1KITka7JjJtxIpsynaInPZOjVyR0NZp5obGW+i6n1QUbRb96McqjaWWrHoBMI91xTkq2xo9PcuhL0tpJtC2mjyKsDVRvTRtGzMwdnzxrTekv0rGtFTv8mj+uEd4eA6LbJiXxs8vN5P0/Y1ia1b9yk1njefN9lJu861KoSE8N5IRJ7LdyRGqhLPU1IIdxgwLBFpUKclhQa3FvjoF006YejabZxonYMxS9C1vfa3esoQyC1+Mi0xm5wU6J6XeN7L9knJI73u+1j2hE86rp8n53+X9SaPJ7JNWLrVMzEfatPknyXw691rGzGxbI/zQuMGOLPzbUmqmvd0DlGLxbvv8VnXSP733qgkIWZUrk3q8xnxcke/mVHLHO1roWCp5a5OptbiFE5xDgKrV37uUmFfcKt4NH1e5X01uLChiGMLdqjeYc6Wb0qXT8j4aZjPxxnpjJhvsbqs9XmPHDAsHerTVnzkQo3sU+5LwTRXorpxYFeD3+EIEruD3te3UMJ8o7KOLaqllEm9gGJJHCMdYvpEGoi9ZWPb4VZchGyzuTbLqpy/LvI8h0iIRYfIb5BuOWaJJsnzRKZczmxt2Sl2jY9BbAOcC4Xca72zv7apocV+ch9K7t/vmO/qfoPjaoDjcolK6GkPkQ/Ht5v+o3aBRy/rfJiBNeufbAc2kxrwp7/lwO0D1yn9WLbDvUH11c8Xoub3OqD817LZl92tU04Z9c9Rp4+TUExFHTucc7WZFsOwIFDte8Aq71DwWz/3rrRbSSPsK5hWulXK5POa/mbBtOX+bAJtw/SlZMkVSSqaSTPISX6rz3Hpzbog3c7DOPYuf6IFOt7rITbnkReN9ie1PO9y4pOx4cb9t47LAvJtPEvhgHDWNIog5NUVQcXOkGcoM3Coff9Ik7zBxn679cMNbZwOs0NvfIhibM55ymgY0piZWmWGqbL97CB8wN7Y1PznJxhakUIkzeV+aMqPpWya3NXo1NDLOSUWsN7KhxKMkFdy+LQeXnUUmijPDfbbPcxYQK8FmViKaKWd90OFHECNrgupNtipBwZWs87v1y/jk7uZiUj7zcZKe834n/ZnXTt3hA5pcjgenummfMBy/YwZ73HuqfsGIuTsuSIgsEMOyDc1vlcyj4QblTa9GFOz9fNW4sDWQ7/4lyoEqWJ/4O16ND5mBaD0ujogVMd4mELnPbizSm/EOKLUZ7O7HBgYfzvEW4O3s4aAAAgAElEQVQHhvw8N3o+xc87am/O37iSXUpaXN2jrzgTm3VGr6WNIESChOntj+xeA8rZZ0GO+qpk85lN4cwc+jnXTM6ZkEGak6lDEreHvBv7c9qvdF3F92vY1S4BpWMUOOwRbkJ87xFuzyrdeWt18Av263tC9868N/XesAws2DAVnTGp2+bxnIfktJyPiUdtQ6syD9bGhTQ9ar+Ouqv7Z0eVp1WDNqv9tPobz+/HPDSf56wq/ioEdnPIsUQc/Jzp85s8ZZ6PvfcsoZV7e8M1wo02NteMQ19M/ckTvp/0Sq1Psgf1FJ/DJGt81ho1k8C6Vj5LatW5/s5+sJLz0SDsSWdtX36EB/FK5k++xDM27rKu9h7Xh/htN1nhphPehNsHWf6mjWYiDjqkYq+pK+G2yrLhTkwnYmc2sVOwgHGfJLeLSqAclCK7nj/xfvbZO6dtU26QFiTVraZ2TOGDvESMoHqv+VSjrvxkOVeexfPLXLBjhGIjmUiBDVHFE+IUcu8KO48Itz3sdsfn8Ynts/BzPRAS8epp1M4pb2VAXZVgtW8fKQ/2159rRJKuL2lU7xj0k1x/IeGn913ze8h8nSx9/GONPN0lQHcQPzDcjpzD647F/L7TtV+ErN/br44ONPrarSHZp6ZzZ67hdtRfzkckq8JhpYhXAvjZmdYX7PZTn1B3GGnns0qnYme8Uv01veIcGroh9uSUbX4r+dxGnZK/G+NNybrSvlZaBbyHPmMisojbrOqk0zS/hihlB2a7hNs+7k2qbg/tNp/YW9N6Q673fm6PzrG4nmgcKG4Ek935/ozSbX6/43d8N3vsBcP7LZfuHg7XQRYd7fEEYI3T05rTu2SV7sFXxsvR3qAHafLx+aBD9rjN/J7HQK9lR0i90JG8arOuB3VixyzvO+/7VPed6E15/rRFbnCYiQpZELe5k+OXiQPHxGYsT8pFbecRAS4/P9or+fNaE44O8Wfbvg/m50OxfI3rBzInEPYlEwJrn/T80oOf/AjnPgnjpX9W4pym3oFtuZqAz/t+04Khes9tn6ItPc55KKARGHuk2x4xrM+dZhpRafGJzLXDObm37h387MV+eYnudmxb4QEm8ctum3/vaWLC7YP0/3qygxm3FL3fb+z82Z2TPn6MxuaZA9WjmLJqwnIifTS5djbF56Srp7rk6DT7ysY5L7xY6vsojOcFaVjsnii0gXGqjb7opyOwmUfXDPTXtO6sYXbgDL/mkTpftgT7M3c8dFRXh+GKA7F3j1fMv+st3XEy9PRzFpqch3Htr02Oqh2bqoQGL3SqllvtOtJnx8/5N/wlVx7Ns+M1dlawqVG8vy3tKF3qTffUDDsO3NEYfQlixc3QYUAS5MpVN/LH8WdJZI0/u8N1MxbnMK3Z0t/I2tXO7nys/Olmv9qSSOHojJZpzhZ8fvyuSc0lkBpKlyLc1Ikez9W/rOJ2zW2ZDrT08zyU2J93uzZSbMkLebliEh1yrNfdG7MvGSLZ4V1xsWOb9pVM67rwaQk3xXUlhlRVrcrO5bBSjrg2kG/VI5hZNTX29oz9ntscEMm40XG1HQsnCKCzg+VFe+b+fngU7VLc7x65f7V9L9vj1gOot4zdnJFylLKXUmNt+7KGHtpD04FerxG740DXkLN96eueMzwnkccewfOy9fxl43Rt3FXfTy8+YZ/pmD8c/8+SwSsteGZA7WBwor37ZPIOSX31UEvSYUx7+7zHbZ/1tn47g8pnusaE2wfprcPF50T79j67T+Cp0fkeE+GE075O4muT+sS77lhli2l/9F6rQ7Z3wnbNycOTzyxwr3kPf+Z9EDgYX3tG9Wsf+Coj803j5szYPfE2Z/d4PQ0/UnHUdFjY+ze857pmvWVN3EPjNf32ms9c92++xkn68/vLkYLhxDjdUV1Mfvpmjl9/1iHBcWYvAuFGxUuSayi+Egnin1G4rWGkcO7iS0ChIdktCtrJI9HArQSTkMj9rkq46Yk71G3q3G5wmMdo53xhwmfYEXraT9LtkHCb1eKZFJs5zfB9EXeJi/b59bXgBY7IUZ+fGQuHQ3chR1dS6QrhlMPhzAnoiXnzky7Z9sUeAb42ZttH63sH6XuQ77MHw06KlVN9dzxGNqHbp+73BrCvEu+47ym7eUfh9ob9dy+H5XNv+fzYvWZ0zCUpDkPouUzGrZa1abVPdvvuebv++fd4Dgn/fkZgZ0+Wvnm39fwU7O9kP1/J8bppxqn5e6rxBxe90H/frAsLJq9Z85Z7fuUD5rf0lH7WhNt7IfnG+7y3c5nNebnT86s3ntM4vMmweGVn/YpnvrKpv/XHXrN5CGC7ht9n6vtXvf/zG7jOzZ+2TjynrtOBfvDeP62tZybdZxpH197nVWPsDECvveYZhdtrbysh6RpGGpXWotraqJRIEqu/5u4r+UwlDxVVIteygk1ij0k91fek69lhc5oAXduEsPCpnQsgc5zZkkM1q4LGf1O8PVSLFTKYBFr+J39K0UaHeRQVGHnftJrnzaUqgqvC/A399vKPHtlLy9r4wrH/3Prz3O9f/h4/9hPP2mh7BO5P4BT32/X8vnaE1rX3nPrs9Hh4fVvSnL+aVfVKpy/J09Yrv8qe9Nph/7u//2txu/q5533P7fx64/z4Ie/xvjfdW1P21/8D/D7VWP36/fnS0WHC7aWI+XojYASMgBEwAkbgN0BgqNmG8dvKtiTbHi4Pg2x7eJgJt8cRYirKk6ngWBqgoezaOS2vsJcV1auEW4dlUQWUoryVBJSfPUa25CqmwPjXJu6ECpQQtcBgzX/Wibkqj9rsQCBkdLwvybibJNxu7+7yqxJvonL7bETUbzAZ/IpGwAgYASNgBIzAKxAw4fYK0PwRI2AEjIARMAJG4KsjgPDRoS6Bqm2EkSbpdn+5v++QUhJz+ZVqlEE45Wl1EG3L34FeEGRF0s054ALdJT/YLBY6CNlSNRurHKOy6lPkcMs/Uxa5rlQBUnAO4UrSsaNgW4UndxukmpzCN7k4FG0kGptwuyvCLYm3cU1WCP98oZZffSb4/YyAETACRsAIGIHXIWDC7XW4+VNGwAgYASNgBIzAl0YgCbfxdxBO+f342VC4PVwe7lvhFtfE7zrMdEpENpRdkbfsFuGTUpxAqng3WQdgtRqbVOAO8gvEXpN2g6naU7cFc5fXK2smpFsr3JrwqiTpkToLhBvousrtpvSdEG5JLjI/W4aPprIvMbiDwq1It7uBC0m3vM5/jIARMAJGwAgYASPw2REw4fbZe9DtNwJGwAgYASNgBH4AAgvh9pCFEki43QvhRgVckXJClEVC+KHgYjjlTZJu+YchqAtRpm+Dwgj8xPioEm5zfqc5f1vlck1WbiLcKng07n+bbRGFGQmyvAeVcdLe+nlK34JUQ8jsIBtTrTZ+PsJHkd2NGNzeXe7ubi9343eDbJPw0viMCbcfMJ59SyNgBIyAETACRuBnI2DC7Wcj7ucZASNgBIyAETACnwABIdyiKulDKNjG16FuWxVuVUghcrk9RlW9oNSCx0Io5SDboHJDPGleI8q4WeUW8aiV9010cUmePSFr21QFrtVovFfRe1C4ZdOKwktFWTYUIZ23lZctO+rx8hitIOEmBSNYIkJVbAeEGxVuI4fbN5BtoXILxRtIOlQ7/QQDxE00AkbACBgBI2AEjMBVBEy4eYAYASNgBIyAETACRmCDgBJuD6luC5VbhpQOhdsgtKJSaf0OoacVuokcbiTcqOSSXGdR5ADFGeYccGTrmP9NK59qSOloZ9B2SYeNNkUIqfxsyhc3h2xm6CgJNwn9RM45EoOjaMLISZePAOE23hvPijxtweTl1yQWW72WHB9+dgeFm4aWLmGlHpBGwAgYASNgBIyAEfjsCJhw++w96PYbASNgBIyAETACPwCBH6BwG/nLEF6aarWsGpq54ZArTtRqKR5D/jeElvJjg+RD2YUp5DNUbSDbMhw0y6UGp1bCO4Z4avGE8aHbVNTp36TYoGPriqdDxVfKvODSQNZFk0c+tgyd1ZDSQ4VbqN2scPsBg9i3NAJGwAgYASNgBH4hAibcfiH4frQRMAJGwAgYASPwURF4PofbpHCrCqapestQUCrcNE9Z53BjwYMkrqiOEzx4n5UAixoIQ1vGZ0ieNSXsSJRBUacVU/MpCFJljrcMXp1JtyLc8Kx4J1G4oYIpCTcq3JpwQxXSeBxxYA43hpPy51DHOYfbR50UbpcRMAJGwAgYASPwAgRMuL0ALF9qBIyAETACRsAI/C4IvF+V0lR8IcySOdxAZEUIaIWUZv61DNxcQ0pZlIC/ymIFSeo14ZaVSCuGFCK5DiPtYgiqbhsEHp8KRVwRb9EQkHv4HuRgEo7IGVdhsq2QG2Gl493XKqUjZ9tQ+lWVUoTaBkYMZf1dhpnf0wgYASNgBIyAEfiyCJhw+7Jd6xczAkbACBgBI2AEXo8AwzyRoy0KJkCF9nh/ub8fRFMSXRkOSuKMFT2pCGOIZZJJQUIFIVblRiOHWxJXUMcJ39YhpVIFlDnaREVXdUSLOCNRNh4Fwi2Ed+N7MnJ8UCvmiFcr3RC4WoQaCb5U5WX+OanBALaPz4xqpVJQIXK7gXDr6qQgJKVK6uv7zZ80AkbACBgBI2AEjMDHQMCE28foB7fCCBgBI2AEjIAR+FAItPKMpFpUIo2iCaOAwkMWTJC/Q6mWNFf+YZa2KScaqo5WkdD6PAk3ggCp2yanGquLCnkWl/KpnW9tMGHx04Vw28BcbZC2SwGELJaQFUzzT4aVFsnYmry4AVLPoboqCbfO7XY3CiSMvG1SvbUxyvfyHyNgBIyAETACRsAIfHYETLh99h50+42AETACRsAIGIEfgMBKpqWa6/HpIRRtg3RjgQIl3aohQRrtkGYkwJq6isqifY+DkFJU/2x12lMWJ6jHVCCqYIEcclE8NEksZG2b8doj3NhOKttKGQfKLT7TGDQRJ7decs9VMQUl2lDddKj/Mu+dCbcfMJh9SyNgBIyAETACRuAXIGDC7ReA7kcaASNgBIyAETACHx0BkmAIt5zCR4fCbc2bxuqgfK9BIAnhFjnRmkxqDVd+Lgg3EnRKxqGQQQrOtLoo6LONGEwrikJuxwqn+ZGZdIMKbq5uqvfuEFQVnmXOt8ZofILtZwsYOlskWlRclfBRkG2hbgtCMV/cCrePPjfcPiNgBIyAETACRuAMAibczqDka4yAETACRsAIGIHfDIEmwppYAsFUOdeysEEFc1bBgh0dWeVA24eRRQsmugyxmaVNK9KtSb3r0ZeicGMM6wHhlio7DU0Vog1EXVYgzWc34aYFF+bvQZ9VzrgUsSHEdKN+I3PYz/jNBpxf1wgYASNgBIyAEfhiCJhw+2Id6tcxAkbACBgBI2AE3gOBVqzNai5VvknetDWi8xmC7YB2ywIE65+pAmj/8kVKsJVoq9vgPUkcSpVUhq82qTeTYUUSSqO72unyEhIuWkUcdkNITbi9x+j1PYyAETACRsAIGIFfj4AJt1/fB26BETACRsAIGAEj8OEQ0BBRfq/k1BpC+pNeQIm8V5F6O+3cU+mJmm184jq5N2OxS7ppLji53+a+7/VOP6k7/BgjYASMgBEwAkbACBwhYMLNY8MIGAEjYASMgBEwAhsEdgi1IqZ+EdlWbVxVYOu/Eea6p5Y76mkh3eZLtoqzJsn2cLiCjZBp+wSe1W2eiEbACBgBI2AEjMDXQcCE29fpS7+JETACRsAIGAEj8G4IPE+qHYZPokDCfnzoGxv4IxVgG9LtZxJgP/NZb+wDf9wIGAEjYASMgBEwAicQMOF2AiRfYgSMgBEwAkbACBgBI2AEjIARMAJGwAgYASNgBM4iYMLtLFK+zggYASNgBIyAETACRsAIGAEjYASMgBEwAkbACJxAwITbCZB8iREwAkbACBgBI2AEjIARMAJGwAgYASNgBIyAETiLgAm3s0j5OiNgBIyAETACRsAIGAEjYASMgBEwAkbACBgBI3ACARNuJ0DyJUbACBgBI2AEjIARMAJGwAgYASNgBIyAETACRuAsAibcziLl64yAETACRsAIGAEjYASMgBEwAkbACBgBI2AEjMAJBEy4nQDJlxgBI2AEjIARMAJGwAgYASNgBIyAETACRsAIGIGzCJhwO4uUrzMCRsAIGAEjYASMgBEwAkbACBgBI2AEjIARMAInEDDhdgIkX2IEjIARMAJGwAgYASNgBIyAETACRsAIGAEjYATOImDC7SxSvs4IGAEjYASMgBEwAkbACBgBI2AEjIARMAJGwAicQMCE2wmQfIkRMAJGwAgYASNgBIyAETACRsAIGAEjYASMgBE4i4AJt7NI+TojYASMgBEwAkbACBgBI2AEjIARMAJGwAgYASNwAgETbidA8iVGwAgYASNgBIyAETACRsAIGAEjYASMgBEwAkbgLAIm3M4i5euMgBEwAkbACBgBI2AEjIARMAJGwAgYASNgBIzACQRMuJ0AyZcYASNgBIyAETACRsAIGAEjYASMgBEwAkbACBiBswiYcDuLlK8zAkbACBgBI2AEjIARMAJGwAgYASNgBIyAETACJxAw4XYCJF9iBIyAETACRsAIGAEjYASMgBEwAkbACBgBI2AEziJgwu0sUr7OCBgBI2AEjIARMAJGwAgYASNgBIyAETACRsAInEDAhNsJkHyJETACRsAIGAEjYASMgBEwAkbACBgBI2AEjIAROIuACbezSPk6I2AEjIARMAJGwAgYASNgBIyAETACRsAIGAEjcAIBE24nQPIlRsAIGAEjYASMgBEwAkbACBgBI2AEjIARMAJG4CwCJtzOIuXrjIARMAJGwAgYASNgBIyAETACRsAIGAEjYASMwAkETLidAMmXGAEjYASMgBEwAkbACBgBI2AEjIARMAJGwAgYgbMImHA7i5SvMwJGwAgYASNgBIyAETACRsAIGAEjYASMgBEwAicQMOF2AiRfYgSMgBEwAkbACBgBI2AEjIARMAJGwAgYASNgBM4iYMLtLFK+zggYASNgBIyAETACRsAIGAEjYASMgBEwAkbACJxAwITbCZB8iREwAkbACBgBI2AEjIARMAJGwAgYASNgBIyAETiLgAm3s0j5OiNgBIyAETACRsAIGAEjYASMgBEwAkbACBgBI3ACARNuJ0DyJUbACBgBI2AEjIARMAJGwAgYASNgBIyAETACRuAsAibcziLl64yAETACRsAIGAEjYASMgBEwAkbACBgBI2AEjMAJBEy4nQDJlxgBI2AEjIARMAJGwAgYASNgBIyAETACRsAIGIGzCJhwO4uUrzMCRsAIGAEjYASMgBEwAkbACBgBI2AEjIARMAInEDDhdgIkX2IEjIARMAJGwAgYASNgBIyAETACRsAIGAEjYATOImDC7SxSvs4IGAEjYASMgBEwAkbACBgBI2AEjIARMAJGwAicQMCE2wmQfIkRMAJGwAgYASNgBIyAETACL0Pg6enpZR+Qq29ubl79WX/QCBgBI2AEjMBHQMCE20foBbfBCBgBI2AEjIARMAJGwAh8EQTeQrQ1BDcXc25fZED4NYyAETACvykCJtx+0473axsBI2AEjIARMAJGwAgYgXdF4OnpsqtpO/o5H35zc9nq2Uy4vWvf+GZGwAgYASPw0xEw4fbTIfcDjYARMAJGwAgYASNgBIzAF0RgQ6w9XSqq9Ih0E7JtDiM14fYFR4hfyQgYASPwWyFgwu236m6/rBEwAr8bAodhPc+pDV4ElDhFP+q+L2pPX3wmrOmteYLOPOOVzcfHxGGdbrQ6o+u/jz53ubzsnY/vo83Zu+cZbK625cx42lHGnHnu+T75QeN7V9HDLj9QCV37zPjoLl7nSIszmO321Yk+etl4O98zb7nyzPu+5f57n33tHDnTjh+G8dX+fWZsjc/i84E371X3HJ/HPWJs837nxuwZXHjND8PnJY24cu1bxuNHf7d3gsi3MQJGwAh8SgRMuH3KbnOjjYARMALnEJiNeBIn69f9e6UR/wzZckAAXHceThBDet/1GUekgzqG8v3VttS9tuTViG/ahDgdPGOf6BBcN20+R2Ilh9IBWvm9tBX3veZwbd5/884Hzu3iHPM+fb9tO3ZH0jOqlm77uJ/igu9PqGICkzFWpQGH/f6SvnjN+N77zPQOiveVubB577522987uI2RUgmw9j9bGCkpshB3e/fY9POL+ng7SrLncradTpO/PvM5MlLfa31fNIl4zPgS25Mk0NKuN+F3bpkfHZ24rV+nz69rzvH7bOb6M0Tu0foTZNvB32waCbeby80tvsf69iyJhLGNXernjJ9lPS68z/bTj7ruzNj/Uc/2fY2AETACRuAqAibcPECMgBEwAl8YgV2HWh2gHUJt39FZnLXDEKDwahFCBPojfGl1o9XROyCerjmQzxBuqaSIVpSiYku+JJtWigohofjzq4SbklEb1QYdyR5YK6b7ZNAeLolPXt9Y5f1aHdL/zmeu/T4P8XxOfEZVJYXBTMiuDvNmukzKFJI8e6RukyrJDbSzPTuuQrSJQiY6VemYXbJxS9IN6Obht+SK2uu/l4xvEAfEZTN/OBb7gqKWdhPCR3v25wXvfV0ptRJEa39rD/b4Yj+3CknhlnsIsbMlYedeqjG2jJF1DO0SbleVi3v4XCMy5zmkYxoTZj/v2OHesE9WTfN6Gq4LfoA2V8iZLM35e6xCndcOVYRd6+eZuD8cq/hFqdEOiMm8bH0nkn6yBj09XR6fHi9Pj0m81ff52rn+jL+3N5fbm9tpTZjnxhWyEwdDG8L2CrF+7RDmGnl4PBz28s/x6nXdxs9fQ+YL7lNbTLgddo1/YQSMgBH41QiYcPvVPeDnGwEjYAR+IAJK1KST+ZiKg0c4P0VOSSNARKVLlX7RRsG1EBLtpJxUJdFJ2s2uvSg1dtVuqw6G5J4qKpJ0o7MHX2V60Zn0SQIu/qcEXH1i5xkktyZiaMfx35BZe52+JdxmYmBx3ISwyvb258thXhUZ0alNdN3G98PRXRz8RZXy+IhxUw44XO7g/ahM2ZIE2o5+Yzrqt6VqGe3oP9KH4ag/Xh6XcbIhC8u3FbLqSFU2OacknB7jDiUmfNX4Bv56/2vKoJWEUnJjl3Q7R5zpyFLCK/s6iVrM6pzX+KvESM55EgO5EvRcmcfuSgZjZNSYivEVhMqxdq0IEJl3x2QkyKNdJZn2gcynwhPvG+vfWBsem2g7GC8TObMQGxM5o2uAjteUnlXo5K567kghqGpWzOVdwg19G6TVUIpJ14k+tsc31wEsivP021GlzZMD3JYSbkI48eEcV4+Pl7F+cHzF12rUINtuY2zc3oJwU6Vb83K14NQo2iOZzoyfdW5NjLwSmLWoZHt3iPmVAN+Mh2nvgIKTyryD+bBHYmd3Xfm8CbcfaEX51kbACBiBtyFgwu1t+PnTRsAIGIEPjYCqVtLRSSczHKBwgrbqilIKlENAB4w+Dw3/diRbodTOGh3vAohEnjgHG6UBnVM6hELmpG/Y5M4GeHHw8r2Hj5Tv/EjGZiLv0H44fMlFgLiC05dXyJ/pGeGFgrzM9+42KlaLOmN1rnedxJl0qr6rR4AoA5FB0qxDK0UZt/O8ItqoLFkJkYWE0fEyka/VH1sFTyl3Rh8kMICH5MNtOtmB/wTyPE5DIdP8D8faRJbGx2e1VvxkCsHdcab1PTek3svG96wybFLrkCAREiabvxAdG5XblrSJZwqBkKpOGXsTEZPEBqe1qpiqfxdiFQhMJO3KExQpPAnisq1JAI1+JuHGOO1uZ3xeQ0qViFzWikmFpwTXSj7rv2tciNIK618cPBCwhXCriY+fTyGbGM+JBcKZq/8wFjGkk8S/RrjJ2rEG1E7Ef5OFuqYWmRc4J9Z9YJBXNimq6scdgpjziAcyUKZtz0V6vhcRRHIMhG4RudN+k/sOBLuBS60BG5Wbrgkgizl8MEZmFbIelsiaSwyX+TX2vvkgaSEQa026spaSCNvdl2RvnfYGvkuSlMVPcg3gvJfxqGsL17291AKbPdE/MAJGwAgYgV+OgAm3X94FboARMAJG4MchUKq2cqDS4Xl4eLg8Pj5cHsKh4vMZ4MRQy3YFWgmykhaL8gXhcyS8phP/CuFsdkWdbfiucGBxXyG+QCOkQ7kHWRBrdOha2VbEIiJb0z1uUoKEQDkycAKpyNkQbkVWNqGXikHQSsP5AoPUSqwMa9Tw0HK14BC2IwWHHe8TBCmJUhJIUINQ0dLhWP1ZPiuJlYrgSie3VEd00mdlTI+bMVZAzo6vRXJ0LrlVITerHamq1BBeqFqKILibCLfp2Y9jnI7nS4cXIYO8T0Fc7YRGUrEmocOtEkl2IBWQTT5zjAWNMimTMO6PxvdEJm+v7dYLyRH9wLDehWwromPquCXBvGCi5JOObfbz7V2TMfh9EWXx/g+Xx4fHy0N8TwIIMZFUfKpCDsRHhW1HuGArQ3NMZD/fjX6+S7JP2D5SO53jKzWaIOp2yCAJSdyo8WRMj2cHsagksn5W3jfGVhEdO4tK8KbybkIANtGU5GoS+6re2uLXOdYw+2UMPlFdK6tbES35BIxVob84RuNd7wLnuztgX8t60pmlbo6Py/q6qOiS+M1xsBL9nB/RleO/WOd6vHdAsSgnaw5jfWaIKfu6SPdWuzW2zMvYhGWHwTfBxlfluMuxJikDONqomOX8KtUama/1OaLYljmm4s9ctxkOu8zJZWyt127Vjn24pUR9Hy5o2K0oiq1w+3FGlO9sBIyAEXgjAibc3gigP24EjIAR+MgIhJM1HCeE9DySaHt4uNzf34eDDT6m4ukytQ6dNqoqWqU0EUPhQ7dypkMgx/Vz1bkkMfp0n44d1U8pMAO9BSem1Rr586cgw+aQKfhS6VAWmUjHhYTR0+WpiAOSLfm827skI1QxFT+DGkgJtyAeB5aDnGBIGp3TwQrR+Y8tiRAAACAASURBVAqicH5fvEGGuK6KHv0cXqjIw/FOfG4pthbSSh2+q0qpdrRTDZPvHqRI4IrSA+V0Jzkbf+/3CLeFcC2iKlU1VFSmj5+OaZIhd0EM3AX2d5e7krg1cfH4cF/PnkNK+Q4cdzkeMu+ZqDEpokI/JIEqyhdeP4jnMS8YMQzKN7rhBeO7yFWqb6Q9tUYsZGESpflbztVSBuFdmkzA3NF5RIeeSj3MulZUJaE6cB54xzjHDae1gX0c6wMwlJjSQZzl/MCHu9Gdm4uEm8zd6Nt4NvuYTB1Df1u1VetOqTYXpVbMM/2LsNDCo8ljKr0CX5JhY30IUnGMZYzph1zXmvgvtEV6lCHNuj5Aq9mYUE2r6+kGv728bCCkY01YFbwcryS0eKDA9SMHKNsVWH9LrHM6zSrLHl/yHBCTvfb2nA3CjYrHHoRT/sEi20FukyTKwwUQdyBy69/T4QQVrrqO9DinAq33jSb6NgpXENixxiwFGKhCnMZPEX8lzdsPnS4VLIhoVUJOClLsd+j3DMtGXxVDx7b1fJpUqoq5sHodls3wbB6Q7BDTH9kgcduMgBEwAr8hAibcfsNO9ysbASPw+yCQ6qhBEA012/g6SIz7INu+f/9+uX/ocCY6S3R8STilAigJCT1pJyExnNqhrAgfL9QgVDWRuGvHMNVVULrIdXkvVc8xp086KPknPxfOdPuSpA8uQwY1iLDxbqUIAwE3VFpJuA1HRQm30XYhI0AWDMeVOa9Ej5fvF+RT4qnhuUMtWO2jMo8EIRQX8XlRwUxOPBRfTcxRcTTUR+i/YIU0DEtIBpA5ESQX2ArpNYU0dc4kEiKljIk+pBoGeMb7jjEzxsA+GTP6I8lSyRglpF2Qr1OIYZID3759u3y7+9aEG5RI8b5jrI7njq+rwi2c6vEercxLBU+/M16lVFNTbquJEMCzUupURPH58a0hg6Jaw1yocGYhyqj+6rxqGd7WYd9CHqIhJLwmlZ70VxBlIHKppAmMQHgNrEP9FPeDAjTIXIznpY8nxSZxJjlIOkf6OId/9kcSuCDa2Md3szI1FGE8EBhr1BjXNb+bAFZCstexng+5Xo05AfIYBHoTjAj7poov1j8cOIwxzXWrZKBca3JpYQ7BGr+i1K35q+pa4rsJ/8YSRtFi9AIORGLszpU6U6ElarWnPDzgIUnMNYYyBqn6LedTrV3oZ86JUv824ZbElJKpSrhR5dZzuhVZM9GeQsDEOddpUbgFmQ0FcK1/mGeVu633iMCUqzrWsZwvPKzpcUYlYw57kMsaWqth29VHY75rSoXeA4OYozIy2sF1VHJYok25ZQG/KWy6Gg8il1Lb0USuWUq4UfmMA6NJZYpnbA5HOi9irwe7uu/fx9jxmxoBI2AEPigCJtw+aMe4WUbACBiB90DgCeE8oVAKh3M4mt8v99+/B+H2fRBRVAJJyEyqBKgOyXCzlXArMRrD1YTESMWIJMJO76QUTim+UAWFhPKUk8QcX+KAXW5AGlBjIs5NEG75fqnOGH9FyUI1wu1N51sTQqIItttBBA1FzhKahZCup/GM74MESsKgVBMPj+FQ3YDAmxRzIA2pwksyQ51WEEgMvcOzMsRPCbdBD8DZEuet2n4z3g25qpi7aQmb0nC/VD8lEdNkTPdNhB8PJWSQMYMUEcItmQ5RPtFx7RA7vu8TcnndCSnSBAEJN+bDw/vGM0m40ZHvsMMMBV6UmHSG+c5UlB3micvxMcbMROqJEm6o8UjyVrjrOr7lOaXGERImR+lMGCRZwPx1VPYxr5Qo9aiGHOQEhzu+Tso+hEcGSYN8WEm4JQlzSLhB3RaKVyVVFUNRtzHIr0NySRS26jLGUxBuJIEGsVpUXxPzIBcY2pnKNJKpQs6Phz0mmV6Ky1jTQDGCcAslXRB8VNYlwViHBtHXSbZFn4dqE8QU6MrsKipt8VmQiZGLDqGfU1XNHcKt0ulxjsR9ldwRFVjETI+14/ZyV6pHKvxwQIG1bLRfKLAm+e/uLn/88UcSblQBlzqrw8Jz6QEBrnOIBJOErjLPGfGI9a3GcurGkl+kmi2VxNPP4tCHuxnHCgdwhrfjA6otndWqN4PEBQ7S9koHENhSMZtrWfaVKMEuOHgqNSfJS5BqmGdNQnabK6wfpGK9jhwi5PopKlA9nAgZ5SX6N4lhEp3QIU4HDZ3nLg6Jxj4a6/NYp3k4JCHiJCiFqHwP28H3MAJGwAgYgfdBwITb++DouxgBI2AEPiQCg3Arom0oDeBofr//fvnrr79K4VbhLyQsoFq7HRqMCrmjSqmdhfE5qmjSbZIwwlIhUQHUIYCZ0GzOnZXKBjq6JCNa4cbQ0+F0UExVZ/oI7xwKvu9/gXALJ3gh3CJ8Mgk3hnAFIcFwu3Hj29skJ1hMoXoWVQ1DHQjCrRSEqQaJnFUI66Iio8Kb4pX1nREyVuQIcjBBvhfhsaGiYx+mGunpkg7bNn8bnd/Zwe0Kexp+1GGZdOQGIUL8O/xrS7hVMQTiEg5wh/BSTKe52AbhRqXVhoj59sflLlSHJDCFGCYx8tg5mebQVIypywXqsGUaYkwlMcfxia8gM0PxOdSexQowlC/1es+O7wq3TPKvwkSfnpATLcMWqwIuc3VJ6JsWTCg3H5nls4gi29TKIU23XoRAcCmpoiniSpRPg4xpNVKHYA+iLZSE34fiK9mBKYwXhFvlEVMCBWGHQ6GWfdtk11Avfvv2x+XbH98u38a8U3ImCOsMYY0Q7cslPj+FOJPoGzzkYxNlg3RK4g3YcnyFwgt/49kg3KDyTUJ+9DfI3PG+y7gYAwWcVHRFkYF1CJHzaI9wy1yXpEFlLK5kFtZK9vt4Rii0IvSWJHKTywEbyO/vQbhN8YYIG/52+fbHH5c//kh1LqSqyC1HVRdCpyvstwstBAFcueJIrDcxlipCIdyC5ALZxsONe6Qe4M+pYiw12HiPJLjiD5RrY7BVQQz8Kq8ba16uq1xH42PM+xaEMlatm7siWgfhOn7OPsp3S3XyvYRPx/hBFWTmutyET5OArHB15sTUcN4k+0rIjHHehWNADCOUXlMY6J6Zil4J68Z6UuHCSiZPZGl2xlrQ5EMaJW6UETACRuA3Q8CE22/W4X5dI2AEfi8EgqwpB4NKpaFu+ysIt+8VUpq5uyq/2FALQOEWpFWEaTZJo2E/mY+LeYNmwi1zdMUZfYUEhaKhCDc4F3TI0gtL5wEqAIaUJg1wkwoO+mvFTlwuQ3k22jmUe6F8gRMYRMIDwj2hfKiE1JHD7VuQZBXed3t3+QOE22gqnxU+FEjL73/dX+41Px6UOoFFqInw3iTtkNOtcsxB4dYhTE1IBV4VXphhnU16gnBjiBVDzqD6SD++CTcWalD/vBK3h4OG/F5BEnZ+rworDVURQ0ozLJcOYs0kOPdPgzwZbWUOIzjMw6G9REJ3qKwCoyRiBs7jaxFugWOqmEqJGbkGQTqVog5qSVW4lcILGhwWJFhIsE4ED8XL/ffLIKBHeDUyrU9Km+fHN8PDWpkVGAfhlkQH2IVefJbccOmfI+E++7JKOcqcCEIbChjQo5W7DmRPqVMHKYu5WSSUEm5rTjOElJILKVKaxEiuEJXvjgUTGL79dOFYaoXZeO4fC+E255Xs8L6HQdiBdPq2qbb5FHMv+mkoc9HWWeE2CKd+XsxhrksRjkkiNwm3CKmPkFJmLmy1HEZCDIdQeT4l8Zproh48pApvjLhUouY6k3+aFss5lzkQI49mkamyXrKvgrhhPrDOZxaE42j3/X2rkrluhgJqkG3f4m+nRMyDgCqSA0Vz5SakmhDK2sonJnnKSqkrIe+k5nLcZt/knG31HfPiRZjpeJ9Q72GfaYlYvCuV2FkcRcKpI4T2CcowOYyhOjQUurlCj3naZCuUYCC1mcuPe1mQbkgLUEV1EOrPg5IKkUeIPcPpS7mIvYrhzHdB7mrYdL5k7TVPgzjMQ5VW5rIYBg6Halx3ztQKCweRzHHNkOkOSzfh9ntZd35bI2AEPgsCJtw+S0+5nUbACBiBVyBQhNsw5AeREcqOJNz+FQo3VtWjI5Tqg1YzDAex82h1QmqEm0bY6A7hBpIlCTcof+KrqNxCvcDTfKgdkDNHiw+wWmgSbkN9hoqHo53EJBRuINz+OiDcUC0xE/RDZTHaU4nGWfXuLhz3XYWbEm5V8Y5hpU+pUBmO0VCZaC4hKoSQMysT0zeJlIqkJOsYDpYEDO/NKpLDoV2TgtMpnxVuzPm15yBq2VKGHKayptOwseBB5VK7Z7iYOJLxyKAbEv/hyGYiNQkJS8KNJFuE+5FwG8qnOyXcUs2XIax/gWAY/dkVSeeCAFBbUoUClQdJkQqdQ5geFYaZO2uQMElCj/lwX3nipHLoyfGdakOp+ApMMhedKg6TUEhfnSHWoGckj1eS0oz15uXZOVn4hEVJQOswPBskKosGkCwceCe5mQq3yhcX6rLO0TdIiFGYpMgiyf2XqjcoHkHIaCL8nJupLiMp0ITbH5dvt/nmVdykFIYoQkKF2yBmF0VTjKfHJMn4N8gyKTZwewvC7Y8/I7SS75vTHdWZI5z0++X+r0FcDfJuKNyqVAji/rYKtyTcUn3GfIWtZkxyNccW86qhlwU/zucYcyEfbFVofI6EEQq2JEnXczIJt6FMvocGUcLSQ1m7Jdxi/RDCvvO/SR40qq6kgEcm+++w0whRLsINxA5yEURYPcO/v4NwQ3qBMdQGURVzowpn5PgjuT1wjNyi96noTbIfoadFuN1dRkRyhaviwCHCM6nMHQcl7Pcg98dnWCE396st4QaVpObWxFrd+epIcpMM5BxuYr9J+S3hhtk9hmCmGwh1nqZJ4NjJ/h0Kxmlck4QO4jr7mCHTNc9J0NaG+ApjwR8xAkbACBiBH4KACbcfAqtvagSMgBH4GAgkCZJJwvMr87eJwi29f3EAlXBLBztyJy1FE5KiyyqfEZY4CAIqHpRwC/WEkBFM0g3ViTqBJMIypItEXXoRefcM2QynF63GQ6MCYRSD+OuvDFODExU5yMKhZbVG3G84fXAEhwOTwpRx41sh3ITUg8ItCBqQekF8RFhp5oxLtdxQmbSSoZ0ihIWhAMIUVsWE36Gsq8DOrvTHhO8RUjoTbsndtKcV7SkVjhBoFXIU3nAqL6Dw05x1RcZB8Rj4xdiBekfyUHVk4VDtZLgeiwQMR5x5+i6DDAHJ1morOI/DkYwmgRQhCVZqJiHcKrRSimqQICqFVxOQVOcwH2GqkJCLruZGkjgZUiqfPTW+v6ViRRK2Z162xJi5E1M5SqIL8yTIPD6Puds6+f8I0+XA7/4lgUIFDC6h2nLMEJJ/JPSCfBi5vUAEox0kVJmnL5WMSbhVlclpGUtCJNYDkKpVRCMIGhBugxSAmjEItyBBklSlijbzHoJcHf2hIaXjs1Rc9dJ0eRrh4kOZO0iJv4YicZvDLQmJJNz+HMREqGGTEM73ZEgp+hyE2+2NhNDGwkI11SUJyUEGhkozsoLhQKJzhN1WDjesKQzNFPwydJHVoSNGdiKln4JwS6IwVXNzSGkcfPz1/fLXdxSFwb2zoMB1wo0q5yrYgrUu1VMg+2ssghDTsGRRwkngOcJVQbgFGcqQZI5LCaUcyl+o0RqWJDuzCvI42BHCDWtrKtwGUcVqsvnpCiuFMvfmFmMtVI7Z9xHiXEShqsgydHMqnhCHPzwE0TUVhBgW7PxSGkjksMRhCfOoYX+q98R6y3yQTbgxd2Oqbcf4LsIt4tkzLDYORWJsg1SlepOqS1SYdkjpx7C73AojYASMgCJgws3jwQgYASPwhRFg3qMI93n4Hgq37/d/BcHw11//utw/gMhCCFwqUJpwuzxR/TIICVZlm3OtXVe4oTJihC4yYTRC8JRwWwiJ8GmghtMqpYMMIDk2+AihmZJI0ZBSEm7hWGVYUuZXQ5lSVj2Fg0/SMZNvf0PSbXnG4FDoGEZIKZUJCPELxzBVNqWQG+88nMVwilfCrXMZZXVH5I4bDmRFpaW6QpVuQbgxXDJdzx7BwdsM8qvzC63Dew4b65DS4QxP+gy8XznDYwBIedgOy00F0cNjhupNJAxINBJukdQ9SEk6j4MIgvqpqumOMTeI4RynoUQaCjcocGL0US0JhzSonA3hJuN1fDaSpiMPXr0bFJ9VNIFhWR2+dmZ8rxUyMyQQRILmZMJzU9/EfGtZ1TGViKMoCImdpedijjK8eIT3ikomft6qycIK1Q1L/RQKN8gYkQA+VT8SNhzOexOERaqO90EetQzlbLIgwweFcAPhMYi2JAlGHyN3YhGrTbjFGFtCSklKkG5Pwm0QTk24HSnc/vwTzxzzHVhH2CJyuAVhN0jWINzGfNPwz9IgZkhpqDaRy28QHJh7WdwAyfmjpkMqk4LEH2sFiU1245gjQbh9j/Uo8UOBk/FVCDc+Q6uUJuE2CEdUCxalZCq9MpxUQ0qpcGMezz7cyHEe7T8g3KpYSCmDc1zmQUfoxQaP2aqxZwi3WBePCDeGUiInH8ngzGO5EG5azKNyuI2ket8u7Pc/obRk8Y5UDUOtLRVqkxDPAxMenHSxG1lWcU12aRPhuVAn+T8OWvIgiPkm+7Aj16d8D81FR5VjkMGRfzQJN/ZTkqmpIP/27c/Ln3/+efljjG0WQSFhOlWa/cIGjV/NCBgBI/AJETDh9gk7zU02AkbACJxFYI9wG6F66bT+dfk+SDSQW+Vkx79RPS4INyqAeO0B4YbE95Xja4QRogJmqrw6IfogTAaZVyF3UKRl/jFUjdsQbiOkCMRdkA+CAgkUJEQv0iccmeHAjIituwgfZSL1+DQJCVZQRChV5n5CyFA9Bk5ZPCNDJ4PkYTjSSrjRkUXeOOYqynxKSZBkLifgzaqOJNygkggqgMUZqHCD019Ci0q8Bcdf1Ig/g3ALkg9kTJIgUNABmyTcQIJQccV8WyDcIjSN1XQR5jnItvF3hJRmmCVJNClQwJx3SriRiCwHeCGrqgosQkpJuDFHnBTvKMLt6vjOHHVDTZMhY7dBjlX+RIyT4XRH4YsK2UOVUobyMrQ4FF7HhFti3DmbSq0mYcop1ILDXrnUUvGFAPIR71fKL1aifTok3FLhFmpX6eMqjnFBDq2hLhsKnG93lz8ir1iGwmVIaZPUVP9lwQaSWkmIB5kFpWcTbkMBlOHwo2jJPUM40dfRT0E4DWJCCTeqd0G4ouhJEF/fHy+PQdpKxrUiyzKEMcIlQ2yEvGCYr0m4ITF/kDmpdn06INwmhVvk9dNCI09BuEW+u4FdEeodUrpVuHHSU+GGcN4qmgDVaCm5JFQRQ4v5/hjuWUrKMY6gCJ5UcBvCjeMnC49cU7iRcONQx8KXxLQQbkFqMZ9oEG5j7U5iMw8fsG5yrmLtvrn9owk3VGv9puGylyS1skItVd9Yi0NwKDkUOfaisQgpxWkUBW6lcYt2IG8n1KF1eDPtHcjhpkpCIa1H/0Ze1SDcEE5O9WKE4Y/3+7d8Ryr4kLIhqyg7h9tZu8jXGQEjYAR+JgIm3H4m2n6WETACRuAnIzCFlI4cbkEWJYmRxQUQ0sYwxrLz8fMgUUZy8ZHvrby0/CYlOl3FcVJlISdRqHUGeZVKqsprFnIvEG5SuTOcqch5FR5fON0kvvKRJNxUPQAXLULTUq2TubclXGc4bUPtEo5Kl0FgOFao6Hg91Cy76XBKJYM2MtcQijTcsEIic8BR4QYnq/Kc4Z2TrAgPHmFhqQJh/rVuAwi6x9EJcw4gvGp2SbQjyQsqNbokIEPldkJKIyxYlXXAdBBEV0NK4XaGqi5VUlkjYMnhhpDSQb7cMbwUhFv0CdR/ofQIxZUmx2dIabaP+dlSFQjlmxYSWOKqUnEyE25JdHYIa5AvzBPHz79gfFd1TY5xKOqUcAuSDKGUQbaWwo39EjFkWVxC+wKEUhFPzHsYz0D9EVHOzUHQPa46pxlGFXNwjTYx7HwTUpr9m9RO4kXCjRQVSZBRPTfDVueQ0iRav2XYcOTRIu6pcKtw9ycUTUAlYS3MkmMbOa5QNCEr+Eq1YRDWoQCKsNIRWtjEOcOb410jlyVCaJUgy6kIwjjHceRci/k0CFUoR4eqCYRPfF0VbhVSKvgFKf2Y1WCDUElimocMI4cbCbfDkFLkcIuAYqb4K6UaiwZQqdoFNpLIFrw4porQAVEsc4cFVQbZxfGtCrfM25jVgYOUPCDc4lFV0ADqYqg5+bjMAZdtzA7o9SOqP4dKOLII5viZVG4IvR0hpSBa/4x8ZyMXINe1nP9Z2AFViZeQ0uwPVcXWhlbqt1xrNbci1haok0vhVhsk9kyoSUdcbFUxLuaRcyJTFTThxnyAUEkH4QYyGSGlrAhcVat3N62fbHT4cUbACBgBIzAhYMLNA8IIGAEj8IUR2FQprRP+QaINx08rjyKXdTkd6eSWwi2qOPJPhocVUQRFToVRVQ63DCntkDt8zyqlCPHTSnFUfkV+uKpCmc/Nn9HpJTuY5BsT4g+nKrNrg3ADqcVqpKFwq1w7SUgk3wbHZyT5ZthdPrQ4jFBBRC4oVOOEI5Uhn6miS1KPOdygikESePZHEkt0gPEAhLIG2YKqpki1JOThM4TbaA/UQsEdIJdY95zmDANhOsJgSbhJD18vmsCiE/wAiD5UYNRxEEnT16IJ45kgZ+Jr4Z8kTDrgrEZ5VDQB6iKEb7KQQL1CJ8nbEG6JRxISSYp9vzxIGG5owF44voOUiGqRWWXyVkJK2dcZdoi+H8+rsYxWB4Et5KdMOVZNnJQ4mm8tiAhdzJZxhZxmoZ7iHyjcVsINlJOQOuMzGdocxQpi6nVxjCRAdoomIMQ6iKTbuMM0T5NcHQo3klqZ6zFCsFeFKQo2BGGy5kEkYQ0lUJJtmIdFoPazB+GWBTMWRVpMGihssX6wEEipwXJiVZ61DeHGPplIsTHAR/+kyirzHO6T0mMudsh4r1VRWOD7feRww6dlOca4YbVhrG9zRVioTpf9Lte/zguZU4NqLIacakEQhE1G+6Gi06IJGuFOUjHmP3K4kSyLB6Uqq4smjLWiCeFck6lw6zyPpWAWVVfmcAPRGgq3PLzIYjBJuMWeNxSOaG+EmNehR06eDint4hBBKmJyrSGlDHGfQkqxvhBLKvYG8VhKtOWAalRnJuGmodIcd6MKbRJuuXaSbOtqpXJg8oVtGr+aETACRuCzIWDC7bP1mNtrBIyAEXgBAhPhBnVWJqfOsJrK9cUKleIExbcIE4x8R5EjqsOYMiwOeYBAWqkTmbnQROGGAgUZ/pI5tTq8kjmoOtRyn3AbUaCauyrBCHpNwjvJkKWCLImHJsNSGdTVLpEknsobcYbhe8IRwzNAUjSpREceVejC6Uf4LMnGOyj1JG9dFlyA000c4SRqHqFSNsW7jKIJdMhnlR+VF8NxS5VZtD4Fbt1tUmAhSY3hKIbzpmMAjvTANJVAY7yMvGExKCbRHMpeZp65yMEEOqtUKqhSGrnbkMg83jPVUPEVCdErmX6QIQvhRhKGoWQM51PCjYK7eGfmIcsBMipJUl2V+c+ogBxKy/vIIVa4g3A7O76zGiIStEPRGTnjKqSZef5YdXaQL0m4kVxB8kSpBpn9VyNc2pwDkrn88l0zIX7nBWzFzqjEy6IVmU+w/lQodhdXaTJyzmWWc4EKox5brXBjPsCuoph9PMivg6IJUQEZpFsQs/lOVI/VPI3HdYhuEfQTIZnk0AhjZ2GODA2XuQCVYeSsG32eydkqpJTFM7lujBGURSJGSCn6C+HGqUIjIZYJ+R9Hbjb2k67TDE1klVkm4KfCDVVKI1cXCNvUbbWataowr4UJ8JwM/QRZCyKr3qPWwb3No8chDxpK6aVkXBUfaMItxwQq3Y5+HFVKdwk3EnZylEE+OAg3zosuVpCQ5Xge75VnBxx/GOtc/MfXQbixUivHuyrK9gg3hCWPvQZbQuaKnJTVOExAmGcSzZyWVNdJ0QRRruWlIKaTOUSotISD4/cRkh/qTawV2NlYMfw2CDcJlY6DEiFEtcrsXjf7Z0bACBgBI/BLEDDh9ktg90ONgBEwAj8HgXDSImQMyqFQ89DZRHJ95JyqQEvIqpLEymsz/LQJtyRxJJwLxv7kXLCqH3K3MZw0iR0ksQ9CIpUfg3zS5NVBKCwKIGjqAJ4o3BBOmaFIVKTB85Fk9CyaoCqGdLQ01E2rB87PqFCnKKaHsC5WGyynWVUhUD2RzIriAqg0WQnThbgcKhDmAIN6A0U4g3wZTlmGlHZup6ITSHBV9UYqaLqvQj0ShEArGzPP3nD0pf4g8xahKiUJtwxly/ai1VALShL45GJaYRil/5p8jcqBpQQcTmOSMUEa0aFGpdJQuYUiiA4x2l9kGwgJhvbyuSQyVeVW7xTsCVxsht1JoQlmvH/h+I5qiBpSOsYUk7IzhJiKshgz+4Rb5gWTcLZkP9BnvW5UNdRkPWoOZf487fNBuI3+TSJqyvVEElISyQdlWiok5orrQgqZi0xILOTUioIP7FsQPyS/htpshGNmU0GaYE2qkNKpKMtcoCXhSGK71IJKfIAtYa7IUJkq+ZRPrqqgj0G4IadZqApb3ZuBi30tq7Kmkunmcsv+QJ+wIm20bTDdFGjxmVX5NmdNKjEzUJcKsawYjGqhKF6SKlwSblGxBWrAQbqzvaRHma8vQ+41HLcPSY73nAo/x1jK9pCApuIW6mKSUyCE2C+hFkPRgybhs7/zXuP90O4YXyzccFMhm2NOVO5MLt9BuOV61ypkIdxAzGlI7lAYhwqMFYMz5ndRuDF/G3YVyQ8ZyupaI0gGZuGDDeEWRGwSpUmec3vqMdTVmrtoAvuoD26ScBuVWrMACslbpm1gFdah3sMaWupxqn1/jl3hpxgBI2AEjMB5BF5FuP31119/u7+//3b+Mb7SCBgBI2AEfgkCrAjI3FFhzNPZHLnOkPh7OBjhIDP+NwAAIABJREFUtNb/QTWW12aOK6pn2qHPXGsM8aRTnCTGKHBQxRKQ6y0ScS+EGwsIUI3BogmVX63jKsnjJKND9QAVbpPaRQo7wDFMhZtUgJzC1ki4jfcVFQWJNQ3PlOesuYbCaR5qNqpB8DVz7CCsTEmD9LhTFTMwgmqBpEsSZFDwgTDKMN71/agGQUgplRuSC6lUK1XRDqq/ICZE4QZcK0QXYVgZSthkDHgHkEGdS6zHORVkQ26HsRCKExQYiOIJCI+acuixmEYnOA8eAxUBWV2xx0cTOXSIs+2zIrMJF5ITTG3OCoUM8QRhuCZnJ4ES9+X4nvMSZnJ3KjiheqoCGSSVUyE48Aulpyg2iV2FjxaBTPJjyWEX46ZxpiIo1Y7ruGJi97kKbsw/SSSvfVzx1AzdkxDl5EMwHpCTTgujDCyyIi0UZyPpfSwRnY+QIaUktaidYl9HTqwaryA8ZAxOayrnUBVCWVSbuTyVEpNqx1QKUrQEMpnkbISxIol9zLssKDuR1hGuKAo3KjwxXlDpoysPF1XNOUvyKMNCU8HLNVXUVngGSS0SNaViRT629ZCieLGpBvF2N2qKFyTZkKpp1U1d50E2Jg6tsByY1oKlIbNoRB4ecA3pMa3Kaa1GnB12ExWmc4kQJbSSwjGZkvRSsjX2GvJfODwayu5RdCOLdrQCmkqyIFWlCEEVJGHuOJD6uXpw3c41NHO48byhi+p0oQc5RBI8k0BFDsxIs9BrV5KhY19BfkQWTKCiEeSg5jr9JbaGH2oEjIARMAK7CAzC7c8///zn5XL5x+Vy+X8vl8v/c7lc/u/L5fJ/3Tw9Pf2fl8vl/7hcLv/75XL5X5fL5T/v7+//xz//+U8Tbh5QRsAIGIFPgMCcwyfzj015pCL5tzj9S8L5qI45Ql2GymiES1E9U85UOo3Mu5MOfzqQ6YykGitVNRJWFAq3zpmmoU8UruwSbgzFOgyREmdV8vswpDTyQ0EBEtRiycfQFuaUE9Vd82vpSnVAaw6AxhjkI1V5QjKmA6cqLuIEB1QJt/F55B2Kz7CNIAtC4VbvVu5dJfNuQnVWPUWsFwkM9EmGoJFwSwcSrATCL1NVk2HIqQjKggOaYBzFDDh2FoIwQn1rLOR4Y+XPDGdN9RMrZzI0NXNsMV8XekHVeRhPSVg18cPE/FRMtuQRaiAWxUCevFTozIobJefOju9UxZBwy1FCxV6FDk9k0Y7CjWodknsgP1n4oUItQa4kMbMSbqJwm4hckAJK8JXCjaGdqEAaZEZpGDvXXPWxqEdRWTgEntM8R4hpKOuy4ABkSpPKLUNKR9hmspDQMsY3XJsq0XyRLDuLr4yNrqzZhEvxX1SZxdoWrCfInGTkSCImYTsIt1ERleNvh3ArIhahgBVxeIQfJbiYRzGnOEdQjbdyiaUaOEk4KvyU8QdpxxjHUn5y3eAZylYhWQiK2ozkXa7hO6Qc8+qB/O5ccz3/hFls5WWRVGwvWKnp0IO58XJ964MG5u0Ugnc5SMg5KipaFnqg4ixCp7mONeHG9axI3SDbSKKLClYI/KosrX2EfaVIL1HTVmXVMYZKtU3iTclvhkxD8V34y2GMVCdNRe1O/r1PYJe4iUbACBiB3wmBQbj97W9/++e3b9+eJ9weHx//8x//+Mf/+Ne//mXC7XcaJX5XI2AEPi0CRQZJ2GOGhDFh/5q4HXoA8jilkEuypfNidbgi3co8158dr1anbMOThiqkTv7p4KuTVyFNGv6XDluFNcIrDAetlCfDr8lKfc0fDjWXEn5QJxR1lKRLkFWsmho5sfC8IudyKCQBIqGTRUR1mFQp/0QtQXKHKqIk7FolSIVLEyv5NFB7QmTy3ZbQw8pTRnJsyetVoaQgvhCSFM4blDUVFiyKGiaYb/VTdtScYBxUCZskZCTVdcw7lsRUk31Tnq1wjluJmaF/gABqx3ouQ8aAY+UTI4mB2LukSTm4ZMwXmbkQbuXQd+js8+O71UgZMs3xLX2AcZ7Cnc5VNpMfIH5k7G2xVtIV13MMMuR3GVftoM/E6pSDa4dULRUPCLPsAsn2xZBSqYxbeacmtVnPGa5LUSBD8tyx2AnZllR6ripAndfz0lwqSKiUNLRyulLHRzxDVEkyliqnIPJ3KZlUK0jkBxRyVcklrhZBvjOcG2sIQiQzHFgIZarGSFKrskyv5dpFRSp4vCbBOGe6sup6nhJXrCTmQmbtbX7TvG9mrLjtGh2be0mYO8fR9L6aRxGkYfBUXcCA4c6dn5NztAs7dDVsth5kJVIqRPEEVMMmod652/I+rTzdKkgbE5LmSX71zJIDABDSufxw7ZmVbtkPmt+RanJ8BgR7H45IEQupnLvbv5/WenHDjYARMAJfAwEq3P7jP/7jH7e3t9cVbn//+9//87/+679C4fbw8OCQ0q8xBvwWRsAIfGUEJoenc8q0s4JqgOX0rGAghGcNpyknT8P2JKyxFG7tQKV/tRAFqviZHD9xvCYCB89TUmEiw/RzIOqofFEnXO5JpzNJyM7XE//eJdx4X2A1YdxEWIpAoE5g7rRdZxaeMhRxqmKiL1tuY+E6K1jSX08nrXJkVRL9Heetws+ahJxCkkiGEg/mIqOysLmrqU+pdMz2yngTkpJ5qSrcWAlJEq9CeqYiE4QIQtyYi45YFXFQn5+fnW4rAyRnwo25oYrkyaZ3uKRIfSYlphZZoFJnIdHm61dyo0ODuw0keNmXoq+UZxThkdUgKlRSx6uGgxYBoUQ051BhPUJ5Bxm/kiIzsVphhDX8GSJIVSsTyVPNiNx2pcqUMFTN58Y4Ww52nbeihEoCEBcV6d2KqPiNzru99V3fUda+yk4o8zQIX7ZNnpdtWIgg5Pia1GGVGwxr7bRe6ZrcBQPyFZK+mSs161yuWVa56fZy/bGi6tpvCsuU522XJGu8qUCcxyAHg0SUFnHJ8cHxv7ceEcuFcMvOLPKL6sOYolQ7l+o6Sc0iaDVkk4ozrGPRpyPfXO05UjiCyln0G0NguR8oQdnEYx9YkP7bzavIEFRRQdeaOanikB+VsFdYKSt+S4XmCkH+yoaM380IGAEj8HkRuLu7C4Xbv//7v//jf/7P/3lMuP3973//XyTchsLNhNvn7XS33AgYgd8JAQkvm5Kpkygj4dY6qgkdEjgkWoSMyHxIDDzbIyk6BxCdCjooqRHrfEl7PUJSZeLGhKDbJgNvdVkqW5jAOgmyVEnQ6W01VjluVbhBCjgscVVNKNHRhnulxOFECGiIa4I3kyL95gyhbUeWzusSNlpJ2POzSKsF77vVGE2cUHmINhcZQUUWSVASGd3GICBBRI6KjtXfE+EmuDLnU7RmJhOURMh3Za6kVU0CtUcp3ZIEwtvinbt4ApWM2Y8rqbwdWXuqPNB5k5rw3PjG2JryyzWxks75liThu3RoMNqp1wupXMotIW8mAuXKvOjQ7L18cZ0XjTnNSn2508d7hM5KQjLvV/VxERhNlPVnMNdA6GPURN6uug/mbSfTn5Vi+6u5jPX1Aq0cSVVsRcgy7FjG0f/P3pvsOLIk19/Omcy5hqyqr9GCoKVeqCFAELRraKddQxtBECBoJ9zX0LNor7Ug6KL/dWvIyoHJefhwjpm5ewSDSTIr57Ts5mUmi4zwOO7hDP/FMTO72VAYgbbRbB6IfRBjSuOQjXOZwj3pz5SH0nLv2fmcAmtzB7J8ZiXSs3TzIY4LA4krTuGSINmNjuI5lKCWzVvxqON4zxy9+t2Q3ySIOf7ijYv0fRRjRnNNsrBg5Zlyvmcbzef9BN1sLqy44WJwLuYOtLQKGQjM92vQLjYghf6unsvZ/gq5GCvmocxxahC0eIOidMNK+yWd+1luUJ0/be4rb+c1XeH4sboCroAr8NQVAHDrdDoRuL1582Y1h9uPHz8+ffny5f3FxQUdbiia4MDtqXett88VcAVcAVPAFvzpORUcyBJjVwpWAeziZsswofheC/GURWSypERnSL54tEVfIbwoha6lXa6GkxYXgcmNo8s0S2KkrpiSA40fztptzq7M5ZFkyUPZst9z2FbkQrYKzMJbM/ii6/IkTckNl9b0iQdpfcOYzLzQZ+k4BJoUHXrxrZlzSEL2Vl2OMWzXwgWjwzELK85cOBEcFZySOVxcBWbymTLsy10wVswgG7cxvLYIV+OxRWCVj8WsB7McVAJBbJSoyzBtKHO5lc6jHDJbxrFCbqtsvGcwIzrO0oBdqTyagEdFqJ+B3AgH8s5fD3Jzt1cCzvLZQj8XHJE52DGoUCxckZ+TK+BDTnopBFLo51zLBCXyAhe2rUrIaGNurSM30+Sm91i/mLnUosP14ylsHWHmdnOi+hslC64thLsX540cTOXziGkg81D+GZ08srBta1zGhaUTtWppCvMuz1mVNy+ysZ7fV8jHYLoZsYL5Cjcv8lDGHI7lwLkwtnMpCxAyjbXqeTdpkI/QLFhc5vly3xfmdcu1VwThBShaOseq0hjIENfA4ujezA6s7BRU4GYh2mJ6ths/NXXs5eOhIJLoXXLGyaGW7drV49RfdQVcAVfAFXgcBQDcUDSh1+v1T05Ozk9PT7+9ffs2FU04Pz///f/+7/9+Ojs7e391dXUyHA4PptOpA7fH6S/fqyvgCrgCt1OgvPDPTRgFV1J588mFYcUM0jvKAE8XjdFBYgvDfEGQLzbXH0q+ECm+qxqkxPcUFm9cEhVyeK/+XVogZWFQK7mN7K0VC/l8QVZs73bHG9tVbr+Z9GRdna9BK2sOlhfL0Q1SBpox3KrkUMkbnzl2YtJ/dnFa6hb6qRJwKKwom34sxDaGZWpfZRA2hj1XuMSK46PonJImmtutPMaKwPXmxeo247u42N1+8bvOgVUa3ytaVwHjVeiSD5QEIFb7eq0rsDBfrINFtpcq2Je3M4coya0Z+ykfZ2WuswJjKmDKumnkRuBW9IoVWyXzWHSibnQpagMixCu70DboZwC3dI7wjCg5J9cd6qrbV9+Zu9y2+eaodLuVji+DPNXztLn+kg7l87EIVVOfxu2VY+m3aHuOzKucYwX3q0LUwnBbcdpZuxKYq9K5WoP1N6ryPl0N873pRkE2jla+57YQyN/iCrgCroAr8CgKALi1Wq1Rt9vtHx0dnb99+/bbX/7lX34+OTn5tXZ1dfXLf//3f//+z3/+86eLi4v319fXJ5PJhMBtsVh4DrdH6TLfqSvgCrgCP6PAuvC2bbepS5TC4tCgXHEBvn4dvM0d+ZtB1cYF5o13/iu2vbLQzMOpSkdS5Z6Ia9JVJ8hNuZMKWy67+7btkor33eRMkbevAp/CIrUEDzY5XWST5fqtOZyrcJNkn1kFVauuzBw4rjomiyKk8ZH2W9xHNgYMamYr9mIk8fbje3vgtsGZUgBexWNbu491n9kIXYqL/Mpz66axGfdbmltK+61qd3lclfdd1c+7aHz7U6gMWdbNmyWn69odrgGlWS6yctimnB46V1acW1kpmc2HuY0jMG4lP9bycZedoKW8c6tJJ5Nv74Yxnd8Iubf+Lcxp678HN97sWfk6WPN9tua8uKlPUxes5nArzNvr5tvNI8Hf4Qq4Aq6AK/DACtTrdQK3drvd39/fPz8+Pv72u9/97vNf//Vf/1r7r//6r1/+53/+5/dfv34lcBuNRgRus9nMgdsDd5TvzhVwBVyBJ6fA2gVUGVCUW76t60s/ly8Wb1y05fvZcR/5R7fex2qPVIPAXduy6/u3bcfq+zYtbleOZ0WbLdta/lwVQMhDoyr6YD2M+bkzowr2ZexhNWcW/nHNGNmkZ0UPxFRWVcDl545shQzEgNzCv5SOZXUMb9nHFbnq1kLOSg1XIUiVnrtrfBsVK0BThQNNuIcCl9tA0lLTttd+1dV501HuqtnaGxo37GT9Pna7ybNrW7ft3fIxrT/Gbcf7lnu+7ZxZufk7btuWh+BvcwVcAVfAFbi9AgBuzWaTwK3b7Z4fHh5++/jx4+e/+qu/+rX2n//5n7/83//93+/Pz88/9fv99+Px+GQ6nRK4LZdLd7jdXnf/pCvgCrgCroAr4Aq4Aq6AK+AKuAKugCvgCrgCrsALVaBWqxG4tVqtfqfTOd/f3//25s2bz3/xF3/xa+0//uM/fvnzn//8+6urq0/D4ZAOt/l8frBYLFaA20o+BhXMXxchXAfXIZ9DfDz4ePDxsBpS5+eFnxd+Xvh54fOAzwM+D/g84POAzwM+D/g88FLmATjc6vX6qNFo0OHW6/W+HR4efv7d7373a+1Pf/rTL1+/fv19v9//NB6P30+n05PZbFYJ3F4okPTDcgVcAVfAFXAFXAFXwBVwBVwBV8AVcAVcAVfAFXAFdlIADrdarUaHW6PRIHA7ODj4fHp6+mvtj3/84y9nZ2cEbpPJ5P18PidwWy6XHlK6k8z+ZlfAFXAFXAFXwBVwBVwBV8AVcAVcAVfAFXAFXIHXooABNzjcms3mebvdJnBjldK//du//eX8/Pz3g8GAwG02mzGk1IHbaxkefpyugCvgCrgCroAr4Aq4Aq6AK+AKuAKugCvgCrgCuypQBdz29vY+Hx4e/lr7wx/+8MuPHz9+PxqNPk2nUwduu6rr73cFXAFXwBVwBVwBV8AVcAVcAVfAFXAFXAFXwBV4dQqUgVur1frW7XY/Hx8fO3B7daPBD9gVcAVcgReiQK1WKxxJ/nf5325zyJbIFZ/Nf7dtVb227X4esu3l9qPd6/R5SA1z/R5Sj+fcl9uOOe/Hbc/E9L7nPAZ3P1r/hCvgCrgCroAr4ArclQIO3O5KSd+OK+AKuAKuwKMrYAvj/Bm/lx9o6G3Am0ENPFc9coC1LQAx0Z5S23N9qvQrt3WXjt9Fw6fSjp/py5vG4n2Ow3KfeD9Ww/Gbxm6576y/nsN8sss56e91BVwBV8AVcAVcgftRwIHb/ejqW3UFXAFXwBV4YAXKi+N6vR7yB/4df+eL5V2ARxVgWywWofyw9+XwbZMUD912tBntLLc9b6fpVKVjFXDYdIxVoO2mdpjbrqodP9OX64BfVT9a+55yX1b1YxkQml7l88H7cf2ofehzsqofbfzlY3bTeeb/7gq4Aq6AK+AKuAJPRwEHbk+nL7wlroAr4Aq4Aj+hQBWYaTQaodlsBjzjAeCA5zJ022a3OXDDQng+n8fHbDbj7zm0ycHbpu1v03Zr/3223dqct6es4Wtqh/Xnz/Sljb3ycxX83TRODPxZe6rGYd5mA8oG2vJzwfvxZrXL5+RD9+Om+eQ2Dt1txlfVe5ZwBK/7MBzEa/5tF2foTx0PHMd5G8p/b3ngK8dRfqGwk1Dc55b78Le5Aq6AK+AKvC4FHLi9rv72o3UFXAFX4EUqkEMoWxgDLuDRarXiw+DRbWCHuU3KoG0ymYTpdBoA3arA2ybBb2p7u92Ox5Av+NF+gymbtm+QpgxnrM1ov7Ud77Ef7CPX0NqSt2MX+FcGlqYV2mGPqnbk/Zn3pcGjXfsyb4dBDey3qh3W1+Y+2qT1Ln2J9u/adux/m3Fo0M3GiI176Of9mMb4eoaUwtDL80n5nLzPfizPJ1XOxZvGpKSyzKjRDQCJyKoElDh3ZDuIHzfIVn4uNAZh9/ICn+wP/TVPs5nDtgJ4sx1WtMvmNdmBhvjb79qObYCfSSS7UnhYWw8Y5VhMFwV91dJtmi78310BV8AVcAVegQIO3F5BJ/shugKugCvw0hUw0GGLYwMznU4n2AMLZbyegxoDV9voYxADEMYADWDVeDwOo9EoGHgDuMlBzaZF323abi69bdptC1Nr001tN5hjIYjQ6zE0zNthsOgx2vEQfWnus237ctM4NJBq8NTAKcb/Q58L3o/re3VTP67OJxIGTiwEIKTEqvxc3mPlv4MuqQvMYFgMW42EzLaU0aQcsPF3A5PSqBWex32kz8s+FMRl7+ccKLxLj2utn075mujA7SlsW2R5Ne3Y4nNJlJxD4nfbf537F+yG301r2ZdANnmWY1jE1zKHncO3bacyf58r4Aq4Aq9CAQdur6Kb/SBdAVfAFXgOCmDxtrmdVQDLAJE5sgwu9Hq9sLe3F/Dc7XYJHMrQzfZoC9O0qJXG2N/mEDNgZaBtOByGwWAQ8IzXyo6xbYBb7iZD29FWPHZte95eHM8ubbd2W+40aIm27KKhLFCLnZgf/zYaVrUD/barHuV+fG59edtxCPhrzigcM8YWxvwu+nk/Sr7HfD657Tl5235cnU/mYbmEO08hVx1QSM616HiN02eyaPF8zACdUKSiKyy5PrPCEhZHqoDJcFru4sT+azXkxdTzvgTduF0DbEqt8vDstK0079tr9ko0t2Uutxy0QZPFYhkWy0VY2jPhG3eYG+vk0A2k6VwFsCaPWmjoMwzEfI1aS0sI2AL2A5cpYNsyzAnd9DVhfxEwrjHlbf6C83e4Aq6AK+AKvCgFHLi9qO70g3EFXAFX4LkpUIRsCdZkrxfy8WRhSlmIEj4HJ5SFzAHQAFbt7++Hg4MDPgxe5dDNQvo2qWYhhTlsM9DW7/cDHtfX14RuudsNrrJtgNtTaTuOD1AshzSPoeFTaAcgqgFUc7rt2peANACW0PDw8JDP9z0O0W6Dlgai7Xx46HPB+7F6ZrnVfDKbESgBlgEOydyFwjAAb1YMJt9fyX1mlq0I3BYRFhm0EhhWquYa51lBbgLEsv0a+MuqQSdYJqGeQqzMkQanXhGwsWnRUaY2s4y4iX8skS9powI2Fq6R/JnzuRSxiQCxBNzMvYZnA20NfHfUQ2jWa3zY79RY34emELQpYJstlmG2CGHOZ/mdAG5hLjjVcdMXi/+7K+AKuAKuwItXwIHbi+9iP0BXwBVwBZ6uAsVwp7RAjK9n+X/EKaHAreScsGIIubMNcAGQ4/j4OBwdHUXoZk63PPfSJoVsgQzwApgBqAawAdB2eXkZLi4uwtXVFaFbDmosR9hN238qbTdQY8ANWgIO3bWGgDDmDqzS8KHasakv0be5y+g2fWnQt0pDgDjLB7Yr+L2p7Wg39IXO+AHMxZjH+XCX54L3Y4L499GP5fkEfQ4nl0FUzhuoxIyCMKzILPOn/JjzLeWiq5FqLcPS4BYB0YLQCPAKsErmuWyeBUTTOTfBKoF9gHyEffxdnW7WBnW6xTmbQZq6XQViYGjmZrNQTmI1bEOPIoZw5nYxCyG1CtFZ8ZpioQnBdIUw3MzVBtDWBGhr1EKrXgttPNtD4Zs43aQ1CbaFMJ0v5bFYhskMz4swmwfCt7k63sTdV0hdt+lrxv/dFXAFXAFX4AUq4MDtBXaqH5Ir4Aq4As9DAXWx0UlgDg0s4FKYEo+DCyxxY3ARowtE5s9Rq4SFf1nooTmKABjevHkTTk5OCN3wOkCHudy2BR1oBhZzWPQCZgDEAK4Btp2fn4cfP34UoBuAnEGPvBBBVb/kObZyN9RDtx2gBjDRgBs0gl4vrR05PN2mL9HX5hjbti+rxuHbt28j8LrPcQhQgzYbcANYxrgC9HvIc+G+x9NL78cc4otrFsBtQUjFvIaNVH252ZQKzDKPGnMzF5yCLVItJVc1cYjNAKsI2RZhNoNLTIAbXWJaQkBAmSA8c7cJ4KuHBvan0K2mrxGYZWHlElSqEA1zN4GbWMHEaYZtcaLX0Nd6CnlVYIYQTtuGfAeIk21hsE0L1rDoSqwWjVBPjfPM8t4hbLRRF8gGwNbBo2mPOv9uNwHjUNE6he3i+wYhpNN5CJP5IoxnyzCe4VkeAG94ndCN4E2+nyz32/P4TvZWugKugCvgCty1Ag7c7lpR354r4Aq4Aq7AVgpIbiFZuHHR1dDf1TEB8MZlmC2u4rOED0UnRpanKg8lNVD07t07ggb8baGlcPwg/BQL121/cuAG2AaggEUxYNv379/5DACH183lJq6Um6siWvgm2g4wYk4ktDlvO4CJ5aK7bdtzZ561/du3b4SGADUAUAbczBX1WtsBfXKX2659CXcb+hKg1zQEdMPf6Ev8u4HfuxyHaDeAG9qLHwA37Avj/zWOp+faj8X5ZBgm00lYzJe8IQHY1mxKAZiWVmJu6PyZChDUZE6F24xQjOiM0A0ut+VyHqYAVIBDuJkwm9Pxhn1IWCZGTy3UkbdssVQXm9wcAXBr1AH5ZB8Ab6BmcNvhb8vrphgtVf9EGKg66bADcetJGCdbJ1SPcM9usDBHGoCbtoc3YEqwjRWGZ9Mw4/Nci9ak0FLLMQfYxtDRDLT1WvXQa9bCHp5b9dBt1UOnWQ/tZp3vZX68Wi0slrUwWwK2LcNotgyj6TwMJ4sw4POcf4+mC0I3uN+gq7ni1hSA3farx9/nCrgCroAr8IwVcOD2jDvPm+4KuAKuwPNTwHKzWeJvuAgaoYEFJJ/tIeFKsriSBRTdGPOZLKZscQjHRMAiVPK3mSvLQvgAOE5PTwOe4XKzPFo5cCsn+V9X2c6AG6AVgBsAFRbzgG1fv34NZ2dn0eUG4Ga53LYFbpbUHm1EW6vaLvm/BBbimLf9yduOtqHtgGxos7Udr6HNeK+FIaIt1g7AGkCbSg0t9HdDg6wdQ4TkqoZ32Y64+zzvX0X1xKq+LLfDIKT15bbAzYpe5OG422hYlo6uoooiIpvGIdqNNhtww1gxpyLOhbwfLZ+cjCfajLb6ucvxBACJdtzVOfmQ/XgEcLq/X2j7VgJmjtlt55MxHG5zza/YbHEOaLXaod1qSWgy5k443bTKpjjOAIxwR0LAloSUCthaLGZhMpuF6RzhpPMwmWJuldBSCS9lfGeoo1TAInOjMeeZADc4xbgfOt3qod6U+bumMA7kjJvBdjCYAfK47QXNdnS4KXDDTjib40V1NEtONnGMLS0W1nK3RXfblGOdj8mEx5R/P5g3DjoAoJmrrdcSyLbfroeDtjzvtxthrw3o1gidZiOYcxA6LAKAW43OtuF0EQaTebgez/jo6zNeA3yD4w3QDe5Btt1DS7c9Lfx9roAr4Aq8OAV7ckmbAAAgAElEQVQcuL24LvUDcgVcAVfgiSqg4CNWpsOiDKFRWDw2m6GJBSSeddGGxRxWfYv5LMzgXsDikAsr+1sdGctUidEqamIRD2gFuPDx40c+52GlWNxjkVrpLCoUaUhalkGHhZMCuH358iWYUwyvW9VSS7Z/U48AdBikARjJ2/7hw4fw/v17bTtcUfnivh6Tj69P5i+AEwtXtEUcbikU1tqOZ7S7DNzQFmhXbIeF5gL8mYbFaoDr2gP4iNC40Ugqu5qG0A4a7tqOKgBZve8c9Kbw4OEw6WFORWsHwA3aB7i6LTy14hflcYg+hIZV45BuxTp8RPqzMv5S2wEwEEZnfZmHNVtf4jjwehm4YfyX+5H6qdsT52KEzWvOAbYQbp+sDXk//tx46q13nW44J62ACfrrUfsx1zDLHyY9mxeIqTHR/039WJ5PxmPJ4cb5gqCtzXmj3e6EbqfNuRPAjRBMc6ohJBLmMzrJmqhavAgLAje4xqZhPJnRkYW5bTzFHKvADeGlS9kORiaAm+RZQyVPDSdlSKkBN5AzBX5oB6AbnW6SMA4wDu/lhIVCMshFhyBRwjs8EH+JfUooq4S7JviH35dL1gwVGMewV73xMhPYhrDv6XQi4JAuN6QhEJcbYB/ytRG2NeFkqxGyHbYb4bBTD0ddeT7oNAnduu1m6LTsu6jJY5uHegbcBLb1h9NwOZqEy+EkXA2n4WokAI7QTZ1uKKQgbj2Bj/7jCrgCroAr8LoUcOD2uvrbj9YVcAVcgcdRIMI2zfnDEFIs0Fqh1W6HTqsdWu0W3RoAEOJ2k8XVnJBtwgVVfKijAQsxW4RiOxYGadAKoAPADc8I67PiCQm4JWgFYRKsyQGSQau0QO734XCTxT0Wxr/99lsBuCEU0SANFrM3/eSQxoAb2pq3vQwLoyMpKx5RCZqoOxb3C4ZcEbhdD8Ll1WU411BYa/s64FaloeUgi6GthSIWRfiWw4YE/obhGsDtAjnwihpu045CTr5ul7BWoFVeVMNUT7kCqQaNNgIgy8At70sL6bPqs9vAU/SlwdM8nNSAWxqHUrHUXF2AKIXqkAaYojsvFRSxtqMv+3AJKmSytq8DbhhT8VzQnIZwZwG4lfXjWKqEXLl+swzgwjH5I3wDfNZzYZt+tHPSxpNA8N3PScmpCIB7Qefmw/WjwOe8H+kis+IuMqnQtZVSq0kVTrjVcuB283xyrTncDLh1OM46hG3d0O12Qps3LQC74CaDOU1ykCnzInALYQG/GoHbfDEjZBvDiTVHIZME3JjPjQ60RmjQ4abhnwgx1QqpdLnxUBSsqTu5TvDX1NBSOVY43pjvDeQOLjeAQziTDbg1oJmkCmC462LOnHJ8IC/aDPBsFbgB/OJmDJ1teIwB3HAc4ohmzjvdj8A2c7U1wlGnHo57jXDSbYbjbkOgW7cZ9jvN0MN3UVtCduvNVgi1RljUGgLc5ksCtesRINskXFyPw8VgFM6vJ+FCwRscb3DBIfwUD4TEUncnbo9z/eF7dQVcAVfgERVw4PaI4vuuXQFXwBV4LQpIvjataMeFIIBaKzRbbYaBykMcG+JyazKvT8DCi7BtzPxirG45HnNhhRArhpkuNMyq1WaOszzRfw6LLH/WCiwqQJoqYCPOjgiLxhIOaW6a8uIeYaYGabAI3Aa4lSEN2loFusyRBEAikEYWr7LAl9AlDeJSziWgBu8BcBuPxuJwQ0jpj/Pw/XuChWh32eGGENJyO/CaQQYAUuRsivu3QhblkE46bhQyRPBXreG27WARDA1FFD3g4Mlhh/ZlDns1nxVhx4Z2INzWcvLtAk/Rl1Xj8NMnOC0T+N3f3yMsqWx71C8vLCLFRAyejjW0uTwODbhh7OEHUBTwrwDcFD5TP4QoN208Ie9Uyn1lgEAS6ONH+xEOpOksjHAuIET5chW4bduPNp6gWcpNWFGNuAQAC+fkSABuGT7i3Lz7fvwUc+FZIRYCN8AZnpMpWT/Pxxy4KQBHTjUWKqDrdByuB6vgFG23YiyAiSmktBHarY7Ctk7odnuhF4EbIJEUITDgVtcQ0josXmFO8AOXmwE3ACE63MbIfyZutzmeEUaKuZoONwAyGYuEZDH3JkeEONngWIbDjpBKgZvmP0P4O91wGFCakA2twWuAgmjacjmLDjeEu06nkldOwBuAm9w8oOtZiy+Y+xnAbUzgNhanHlzQBtyWUokUVUiRow3OtqNuM5z0GuHNXjO86TXDyV4rHHebAty6rdAlcGvz3Kw1WiHUmwRu81BjcYThZCbA7XoULq6H4Ud/JI/rUTgfwPE2C9cIL51aIQUUXHDg9lqud/w4XQFXwBXIFXDg5uPBFXAFXAFX4J4VyPO1AbaJAwKhpO2OLBjh0CB0ayOsFItGyUUUsPAiaBsRBiH3Fxao+BsLUISXIkcOFoZYrFeDjk8Fh1sRuGWwKAdXtriXBEQCixQyYN9YAMORYm6az58/01WTFsjXTFx/G+BmxR5WgZuFlHaoHQGTFo8gJNF8dslFIQtkaAMIgIUrq3JaDreL8/A9c+dtAiTI//UGzigCN+TcAiBpMn9ThDSmoUFMg11aCAMLZThS0Id5aCvyyJnTbmM7EGJLYCSFBwA7qIf2UQSQ0VFi0MpyWgm0QogyoVUENXBGpXYYqLkNPC2PQ2gn7jKENr8JkvtLgVuzyaT2dPdE/bJTUsefVHMUrQEUOA617fk43ATc0BZzCEaAq7AI27Z2SJ/mrs9UpRIhcnPoNx6HwVByAl6cI5/h9gCX48nAn1YPFuC2+zlpxUDEJfaA/cgxCIcbzsnsXFiB4GkeYZimnjMyBnMILgVYVucTA25whSEE3YAb3G0K3FpNcQczrDRzuNUlTLPRgqcMzrVlWNYVuE2mYQz3FYAb5lOANoNuC7lB0lCACEAG4IV5WQonINzUuL4BN4Ntki4A49ocbs0MuCF/G/4J22g26qHJaOYMuM0B3Ay6zcJ0Bugn22KuNxRRWMDBBjg40xsyemMGN2KYdkBCVOvLJUNJUQxhrw1nWyOc7DXDu71WeLvfCu/2WwLcem0Ct71um8Ct1e6EBoFbm8BtibDSZY0huKPJLAyGo3B1PQwX/UE4u8JjGL5fjcLZ9TicDyS8dDBdsMACoSYLP9hNkXv+yvXNuwKugCvgCjwZBRy4PZmu8Ia4Aq6AK/BCFTBgUEe+NnGvIfcXQ0mxWNzDgrEbup0OQ0rpbmNY1DIsEC5ksG0I4DYMo+EwDAnhkLMHVfYWdP4YcMtD+RLoyJ1F+wRzFpYJaMXcRqwqJ9DDYAM9PUwILu4pLpABGQaD0NfCA+ZwAzTKKwvuCtwqYSHyzzEc9iQcHabk8tCIkIYhtVh4WmXB3OmmOZg0PxgTowO4DYfhqr8KSOCUwr9Z0QS0Bw4egL9PnwRaAtQcI8m9hdFlsCiBGmmDaFd0NlJDhUV57q8cuN3YDg0PPnmDAhjicOt0O3QX0fGklWwr4SMTx6OyIu002pdwaA0lPBihiBn4+xl4atVmrUJpHIfIJYi2HwhwA2RG+LS5tZK7LM0Flo+L1XwVRiFHFcYhnFEYh2i7wVOAQkBCc7jBqQPIDLiV92MRWCos4liCuwnnAVxFxfBItkXDXzmeJjqerlCxF47JYkjppvFUBdzoEtv1nAS0UvAH52YOTu+1H1ltdp/uXJ6TgL4KTvM5RLGU5FbDOKwpBGcoZ2k++f49/PYZIer5fHKtDjcBbpg/JZwUNyu6nD/bSPLPGxZwDxtwAySTMM16i5Zhzm2LuhRNGE9nYcIoT/QlwJblcMO8UnS4STa2QKebhJUm4CbWN4FsuJlS02qlFs+KkFIULCApY/62EADgKoEbTHDzKXOxYX6fTFcdbgKCZYwiHHYGBzRcbggpRS43LZyAfwdmRMVRuNsA1I57TUK29/vt8P6wE94dtMObvU442muHg26LwE3cbW2mPDCHmwC3wBBXwEkAN4R0X1wNwo+r6/D9chC+Xgp0+47w0tE89MdwuS0Yhjqjzg7cXuhVjh+WK+AKuAJrFXDg5oPDFXAFXAFX4F4VsEU6K5FqjjYJIe2G7t4eF6x7PQC3Nh1TABCsaMf8bVhEjQSyDSXRvrjcRmFkwG0+JxTDtteCjiyHGx1uligejiGDDIRX6SHQSJOCazJ0hCkRMgDS9KXSp4GO+wZuAEzi6AKkweI+CGBitb4E3nIXBasDou1YarNgwYQ6IsccAMkZFvdZzq31gATurOSMMtAVIYOG9hI2ZKFT1vd0ytQZnFaAlggBLLsENwE3AkhUnDWHW6fLZPFYxAMCSR8WoWlM3K55ptBGCaMDMEpVW9GXd+FWXDcOpWiCVHrd6/Xo8MR4xw9D4GKi91XgJs5QKWzAtk8AaoYR/Jq7bDNwy1x26hCU6pYSNk3XkOpI8JaHwhG0VI+nS1TsPfsJ4Jblktv5nKTTrqjF/fcjoO9B2OsBnCL3nJ6TOo/E0NLYlQm2ESpyvM4YHg9Y2L/qy3wSz8kq4IacZALcGFaKObQD4Abo3GAOt1ZLCifUG1KhtFabozxBAm4K4BbLeZjM5mG6kAIOEWxpsQIDbnCI4VgScFOnWxm46VyDsFIANoDZWKU0hpQm4IYccOJuq4emFU1A2zLgJhCwGrgxVx7P9VnK4cZcbnDqSeEEfIdgtHZYjRR52prhzX4rnB50wulRJ5wedsO7w254s98NR3udsN9r83sIBSngbqsjnLTRZA63ZYSkc+6P8yjzYfYTcLsYhC9Xo/CtPwk/BrNwNZqHa3W5WdVSz+N2r5cbvnFXwBVwBZ6cAg7cnlyXeINcAVfAFXhZCgh00WqkcLUxjLQbur0enVIAYABuEk4Kpw2WdsuwZCXEcRgbbMNzBtzoZtBcPbsCN0lyLvtizqLskaAbs4ZLwm+4kAIcVABuEwJAQKvzLCzzXoFbBpjEFWWLeyxGZ9p+hYW6QM4hk+T+yos+9JlgfmvgBmeZhSLS1WOQAVaaGsO6IuwyQJM5GyVnn4CaCLoY2vqTwC3CDtu2hpKZS0srAzL7E6CfOiwNzkUACbei9uX9gpq34eT4JBwcHhAOIzE7QaQ67izvVL4oJzRl2yVcUHLhyTgEZLrGOCSokXDO7YBbckxyPOl2JX+X5L/K4aVB3AhwmRcwJf3HuQBQerYrcCuHKDO09XbnpIDk5Ny8n36UIizv3krVY7hp4dBlsQcAJozvzGUJh2DK4VYGbgq6boDgyTF7zRxr6BMAN4bjs0qpFk2Aww7gioUTpOAMHWgAWZnDDW43KZqAEPl5mKIgwVLcu8iZRuDKnG5wwom7F5gcANuAWwRvDI21jJGMXWdlUgklFdhG0K8uYbuJQocbq4YinLTBdrNKKWGbhL8iN5uElEpY6WwO6Kc53GKoOF6TGw6zmYI2ADd8JyDVAIrVLBehVQsMJz1g3rZWeHvQDh8Ou+HjcS+cHvXCu6O9cHLQC4d73bDX64SuuttQLKGGeZaAGaUXJCQ0OuqGAzpJL/vX4fyyT4fbFzwuRuHL1TicDWbJ5Yaw0tkyzDyP28u6uPGjcQVcAVdgCwUcuG0hkr/FFXAFXAFX4PYKMGeRutskZ1s39Hp7obe3F/b3D8LB/l7oAbihwh4Tt2GdhFxC0zBRdxscIMOBhpTS3TYWJ8OtgBtgkSQ5p0tMAUMCV+aSkrxLbLuBjhJkYBid5kG7V+CmIZQrDjeEU80EjkSHlIYCQkdJnI7j1GT7TNKOHHQC3LYOAbRQToC/w0NChk5WUVK0w0PDELlEFVCEBbiFEnMBru4sugQ1lDN3lm3jcGMOMoK/HgEuYR6gQYSPUkyDIVyAHhH6Ntnv+BtjrAqe3g+okRxu794BuB2HfYAahAG2kXtO8rKhYqX0oSbd55mgYcHUUCr4Mrw5b/t1v5A/bTvgpnnkVhxuGcDFuFL3ZwyFA4BhvGIRuBE8ALghpPSLVOzdOkT5+Djm4vuZc5KVSunclFxy99OP78PHDx/DW+1HADfcOEAoPHQhkCmFlEanrFX01JBSgmreVEC1XG07IfhZ1LAI3Cbi2gooNCBh+QbdOm3MnQaUJb8aQ1cJsuYEbMjhVkOYvgwrcZvCzYZMbAS+CCUWuAanJQAX5z8tmhCrrNLtJkAvvoY5G+d6HeH3tNXJPjT/Gx12zMkp56NVJ43ADUNKq7vyc9AlVinF/LYJuKFSKcJQ8Z2AKqUzHgMAI4Bbz9xte+3w7rATPh33wsfjvXB6sh/eHu2H48P9cMjUBqj+KrnbMO/D2SZhsfxSklDn+TTMJ6MwHg3CEFWCAbwtpPRiEH67HIXfLsfh+/U0nI/m4XK8CIOJhJVSX69UevuLCf+kK+AKuALPUAEHbs+w07zJroAr4Ao8JwXMFYMk1HS3wdmmoaRYsO4f7IW9ToehUJLmx1wEkzAeDRluBTgzZA63kVQr1dAhc+Js63ADLGKFTXP1IJQPeeKYZDs5ewCO6OoBYEDOOa3iKMn2E7Ti4v6BgFsxh1vuLEvQjQ4lS75vri4CN7hYzJE0jsBtW4ebJPxHDrdj5h8DICUsYr4tqYBK8KchiAKKBLaZqyzmWYthuQjHkrDcb1/hzpLCE9sAtxhSWnC4SX64MnSjyYjw0aCVOBtZ7VMBJENs1SV2P6AGwO0Dq1siBx5BTXRZivuQsIDA0IoVKLegjpIQvxU1T23PIdN2DjfJxVfO4UYHJ6Fp7ppU15MWULA+lSIi0NvOBQVuWzvcSiHKWkCCoa07nZPoRxl/LJzwAMDtw4cP4d3bt6FcXZW5AengzKq8qitKzodUOIE53DTMm2OQ4YnQ8IIOxa9fvsQiLFIpFw63CecojOdGXXNhEsIiFF+qgMr5ZsAN44e+LMIvVCmtWZUDQFs610JY4MWlOfPI3jSHHo6mHurM+7YM3BTBkwA33kixL6J4bJLvkm9TZxyqc8YfnR/w2RRSqjnnRB7dhYRNQ0s+COpUw1jIw0JKMV5lDjfYxoIJzN+2CO16YLGE414rvNlr09X26WQvfDzZD6cnB+Ht8SGBGwrBMNVAu83zrVYXMG+wDRWzUcRnOZuExXQcJsPrMBxc0+UG4IbCCV8vhuGzArev/Wn4MQRwmxO4oXjCzIHbc7p08ba6Aq6AK3AnCjhwuxMZfSOugCvgCrgC6xTgIl0LJcRQUrrb9sPBAQDYXthjDiKk45YE3qw8Nx6HEVwEA0A3AW5YVAO4wd02ySDP5qIJ78Kbkzea90uTnGNRFRBKJcUXADvM5Sa5yAKBmzmLCJfoBJEqm9Elds/AjaArVuVMFRElLFJgW+7Oy11myLclDjcDbrMwGiuY2CGkNFbYPD6OsAiuHnNbYaELR4o4obDAFqcLQ0nZ9xIubOGQAKbMnXapwC2rDro9cENOO3G4wSkjBRkEWkU9zOUWgZu0xRLzG3BDX1qVzYcAboS+HPMtTbSPnGwyDosuQQ2FVeDW7rSl7WXYpa6u3YBbKsIRnWUG2wrwWfuV3Sp9WgRuKN7QD5cX24eUYjydngL8pWqzsYBECLc8J+HcvA7MJXePDjcAt7dv3kTgJuBUxxQcXVlifCseInOjAiOFVQXgRtepALcfZz/Cl69fCPJzhxtcvQDKdIjhvFaAzCI0moMPRTX4oIsuATcWTWhkwE0daHBbLRWbsd1WSTMPC9fKmrUMnAG+STEPPS4+aUVSSwmAmqj5+afOZeaDYy5AgEHJ4UZHHomeOOMw+bJ4B/PhmabJUSe6ilvOvi94w4QPcfuCJgJrdho1yd/GqqQC3P6/N/vh45uDcHpyGN4eH4WjwwOtvIwbPwLcmAAPfSVJ5cJyMQthPg1hLsBtOhqEEYqWoHBC/zqcXQ7D18tB+O1iFP7f5Th868/C2XBGh9s1gNt0EaYO3PxCyRVwBVyBV6eAA7dX1+V+wK6AK+AKPKwCOXDrMJxUHG4MJz08CAd7cBa0uWgEAKOLbDplcQIWSxgMisAtJsZOrqq1wO39+/ARFTatOiST1e8FgAvJubRkAmwCo+hyk0p+4EYEbsyVhKToEraIRR2hVb64R+GBe6pS+j6CCanKiQU+QlwtdxrhUhmQcJEsCe4BvCxsMXckwZ13pnm/NjnLCNzgzjpWdxYgl+bAYzEGhnEZcNPFuMI+JnKnEydVcQRMlST3KYfbVsUbsqqtsUopQ0q1L7OQMgu1pTum4HATOAK6ADg3BuxQZ9Q36PFZnHZ3X90yd0alsGYABobZAiRr7imCEOUPBk1Z1VePNa/2ClCTF8DYHFJqDrcjhQwYT4DP6nDjWCq7JgE3shBlhrWKs4z6mTtryyIc5phMTkXkQcv6cetz0iA4+hFFJAT83V+V0vfhw+kpK77S4cYquSXgxn4TOFQN3DixMLRTXJYzcedBQ4RY/zgLCE9fAW6jEd8rIZnqHtXKz5ibWDnUYBsBlkEscbgBgJvDjdWDMddyxpW2Svi1OtwiXEuQS9Ba+hFTm7wi3E2Am/wYDLNKt/pa5nCTYxDoxtOXrE23QeCXYBtz4dnetW1SzEOLfDCsPh+zmL8XoVELAtw64nB7u98Jp8cC3D69OQjvAdxOFLjtKQRvtVlllTnpGN8KG6C62yqAG8+//kAcbpfD8NvFMPy/y0n41p9KHjcDbrNFQOEEDyl92OsP35sr4Aq4Ao+tgAO3x+4B378r4Aq4Ai9cgRhS2mpzcdrt9jR/Gxxu4ixg7hzmScP6Rh1uBty0aEJ0uBG4iRtoY0ipAjeE8mFxD8CH6pBwpDDnEha8TLRt20sOIwFuDYYYReAGVxmBGxb31+HK3DQPBdwQekfgBkCCcFiFbaVwWFugWkjnCnADYEION3XnbQPckH+M4ZD7+6GDSqmZY43ATd0osvZWIECHm8A2urnqKeE/YOpVVqxgW+BWdPwBXJnDTUCtuBUlj5OEuSpw00q2dLAQuKlbcTwmcLu8OA/fAIzuGbgdHQOcWlgzwtZkTAlwSzpK6jkr9tAikEI1TLr5NOwSnxnAnUd4KhVndwNugAzlfIbJKWTFRMy1JQVEEG5XBm5oA3K4SeGGbcZTDFFGTsA8D9rO5yT6EcBSoVVpXN8tOE3A7egocwjS4YYwWwwrg10KTW1+j+YtoVpzQLcsRH3AipcAbj8I7+HSSw63Pl21uDGAz7CYQb0hIaRa1EWKJMCBiFxt4EUKyzQWlH/HpGsa9qlgnjhMzxM1jyk809xritXi5zPIlkO4SN807BM3LugW5g4EwhmEJHAjbJN8cDJvqEsOMBDv1ZxvMSxcIaZtR6qUFoveiCuOVj2CvO5tHW6gkzj/CNyQv217h9vny0lASKk73F74xY0fnivgCrgCWyjgwG0LkfwtroAr4Aq4ArdXIBZNQGW9TofQDUUTANrgckvATSoUwvuB5OAI9UTRBAFtKaRUCiZIVToANyy2sQ9ANOSHA8TDYhgulFMCNySrf5eqQ2bJ6uGQgNtKkm0bwNMcTOaKAuigw01CUOH+EdBhieK/hc/3CtxOmXMLsAtVXRGKuALcSu4OLnCt4MNKDrcRK6zmBR+2ASTv3iL8D66olANP3FnmcBM3i1RHVXcdi2UIbCs44mJlxlRVchtQ84nVUi0UUYEHXF9NAWjiVEyJ01NeOQmHlPBg9GXujBKHFvV4COAWNWzTfWjgVHITauEEg4TUUopO8NzR3IMgGByH6uq6DXCDW3Fvb595qwSeWgGR1TBlceVYW8ohpckhaJVStxlP79/jnDwOBwBuOCdjWOYu56RWp1VgCQjOYiAZSL4P4CY58MRxKg43QEiMKXi7AKk0l1mev4x+KXN+AbiJw81C1M3hJjkNV4Eb8leiMADgJ91sAG6EbRLmywIlEbgJXMtNZwKzdB4Xg5uEZBKGye/WXD2LCfYM3EUYtkLYyt8NkjQxOdA0PF9ejMCN3wsK3ST9nYHKFFYqjjsB5vwxaMfCMKhQWgZuyPcmwA1aI69dt1kLe+36ag63N/vh9FhzuB3t02kt4cFtpkBgdVJaAtlRqOSAE4RFExaTUZhkIaV5DjcUTfjMkFIAN8vhtgyj2cJzuN3+MsI/6Qq4Aq7As1XAgduz7TpvuCvgCrgCz0MBcekINBC3mBROAHRjaCkWOr1O6LRadO9ItB+gG5Jgo3ACqpKOwkhzuFnhBFYppcNrzoUkYEolcGN1yHdM+G/VISXnElw6cMZMuJBl7i9UieRiTrRlu6OzqMnFl7hpxkyYzSTn378/DHCL1RyLwM0qhFoIZXIjSYVSy+FmlTCZoL0P0HVOJ9I2oIsJ/9++1UT7mgOPIcAShohQSDjcrCIjFqpc/DclubvkmVIXkBYrQGVGA3+7FG84PRUAmYCHONzYNwhFXgkrXQTx2KA9cIqhHSk8GM6ohwduyZmHcWauyXJoLqEpw4LV4QbYymM1V9xqOOe2DjcLiYyOyVrmmMwLJ2g+Q/YpqqVaDjeElLJoglTYPM8q9m4F3BiiDOAmFVt5TjLX4G3PyRHDzy2Hm43rOwdupZyKgKBxPlnWWBGUMGwNmBJXFsAQinZKSKmNQTg+6XD79o1uwdzhhhsPucNNAFtyuDFfooZoypyr7rQYqqlkTWY2hkoCkNNJZm4yYVri7IowDI45hWEaqiplSLL/ZgUV4r/odjEfWYhp7nAz4Ba3TUAojs4UmFoKy9XcbpyjWVQBVX0lZ5sVjCGEY2EHALcQOgRujXDUbbJowmqV0oNwcrgXDm6sUqqwELncWKV0TOAGSGpVSs8uB+GL5nBbqVI6XYSJF014Hhcs3kpXwBVwBe5YAQdudyyob84VcAVcAVegqIAsqKzSokE3hJZ2Qw+LHMC3bpcuMjhFCN2wHlwm6CYFFADdpIACXG4EZZokH4tEOKgQrrricCNwk6qCeXVItAnALbrlDLhlTo9QR0jpGofbAEn/7xm4If/c+/fhzRsAJssZBegi8C9VlBRXUoKFlmxfQCeT3CPXmjnLNPJAoEYAACAASURBVJQTTpqtgdsbFJ0QVw9y4JnLDm1gsn8Dlbo4J3QgoGkGVJ+MIaUaMoj+BHAjINmyuqUk28+Am1a3ZE67WN2y6HAjRCVFEAAZK31qPj64xGIBjPt0uCHZvoblijMqwTNAU4xnADdCBEu8b8AN7UaFX+Q502MVSJdyCZ6dbR9SCvenuBX3QrejOQFZhCMV4CDI1aT3RDRZ1VkbTwjHNoB7fn5RyJ12U/EL9GN+TiKkHNBq93Myg48TcZ1eXV4yHPN+gdtJYA7Bfc3Fh3yGdLgBuAlsFrdu6YeAS5xZBG44F7QIC915OC/XArchXb0Yy+IMK8M2gG28JqGlAtxSeKuY2iwXmlX4VEdYHr6pQA43G8xBJ9vDHC5zOQocWHmU6Fqjsc1cbIrj8jDS6HpLVUsTbLMqrnVpc0YrLX0bImOZs42VmJF2QFIPELZlN0usSjNagJBS5HDrterhoNsMJ71WeHfQDh+OuuHDUY/53N4d7oWTg1442u+yeA++h5C3s44QeLqDEVoqVWW5f7sRNBwQ1F/1r8OPq374foEcblI04evVOHxH/rbRPPQn8zCcLgW45d8tfqHgCrgCroAr8CoUcOD2KrrZD9IVcAVcgUdUIAsdEsdTi043OENYtbTbY5gk/sajrdCNIUwF6CYOlsFgEOByk4qlAimYSBwOt263ErgBdCB8TapDSggY85opcLMqmxaOFCPBCNzElWcuKiz0xljcK3BjGOJ9hZQqcGNIKUMAAUiQXN4AU6rIKe48S26fCiYAeAkgEbhIZ5kWK/j6FWBCigTcDEikMqPlrWIuMQ2HlKIJM6kmKInH1BGjSdEB3NThmFc1jcDtcsfqltFhZCF9ueNPYZvlcaPzRZKvw9WD6oMF4Ja5ixiKeN/A7S3Abx4KC5egOMsIfjWs2fJppTBOAdWdCNykeEcMbUYOt12AGxyCuWMyG08JYgBsqGuRoYUCLAF1cuCG8XTV12qzuwBcONyOAMHv6Jy0vIoPAtysuircng/lcMuBWw7bcJNC59WWuNxSAQUDWBpNmoVnLsvOMAJzDSs1oKch4QxZ1QqodKABuDEcVQCb5UyLDrbM8WZxqrGyaLQPE+PGSqcCddXhpnOIYDsr6yCQkE62WJFUczVm6QCkwrS46qBDu1EL3VZdKpV2m+Htfiu8P+iE06NOOD3shneHvfDmoBOO9jphv9sOvQ5u/LRDA47LhkA35PJEQ9F0zLMAzRj319eDcNHvhx+X1+H7pQC3r5ej8K0/CT8GqFA6lwqlsyULJswduD3ihYjv2hVwBVyBx1HAgdvj6O57dQVcAVfg9SiQOZ4Y9oTwQq38ibxUcNjA7YNnA2/R6aaugvlsKvncCNyuw/UAOd2GTCQO+MW8Ro0m8ylVOdzEWVRc3Cc3jUIaC1HKF0U1hJQCdGiVUgspnSCkVBxuDwbcNEk7YBcLPiDxuuZuMzcS8ntLRUIsvCXBfQQkcwFugyHaLdVBvyKkVIsE7ALcAP1y8ELgVlhMWh43deJoW8rAjdUtAYt+nIUvOyTbF4fWoQLIzKEF9wkKJhC4oQCGAjclqBgjzZgrDCGoKZzvYYAbqltK7jSCU4blirPMgBsBYV4lUkFXsXiHAjfmcEP+OQFu0HCbkFIUEEHxhgLAhePPHG50DGm1XhlQOp6SYxIuI4KHAYpf6HjaAeC+e5tVvV1xuN3inNQw73t3uK2ENK/L4RZjLnWut8RpAMBh9xxuQwNucG4JcBP3aEurAOPGAOCbOuwa9dDUvG4I07eqqVbAYMG5Q84TCckUMC0uuAbzmEnOwxbP9Trcc3hmUQZ16uHdAO2EXCgsIH8bZEsOP8nrRnyWl+nMLIASyQoA12DqNKuAKqY8yX8Hd1tsN9zNyHk407yNrFQqxyF53wS4teBya9ZDr10Phx243Ay6tcPpQSe8PeiEN/vtcNxrh4NeK+x1pEhOcrm1QqgDutXDPNR4XiDXIkJ8r7RCqQG3b1fD8O1qFM6up+FiOAtXY7jbFmE8x7mFEOIsH93ruQLwI3UFXAFX4FUr4MDtVXe/H7wr4Aq4AvevgCXblop0WCCay60ljjaEbNLppmGmqFiK8NImnFFaTW8+C9OJADfki7ouON3GdOIAMt0I3BBSGh1ulsMNYZbZ4n6RXGJYtDGHm8JBcZVpDjcANwtfU2cRwjOLOZewQJ5wEXjTD7aL40VoLRx4CH0FUEIo6afM4Sbusl6EfzlwiwtN2kSgs4TwYqEMJxp+6ERTFxDgGpOzf/sWPm8J3N5ZSKmF0dHpJC7BKcNZNRcU24AFsrhVYjL3proKl1JNFA63WwO3k5MY3pqHZgJAsvgFYZtCowiw4HBDf6LvEU68JJxDjkBrB0Jb761KKUJKVwpPaLECAjdx60horjoV1fEjfYk8blbwAa44tP0ngFsJ4LJqa567jaG47ExxN6lL0Qo9SIiyOT1vMZ7ocDvKwrx/8pxUII+xnVdLvfMcbqenPD93rlIqp0Ws1LkoVSmFWwrgcl2VUtxgwBhB2KpUJs2cbQRjcAgn4AY4Bleu5HVTJ1mE4oswJ5SW4jM4f63KsHS5VRdu0xGKGyANuIIJ3UDDANnmdLhZPjVCN8AuhXYyAwhoI0jjLJQVTmDJU834ZjxOQ6iloqpsQTcQanDS0d0GoC5ztlSrxjOOYSphphoGzfm7VgtobkvDSuFyO+w0wps9gW7v9lrh7X47vNlrheO9VjjsArjhe8lcbm263EKjGRa1BivLTueLMJrMwjWB2zBc9AfhR38YkMPte38UzvrjcD6YhsvRLAymyd02Y+FUB273f8Xhe3AFXAFX4Gkp4MDtafWHt8YVcAVcgRengOVwY0gaE8BrEn0N1cTiRpxuvdDtdSWfG15rtQiOuC6jmyYDbtdwuQ0kn9toTFAAINC+MaT0hOFrAFtwbYhLDEnLxRFFl4cmNI8V+wCvCon2kXMJSd1HDx5SSkdXDzmj2gRGBv+Yd0vDSYV1SXJ7HB9gmxRNEBeVtRuust2B21u6ogp5qwjcRBPkpkqhkJZ4XfJJSS4oOFcAukTznwFuUjRB9dBcaBhnAFb2iEnULek/WSTclZKXyfo+b8dDADcAVTrLtDoomDJcORyHOgZt/KX8h3LetJFbyiqsTlMOt1s53Azgdjo6nrRoAqGGhpMqPLX+47mrRRPoyiPAHbB4yM7jSYsmHB4cUIsEE6UYw3bnpFWb1bH9EDncANzevqFj1qqUYq6SKqVwfgmklLDLfDq38Em8ThQl5w76caS5+AjczsJXVCn9Vi6aAOA24zYjbGvAfYaCJJgvAdxahEu8uYHQ/AJ0Q4S+tQnADaBqHMYsNCI5IOeEZXA06o0G3GxA+DiccwDmCFlFDkE63OZhznNe3XF0n+FvcZgBlrH4KAsEK3ATm51UG9V/oxfNTHERuFkOPLXAsfDDMiyYtw2wDRWsAQvlwb+RRzKCQ21DLYjLrSGhpczl1q4ztPSk1whv91BIoUXX23GvGQ67zbDfaYVup8VzrcHzrRlCoxUWtXqYLethMluEIYDbaBKuBqNwcT0MP/qj+BDYNg3X4zlDScesTgpHY3k8vLivej8gV8AVcAVcgQoFHLj5sHAFXAFXwBW4VwUiNKDrSiCQ5XGju40hPOJyKxdQsHxEBtxGgwET7cORlIDbiKACoUjrgBuqlB6fHAcs7lEdFYtIwD+BVikPWgRuMR+ZVtpkBUWBNAABMVn9A4aUCmDqKZhoMGSKYCSGwspCn4BLgZsBEvwLHF/JEQVHklRD3Nrhxiql6kiKeavqBG2pYENpUckFdAbcAOgAOZFs35xlKDxxtltIKYHb4SGLbkhOO4WKMTwuVS3MISCAG4prYBEusEPBX78fLh4wh5vkEkRYrlTmFGipIbCWgyqvFqn9iVBswAs44HKX4G2BG/SL4dLMT2VhuAJfOKKy/rMQZRlPAG4jnoe7A1ytHHx8HA5RpRTjGv248zmJqqYSGkxohcIDKMJxn0UT4FR8g9DgPCekuiZj1U+ZUiWXmP0YcBMojujvFfjMc+FH+Pr1yw3ArSY52yxvG0NKtfoznFkAbnC1MXRf51t1uUllUsCvRZjjHARw09yBgObzuYIwONwA21qd0O5KMRsAPD5gGatLSGkEbgDucJLO5zwmEDTzp7EaqRZwAKiTIgtUh/+3KqmS/xG5AjVfHKuVJlBnIaUAhQLcUDhnLNBNc3liHoqVpjF+FbihWil0QWjpXqsWDuB069bDCcBbtxGOe5Lf7bDbCPvtZugRuLXEDQvgVm+GOYFbLYxnyzCczMP1eBquBuNwORiH82u42vD7JFwOp6HPUNJ5mMw1dxsKZChYvNcvW9+4K+AKuAKuwJNTwIHbk+sSb5Ar4Aq4Ai9LAalqJ+F84rqSvECs/tmRRPBYbFtYKSoWYrHDRR4XXViYisMtAjfmcRswf9RwPCZ4wkJtLXB7/y6cHKOyIPJ+yeKeTh0krNck3IBtyEu1mEvyf+YkCgKvEN6awidlcc/Klsid9f17+PwARRNWgVsQx4c5TDQHUqosaHncUiXHBAo1dG1r4PYxvNOE/1bpFX0EbQghrUKqgUodwpYEnVUVtVoqFuSTKapbioYXF7sVTXhvfRkdf8VcaNKWYmiZNKcWagp8iRwwpgDcUESC7Xi4ogn7cFqyeIeAXEJLq/SqjjzFXVJtMhYskLDLHBaWK71um8MNFWfzEGXAj/kCwE0S04ObMDSY+0bFypTHTc6bDOAiRFmra24HcD+G94TgOCcPxLlpTsWdzknTAuckktg/DHCTc0GAmzlmxXUqbkXCI6vQGXmbFRORSp/4sX6UBPzXdAqi/75++UIYvhqiDoebAjfMow3L3yah+XBmtZoSxg2wbMCtpdVLAdzweeCf+XRCYMWKzwgv5fhThx4dbigG0Wa/xJBSONxaCCVHAQAJKaXDbQ1ww1EKsLWKqZzMBbhZ4QXmgNM5Vx1umMP4OQ1FlfBSCymdENjTncccngrfcldkLJQiYbzYjoWWdpHPjUUUagwvPerUw1FHQk0POo2w32mEXhtuUnX1IZVArREWoR6mAG5zALcFgVt/NA1XQ4Fsl8NJ6I9m4Xo8I2yDsw3AjdVoFTIWDI8v62vej8YVcAVcAVdgjQIO3HxouAKugCvgCtyrAgRueThpC7moUlVSq05qhROYP4ehawLqmGh7jiqOBtyuY+EEwBIsGJF/aG0Ot09w07wPcEUBuEkYWKpsSVdbzP0jucgAQKyyJSFNFkYHSDPE4r6Pxf05iyaUgRsWz5Jz6eYcbnDAbJ3DTR1dqYCDLNgFjogzheGk5nDLnG7M9zbLwjgvdwduBCTIg6dhuQgBNMiQgBuX4CmUTivUWoVLdKfk/rIqf/1wcZ4qbG6uliqgxvqSDi2FpwI7xNnGvFIR/kmFUqy8LQ+ZwQ60g8Ct3w/n2peFHG6Xl8wZiL5Ev6/NxxeLMqR8fIXiHaen4SOcUVYtl8BNQ5s1FLGYv02TWlnF1wjcrOKsaJjDQoBfVMvdHrilEGWrestzIYa1CnBLDsXkVJR8b1ko5G3GE6rNwnV6qMUbfuKcRA4vAW4KTlEMRItw3HUOt48fPsZ+FPgM16mFqAOwaPEBdSpGyMK+NPhUZ+imQV8CN3VZnn0/C1++/LYdcLOCCU0Bbj240czh1mqGNuZRgDcAN9i8bJ6AO3YyCWOE6TM0cxomdLgBFloON8ljxvMLoK0Nd1uDYaUsmsD/KXBTdxvmUXG4SZEGArNabTWPXHS3CZyU8xUfs7yPa4AbbohYkQQ63EYEbgCHKGQgxVJsDrA5UdqB0O1mXUJLO6xcWgv7BG/1cNCRKqb4fa/VCN12PXQ0HBc3FeC8gzNwugx0uI1mizCAy200C/2xPADa8NpIYRuqks4WAtwKc+K9ftv6xl0BV8AVcAWemgIO3J5aj3h7XAFXwBV4YQokCJRyt3VQmRRVSWPONjjcFMIxvxrcDZLvh1CJVUqHUjThGsBtqPnbZMGFRW69vqZK6adPASGlSHRO4La/x4qoeWghwqEkWT0WfpL/xyCW5a8CU0GFPOxPgJvAIgtfQ8VPuHyQtD0BtykX1YUfy1+kzwAaWxVNKLnzAEMYxqVJ9rGPqDVhmxUsUBcaw+7MSXM74AbQdUBHUgptjaCrnP8uVh1MEFDajAIBY0Ks/pWALoNFWwG3klsRQCACI4Vt6MuYh0+EiS5LhOJZm9kOVNnsX4ULFJEAtEIRie/fo7sIYBW6TaZTtj39JLBooYN5X64At48fAitzngBaioaWS9AKFhgotAV6XnCkCAulqmmVhjsBN8DntjkEBQClNuTATWCbFcBge38W4BK4IRffESE4c9pl4b7bnZOo1Ju04Dl5IcVAbgJuOMabftb34/vw8SPcngJ90Y9wuEleRQlRl2qfMpeI0U2AL2BzuvmQgFvsR84n56w2m7cd8wmAsAD8n3C4Ebjd4HBjSHNyuDWauPGBHG4IrUQ4qVQqrTe1SimAG4pAGORG/jaElKq7jznc6C5DeCuqqkpoKR1uVi4BYala5ZT54xDuClcz3W1ywwVfA+Zwk3xxMymaMBlLWCmBG3K4IZeb5qLT+ZxRqlqsguBPoZvldOs2Ja9br1ULe3yuBzjgOq16aKPKK+dQosOAMx+52OBaY1jpdE6nG54NtI2mcLUtgsE2wEtxO1p5iBf25e6H4wq4Aq6AK7BRAQduGyXyN7gCroAr4Ar8jAJF4NZi/rSOFUjo7YVeT6qTApx06W5rZLBtLjnWJmNCDwI3hJGqs01y+Ey5qEF+qcoqpaj0CVeUVhaU/FkI52sSIBCwRUeUJv7XXEw8bnWNmasHi7vhcCCw6BwOt3xxf85Kg6g4iLBT5BqSxb2ERHGhaaFm+ow2ALxsrlKaFwloMtRQ2i7hWNwHQ7ewYFVnkroLcXwAJCl07RbALTqSzBmVh3IarJRKpekntYnhp5r4fMzqlgBuVysaAjCgnQApAGnQBVAGVVsBO/CcnFHmcLPCEAlAFtphwE2LN1iFV4wfAje244cAt99+k/xZ5+fhSuGp9CXg6UIrTQoMLvQlApDrjdiXlcAN4/DYoKUUwEiwUCGNVnlUy6LAhsy5KLBwxrxVgyEqWwoshNNyF4cbNJUceF0m15eQ6bwNBohsTGXuLOThm83osJNQyN3H0yn60c5JADcCyJ84JweDBE4jcAM4PYsQHP0IwGX9CC0tn1j+DOAPdxfGXrEfMQYF4IvLUsNh2Y9N0p0cght8WlrVXqs6a+GnMwX4hfkE/fh5s8PthhxuNcCicg63Rk0LGmgON4SUYl4lrDJnmDncAOxboYmQVQA3hBQjVBXjpCnwcAmXG6NT9SaFFk2QaggIxpdZj6HITQtLRiSpzoMqPm5sRFegzrcc70IoOW8m4AZHL4ojALppWKkVT2But1Xgprw9gjuDbqj90MbNjqY63vAM2NaUIgstzXsn7QA4q9GxBuhm4aJjViFdyN8aQiquNoTc2lzvsO1nrh/8s66AK+AKPHcFHLg99x709rsCroAr8MQVKIaUArhZvrYeqzUacEMSeYRLNhs1LsrgtiFs0wTZAG6oiDgcjiTv0Fiq02GRhTUeqokCpBUWyIA0AG7v39Phhjxo+/tSFVHcRVJZ0KAV87YVQEqCDngPXT1amVEgzTnhjDhSvvNvvI52Il8aQpxkca/AjSAvQTLsD/+GtiA0DTAQYZtoK9r8SdtuTiDk3EruPIQ5aa65WBnRAJdAGoA3bN+Ss/8McCMgAWRA7jQAEoSaaV42Oso0FLdYmTGDNgydDFwsQxsBXSjeUHQkbQfcpGgC2iG5vxKApDNR+9BODdOCueTQ5+hL5iCTarOX6MsfP2J4MOBV3pd4HwATdCRswGI6OiHVEblcEHayL1dAzak4o7Jw2P2YS9DCRFHp1dqeIUsFbgJRG9w5256Pwx8J/G7rcANwM/1aTVTZxDiR/QvAVWdRNo7MdSQ5534O4J6ennI8HR+jHXn14N3OyelsKsVAAB8v5ZwUh9tn9ifzoOGcvIZTMQenGq5uYyUCEoDTemi15ZxcB9zevLGckACn6VwQh2ByWBYdbgmesthD1o8Gn8Vlifnk65ocbpurlMIhBldaZZVSgi6tUjqVUExWKaVTTcdfkOIFAG4IJ6VbFiH++qw0LSzrAtAM/KdwUq1SClbFcGh5iMNNxlasUpo73Pgv6mxTd5sBM+FzcNFpW1mZFPncUG1VoKEUwJHQWHG55ueRud3E6Ya2NLWYgjneWnWDbTU68vA+SWsgzUalUQA3ONimCymIEB1tDCGV98DZZg5bz9v2xC9QvHmugCvgCtyzAg7c7llg37wr4Aq4Aq9dgejQYdGEphRL6MLV1pOqpJnDrYM8QViUMRE3EnkjdEhyDY2HI4ZyjpgoG26GaazsCI1RUe4maCXA7SgmOkcYJ4oySPiehAdGR0r2moUjYlEZK0PCTcPFvVT6JHD7/p0hplcI/xoMGOqEBSAr9kXgpqGrFnYG9xsWfc0WNdkE3FLoXaqKmDu5LARRNNdHOVfULRxJn+AsOwVwE2hJ4IYQwCYqfkrS/+i0s5BZXSlbO+R9lksODrfrCLryEMCtgZsCI6n2WWxHOY8cqx0SPsqiP8JTA25waGXw9PvZWTg/vwj9/hXBIJxA6EtoLcwAeQUFrFhlWwOrAB2roEaAmzkty7kEpVJpDrs075xgrwhOAYKk7QBuKDoBh1ux7TsBN4RXAz6jWqrmkuOxJVIplSLz8aR5+JjL8JYONwPJd3FOWqXZgWmh8PHz598I3HCOAoKjyArAKbTDeNVyLBEw0uWq8B1jxSD4qlMRLks43Oxc2Bf4zHBYOReqoK+ElSbHp1T3TYUn0EbAQXMqfv0qwA3FPPIQdYRdoporK8bS5YYcbZZvDW40CeFGGCd+h4MSc6qkw0wVQhGmz2qfdLcVgRsrmSIUtC5VSbG9Gm6E8Bkwjgna+BDHmhSJQOlVxVPUl+GcAMUW3s5/tPFlIEtveGh+OdMp/95U5kVQyLDnOW7G6HfAFMBNfrcqpTGvZYl2iVlNtNDmhwZCTeuS300eQWGbhMTavnl4EbpJbjZxvAlo49wm6esctr32ix4/flfAFXAFMgUcuPlwcAVcAVfAFbhXBQy4WeL8pla+kxxuPS74sWBFeB0qwzHVECuH6oJQq9DBnYIHYdtMFleSJD9zifXWu8TWL+51Iao2BlswcWEolQi4SItVLVmhtAyLvnChjIqbqHiJCpypYII4ZlhljzmIig/sttFsMqcdgBug4Nu3b2MIpTmBDBZGdx5hoeWIki4UN4YurrP8R9hnFSDBot7yRZVBF/YDt52FchbbAVDTY3ELAzXmzoq65e1Rp51AS8klR2cZQxHhSNq+HeJWhMPtKOwpMELlW4K0HJxWQaNCO0pFJCJw+xIA3FAxsm/526z4xVIW6nDacIxqRU/rUxAGtGU9PDVQA/ALZ5SGNtfE1RWrW5ZogwFDAXMSzgl4JOGcCfyiQiggDV7H+MMPwBGgEcY/oF90lgFYosomc6eZ2zM7FwyYVowrHPtdjae82meC4Ludk3C9EuDG8SQQ/PuZOBUR/o3xBlcgQI0emsAfdViZMw19gPMI/YhzYB0EF4ebAHyBlhoOmzlkCbjWwEurTFuoHKxj0Cq9VgM3uLMA0QDUAMQMuKEYjQE3rQqt7jIDR3Qwsj2o+CmOMIZh2pyEfyd4xHskjxqdbaRTAqsFukmYpeRaywar5UyTMiUC31h4Qx4R+kkPaEvA0TJnZ6Rrtl3LgaeVX2M1aYzBiRRK0Jsv+XeCVQYtf7nZ5lNRBzmnAd74zLB8ec1yyIliqdqoVR5F2CiLPiiMy2F12el7r1+yvnFXwBVwBVyBJ6uAA7cn2zXeMFfAFXAFXoYCMfE7QtNQ8bOpYaWEbJK7jbCtnfK3LRkaJK4FJLYHPGBFOs03FKGVhjKKI0VyLpUXyJb3CxCr2uGWdM7dYul3WSgmaAXQ0SfoQH4ohJJ++QLgdhYuNX8bQxA15xc+jAqBBG50ZljoE5KUI+RUK5WuAW4pHDa58yzZfjFfmsFBOR4LhcLvAENYnJojCa4ZLOZzZxleA9C03Gll4LauHaxUqi4XLjJXIIO2RYs8iCNpNfeXgb/t2oFk+8eSbL+nDi2GBxcBZGIdmg9KISShVXRoAfwlPb58+RrO1oYhSsVDcWBqXyq4EAecwtM1oMaKd1TD08xlWTj1LeG+HANyhJmrqzgOBTKhX5FkH+/Bz0bgVireUDQFKSRRcGJspQxwbzOeUkjpcdF1qv0YcUtGLtafk1XjCeBUXKdSdEBcp3DO6uEocMtdp3M6FnG23ghOUYQF8wmKsBwAuFn+OQn5NfCyks9QM/gngF9dyGR9wQfkERSAD+BWp8tN3W6oWIowUkIxCT+ms40AKYXPWo41qXBssE1zH1qFVQ1Rtyq1wvHVaanblL8R/mnoTB1t2nEJuCm4wudWvtKsXeoKk57Rd1mlAasybA49y7lpc6k8Y0wCHFqxjQQXV79HBQTqPKlzJQGbFlhgdVX9Pf+0udzMQcvQUXO04Y168ngY6cu4dvGjcAVcAVfgLhRw4HYXKvo2XAFXwBVwBdYrUEoYjlxrrTbcbALeANrwO3ImMTl3wX0hLjeElUqeHnW2WZ4kLRhgVQXLjhQADgNu5nCD2wfvo5umgcqCcWlfyPlTPqB1LjEDboA0V1dSTVCcNFKxj7mC4BJhBUNN7M0E3+LUk1DEOrVALitzuFW1HTARUDFWt7xp3GU5kAqVHEshpbnDrQq4bW6HgC7+5LDN2pa1A8eK8K+bgBtcSpvbkQM31UMdf+skMQCJ5xv7EqF8cEX1xRWFcZfCSSX8DNUYJb9gCmuD6wzHh+IQdCseHLAvLR+f5XArOC3hjGrDnSfjcAWg7qghwK+FEft4CAAAIABJREFUlObADePGHG43Adybp7EE3+5rPN3dOflNIPjZGV2nAJN0nU4n7Hu6mzSfmLlOCWrg9GJVYUDyhjoVt+jHeE6mc6G6LzMNAX3XnAtoO2A4889pldJU8AFhzVLJk9BNC4EwxFSrgVrxFHGVGehKIJBjTSvSsqqqVmdOobBx4Am4N+CmocXI4SbhsQbchF7lkCrBtQSM8/BMOuTM5WZ53UqkalVDc8IJdENfmcuZYaRZ1eabgFs+zg2+2REU/y7gPzlH9T/mFCz+7RcCroAr4Aq4Aq5AUQEHbj4iXAFXwBVwBe5ZAVtkygINQAJ5h+AgAThCOBvCsfganWAaUmrOIUI2q0A3C7PowkgVMfNKn8gvBtCBhOwGiyxZfe5w2wpaZcoYZMDC1yozSpXS7+HLVyyOAWmQmH0olVMXcynmgATmqO4XFmExs3xDAg8BEqOjpt2OwM3a/uHDB63KCcCkDjdCmjIsvLkLqwCTJZcXd953LuzLoAv7hHaV7YCzrFVqRwVwKzrt5ivA7WfbIfA0QatNwA3/vk4P6PD127dwfo7QYEuyL5AGP5JIvSbAjfmvpA/5PJ1KeHMD8LTLPHcG3ExDc7gxh5uGc0pfSk3HbYBbeRzmub/QlxZSWgZuGFNb9+OGGeF+xtOWIHnlnCwCXBlP38PXr1/C2Q+tNKv528R1OicsSsBN3FF0LGpoJZ2Kjcb2/VgFwTfA5039COCGY8F5KcVihuqa1ZyQVrlWwz4lrxsA3GrOPZFM50tzYZUgG/Mwlot2LKN9TUJIrXKoQjiCPfmHWAXUwFt8NvKWg7+I2nT7EbSl3IVyLljOOcmlVsixmYUCA7xJSHAqgFMJ/zeM6xUHXvmFMhC8529O37wr4Aq4Aq7A81fAgdvz70M/AlfAFXAFnoECGXSzRN7IP8RwKAFwXCxacQGGO5l7QRfE+nd0YXANKTmJcocbQAeABnJDIYwUoWt5dUhL+L/qptkMreB2ApTCAjhWKf2OsNJv4ZxOGskTFZ1r6pRpNdXhNoNTD1UBxbEHWINFPlazgFfIaYe2A47kbcexWFXJanfebm3HIh5hgARMX7/SFYXjKQM3tOV1teNMXFGXl5JkH05FQhpUXQSEqTPHINxBs8x1SfelwVNUKqVbMY1DjD+MQ2jJSq9aYXVrt+Ia8Fsch9KXlmS/DNwwhuxceA3jiQ4xhJMifxvCSTV/m1SalSqUMZdZBG5S5RKsBzcG2u3H60eck+jLWPU4D1PXAgzidEPIqBQ2YK5Ihm5mYchx7CR4ZfCtWJG5VDymNKVIOkvN3WZON+Y9Ww/cqmclo1a6rUIIaQJ8Btw4wReiTFMVYlYt1erIeaEKy+X4DL4YvYmugCvgCrgCL1wBB24vvIP98FwBV8AVeFIK6ELNFocIh0q/IwG35vTRkFGGOmUVPcWFsRp6Zw435IMD6MgrCwJ2WP42Ax14nznccgfWOq2wgDNXDxbuAB0IOcSC+OzsB4HVxeVVGAyHYTIGRJtxIciFfbMRWg1xuKEQhITGloEbcn9JlVW0HUAEIYD31XYs4gHd0G5AN8v7BeDGsMh6nWG3lmz/1bTjB/ryh1SaZeELCw2WvF4AbsiRtZzPorPNYJsUyUCZxhodiL3SOLRQTvQtdMU4vdtxKH2JMWluKIxnwGzsC/t9Nf3IcY1zUgtfIMxb87exQulGhxtCwRvSj73ifPJQ/ZiHk1rBB3HoYV7JC6Sk6rupmix6vpwzTQsmZG4yc1TGZP9Z/rlU7SGmJtOKnVlRFnOtxYrIN33baBBm5hLbOPdmLkFxuPEui/4/B2/ibEvViXO4+KS+Ab0xroAr4Aq4Aq9MAQdur6zD/XBdAVfAFXhsBVLV0jz0SSvgaePEoWDuhSxvz5qk+ABEAAsAGJbHLXe5maMHYXwGOsxVZ3qsW/zZopRJuVEdUoEbwkrN5YZw0qv+dRiqCwXhaVj8wXkiwA0hgwLckLcpAjeEISLZPt1Tqbpl3nZzRAHSwBGFY7xt2wHUrHCCudzMSYPjwbEZcMN+rABF7sx66e2AU5GhwXAqas4vOp5Y/EIdbqzSqbkFWdhjwnA/uhVR4RJuRS2ccF99WTUOzamIPsZYNeCGcWNuxdcyngRYXdGpOAIIR1/SvSYOt8ocbpoTDP2N8He6Th+pH83dhvOS1Znp0JM8gWmuyp1sNp/GGS0rUpBVSy18ARi8EpB1Yy7G+LnkVrY8bLGwaJavMe2mDL/k742wbe0XVdpeHnaawrEdtj32d7zv3xVwBVwBVyAp4MDNR4Mr4Aq4Aq7AwyqQuSFiTiANgdJEPWyPhTtZ2GjK37PaXFbtYwhYm0AKUA2wyGAHwjEBivCahWSWodUmEQy4lcNKAd2YmJ0hiJPA5PlwOoUlF+1SRbAeakuEyQpwY8EEPiSkVHJGNbVwQmo74Ii1PQ+Fvau2G3SzsDUcmwE3aGlhkffVDsAEOAWfSjvo/EMI4gCOKAUc80WCpxG4zbI+TP1p4cGNVmtlHN6XhhZWavDXAE0O3Awa3Vcbnlo/ArSJu60fhuhLwlPk2EMlWcuBppCJyffNSStVSkHAee42H68f0Z/Q1dxt4qCUXGX4WQFWlbBr06xW/vddYFVWwVYatFKFdG1Owl2bVfn+apB3J5v2jbgCroAr4Aq4AnekgAO3OxLSN+MKuAKugCuwvQJxsZgv0rLf84Xaut/zvTF0s9FgmChAEQADXD0G3SyED6/jwWINzSZDJ7f9wUIXEAMLdyzg4SKy0FI4ouBuQ342AjRbFCPJfr3BYhCgaljws7IlKlxqIYgF3s88dBLCtq7t5m77mbZj0Y62Wx46AAlb2OM1CVmTkFLsJ3f3mIYvrR3QJPXlNSHH0ADNbM4KjuggOKJQAAOpv9BndCtapVL2p+QaRLa3RrN54zi8Cw2rxmEOTmOhB1ZN7fB8AIB+Hf2IcS2526y6J91hhNtl4LbUhPtIuo+KnbTRsnLwY/Yjx+FwGNsvwFDa7z+ugCvgCrgCroAr8DwUcOD2PPrJW+kKuAKuwItTYNuQom0WmBIiJmGleBh0AzCCSwuwAb8DPODfYpGGHYFb7nIzUINFMfJ9IUeUuNvSopiLdiYzZ+1VATUamoo8bwhxwyLfQtiq2p472+6j7YCGecga9DbHoIXoog330Q6Dfwa8rB3m5LE+xXGjD/Gwdlj+s7voy9gOhtwCnE6YPJ+VZhVwWBgiEC2AKuHpDP2ZYBvdUaHGhPsGfw125W3H8dxXXyY3l1ZW1baY8/NV9CNgOPK2EYIj3BcwVMIx2Z+1INU1tXInIBv6VJ4VaJUg/kP3I84Fg+AMV9Zw0m3mwxf3ZeEH5Aq4Aq6AK+AKPFMFHLg9047zZrsCroAr4AokBSxZuFU9BezAA4tkewBw2OusiIqKflZtb4OYFt6KBbsVT8Ai2BxjEkoqDhSrlodNEtIU8kUhfG2u4A2OGgVufK+Exa5rexnQ3F3bxzE/lDlozDFoefEeRsP17cjhlUHTu9ADEMNci9KXWsxC3WoR0MCBaKHQNYEy7DsAVB0TLO4BNxzCo0vw10Kdre33Nw7HCgtTri/0pYHc19OPMpYI29CX7E/ANgVuMSQzJd5nLn4tGsDpoALiP2Q/Gji1MWrnpgM3/+ZzBVwBV8AVcAWejwIO3J5PX3lLXQFXwBVwBdYokKrzSWgpHoAMBjYsDDN3Qxlw21ZULHQZcqaAJYc1ljAf0CVftBerBhqoETBDmGMhbArczFn2kG0XN5eEQ1oYojkGcwD4EBpa2NyjtoOAxpyHAmQMnrI6pOYXtLHAyrkcFwpvGB4MV6MA1IfsS8sNaG1Du6vaYU5QA893fS48iX7UPIk2rg2epv6UM98qX+bP6GMDbo/Zj3ZeWn8WgOC2E5e/zxVwBVwBV8AVcAUeTQEHbo8mve/YFXAFXAFX4K4UsPBUA0W2SDb4lj8bDMk/s6kdtkgvQzdbzPOZAA3VAKXyn2ReRyJxTS6u7hmGranTJr5f043noOau2i5QQWBQDgyt7fmiPnfPmMstB5g5oNnFIWhtsOeqduRaWnvLzsWyJvfTlwpD2UcMOhTgVuGKYv+ptvHZnI0ZdLurvtxqHGpi/WIorMA/A4CvoR8tBNPCk/N+2nS+278/6nyiANxh27a95e9zBVwBV8AVcAWengIO3J5en3iLXAFXwBVwBW6hQA7Q8oWyQRkDRLmbZ9s8clXAKAdYuXvGWJtRGrpl7MfgjEIwq8BaXuBXtd9e2wUUpt0KNLI2l9tedv8QMGkIZa7ffWu4SzvKwO/u+tKAKBVT3CbALetIgXGaYJ+YtZTLPu+vx9Awb+1THk/3148GTgU057Bym+mlDPEfQ8Py+eDhpNv0nL/HFXAFXAFXwBV4Ogo4cHs6feEtcQVcAVfAFfhJBcrQLQdHedipvb7r7vJFe9HZlMGZCuJGWAPYpjssLpzxasI55WPI230b2FYF3VZcWUqLyg63MnjL/757DRMULLfjJk3uuh3SVYmeye/qUkxial+WQJv28eONwxQCWwZuppNV5s1zAO4CK7cZT6bhY/ZjHn65K2yzY3wK/Xjbtu86t/n7XQFXwBVwBVwBV+DuFXDgdvea+hZdAVfAFXAFHlmBMkDI/74NXCgfziqQ2fGAM/hW/uRNbb3rtlfBpXX7eEgNq8BfFQTZUfW1b09Qg4rstNmbXEdPcRy+jn5c7cOfcYc9dj/+TNt3Gsz+ZlfAFXAFXAFXwBW4UwUcuN2pnL4xV8AVcAVcAVfAFXAFXAFXwBVwBVwBV8AVcAVcgdeugAO31z4C/PhdAVfAFXAFXAFXwBVwBVwBV8AVcAVcAVfAFXAF7lSBnYDbfD4/mc1mByGE7nK5bKIlZZu72e7Xv15KPGxpa3aL4LhTEXxjroAr4Aq4Aq6AK+AKuAKugCtwxwoUq43oxks5EQu7rMlCobwuWLde8NdFPdfBdcjPIx8PPh58PPzk94jlVy5+GUma5pvBVZmD1ev1WQhh1Gg0+s1m87zVan3rdrufj4+Pf6394Q9/+OXy8vL3w+Hw02QyeT+bzU7m8zmB22KxIHDb/ic/87Pk0LqBYspo/+ZIuvqM6TOmz5g/OWP6lWgcQj6f+Hzi84nPJz4P+DzwUPOAjrX4pDANFZC1ErKAIvk71Y5x4uYEzcaoz1c+Xz3UfOX8wflDNUgrFy9KFepX4VtVztUycGu32996vd7no6OjX2t/8zd/88v5+XkEbovFYsXhthVwy2naynGUb31V3grbajf+JlfAFXAFXAFXwBVwBVwBV8AVeBoKCEgT0FaouFyHy00e+PefqcD8NI7UW+EKuAKugCvwchRIVegjYEPBs+WCEZ7LRfY7DvoG1xtCSuFwq9frdLgVgNvf/d3f/XJ2dvb70Wj0aTwe0+G2WCwOFotFDCndXtRVkKb3s0JY5v/mwG17Tf2droAr4Aq4Aq6AK+AKuAKuwNNUIAG1EGr1eqgDtPG5HuqNukC3uj4bmPOYUnfmx+HsDjeRwnVwHfI53sfDfY8HCx0lXNPHYrEIy8U8LOaLwN8B3/gs7xHutuqSA3Cr1+sRuHU6HYaUnpyc/Fr7+7//+19+/Pjx+8Fg8Gk6ncaQ0p8FbjJEahlos0GD13Qwqd283GZ8F1dBRH9dh53rI6PLdXAdsu8lHw8+PxQuU3x+8PnB54eVm7E+T/o8edfzpJjXxMEGwEbQ1qiHRrMeGo1mqDcB3hoC3kqOt6eJD71VroAr4Aq4Aq9CgUrQNg/zuTwW8xmfl4BvBG+AWAm8Fb9PBbjlOdz29vY+v3nz5tfaH//4Rzrc+v1+IYfb7YCbQTbbPbM3hBrdbfZAO/P8bjXPmapyee5YBa2lM9z5vi4QfJwYxhcg7+PEdfD7wfEs8HnS58nChZ9/X/j3RQ6c73E8GHAz0FZvNEKj2QjNFh6t0Gg1Q6PRCPVmIwI5AW+vYjnnB+kKuAKugCvwRBWIzrbFIiwUss1nszCfTcNsOg0z/j4jeEuON4Fu5Z/c4dZqtRhSenBwIA63f/iHf2AONwNu4/H4ZLlc7h5SGvebO9kQUIq/6wrZ1PcWgZt/2z7R8efNcgVcAVfAFXAFXAFXwBVwBW5WgM62Gh1sAtuaodnGoxXanTafm4BuTTwaoYb3McTU1wA+tFwBV8AVcAUeTwHJ07YIcwA3hWvT6STMppMwGY/DbDIJ0+mUAA5Ajg91ua0DbrVard/pdIrA7R//8R9/+fbt2++vr6/pcJtMJqxSejuHm8XwKGgjWANsqwt4KzjdLOjUv3Afb5j5nl0BV8AVcAVcAVfAFXAFXIHbKUCHWx3how262QDbWu12aHXbodPrhna3HVoAb4BurSahnOV1u90e/VOugCvgCrgCrsDPK2D52ebzGd1sBGyTSZiMRmE8HIbJeBSmEwFvdLshvHQxvzGHG0JK2+02gdv+/v7n9+/f/1r705/+9MvXr1/pcBsOh8zhNpvNfgK4SY62mrra5FkfxG74HQJpuOnPa+VbcAVcAVfAFXAFXAFXwBVwBVyBh1YADjfmbJMQ0lanFdrdTmj3uqG33wvtvQ7/bsHp1m7R6Wb53B66qb4/V8AVcAVcAVfAFIC7bbGYC2xDCOl4HMZjgW2j62s+j8fDMB0DuE00vFQKKZR/LKS02WyySmmv12NI6bt3736t/dM//VN0uI1Go/cIKYXDbT6fd0MIza27JEI0ydFGsEZXGwBbI9QUukmIacrnFquYbr0jf6Mr4Aq4Aq6AK+AKuAKugCvgCjy6ArVaaAC40d0msK3T64TOfi/0DvZCd7/Hv1sdPBJwQ4EF/3EFXAFXwBVwBR5LgcVSwkRnUwC3cZiMxmE8GobR4DoM+n0+m9NNXG4SWlpVpTSEMGs0GiyagJDSbrebHG7//M///MuXL18YUjoYDGJI6e2Bm4SOWu42AW0Abg0NKS3lc4slkB9Lat+vK+AKuAKugCvgCrgCroAr4ArsqgBysVk4KUJH271O6O51Q/egF/YOD0LvoBc6ez1xuXWQz62llUsduO2qtb/fFXAFXAFX4O4UgLsNAA152hA6ilDS0WAQhtf9cH11GUbX/TAaDsJkKKGleJ8At1WHWw7cEFK6t7dH4Pbhw4dfa//yL//CkNKrq6tP5nBbLBYHs9nslg63PKS0rqANsM1yuanzLYaUeg63uxs2viVXwBVwBVwBV8AVcAVcAVfgYRRADrcYTtpV4LbfC3sHe2Hv+JAuN4aWwuXW7WgBBalY6j+ugCvgCrgCrsBjKQCHG6qQIpwURRImw2EYDq7DsH8V+peXfMbfcLkRuE0mNwK3ZrM5qtfr0eF2eHj4+fT09Nfav/7rvzKk9PLyksBtNBqd/Dxws1xtCbilkFIHbo81qHy/roAr4Aq4Aq6AK+AKuAKuwF0pUENIKfK3tVuxUIK42/bD/vEhn+FyQ043uNxQVAHvd+B2Vz3g23EFXAFXwBW4jQIG3KYTALcRgdvguk/QdnVxEYZXl2EA4DYYROAGQLfO4WbArdvtMqT06OhIiib827/92y+//fZbLJpgOdx+zuFWBdzE5WbFFFLRBHe43WaA+GdcAVfAFXAFXAFXwBVwBVyBx1SAIaUEbk3J34Zw0v29sHe0Hw5OjvjMsNII3JDHrRFqDXe4PWa/+b5dAVfAFXjtCqDiKAAaK5OyWMIgDK6vw+DqMlydnxeAm1QslcIJNwE3y+FmRRM+fvz4a+3f//3fmcPt4uIihpSiaIIDt9c+BP34XQFXwBVwBVwBV8AVcAVcgfUKJOCmBRP2ugwjLQK3PYI4cbgJcEOlUv9xBVwBV8AVcAUeSwHkcCsAtwGAWz8CN4A3/A2H267ADQ634+NjyeHmwO2xutj36wq4Aq6AK+AKuAKugCvgCjxfBRy4Pd++85a7Aq6AK/CaFXDg9pp734/dFXAFXAFXwBVwBVwBV8AVeOIKOHB74h3kzXMFXAFXwBWoVMCBmw8MV+ApK1BDnsJ1P8uwXG5ofA1ZDDfkL+R7QihsatN2uVt5U2UbttnvT+meN/C2+RlvaP9PtW3zh1FtTVS/oW+TxOlNN+q6xXjY3DR/hyvgCrgCroAr8OQUcOD25LrEG+QKuAKugCuwhQIO3LYQyd/iCjykAqjERRyD57WAZUnepcioonkZzFGgFgGP/lN6Rxn8JJi1lrvxH3JgVQHArO0r+1ttbtocfiu1x/68kQgWd6IKljEid5wA4VKOID8Wbdp6FFbZmKzNm0hlamdB/8JmyyDQtlnVp9JgOaZsTCz12B5y4Pq+XAFXwBVwBVyBe1LgvoBbuv+15loo+1qv+DZORxs/vnoFsem24Porh3ihJ9/1N1/trVd+bdvWb7/4kXRVVbWT9VeN64583REX31/16ZV9lTZ1F7dj12ltx74q5+axs6Jb/pGKMXZPp5Fv1hVwBR5BAQdujyC679IVqFRA3WwAbelB8rbihVoqNbJn2V4RyMRXFOAVLhT0CvOma7DyBUfx2kDhTqkdgssyUIhfeTzSGtlG8eooh17Ff7nhQq3yqrOAsKoNZHZtWW73RqugKlzScrUfc4in/7pGf9Mp9Rzaby615FZb6eMIUNPe+R7+H5/Tzzp084nGFXAFXAFX4IUocNfATS5LsuurNczE5LsRthUusMpXZJtw27oOWnXhr95K2xjDEBtTRGbZ7do1sCdvtd0ILl1plq7oVq/tbjry7F5nQbDSldwacarbn19h3lb1TadL4bZw4bLb/ljftm22bXeFN92+3bQt/3dXwBV4Ogo4cHs6feEtec0KKJRKoK0e6vUMvEVtEtDhb2tv5Rnkksujak5Ufl3/VnBT7g7BQfpjMIdwJ4M8dgFLd14t1EvHRRZX4SjDBUZm0irsurDf7F9yEFW45MwoonK+wvYKsDKDVPHgKq7S7KX8onOlkeY0K4GuCNYI9RRGRvdf6WIf7SnAM7l8LPDA6ICUHfLt8p+wKPSHh5i+5inFj90VcAVcgZekwF0CtxRJkG4FxuskvdDZBXhUXWsUtd8SjOXXOHZRUopmyK8HCjcz7WLpBtKUWpGhu2z7cdtZdIUEW+hGK2745ZDLLuSSdvlxY5/rruiqRuomzaqO4eYRv3KTuYqili6t124xSlKFCHdvW36tZ9f3u4zBl3Su+7G4Ai9NAQduL61H/XiepQIEbQRsAtrqdTwrdBNmVoBrCRrp4aqTjH/lbrKVkNQEfeSt6SKqmO2tCGsKwM6AnMIdQp5FdnERHXp2LAkc1lcuBIuOrujOsl6sujbT14rOr7zb7Zj06EwPfs7AXgJVBgzL9FK2ku5lCkMUkCg/ZdpZAo9rRmLuXuTvCuFsk2zPQuEZoaq2NWqievJwZJ+B71/I5xaLsEB/GHx7lmeEN9oVcAVcAVfAFUgK3BVwk+/d5G5Lf5fUjuAtUZkVYJMuwSq6qkjANkO54iZiqgi9mbfuJmtsf/x4fu2jN+SqbrxmN1flPl9GmrLrSItSyDVbPdj1N03z9+Z8Kz++1e2J0lWaFS4L82MoX5bFDWRjqNRf64DWWtBVsLflER0V3V/SN29e4bjycaY3UPESr+F8AnAFXIEXoYADtxfRjX4Qz1oBc4IpYANoazQaod6oh0a9Xu1Os7BBu6CIkCtXQi9YMj7EL+/CHcr0B9GPwSxeGWQXmfEqU63yuZOKkGcZFgqnBB4KMGxEeAiIaKAoXULEu3i2PYKj1SuiAtqq1RJoyi9+im+SUFa9qGbYiAK3YuilwkIDVyV9CnwQ/bSuP/SNS8AuYWTp0tdEjRePooO4/1K4LT9gsI3bEdBGkGYuNvaRwFn+2PsMtM0B2+ZhjucyCH3WJ4k33hVwBVwBV+A1K3AXwC3PkYuvZn4Pr40CELUzc3q8OCnckFu5kbjaS+W3YN/rCk7llEWc/wJeIoAp3DfFtYTeDLTdFm60ppunyaGfpayw7Ue3v2wkOud4raKpQTS38AoEK0EvA2mmm4hY0iS/1rxhUBt2y/dZBG6qTaZTkiGGVKTrMb3JbNsrRg/o2yqjPOwiT2/DWoeWnID5scYb44U+jEOokComaZbdDNboBodur3nW82N/KQo4cHspPenH8WwViIBKARtgW6OpD4CrNRdz8mVuIYoCtJIVLqdquJw0l5R8JjnW0sbNeRWvAvUizy5G5SInd6QpaFsuwoKAR+8YR3dePTQb9QgOxbknbeEFXbyA1LapMwugKCyl/fFiM0I4AU5B3VwMT+A1lV2Q2sWiQL940Yh96xWuXLRmLrIFgFZ+UarbiI3Ui08FbtxO1ifG/GSbAF56pzhe2KXLQ/ZQFios2zKfobyPWs4XYa4uNTrWcsDKY6lLb6DtEbYBtM3DfLaQ5/Lnnu0Z4g13BVwBV8AVeO0K3BVwsxtddtNLoFukTJnM5bQdKcSxeDOuYIaPBa3ie0q/RHhUBaEUTumtzbitKsc6ryf0xp1c/uXt0+sUuzaKWX71Sk4uruRmnj1njqp43Re3L9eNvFmYD8QCOMthUYmxRRdX5lqLYKt0kYtGWeqMDP7ZJZnt3jTSLBwpgiExrYoaXHocawpQqCoVMNTaaGGxGZSsbGOKeCjk1o1DxXId5yC1mBbErvscuL32mc+P/yUo4MDtJfSiH8MzVkDcSuZqA2hrNhqh2WrKowFoVMzzZaBKr8vU8QQwtya5hqoToVJ8WwnKqetKQhgtCb9Y5ut1Q3nZBZoCHZlE5EKBF3wAboCGOA4cD/+Gaw+ON7tI0UweGUgiWDLQlJBcBsMs7LYmzi4NYxUApxc3dqFVq4uuBrQILvV9VliA21BglTnc7CJWrr/1glsvOnEMAjazn3TjMyzmcw3ntGBUvT8rnZby2rFtgf1eAG7IwwYNZoBnEiaKNhp8g2oWeoy2LfFeAjr0wTzM8LnZTJ4JQRWEPuMzxJvuCrgCroAr4Ar8NHBTWGQucVwT4OaV3AjMskWoMkRcAAAgAElEQVTkUhtzUyfT2vdVfKYaymXAp2yvMkaWVx7PUkeIe17xi75X3PI4hjwXXRZSmoUoRoeb3XRUN74BobT9BNfk+k+upSwnbwKUObQTAew6syocsgocxRvHheFdjK6ItyTLzj3Zobr/Ukis3vvNk6bErRs0zPum2K4ihEzNSp9I2zfImfqU143arnSj1EBaKRFJYnhy/ax5eC0XLyNHPKzUJz5X4EUo4MDtRXSjH8TzVaBGGIUHQFuj2QzNZjO02q3QajVDq5kBN/1yjoBJoZQAu8zRVbgpm4UO0MkVzWOxSIFcMuFiM0Gp/PYeXkdoKF1ykuUjJeknDALoMbBTCzVCKXHoteDU47FJmGyjIRcjxgajY06BFyARQFN+AWT5zCQsFCANoZSSq2y5xHGLw80AnByMaCoXV/iMHINcnCmcM5AVHW7qvNPbz4mriYcNGkuob552ON425nYJy9B+7kcv4jUBn11bxf5S4BbzuNHSJ9ARwGwG4EYoaPBNdLHjqYVFWBCwYZ+zMJ/OwhSfmwK4zcKM4aUO3J7v3OAtdwVcAVfAFTAFfha4JTeYpnXAd7rejCsUBqiS3IDbuvuaanXPwwgFvKSNGagR8KX+LONnMb1ECjXNHf68vuBNxrTBAgzjNVoOytJ+Ddpoxli9PpH0HXnRKwM9FgVhejXo7k+pMCTEtCiSccDUzhSKG2s/4Loov4GchcnK1VJZkxTKajgx1y4CvlKOuwJws+vmrLkGDkvdE98BTQjAsh+5RVxyMuq1ot0UTzfHLfcu+kw+JNvMokRUB2wiL3YlkE2iGhy4+dznCrwcBRy4vZy+9CN5lgoIcItuMAC3Viu0Oq3QbjdDq9FQaISDy/N9xau0WGBBnE/pmiDlKrPcYBqaGB1h+l4LHa01QsOcWNm1Rh2vEzIl4CaOMtkewhcB3OYa4gp3W8HhZsCtCfCW7gRaTjXFXAyPZCgkgZsGnhpI44VaKsKAKxeETGKXdK7Zxag55gAJzR1IGNkQaBjDKyQcE4BPihRIBjpRWYFgKdcd9IVjzy4848VavPBcZs40vfq27WVXarwTbXeMGfaaFU6AnoBo04UAs6W00XKyMWxXQ0qhENxs8yn0nwloA3QjeJsKBHXg9ixnBW+0K+AKuAKuQFGBOwNu+h3Km2gK3NINtkRoCsAsz2NmiXArkrCtOLvitZShMnG3G1+K1x15HrbspmlMgRGvhfQ6RZsZc+XGnLB2jWU3Bg3U5TcK89BFgW4EPIXUGjlgK7rcKoGbdpU53MrOrFiUwVJtKF+zm65F913q9wizSjDRdEtFrwTX5Y65GPSRwUGBktoH1ua4OwN+BscKxC1excmFYha9QOdkuv5GYEThmpTtSvl99dZpul43JxsjGiyyQfptroUsivjPZwZXwBV4bgo4cHtuPebtfVkK1MQ1ZXnbzN3WbrdCu9MqOdwsRDLdNZXiBFakIItHyPKtSXiouqUUiuV3Ne0CiS4wXEQwd1jKs0Hg1sQFRbrrJ8UO5G8BbsgZhg+pmwzQTR1uCCltALbR7WYJeMmNChdHBsAklDImeYt3+Qgc4Z6DpU2dYHSREViZs0zuINKtp+Gf4ghTaGj2fNMjCynNb0Xb3W6DgvFOb6sp8DG/u2uQ07QAMORdzeyikYeTh5QinFRCQQhKBfPxuBgaCoimIaURuLEwhVzo8XM4ZrrZ1NU2nQpsm+BZgBv6pHyn9mWdQH40roAr4Aq4Aq9BgbsAbnQ36XevFXVicapSSGmWyEMJlxVY4JewXgMoBikBMuKWHLRlvyf3WKEulbjo44VFsaiBXa8lB5o2ScM8merCCkAYeNM2EqZZ+g2lfHkxJt5qZHGmLEpAB5PluBMoKdcsVvCpnFkjHaLBO9lIEYxZREBWoCve8I0ELq/XleWMq3LvVeSMK1W4qOrXCNzSLmMfGyiLxbtUi1IXyoFEh5v47wzwyX3rlCcYm8iLX8Vt8do1c7IpbJPrNkQ7OHB7DfOaH+PrUMCB2+voZz/Kp6pABtyY7wxhpHS4tUMnB26lxLV2ISNgSUIt4ZyyHwtFiHcs1cVlLjS7o2kXBbxGARjDFYR44PkjIQvIxYYLUg2V1Nu+ciGXQkoJ3PB+hsiKyw0hpQbcJLRUgVs9OdMk9BKVRwGbsD3c5dOiCdZuNMmKFmho6P/P3pklR5ItydUxjzlV12O/lh741Vtt4d/74Aq4CW6DC+AXyaawh+qqHJCYB4qqmt5r7hEAIgKRCWTCIIJCFhDhg7qH+/Vz1dRQeon3MlMtZgYdnpuBm94XDrcGIu1wk1NvWgaSXW5Rx8nBMJtZUO/e1IGGwRhgIUvt+jqXlEqT1iiC2xLBw9BgEw7GllDCEfgscIuSUujCgxKlvwZudrgBtBG2XQ+XBG6CoCjJrdnRl3oBqO0qBUqBUqAUWESBdQK3LY6ZUjf1Zmzr1vZR1aQzzNrYyDmt4+wwVxa0sViQN3ehbLAuwR5xmzyh2u/Zmi91SWLk63ob5gI3ueYbEHMpY+9D0EoYDeKawy2NFTQG0lhnHnCbgqw2R4qx0CR7zONRjpOcrJYmKnv8RteyjUADJHo8GrG8rXOsJn57ltvoPBo1kYgl2qkYJcLT0VEby/m4YXvJJPvZwH0I2Cbu5onf3KMhA7eAmdhWw1hn8LHZvCFlONxYmdAnTFtTiEU+JPWaUqAUeJEKFHB7kYelNurVKDBxuCG3DSWluw249RJGDqJihtHdpZrDbW7+R8AWNxRwyYDhkGFMDFiU4aZ8NBMaDbYScHPGxiMONw5k2TRhU8BtC04+/dQMcwduahoA4BYZaBx8xBmAmddozjDAtI/3g1i5acJd73zKTDe8zfDQJaVu5MCSUg/onI/mTlJjJNWBm3LfNEjeGLZ2Atzl0SaBm2ZaCdwiw02OtcCJqjFoA2HmzgVA7BluGomp+UEvI1XHUc+CxqARM/IYkLGEFK+/Gq4DtsHdBvBWDrdXcxWpHS0FSoFS4KdXYJ3ADS5xgqTId2WZpLueBwCTU8lmpnEwvsVubqZO2FqIP3/VQu/DtdbGannMMXZveRwzdoelMtBR9IXyaRmZkSdms8ONY8Cxq8yOq0UcbmyY4DFLBo/Ocps0c3VemYdj1qFVLtghmDLNPPGo6olGFNkR1eWmdpHlE72V8M5tLpDKPNMBGzd96EvLersygCO46f5l4BbnSlumTXytRFeYcQw3k0GOwC3iXgK8qcO84BsnySfr/+k/6LWDpcBPqEABt5/woNYu/UAKBHRhd1I2TIDLTcCNZaU7KqF05hcAW84+c7ctB8mOI0VigJZDWwHZaAjzjFt0++SgclPt3pOXXg0TUA4qGOfZwO6gU+6a4Q6Vj0GsOq8CuAmSwYln4IbBW+v2GYNEljUkkBa8ivlq2qTe0VUlpcp6U4excTlEd/6pVJNgEoPDNnAZA7c8KI4pWLn7cvZHcri5lEAUTecbBn6GY+04xJQuOop6xljQVDOk0AXHtvUX4zLk9DO4y00TfGiwf8NwM9xczikpZZbb1XDFDLcqKf2Brga1qaVAKVAKlAL3KLBu4OYMt1xS2qFbWNAaqGnBD3O3rnUPjTEGh1Stg2aMnNzJ3VUCaQDhUk2ttfvFnH3WSkPzIM8ONzfOavlkhm8CfmqO0BsdjCocwkE3zXATR5o2StDYxU0HrNVUkObKG5GxmJjMWcRuYtVDNTSWivc1l909x0Cvc1fRXsfbXHQxPstOxVGXUv/Bcse6MzD0Bs1UCdjhlnTSSC6+0kS3x4fOteO50gKXu3uR47UE2yrDrS6FpcDPo0ABt5/nWNae/JAK9KYJKlfcUnfS3d2W4UZY5dyRaF/fg3mjpNKDtBjsEcD5hu8g2dwlqd3Ys+09gFsE57ZyAjjVIiOEA0F32JqUlLYuoa2baMy8hjMPwI25ZcxPCeDGEYpLJCO899YDLg1dWPLJ3zl7JZWQNuAWZRcxWrPzT6dEDD7ZzTSW7dlH5tXFsI0/I78uBlMzwI2lsnNGcaE/u5RGBl5sfB9SRymDZqKjMUMcW5eZ8LiiSyny2/CN7WndVHuQrwBrz3BjlhubJUTzBPws4PZDXhFqo0uBUqAUKAVmFVgHcOsZZDERGA63XkIZYwZzk8A/3WWViFAMBfqEnf7W4EzKjG0d2VP+W3tduPw1eRgQqc/kqbs8JxWjyVNsWy/5zA65qCKwky7y2dqknvPFmMl7X5fStgJuRQNssczWyGDScXQEkSYy9VLbQFLBM1uTg3u6v/bIjRjNpZy7kCq6rvbzJfEzvykVhEZ1QRy7MUjT/1mXtsSpwyyH+LrbaOs62kHtqKFDjKvbedDJXCvBbaWl4Xjj/8eYtK4HpUAp8GMrUMDtxz5+tfU/vAKCSABtvVspgJuy3Ogsi8YILidtJQwudTBcM1gLwOT5xDYATK3O7STjAK6VcEbWWPj+M3BzKG8etbhLqS4iAk0aKqbSBoftYjBl2ObgXZYoCLi1xgHO48h5GalzFstPY38xGMEXS0ynKWXOQ/H54U6g6XXOGcmD5TZLnUo22iKcT6fak9GXB23NoRfvV8OKPpkp2BhlDna4eZ8kXnRP7R3D2mx05KtEcSqB2y1AGx1x6FYabjfCNuS+lcPth7881A6UAqVAKVAKUIH1ADdHOyj7lo0TMAZJXUidy+UJOK08u5f6AYnhyHg8kFxonhx1c6q+nN61tK17CrBiqdMMt6kDLI8NPW7r5Zd2gKU2ENl518o6x11K87hHy+zjmA7cXO7ZEVfvZ+/AtlYCMBmlhZevRXaEyMndN6+EVHvRMdm4/HbGhxa7kfa9Za7pT/OA20xm2ky5amqc1bqV9nU041xbkI51dysmK9wkn8/QzY7GAm518SsFfg4FCrj9HMex9uIHVsBuLOeeAb6xvHRHzjJ31Mr5bR0SeZqw54j1wWIvAfXIog/+opS0tSPvJnyAKA59XE4QpaFtUq+PJnoL84A7983YtgFluNtcIuvWYOzOFd0HlOHRO0DJqdfGTdGCQM48l5lO+Ffb9jygsjHPwywPgHuYsbum5sG0B4vZkZbKSEMn5454kNSW4A5cHrA7/8QONw70PXjrrkSVFmjrXd6QGzto6I+yWnwDrgF6CrLpJ3LfUrnwD/z5qE0vBUqBUqAUKAWeCtzyuGbsdAtYktxKfZyQxh4xDsmQZjr24F27W9zi3wYuniVNC2rApne6HB1pl6i2ioU0Hmq5sBmIpQD/GPR4e7J/zuOeDIEaFMwbMAFU6hel8ZlcgX7xPCXG5+wMDps4xxyNYrTpJRpqtirOtCBP87ax3jzm5m3uh3Jm0jRvaa8g6b91lp+GcmlfR/rkv/g4xRa2Qz7OZONILpWf5nJfNz27DyPWFaEUKAV+HAUKuP04x6q29CdVoM1IOvuMzQUA3RDQH8AtBeK2bqF50JFKFzwSGs8DtuGjXFSTkspR9luiWw72b7ljAY40qIyGA7k8tYExDsWUm+YKglyOEI43DaC6I240WI3BbwZiKTCthxkne38r+8iW/zZjmgOM499uohDnlh1p/N/JIA2/sg56efQe5U54UAUQOBq6jbJTPMjnslu3LGkV870qn02QsZUgeFa68T41mSCcu7lRx1j+f0C4KJcd5/r9pB+i2q1SoBQoBUqBn1qBtQG3GHfIbe5xigYqHkN4qCMHVdjUHT+RVL4PM81Ct8kE6OhI9ZLQuQdw5Eib4BePq2JMMgViHp3E3rXFjybwpuWOk41oY7jQzdro9x5pJteXx1MTODXuCBoTjPHaaR5c1jWPZeeNa0clvfd8AmYh2UxdRNdmWjExFwzmk+CBfL/JOdPOpySdx3h9Epi/aePAAm4/9WWtdu6VKFDA7ZUc6NrNF6xAAk7KakODATUcyPltoywLh8161myUQzY78PHe+8bdYFlY3j2jx8FMvMgDN5Z7uuTCg4QYhM6AuzQ2bfOAuRQjt2TvJG7kSOtHqnfV8qAxjRZTI6tcLuCZ6tFoZmaQ2ZaXSwWiNmGSSTwaWueyitwmft528XfZ4dZcg72l/MjdpjdI/7Rd3p7RQC0Guc50UWlwainvDrSV//GCP/i1aaVAKVAKlAKLKrAO4MaRQc7dasCqu7a0PR3tJMNabGqy3D+48dnNNMZN07eNOqS29feRj51oPQvNS0jdUwOAmYONINO87UwTjuPlj1/cuFpuCjCBk97kR9eZFt0nUw0756oy0fweUDbjepuzD12yx46aVmLqF2PDdl5MKOvssZvZ5NZwzCvOZ1Bz1E3A5zyn3aKflXpdKVAKvCwFCri9rONRW/NaFUjQTa4yBfq27qSiX90HZVBGvaaQZha4TbuYTm/wrS9W7siukWmDYbEJbSBqANTh3bQks5O20WylDF1pJnk6u2tL3Cjmt58Zc1qkj2alJ+62qXtvNFs4Wlb/nzbWGg24nDk3f9Q2BmJpc1OGmyRNrepdTsI/pMDle9rA54w5HvnkMlRzCeew9NnR1/qRqv0uBUqBUqAU+HkUWBtw89gm/bRbK8Mlz+r1MUMqBfU9+yF5Ry+f9Sl16HIfcOrgJjz0qVw1rXgmVnb+pOsYhiUAmLq3P+iI70Oz0cpHmo30mI/fZvTke6YevAndu9fm9QDIXJSLLvARmV3UmLqNhp15eR5MTrZ/qkEu8Y1R/bgBxwLbWC8pBUqBl6tAAbeXe2xqy16bAmmmVa6y9D0d3HlmcupwC81GHbUeeG+DZtMBQrynzdzlMN8EoVpZQiuBjMFPGp3MlFykDBCtJsHE0Ysng8bp4LWtIw3U5tV33APVvMtjAOdhrf46u+3TyN7pSTohlvMAZlrw+DjNmVGf9xkYzeRGl9VRt7GeHVLlpK/tIlL7WwqUAqXAz6nAuoCb1Rndf+dESOh1YzD1oLIJfI1MUfGmMXMZI5w21phArely2tbMhUlzAFcaxIyRVhrrTMYU04rK+YOhSZZZE3VePFoeSc1RIaDUHOQ2kXs+dZun9cqfgD4Me3gR07HqyiuMc2zOMbiXMT5pXfXmUqAUeA4FCrg9h+q1zlLgPgVGgbRjEDUzZEmjjBmw0gZ+c6Yk43397fcMKPMAdLq8GIhyqODlLTE6mJkNzE4vj+7mDTw1Nkm9pWZGkzOQbDwYy6PUMVxLu7Ta+bnIQG3OcZnHCBfdgNExHB2HcbDyosur15UCpUApUAqUAi9RgXUDt8SIcvr/nF0fzfaN/z4lZaO/zlrV7xsmjV1ik9HeCMYsdmTmTXTqndO/jLdxiWHc7ITkzOIfGt3MW9Mio6F7tnCZDV9Mwodfdc9xX30P+jn2vXdlHXLUMkqBUuBhBQq41RlSCrxQBXoDgBjFjMoG5s8Ythv16I4dYGnmLv4AlJmBbTH3ODPI6AudFxJ8n7Q9bNfNCUZD3/iftGz8JgPGeMVoRnSyzW3dE1FG29mWq1e72+hC2+1tyCPlOXxzsumPnm2jrl8PLY8Lzsd24i7Ma3rk3JlCyac645Y5vute96MC1wtKgVKgFCgFfjgFvhVwmyfEIuDkIQGfCk2WXf8i65uYsvrmz3nzIsuLkemsDHOYXn7Rosu+dxy24pn72HqX1dxju7nvu1fsOUqsAFSXlWCR+eBll1mvLwVKgcUVKOC2uFb1ylLguypA4NZajqecM5d3TkogDIsEMFKHo2iw4O6ki+zEutbd8uVipS0nxRluS+7LupenLLsINl6QMr1IbRJ8a8c3BUMziy9Gx5PG9T0n5IWcM6sck0XO6XpNKVAKlAKlwI+rwLMAt3tLTefrmCftHgM8jwKlJ6x77rJf0PJ+Cm1M3LLYbZJ0cXz3Us6ZVY/Jj3tFqS0vBb6fAgXcvp/WtaZSYDEFMmRD8wQ2UYgGCvjZst3GLexHLcXv7gZ1rtTPW8AUdK5MgOmhARnX8dR1e52GQQZAkU/HfVpmX9a9vJ9Em3ZcfWwjF8/HcJQFOGpW4aYLvfnCs58zyx6TxT5R9apSoBQoBUqBH1yB7wHcphNT7tYeUbP3KminNqfwWnVg7lL6uPjrWHfMH86sbLTsmSYL45fnfVn38n4qbXqRQRPQFQr3di5NUr+Uc2bVY/L4GV2vKAVKAStQwK3OhVLghSngLqUbm5sEbVtb+t7c2hq28Dv8OzVV8Oa7Y+UtoMXN7XAD0HZzM9zg3zc3A35/h98FeJu32+taN8AN1n93I9jnL3dfxX7xe8F9WffyfhpteDzjmELvkJoPCdRYsFbfvQnHSzxnVjkmL+yjW5tTCpQCpUAp8I0U+NbALUMp3kMx2Ym2TviDJwy9b6lGD7fd7pQfhltCN4G3UeXBA7qsa91j4NcT2wwOl92XdS/vp9EmusTjkHqEa08bJznxhx/knFnlmHyjj3gtthT4aRUo4PbTHtrasR9RAbuRAKIA17a2t4ZtfO9s6+f2doNvgikcCfKWT9BG2CbIdn19PVxf3wzXV/p5g29COICZ6G6ZRFrnurGua0A+g767Ow1esc1b2qctAMQAiY/ty7qX91NpA6h5C60FN/VsAJ0Barf0k3BzKwDcyzxnlj0mP+Lnu7a5FCgFSoFSYDUFviVwy4AEVQUAU6wumLjwdfcMi1gANQI3AzZUF8Q3gBurCxxbcc9ur3XdBkETCuR9wrYbJi60L+te3s+iTTgZR7m/rTpF58hSOj+nLkuue7VPb72rFHjdChRwe93Hv/b+hSnQQckm4RpA2y6+93aH3d2dYWcX4G2bII6wimWZys6nCwxuNsCu6+vh6vJ6uLy8Gi4vLodLQDeCt2u+xtAt7/5a193WJ/iHwSiWj202QNwhRFxwX9a9vJ9GGx1rwtSAmzimAJiAbQSbOI/484WfM0sekxf20a3NKQVKgVKgFPiGCnxr4MYxkL9bpEb/3cglFvtpF5vhGmEbJj7zT+ejPgDc1rFujLMy7PPqpvBwCt/8uum+rHt5P4s21oXHPNXc5vNjBGrtknyB58wqx+QbfsRr0aXAT6tAAbef9tDWjv1oCjhzS1BqewCQ2t3bGfb29ob9g71hf3+3gTc73uBewvuc1WZHG0DbxcXlcHF+OZyfnfMnfgcI16Db7e1IIpevct272wR8e/u7w/7B/tLr1rquuE6AoLtblDgKuAkc7vAnvhfZl3Uv72fR5urqetD31XB9hbJhHVMcy+2drWFnZ4fnEeFmuCRf6jmz7DH50T7ftb2lQClQCpQCqyvwrYCbXeEGU3SEb24M2xtwh2/we2Njc0BBgWGVizUzlDK8uLm9G64jO5dVBcn9Ng2mn7vujY1hGxUOy647QT7DMzutlAW8MWzRsbfgvqx7ebd3w8+gzQiuSmh9JVekgduLP2eWPCarf3rrnaXA61aggNvrPv6198+pwKRjlB1m21tbHXgd7A0HB/vD0dHBcHC0z38DggFYAaIAYGHwdHcndxtcbIRt55fD2dn5cPoV36fD2en5cH4G6CbwJkfUGLgxK257K0AYQNvecHC4PxweHQyHS677/PyC2wCIgm3CgBMDEECfvb1dgbz9vYX3Zd3L+1m0ubwQWDXchHORwC3AJoDt7i5ArSDnSz5n+jE50/l6fkF3piCxYCIebma+ntDv3l1z778MaH3j6pw53cf8q5nN6wHa967DeS8xYNeiZhf4YBPd6Sbl7WBJ05yvfP1pIdp5QWnfF2pfFutZ6LXPeeGtdZcCpcCPqMC3AG4Rz8YSQEZbwImPCStMfMZPgi9Aqvi730PWEi4n5czeDTd3d8M1xmL4jixb/M7ZufcBN8MwrtvrZxzEcusm4AuHnY+xG28Z4C2zL+te3s+gze3doHiWVIrJu3YCbtB68wc5Z5Y5Jj/idaO2uRR4CQoUcHsJR6G24fUoMA1TzWG8qeQScGRvvwOvN28Oh6Pjw+Hg6IAgDNBKJZlbdLjhxg+IBrcTAMz52cVw+vVs+HpyOnz5/JU/O8SAG0qlpQYYrdwzylfhpjs4PBiOjg+GN2+PhuPjQ4I3rNvlrS5pxUATeW0sYb0A6LsYzk/P9fP8Yri+BHC75eBje3eboO0Ajr3D/dl92dzgYHG6LwKG85fHZR0ARsoJuMj2PV2bfR4PaIOfh7EvWHc7LpubbFIBWITjAm2wD9QlvgUjH9cGIBQD8qk2hpqXATfhJuSDw9ZmA5vYJgDOPUC3nZ1WiuzjhuNzcXFFJ+Tp6fnw9cvp8OXL9z9nfExOcL5+Deh2dkFADPfeze2NSpMbjEpcKlOxfDWJNmD4MWJSvZVYX16P5emEbT6q0sg6vjog649SWq1h26RrnTOAYoSu7ETl7vnfI+DmjncGZ428aYOd/zO6iMaToH5MMoQM2kbr7CHPfTnusJc67U2on7us6T0B6Ma/bI08xn9/PZf82tNSoBRYjwLrAG5uTuBrbAZuDUgF8NpJ4M2uNzqXAq7Y3IRrLGEb7ve3d8MVxkMT6GYINg+4NfdZWu8OgF9Av3vX3WBfrBvbwYZZ7kivvaRuHl8SKAYM8j0grt5y6w3DDSZww/mEfcK/R82vYhlYDuBgd86hyUSLFR4w/UdtQh8ASMCdp2iD9e3O06Zlpmln2rrjuBiE4ic7u8dmUhtCTunC7OSc3RfayKWo48zxdsDVPBHonGK+/zFQGrBO54w0eYouOFd1zmwN21v374cdmfl85fg91s/jHfvnrOdpU4hFPs3z5t3mjsFmFvbQjN3sZOfsfOvinYHz2GnONGrLXrxveJk3/aE5z3l65cne+98772oxM8BN49U8ElvkKNVrvqcCBdy+p9q1rletQHugTt0ibTu3Fd0ZZ4YkgFwAOm/fHQ/HbwC9Duk6A0BBOWYDMTd3AXbC3XZ6PpycnA6AF58/nRCgnBK6CVoBAAFqjYDbNkoQA4gd7g2HAEpvjoa379806JbXTdi3uUnnEaHS5RWXDTgGZx1+4hu/x2Bzc2uDwOfgECDxgJDKy3Oem6ESM+gAD88vCYG8rJnl7Xg3C6QAACAASURBVO605dCNd3jQtHlo+75+OaMmnz9+eZo2746pzeHxQXcfGoQSuOG49H1p+3GGfbro2mxu0IEmbbAf0Eb7YoCHMlHoKLip43wO0EY3IY7rJY8pvnBeAJoC2o7chGnbOCN/fTNcArjhuJ2dD19Pzp7tnGnH5NPJcMLz9Yxgkg4+gMkEiAWami1r/igjAa+ZC08Aswa4ssssvbh5vPK4x6Oj+96jBG0O1jiwnwPeuOkNsG3ygYidZEfQzRsS3e7c6CRXsASsoxrNFOd1av16IIhueVxkgDq8N9apLMi0jKZB2v4G/Cx335AeHO3OfNKAA9WZnxq+PujYe9V3itr5UqAUmPuQCoiB5lGIo8C9DfdJTHhhUvD9W/7E/+P3+DtexzFSRG8YtnnSJl3Kld0WkESga2PYQbVBg14uLTVU2mjXVVzLCKlu7oargEqXM9AtusRPdgyACtdhwyusG+vcJTjZHABSemlpX7egkq6jhmLXAdxUzmpMALg2qER1C2WyutcIKqUJm7w8AheBNgBEubk6dpALMJW9uiFWNGwyBMmllwReBkvXAZcCNhEQYh0LayOwtGNAFmNqwT6EGidtAh56PwD8RuW2m6FNg27Sm+dDW55AJEFbuBUblAyAx5cabKbyXZUjTyBtWpZLbAW8boarawE4uSOX1WVr2Nn2OdP3w+s3UPV+AM7m89WuTPzMYHJmwjKGEffNR/YzZfZT3ODSXFf9+J3zcdM8NBZjivT2hxqVGLTln2kOtY0nRx16PY7Jk7dxQVkU1o3XG2PYOGXTkCvJuli5wLyxVG7msdhS6p7zrRUo4PatFa7llwK+2cZMIB+s079b+/noLAlQhBJAOMEA3I4JvQR26KY6mgOV2JUU8EQgBm6hky+nw+fPJ8OnPz4TusG5hN8DYtA1NAFuyPwCxPN6j94cDe/eHQ/vfnnLnwJ+WPeecth2ArilddtZh/Xw+/Sczi4Ct80Nus8Ik44Ex1Cq6uUJkCmPzvtCgMeyWC0L/0ZZrJa3SZ1c8qqfB9x+ZcPBFbZJUNOWF84/avPpZPhIbb6soI0g6PsPbwUj3wCEYt0q9/W+EJBFAwsAsbNT6CKAiJ9XbV+gDeDhQZTxqpTXYBW5elNtBNy6Ww7/j3XhC6/HttANyfw/ZQDOblsCpV/Pn/Wc8TH5BAj6+YTwDzphv0bALWAVBtZ2GqTc4pjtm8Iu9/K9a+60EQCPgfVo0NVGKZOSTK8/rmxYzhQsNdAW5T1tpjhNFSuz0dcCdJGNbrJpgN6GkTGodxaQL6o4JwweO28LSMbutSo19+y83hcPANEx2NmN+Hx6YN4rWmNZBIcJ2rk7X9bIoHECGFHunjv45X/XzaEUKAVKgUUVWMXhhhiLDNyao9jXb0MiQCSUBEZJJ6CXv1ueWkyIsDl8c4VpbgEABlDHUOkSk5AAS7fo2G6XmMFV32NlfAVw4zoF+XYxAZqBW3Nd6RqOlcrF1R1pXr9dWG5WhXU0F5fdaV5eLK67wrC85JgzcLvV9R+7TjAZ3wB4dnRt2i8ejbzilqDlJeB22YDbito0nbKTKyax0nGBPrMwUg61rg3AYTT0MkRMWuP+iv0GcMtuPbvAsHwBj2gMFtDNUFKZeeE0HC2r63xFV2QHbqueM3s4Z/DdIG1k9cUk2wi4BdCzs60B4gDG9zoyu0V0/LFN1McO/5nPda4MeABW5fd59NUqG+7hbT4G+WfejpFLr40de1XBqHIiPt29iUiuUvAoynOX2qA+4anPifn0ePToMeu4g+24/iJXCixyZczr8uv7MuZpsMhS6zXrV6CA2/o1rSWWAkkBPFTjYhwP1nio3lK3SJdkjlrQYwYyctQAouCcgsvsXYCdo4Behkq91PB2uLoK4HZ2wZI8AIxPH0+Gj79/Gj59+kLnEiAGmyhcqKw0O9yUr7bD8kyXkr57/3b48FfvhncB/OCwI8QJoEWHG4GWyxJdyirghu0gcLu5bbliyKMDaDMg2zuQWw+QyA43NgK4vCZQErwL6MblwTF3qwYMAHh0AQq24SfLSnd3qSMG2mPgJhcXymybNh8/R9ntctq8ffdG2jQYKXhoqIV94ewlyknh1gPsA2g7MTzs+9JgZNIFGs3AwxGMVIkqXWBRqnpj4BZOxf3DgG0HysxrrsgZXaAzgJsckX/8x/c/Z3BMCEF//zJ8/mwIKuAGYIpy2TawaQ8+pF+pfDOeQDA4TrCrfyBjcOL3AzIFaGogamZAl+YHmyVCg/s09NJnKQbyzOvB+vmgJfDVIFx6wKOzYQvnaXSUnUA30kOXhd5Ns3n6tvdNDtDodd+gi22s3w61tu+bwybcIrgesWS5ZxQ1ndP+sKQoRpGjUlU+gsW+R7kNB73tvWn97e+9rKduF6VAKVAKLKLAssBtZy/GAbi+JVjmazcnbOJh2RluACQu5eylix3sNHjSoBKcbgZKY+BG6EYXEe5fgDb3AzeUAW5vdti2ux0ut1GZY3ekKSqgr9tuNDujCJUMyNiEIVxpuXlC239AJcE7/GwloKlU1sApAzcu06DSECOV2zYgOAxy5wMs3d4OTZdVtUkwVBl33a3HJmKxHwJu0ajBEJHHIQM3Odykvya92vJin6xNc4a5tBT71JzndyOHG+FtbJfKkOUTa/COOmv7RpA2SjtXOWcA3AhqkyvSJdBEgq2LrY5xLvG9dElrALdclqyBl/7TJjnFGGdNbjHO0LOFvY7+dHcXfR8/jRI6Hr8MpOzZaQWCPhMRo9HiNLrb3gNI7YNg27ib7Hj1vRvtZMIxBLFZIsnTx2vhPjWHbC7BtE46TO+tlLgne3eOQq2KII6Jp0Z7dUX8Zt7xelzxesWaFCjgtiYhazGlwDwFuosFuVoAbVutWySBkEN4fWPGDFs0TSBwO1KGmoEbnVTOUkO5BEoloqyTOWEoDzRw+3xK0EZ48oehElxucokBaGXgps6kAFiRT0YH15vhl796z58qnezAzQ/pgAlaN3LALgi08I1mDfg5Am57O2wAYVca/t0cbnbM4YYf8BCusOaWA3SL5QFiYN+RZSfYhoy7DNzU/VRlmIKRKMNEfhpKawF3Pn78Mvzx26fhI4AbHIAni2pzMLyBNjMwMoAbyza3h42tDQIXrvvquuXq0eFGGHk+XF1cEshg0Eh4iH05FPAcOdzavsgxpzLQDtxaJtz1NYc4WzvbLdNuP2AbfjLDrYHItKwRpI1zhrooy+17nDMEbh9Phj/gOvwYjsxwuKGM9i4aQhiQNUcWRj0EOfEJdEZLQKecPaNSTz0RuIxTP/Xo5WWOBlDOJuPbukMu57hxnOPy0SjjvL0RJKTDLMBbGwDx8y5Xm2Gbushu82GPv08Vsxz4BbjDg0sbOMb1o1177ITDeq9vCHsJK6MkyGNgOuuiGzLXuSPwpvWmLDkuL4G+GDV2x14qNjEQjOYWfE047KADZ8wNQVPnvrpzlAKlQCmwiALLALe9g32WlLJRUAA3X99xjfM1PgOEXCqprDDDNzcuEHIgPAmwg+XkcsPuGDJYAnSDk+sx4GZHHaDJ5kC30sThZkBIgxscZwH9poCslZTG0/4myibpohsaIANUahpkeIj9MahKzr1234HDzSWqaXm+X3WndeSoDRssfUUD9atoKAG4Q+gW+b9LaYNxH8omkzZ0CdK53e9HgJHYD9z/VU7afzbHd0AxgEN9u0mFwJKGBSpRxZKVbxcZboRuchd6golZyLwnQ2dsk5aRp+ZYZtty4Qy+5HAj9EKlyiq6IEaEDjeVlBqGCujY8aTmHTy+oQu0FwSN8lI73CLPT3vujNc4/9tBngA3d+OdiYzI1v4EmRI8mynpnF4QJhOhDeW1ecAM2zpUbcAL/0hRIh3A92Yp07lWnSfRHCMcnvrMOD835+/28afPL0Nqu90cJSIQqwnOVm4cH0buV4aFD1wYrcFMbEeCq5oI1nEykFzkWluvWb8CBdzWr2ktsRQIBfpDPWEb3CQ723RA7UaWFl1uYTnnzXlTJQ0YJNq9dfz2KIDX8QCHGzK+4OLyQBKDUIOdXFJqFxeAG0onO1Q6i86Ws8ANAKvlxr0/Hj58eDv88msCbnS45fy4TQUFG5AFuKGLi00bANwuCB0wc4iyScMku9yUU5ZKQBMgE3Czu00/VaLaHW5u6HB0vC8gCCfXnso6G3DDYCIBQWnzefgdwO2PTwI8BEuLa4Ny0l/o/gOMRLltB2441u24MN8Obr3LXh4b++R9scPtqDncekkpHXNRFnPrrL5YnrPbLqJJBSALbsIAKDhH9J07wqKzrZ1/Ubpr9x1ckYS0J8Pvv3387ufMySetW2W+Am4sKb24UoMPjNij5IcDFn52kD2mkTAGkBhvG3zdRidenCv+agMTv5/gySWW8VlsgyCDrfZx1jA5Pq942HFpD8c0BG6CawRshl7XalCifYjw6cjRYRkpgRe6yW7zM72zre7DHIy1DR+Xhxq42ZXG/w9XHyFXwDZ2r40GKZyxjkcsgn5ej7BePZQ26BaB2nTmGvSxLLVf2Hs+XYuEa/vurnZy+MFhp2+Cx/gdS55aKU7dMEqBUqAUeFyBhYEb78X7AxxuHCftbI26jHrMZeDEcsB4kG6lkg7nd/lkK8HUa/EfXROFM+BWoovrDqWBd8MFS0pvhpzl9rDDrWe3waVkqEQIRIDj+4EaB3HdBm6D4Y+7pLrJgS7aAmTJjWYQFDSCrjAVRfJboCqcbq0jZ9xk+N5wzBksBVwCKZgCN9wvBXi0PGhjN1VuLrG4NpvDXjjcWqOD5lLUOeT9wL9VzjrQiWa3Gx3ocTds+wLgFjr7/LATSsAijnOUlzZ9YqKNZ8JED7yDGX3JCmZwdxeaS5ehAzeXlkbTjcV12Rr2EAvTsu1UIt0gLaFnZNFlFyNdhzomzHBz442APt6vBpmak1FuvXGch5yDBE3z7G92yWVnV44GCUdcG/dMCVj7wEZVQ1wyGqAKt2F38vUM2oT8urstACvhV8BXRwNrmYZt+jxp8jZcepHx1yaA27bEa9OkYp/0DVdduFadG0mIP40kbvBSC54Fkp16tpiO5qrzcRiDxwJuj99jvuUrCrh9S3Vr2a9bgfZQ3WEbHGSAQfyJQWA4WTxss8XYZaVwsyHD7d2HNwPAGzuVRtMEONLocNvY4MMsXWbRaABZZ18+I6dMbqWPf3wZvqCsNHLcGEQ/x+Fm4AYnHZolZODG9Rsq7UaH1Cgp5cAS+XFnlywjbS6u5nC76SWlaDCAxgCES/ut4ypcWa1pgstjL65adptLS50JR4fbfnLMAbhFhhu0YYmqSycxexjbh+UIuH1pYAnNE5bVhsDt13fD+3c4NnAeYl+iE+i2nIc4LsqPkyONTRMA26K0lHl0KLelw037onw75dyxGy3hYdoXwMM4zjiO7FTaSkoN3OBwiww3Nk/At8AK4G9rwDDZNgA3nDMCkYC0y+uy6jnDdcN5yHM1MtyQN8gS4hjuRhaNcscADhFsjNw/wJwYbMtuMKC8FtoDUrZiDnfstLvMLtNoGtCyfmJWuFeNArSN6o9aiYW7kQomJdgGdxlKo+kyQ5MSlZe6FIiwLByveDDEsQb8ajC+lbqqXJOOOTvEsCnhUmMos2dFDbmw3ovLgd1rL6+YJdSyZiI7DqCP8J/r3hnwmUH+CzvieSIAg/SAha2klOM8Dd49900TAN1sAmty9cnhd311xWuNoVtz/bUg7td9m6i9LwVKgcUUWBS47cM5fxDALcYCrQPlJCMzwxBcx+ROUonhbnI8EV74oZhuGQM3zEwEcLNrCAAD99YE3HhdvKekVOvTN2AboMn+DlxKm2xyAGea8tHCqtIcboJAKnUcBoQusJN5wIHYzGFz4y6VfmJZAkFhzXK9IH9rEHQb4K13rOwZbhhzbtPdNgxbAZTGy9OisQwBN23nNcBXwJ2WWRb3i4W02Qr3H4GboR/GAAZ9+snRAmaMAJbo1uvAb5RvFyDDGm/B5R7nQL/d2x+GZQp0EkgmKImJNINNue0C+RlA0o5ol9lUlw1uI1yJl3CbJeC28DlDXXDOhCuylbJq0szrZqZrLrcliNQxAQilEzBKbwXN+jBnXHoZY45crRn7x3GBwdeoqNSwqrvCBLdms2PHnC3GXka56Y8GbTqVAy4RKnZXvuFqi5hLpaQsH27QLSoc0qWIkI1Zd87BjT9OytMzoPW6PVYTqNMhUAmqJlNdvpyrnJqhMmBfS/EQcouC5Ph3XIvc2MGuOmuv64DGxe13rvBY7HJbr1qzAgXc1ixoLa4UaArQRQPYJucKyhvwUI0SSgTYw9HC8rHuIR42cGN2Byh2rUR54REz1AC8UHLIDDVkk6ApQAA3u0gA3C7PBanQ9bHlcSGI3t0f7eJChpsHCrgBIMMNZayH+61Rg+EJ18/8OHVIxWtbOauhEiHQVQNKKJtkKWI40rCfrckBu3CiI2c0OGiNBnrXU0AqwBaUgZ4DUJ0qz+0KAObujjdKgAI45gTw1P2UYKl1cI3Onuj8lLqeysmFklI5ueBwY2fMhbQRjOwON2ijbaCzrmkjEIoMLZSVAo6xSyxKSqN5A0tKDdzQcfVInVuhC/LXsDxlwgVwiww35vVdXMU3gJsaKNDhtjHQJQVnm0CbgIq2TXlhct+h42mAWhy3yTljV+Tiuqi5x6rnzAk6x0apL44PwC1KZdkw4S4GsRjoh3MRLkLCITx83Gj2mh8lADYMNqKckt1N46HAuTZ0qUWWIuESH8ISaAqIReDGMlLDtphpxDpdauKBXgZNLucE7Lq8Hq4C/snlpeVxfc1l5uMk6IaGJLo2RNGAB34ozbTxLoAdOs9xDBqusZub6+EazrYAsec4T+By80AYAzc8yPGaBPdjh31YL8veA0TK4Yby1ORwC+BGRx+XpRyUO+YUdeh2y30G+Lsi7BZ4RGmVyl3lcku2ubp1lAKlQCnwgALLArfd6ObOa93k4dqXVudPxnQNH2vdgVNdMAXhGvBqzh080AoWECoFiHHp4tjFlZsDjK95KmMV4EPDBOTG4ef+di8LdHkikZfBDYgPmkxlR5ohUEyG8AoN6AOHm0schdWibo11cs2lJyIg6EbgFmWzAniaaDEUYLfTDS1rk2Apts3gJVxhXh5eIbAkuIMyRsCl61FTiYe1Qakky23ZOTb2iU6jmJBTbWfANoYncz8ajAw3mdzVAckQwWHQin2BBLxFhx9cgwDd76EN1hCuvbs7LLsfE5S0GkByLG/Q1mIWorSPA4CAmxubzQFolxlLbVOW2igWIxyG7ZxBRUwAN7gicf7ofBFUhUsLB6+5vnDfpbsutAn3IVxudiHaCcczY9RRXe5GO7IgRgxnmp7WdnRrb1EeuTv7nNLMgGojNxfLhHWO0tHp60Nz0cW52fLpenQFJ0GdJetxUwJubJASubnuTJsz1UbwrH0GuiZ2qFkTTkSyW7EgneGuJycdW+LGLF73TI4cdXU33X5BdAmpXXYRX9wB50SDMfSbdfvVzeb7KlDA7fvqXWt7TQqEC4cZSXaSALYd7DNfa28vgJtvirwxyqZDmzsA2MEeXW0APAZebApg4CZLHJ0khDAEMQI7Dbj9jpJJADfncZ31zo9eH27au2iaoJJSrIs5ZZHhJuCWoBJzwJRBxwEmyiewbrq4LgiU1IkzANnNDV8LeCSoBLCnkkc6a0bZYnaFyRkG6EJnGCEVOnte0U2jpglwhXVIlaEXO4VubUbXU22jXGbImTslZPv9Pz6qi2suKXVXzPu0QSMLA7dfe9MEwkM63KIrGrTJwA3rBjycB9wAyZI2bHaAzLVwRI5y15wLd6HcPBzvSwI3uOVmgRu2aSHghnJgQC+UlFIXO82i1PYxXZ54zpycqEsqnIdyG7pD6Q0HWRjcA1Iho6Q1GSBw22C+G2axMTYjxMFghw4zQaAG3DDw5YBcMFwZanAj2uoviCeIFGO8AG6cMMfvNHEewC3NqmIbAKbo6roebsLZxY7AcJyFy60NvmIbWGa+F2W/I5dbz/jAwJ3uObvCOF53A5aYbY5GDXD2sZQUHWzxWYSb9Uqgi7Od4Y7jREA46whlAfrCubq9BaAeM6rN4WY9NOxTdQVmhVWWi4VzNjgaXOAnt+NCLkV8lgkenSvXuqe+pptC7WspUAqsqsDCwI0TkweDgRsnPDGRkNwseliNp/DmAtKdgo0TMF6BgzplcenCHw1iUMaJiaC4Mcj1JAAjqKQSPZWURoabAUBHCArWnwfc4HBzB9AAKH3dMVQ07HOOXMtfCzARAMqljlsB4GaBW6C0BtwAg7Q/LgeVVAm44R4JWNXcXHJxWVM5pBJYehC4BSRJDhzeaifaCLhtDXt0txm4CS5JG6WjEXsZaMV6w/g+oAaAjvg4jliPgFsHh3KF2dHYYRs7xYd7rjkBU1duDQ/sbkOExA0PFNbXA/1DF+THcBsF3lRWKhBJ2EbgtoAuDbhFth3O8eSw47pj/R4/3KqTm9bL8uSN4SrgGV2SbZ/GcKk3GQjnW8tP6+ebHW4ZErbPWdDa3ik4Z6FNGjLkMsrsaksXj54la4dbONuiEoCgOKIrrH/rTh+gG88RM26z4Hs5OxfjS3r6CXj7RKMcak650wQlS3On0C3ANl/Pz3u/HmniOOXBJXDWnXn5qjnJ2XXmm98Xrrwp9JsH8Va9Ftf7lleggNvymtU7SoHFFMCNj/lMakbA0i1magm47cNxFO4U5lMZuHFGcoO5I+oYeji8faf8NjrM2IVTmUt46MYXHqYVzi/nE91KJ+eEJx9//yyIwS6l45wy51sxN24ecHuPpgnvhrfvo5wVEMj5aHTX2ZEWYa8XV3rIj+6ZKJ9sZZNwuMG1x5JJwTaUPTJjJRxu2A5mwvFhPYCbwQHAG5d3xcEVgdvutgAe9Ixl7gJk0mUmKEhrdWSfQZtzlL0GcHso3+5ebQK4wcn1YQLc4K6zGw2DM69XxyVgJOBhc+vB4QZIBhi5rVLSgG3o3grgRggyapqAbBhk0gVYAcyAm+n8ksCHeS07W8MBIAry9sLdxk6wcc7Q4cayy+huG07CU7giP0eX0ilwizLkb3XOfP16QdAGVyaBGxsmwBml7qTMN4ROcGFtqkzbGYigbeypgIEHHG4AVCznREkpIJvgEQdfwy0fJEbALR5cWKoa3Trj2UPZGXxuwCArwrI33P8NbjqMqW+HW5RtAmpFZhlcZgBO/AZ8I/yLLDPDKpeU0mm2Rzciy0oBv+wyCwesymbjQSEeRKwB3QUT4MZ8Pzgqzy/pcIPTkmWlHMjCXaeSUrhaO3CLPDc47wAeqZnz12J22iWsDdzpOBAKOqONGuj8xHbg3KTLDedslNna7TedvV/s4lqvKgVKgdemwOLADVmzylT1JNgMcAs0kwGaMsjk2G3AjdfLcQkmszijEQCupd1pBngB4KYSQWe4LQxPssONwA1ASw/icJHxkd9ZobeufewlmwZkPazd2XSAStoH+KkElDTBqwd6u4cYIhwwhq9s+XRRENncTSwpHQEmLTMDNzrDOEZNbiqWlE4dbguAJWaTGbhFJl3LSNOWchzNO7xgFsen4UYDVKI+MSmnjDHBMbnBwg1oR1iDizHLxok4LRca0fEWDSE6jPR5cjts3N4QuBF20ZnuTpcGbhq/321utVJVuMwAa1cCbixHRsOEDQG3OL7qkH6jTrrhKsc6ec7SsbdJ6MbS2ygDJmiKi0vLmM7OMFvQerWqYCubR8kNP8oLy6WMGSwRpDm/LHUw5floh6HpdEz09ZTA3lxg0k29lYHG/rZyy7ao3rSAXdo5eenGKDHZGsXJHnO1CI3U4X7scBOQpvmBwM2uVo1NO/DTGNMl5C5r7cvSONbZfQZuSfJWhusKiF4yKkejQJuddjju4yy6qit4njtnAbfn0b3W+hoUwEU1AtEBqQDcMAjMwM0djXRjjkGQSwCixFMOt2OCN5d0Mr8N5YERKtIcZgHcBJWiRO93OLhWAG7RrOEDgNs7ALcDlp9x3dHpEgMaXtgBbtwcAG6rBNzw0I2bFkBQhkqEZAcqT1WHRjnS1BgA7i0BRAADgoMzZZ85e44D4r2dEbwjYKI2E+BGF97tcHWB5gXoVJrKbZcFSwm4IcPtXcBQgDKW2wIEbWOGVc0sWLaJDLcAoXQARpabGkqEKw2dRQ0PUQ4KbQK+ANwyj44wEpBMJbJYLt1DAdyYB5eAG2b4mc+1B+gL4IZB47SkVJAWx+z05JzA6yM620YZ8lKQ9gnnDBxtKCv9/OnrcHISDRMA3K7lcOMsNI45QVvkIkb2moEbhmQ4fzASg8NNbisNdDtw02DSHULtbusdheUs42NCuNr4MWOID2tb+eUOcXz4ivw2OtywznBydeAWzq4M3LB8lm8mhxudZlFuTrAo6MUMtwBukdvby0IJvuW8wLbgswPYJ+B2PpwRdvUMNYVto2kCgFsuO9Z6UY6MbaLDzdlx0TTBGrnMxBl0W8gsjAcegjQCN7kvDdxw/gu6uby058q1GfDXcF+ofSwFSoGVFFgauHFyMiYRcK1l+Vg4VHzNTI41Glg4uRPAzfeBVLKohjECS7jVbGzoXk/4wtJSNTBQB0453FYCbtu9WQLd3bxw6z7A+xtvYip0BXtziaCzxTog073PZYYsMXW5Y2pcI+5m4NadV4JUfYJJQHJQx9MZ4Gb3Xy6dFNjxdiEzrJfbuqR0eeCG/dluIBQQEcfETjLsh45LX7cAIpFcNE3AcTRwa7pA33DCy5DVgRvud9S8LTuaV2hEoPLdBrvgKL8ZBsC2e4EblrdFKInDS9hGYLu8ww1uTJSU0hVJYiN3HbahTdZF0wRCUO6DjjPOWxwX6ePjrY9oB24aZ6jDZljO7HDj7gdQbPmB/Y8+FzX0iDLs5mCzsy0Dt6gmGLncDNzi0tFcXXbk5bLZyF17ALipoyxAqok+rQAAIABJREFUGxxuGGvp/3ummvbJzRKcp2aXn1/XXh+ol7m1GKMHcJPTLSohYv+zw62VlUY0h8pTA7i1RlcBxZ2am+AnJgOcZWdHnoFbWzez+3qu3TgbbqVLcb1pBQUKuK0gWr2lFFhIgXC4oVyS4eTM09of9pE3hpJSABB2SGTSrbIWOBhS5gagEVwvAG0o71RJ5x6Xo1wvlb7hKwM3QBiWXwK4fUIIfWSULetwMzz55S0ddofH+wJuzo5jKR4AWXQ3ukJjAjUHwLdKQS/48I8Bh0pKt5W3Fi4uLU+AzM4wNxpgE4hLlYFyWeFww+9xY8ENEoCAWXDQ82CnAUHABECAzc0t3TAJ8e7UbOAMnU8Fdj7+/mm2dPIxJ9c84IYupZHh5sYEdLgZRo6AGxxu54RbDbgNgpHsQEtt4DzScWYe3RyH2zWB5NVwda4sN+hEnVmOLIebgBuAjrpgqnuqzhtpkpyJAdzgivyDrsjPw0kuQ35MF5SUPuGcQUYfIDGBGzqURsMEHu8AbiwpZb6ZXFW24rOE9DaXVt4F+FIppgZ6EfSPQTkeU0blpBrQsBEBmwqk8oYIy8ZTBh1uCl3UbK4H73RRwt0WGWZws9HJlQCTSylT4wNmPKJTKEs7w2nGY5UcbvGAJ+AWJTvRZRVdRlliGwNgdUm9CeCGz83ZcHbqxgnqFkoTgMtZA7i5s29/ONWDKRwLzCO5DidE6+4qrVo+JeF/dPWKhgkAwgRuZ+eE5mjewPLnyJTTtvR9aqUTC11c60WlQCnw2hRYGrjNc7hFo502SRGwwE43PO2ipBTXP7iF3GUS4zJO1XjyI6AXHp4JqnJzgHC4PQ249a6iRD6GSXarwJLEWrbU6CAyxhx430pA5wG3VGooXIRJJLu45LpSuaOcT/6aB9xa04JUUqr7o26eajbQM9ycVcafLMFbErgB9qGkNJezwnMY4+hb+AJTyaawWsAklpTKBY9xJI6rSlLlSlMJqBxhcl9pHzhRyfxbf9shFjENE+DGZdxcM+7i9ua6NRki7CC56ssTFNxgt1BBNwGjhXRhSam+nW1HN6QddoySMGyJEP3YBzn1ANzgcnsMuEXsRsCeiHJNmWpj8JPv5y130AAtXG46p5LDzVwpTraW5dYaBPTzkOdX60qamybIzdXyywy7Ji67Xq4cjjOXm6fyTn4uws3azofo9ssoDVYapA6jd3K20XyA7ygrxTHNOW4CfZoA4DdBHwA7lhfRKNFgpTsFneDWO50azqnau3ckvXEuYitrFfRzji9HxBmWvrYbyTPtbwG3ZxK+VvsKFOBFFfltKil1ThMdbnBDwXnU3CkdtmGMwmwMOtx2BdzeoqT0gGBJwM1dQjNwux4u6eJSo4EpcEMg/ekyJaVv0azhzfDhrwDc0KEUDrcd7o8bJrAT58jhFoDMnTPtSFsIuClTq5dhLg/cCKngDJpXUorBHTLh0CAAYIelk4CR6Ma5RLntFLgxX0/5dlq/OoG6bNMwdKZL6dczATc0OpgCt/0dOtwacJs2TUATiMeAGyAkoFu42/CzATdkdzS33NjhJuAmELl0GfITzpnTrwZuJ8PJCUDROV2BBm5u295LSmOAgocdPgTJnUCghAG1s8civdehznQo4PLj0tFWIulcDHfNmjRLIHBThhuHPupMr0EfBlQEU72kVBlyqWEAc9Su1cHTg/nNrQHQjMAtmhewM210DHVDleZui5l5bAgGbDw/otuxHyBZToH1nkeO4umFYFdyueHhAw0blBGopgnqkhqdSuO6xM6jdAmqTMQON5byRjMYOSe3+QCkAWpAP7hUCdwu2DDE34JuyHNTiS0DmpPT4hXcGWoXS4FSYAUFVgZudOwqXL6Ho0cem4Fb5FI6O4wO+rjW22WskkkAmQhHZ9MEdYpXphfAiZopOPR+dYdbBm7hcAuXisrGssPN6++dNMcOt5xTFiWl02yxgB+GMM39FLlwwk/Kqho53FpXTnXEzHCFsC0yz3D/YL7dHTq4qmHCU4HblopHkSMRDu84PgSg4Tzc2KIDEK80dBsDt8BxBG4B21QDKEV4E5bzb3NrWxOW4XTT/gksytk2zm9DKSnLSQN6CRIl4La5rZzhNQG3XWTbARaHgxHAT9mvcZ+NrpV0t3EfAFadIbcx3MT+uKtmVBrz/M5OrtxYQNUDTa5Rh1Ln4Lnk1g43L9fArf+/oFLrgRolp8FtNb5I140Z4GbnqasOOC7sIKq9N1x6I4cbSkoN0RIQbOuIz4d0CKdsuNKi0EjlnDfqTtyAG6FylHTGGArvZ4k7gdscd110gc/uOu+2HYIjJ14I48YYAG5u3ABoy/93U63kRKzS0hVuQk94SwG3J4hXby0FHlTAsxh2uLlDqTPcWH4oaGADPmdTGQ6/QTjCJgYAPABu6MZJ4ObOlYI6+OKsCjLP6Aq7ZgnmtKR0JeCGpgm/vKXD7sgOt93tCEqXUwqATE0b5jjc0OQADqUE3JxTJleaAFUrKYVjLsriHispHTnc4AqLzDICCDrcUtMEbGPklaHcdi3A7Ze3zLcDlMwdXOnYCyeZ9gXayPmHsknk0J2enjWHG0oAcQrgfaOSUpwfM11KpyWlcA2hM61chS4pxbJal1JnuGXg5oYOV9GlNJ8zTwVuK54zdLihaYIdbgm4YeDB4TJmc6M7KR1udqNxUGWHmz5OKqMQDKOjK0KyDdwEj2LqNAaMKh+JQOD2D71fGW5yFTBwOz78isOJpgYB3VxSqrLfSYdOOO6iREclmeoga4ebMtz0gIh95iDKDRNSBltrekD4Hg0WuB+AZDon4HCDrsxxC+AG1wUHyQB2O8r4I2yLhh/sUBojaDwoALjhPXLGYYwe7sJtgUJmBEbHZV/KvA1XlzovAdtUXqrmHsh1xPWKHUvbvtXwr+6opUApcL8CywO3mLRy0wR3JMwOG9lDWuk+OwmiXDHKShtI4YPqBLhhkic53NwxFI4wOpWeVFK6AHBrTQ4Mtnqe2wi40bUXDQ4MhcINRkDGckLcGVNGmUHZQ8DNk8NxG2U2XGtRpBuoQGR0Co2GEheI2bi+WQNwszttDNwA17LDTceld1+d53BT5hmWg8y1cL+5pFSZEnK4sbJDpaVyNWo/p8ANy1JJqSaglB/LaT/p7NLUVFL6VIdbBm6KqRHs81hIXTcH5sYJGnbgds2MO7nc6OWM27Fgkp1c4fhM46QZZ/okv81PN33E5EYJ+pz7rh+91sdILYBbdrrlq4NgWHe6sfTZMDxBN4Go/k4BRLnK7DDLFRMuo+X2JRcdxz/Iv3X5acScuGvrFLg5x80ON8d5NNBn6BaTv3S4xSBKOXSGhWmvW4acJ5zDNhgHQll9OcNNwK91Tm370zMF657zfRQo4PZ9dK61vEYF3EUwwsn5IO0upSgdxMMqyzN9E3M+QgZuaDJwMLx5c0TwxiYD0clQAfi6eQEmAbb1pgkB3KI88EkZbr+kDDe6rsLhNm2agPw4lE4iv62VlEbmWgC3adMEQKFdl5RG2SSdV2wAIYcbMtfciCE3TcBNz00T0IABZZjsesrlKeOLJaUs9wtQRYfbZctw+/gfKp1cyeFG4PaewO0NSkqPDhpA1LoFD3VsrlopK6AbSlq/wuF2fsHMLTdNgEtOJbLKcLPDzeW2HeAJlKkL5GzThAbcohuuXEwAgdFBlZ1tczdYNLtAo41xtt0qDjd0tv2wwjkDMMQupW6agC6lcLhdXnFmnKUfKJeNZgm5jbvyy2KA75FV5JW0bmPNkS+Hm0tFPD3bMjoM0vJwMAO3eFiDw03T2x2K5aYJdLg5y601TNBMIx9yWJ4J2CzgBhcsu8lGcwvsnxx7avzAbqsxwNSDp4FXd6W1wRoBPICbuvui+QTz07BNWA7KbzG76smAyArENYXrZTWps9impahRDsHOywLd3GZ2jwUk1Be7dV0GaGN+m/LcALwJ4NC9NRpMcP/yiPg13i9qn0uBUuBBBRYGbnDjI+IBJaUsz9eYxa4STtREDJVcW/HoHw+tbpqApgWBsuiaJpaKCRD8RO7V2OHWu3quF7j1klKF4BucOMMtAzdBE+MM7h/zzlSBinJDvjoDNzuv3OSApanKpMNez5SUskNoON0C5rmJt4EbFXWJa3RRZffW21s63OACWtnhBoNWZLjlTDo3RXKXUpX6Rn7cfcAtN0wwcIucPI4oIp+vATc73JqrcY7DjfoKshG88Z47H7jZYYbhC7qUrpbhlktKkeGmHLqc4QYQxa6dHPxE4wcAtzjOOJfVoVQZbrodK96GEDplHzaH2yjDzWfcuFax+QliktJnZvQkGDnW5n743QG0vbG/am5Jacoqm+tuC9eiXGrhMGudSgW83EVVZZcar6koQTpsBXTLHUo5ZgqHWy4pZY5aK0O3ls6Om+Nwa+OnyKGbNqDgZmjbNVZzkwddyJTj1qEbc59d2ho/WXFs8Fb3nO+mQAG37yZ1rejVKcCyr96ptHcEjE6UeFB16SPvf8oNQWkWHW5bcLipq+cxgNsRGi6g65ZnbVWCiS88jBNQXd0QUgCeIID+qeWBhCdwcdHhdkDXFLuUAra5bNIwy+46NkyI3DU43Nw0gYBsR11FAZUie01dOPHALkilElXAO3yjPBZNEwQOAKrYNOH2lqHu0BR5cARVhFTq4MqS0gy9Yhvp/sNyGM7v0sklgdsbdY19H8ANGh2/dVOJvSj3dZODcLhdRnfUr3C2nQm4nZwSQLCklA0ldKyty/7hI11K4Wwj0LgaLqFRZLgB08Dlh2OF8wWdUwXc1KWU5a4GboCkzNqKzrbWhU0TltelZbitcM6gpJTADc0aPqtLKfaJwO3WxSAT4BYPFgz3Z2mD81kChMXcs0si+DDgBy3XAcQsZs/YCIdczrlwl9J4ehGsiwFmhG4LiskRRlfY9bVy3AjdokNpym/joAndQAHcmNUXDS6iXJwus2iU4O6mCnvWgJnvc1MMOjiyy805bso+VJdQdQhtDjd2elWnUpaSRuMSOwHlbtO2I+vPwdl05UU5qjucKvutd4314NOdWvE5xvfFBa4N2J6Lvj1RWgqnbH2VAqVAKXCfAksDtz3djzkJh/L9yExqzuh2f1A3T5cR4qEbQAcZbi4nVSh/dOIM5wkngsKtxLkXZGFFM4WnAzdkO7lL6WxJKZlQ5IvZRUZ3Eu7t7VIaXUoJpwKQtdyzcVdRPoSrHXdzpfWup3HfiWI/mLtYukj4oMw7wrw4cCyx5b87sGM5KYDbze1wgfEdvgkDVshwQ+kktUlNCqLUl/1j71SmifOFZb4tX09ZcgIodrERz/VmB9Hds5WUNuDWS0nZXTQ6KskZGA43d02NxhRwmGXHnP1/yrZzt1PltwF2sbvlil1KmeG2jTLozehS6nM1uzIVvXHXsv/6utFZt3UqdX6Yy4gDUCszLMHqCXCzq9KDo1QROv5It7GTIV02tk2Wksj4lLlpkjSAWCodlZNv3PCgbUC4yNyRnk0LGnBTeXgUDkUumtcRDv9UTmpHWnPg0V3WM9zcLEWOM0O7AGZeZ3LdMg8uziU73PC5acBPH6lw2UVZawKEmgOOMlo75MLtxs9Zcs05D7hGXd/vflvA7ftpXWt6bQoENONDtR9sWVYawficfcWDMkATABu+dRFlRymUlAaEacAN72FJaW9eAFpDt5KB2/kl86++PhWeACq9fzOgEycAE3PKCPx2epdSN03A4MkdUtGFE9ANjQGQ4XahLqUsAUVX0aODDsnQBALuGHc+dUlpBkFsvoBGAwHcvDy0QSfAC+DGZgPaPmZKJeAGyABw4G6c0ObTpy/DHwBLy3YpzcDt1/fUCKDp8PiQ+qihhWCoHG5y/gE0fP16ShcZgduXAG7sUpphJKDbrmbo7y0p1b7oGzlZAG6Gd+rkKdefgBszupC/x3w5DSoAiFjWEZ1OoTGAF0Hkirqg9HjVc+Yru5SeDh9xPL58Zfmtyg91/rChCBxuYcNvnUTjQSm4l0pIU6YIwBZf63BbN0GIUZIH357U1gBOM4VcTnqIUJaIrALNQ8BRNAZ4zjtTwwS52wTe4OQiNAtngsbbui7gmKiMVDAbrldmJHKxAfAC5in7TZ3xtnbRWENZkC7pVJBvzLTCVQlHWSvj1DbdXGsgivULuOmBVC6Q7qojNPR+oBmES3OZO+cOp3a4KVOS1684v6CJO6bSjYmy6rnADdvVm1u8tttE7W8pUAospsAywG3vAA43u2+Tw62Vg6Ww9uxku+vOLZSVulRQAEb5bYY1zFGLhglumoBrK9xCyE6Cm4vdChcNwN/aGnYja07wBG4lbKcc3nJyh8sO22Ho4+ytVL5plKHMNTWZcqdSutG8vFSK5hw6/XSIPqsiU+mfqimhDZtL4J7MLCtnvHVXmAETAKCAm7LbzjEWQ9SG9VmqaUJvDgDgpoYHgkvK2ANyU7nnOIeul7baucQxBRpKRJQL3X/RvGwK3HpDCYCy5CicwM3mInQn2HTMPC5xrp2Xwy6hhJE6Z1bpUorzhl1KAXKSkxHnC88bNl9SZ12tP/QY0KHUzRrkZiSwCpgmaBZANTpotoy1NEBKMujUC2da42VTa1tzVWohoyYLk8uBXXZebh+YTTujjkFbhko0qHlfwh02gvB2jCWgaAed3GAZdskJN8610w6xYUHqUspmBeE6640XwqFG6BblrQEC5QhUrq1LSjnu8/HgGDSaLOTOpqG3AWRrGtEacEzKSlPn1MWuvvWqpypQwO2pCtb7S4H7FCBwU9CqHlCjbOwAJYNyq7FTKcHQBLixa/cWH8Th3qKDKjpYKjcplXYGcDM8UVaYgM6nj4In6FQKtxtcVfgbSrrgFCPIYPbuJh+8mRl3dMBMMsKTD8ope//+eDh+e6jGAHu7dErBgacMN5cm4oFaTinAsTPnlF1eMhMDoAcACc0X4HJjltuRl6cHdkIqds8EwAMwuCK0QykpISIbDVxy4ADNtL1ajp1uCJ9vmXBpeb3c9nw4+YzSRQO3z4RM0GtRbZrD7dcPAm5oKhHAjcBv0uSggb4TA7dTwiU63Fq5LfL6ANvG2hDgRWdYa4N9gdbuCMsy3rPulmOXUgI3NXJgvh1A7Q5gqYAbbsjUJDrLErh9/vrkc+bDh7d0RS57zihz8HT4SIfbVx5rOdyuua0u/cF5gq5OKin1qE0lpWpg4NwNh/zjXHVmh0KQOdSMkaBmQ1Wi4zKKngsSDxo588dt7Tn4TLOrLv2M7qSzwE0lAq2cFMAL14VW1hn/phuD9jZ1Wo328sxxM3AD9NrFcQ0Ho91pARZZ2sDGCQKxOFec4ablKHsIwI2TAej8GtchdSYFbMP3lZob5O6m3u4G/NRsgTPFhG66nmH7O7TDIFRwWA43gVQ67mL5LJmtu0kpUAqUAvcosDpwQ6l8cri5YU6UDI7LIaNpFTLcogzTYfh60NeNQqWW+G/P8mJjgAHwItxKT8pw08O4nWm9cUNEGBC4ueDV+Vu6hwmqCGS4yYEe7OEKUzmm8tai0UFPRxhlrkX/IQIZAxFc2QXcdA/G9gm49WiU7HDDMtwh0YANwE1NE/BzVYdbOj5sWBD3Vt6T1UG0Q1DcjVQuSW0CQClu4m5UbuuutDbDK69VgMruP6AbNGLAeuhwixsXXgJ9ATh7AwUDQREbvT6AVxw/6AuNUGIr6LYMpN0cdja3ht1tALctdSxt522cA9Ghk13McfrG9vtcASCmu47gTeWGHmuIUbnUUrE3coOOQVn8byT4dUjXcnF7UUCcmYZlk0YIqbLAgCxfDgzwtL4xcOM4zt06U6OCCBHRGDLy26adQvn/c5ol9MYFWhdKUWlOJPTCpz/AfcpeYwmnmyXYaefqBLw+oL/KQmNCuOW3eQI3ykIjl87wmvvQxr+aYO3HRx43bnNz/LnjbQduo7/X3ea7KVDA7btJXSt6bQrwIhjAjQ4SZh7J4YayQT4sG86MgJtuaoB1AG77R/vKcGO5IQCKy0p7p1KVlKoEE24ngCNACwC33//j4/CpATe5qwjc0MwgATdAKgMswCNCJQC3cHEBuDGnLDpx4gF9CtwASM5QNtkaAwCQJYcbuq4SuAV08/JYRhdlmA3gXSlvjY0GtExAGTy00zE3AnheXnQKDZCJnKoGqQIsoWEBgBvAzh+/GUZ+ac4zaANnj2EkZpMEIwE/BSPfvoc274a/gjYfANxQcgsgCccemmFs0aEI0AigwDLfM2z/KTtwoltsB263BBQ4N1C2CxBJIBmZcMrHim5WDUaqCQNhCst3zwkysC7ccnEsCdwAaVFaSuim8ho7/+yKvKAu0dUWIPLjl9E5w46ho3NGo0ts88w5Q12UbQcQucw5gxLoz5+/JuCGDDedpxiMql+BSkoJd5gp0h+A3CDBPzm8xaDIIf+EbsnpJiuYBid0n7VIthaUKwAnS1wrG4gBkztr2fHQGgxcI1tPoPDq6ornkjpyBtgL2KXSzIDxcX1wWSceiNR4IJxx8V7niLDhQQJuep9mPV0SSuAWjQpY0gkd4SSLbDuXrQu6BZSM7DY1QYFDrwMxznhzsDpx7MKFySYlynbTt0bXLktlYC8aOSBXDrAN5y2aOMTycd4y5+a13SRqf0uBUmBhBVYHbpoQUEdAu0p6eZxzznpJqcokCZKI1KI0M1CBX+cy+2i5QJhzcxfQhPDk9l4Xlw0/cspg2zbYRdUOt/0dbCfgiUCZ7nUBb5g20IEbrpyGJ/jZAVkANzvScM+O+2jrF0TnuEAdFw/3ezjS7ExzOZxdQrz3p29qGvdIAwE7cjpwkxZwtl20DLflgNtuNE1y6STKSl3K2hs2xH4wsy3gUpT5an/ATOX4apN4MXknB6C+/TfBQzU6sPNP7j/DzQ7c2L2VOrhMVeeO4RTOuA7c+rbJEXk7sJlEfF8DuiXnnz8kGRq1c6bpsknwtoNxT2TraQQT+LU53CKv7VbnCpo1tHJWj4matb83TWhQtX0OrPW4IsBlp8pCE6BzCocApoCdPj/6MrRsXeT5215JEP8bv4v3BTzFpKmbBSi/TF2E3bWzjZsarEoOM7rMJt2LU8xILk/V+a+xIMFjXB+8n3LqAWw5Qy11SPVHN5e0RuOvVkraSm01TusuNTc40ERxg4b+tz97vbZ11J112kSBZarlcFv4vrOuFxZwW5eStZxSYKKAgdtWONwAYpi5tK8SyA7cwuEWMACxbLyxBXBD0wQ63I4O9D52Ko1SzHClNLcSwM45GiacDiefAJU+D78DKn38PJwgjD7gid0lY+AGR50cY1PgxsYAcHEhjJhlkwHIksONUCnADdxJgDQAZIAmeJgWINsdjgGVjg4El7g8ZdJNgdsF4SHKMHPu2Xh5AIRczvGBQB5y5qwNm0pE11PnyzWwJLDzx28fk/sPHR0FCDOMBLTZ3kV5767chm8Ohjfv3hAsCbi9JYDLwA0AxCWlgAoGboBsODY8Pl/Ohovzc4IYayNN9sf7kh1zyU3IZhJRSuqMO5Qy4gsgDI4/Abe94QBwl/l2clRioIAbOnP/2jlzNpx8ki6/QxdmuMkVCYfhxeXlcH15w4EMgdsGMvRUDqnj2V2R0GXZc+bLl1NCYpSUArzJ4SaHFeAnB9ZYJ4FbtFKPMglmnRFKOb8iBsHuFEwY1EtL1WDMwM0zfx6C++GjB+VymOXBUIA8DyA1a6xOZHJ0odGDHFxylQlaESrFLCdBIEvNx9CNzkyWk6p0yNltvWECaR3fy8y3gPZ0qIWzrIX3AvxFyTFgG3PkuJ3aL8HIyJlsrjSsV9vaHXqChT00OJomsNmDnLa9nDSAG+BfADeWRnDG93pAphuuB3S4ZaDHbqWF2+omWgqUAvcrsCxw4+TgnKYJAFkORm9gxRAhgAvdW60MU8BALQq610SlZi6/xAMyAIaAGxoDCLgJKuH61twyLm9T02u6ZQBPcA0HcNtFfu8OnEv6ZgVEyGJ4onuJM9JUKqj8OAEH51vR4ZYBGbPXulOpRSME9GggCVlig5aFckfnh8rhFuWucFOFW0fALUpLoyRVuXB9GdABurQMN7rbAizZmZT2k+NgZiGPYSRKJ+nk8vGhYy/Akm7r0W1TDQC6Nuoe24Fb70g7zaOjbmI+/GL2W4BJA84GNyPGgg7CACosd7UebduUH6dOoB3Y9Ww7lSDbCahzppd3Gp5Zl3zOANbu7wSwdclkg11CRQ7UJwSN84SwLYCbylnjPE3Ay8dV67XDTQSJo8EU7N/GCYZSGcQmIMRPkR1qhm5eli8Bk9C2MX7r53jvTJpAlV1eDXiGEy1cZb1TqMA2nWZ9UNdgncaUanzQSkLDVeZrgnLVXGg7B5SNGh9E44XWmRTXokCLUbGh4zQuKZUr08AvlbPOQLekq+Gpu5ZWhtuz3l4LuD2r/LXyn1mBGeAWpaD7KcNNJaW64DoPgLOZmJ3aFgBDueSbt8fDMRxUaJwQsC6XLna3EhomCLgBljR4glyszycM7EfpIJwmeABnlhPL6xDC3ktYAX5aSSkdbm8J3LANBH5R5kig5YYNbAygdQO0AZggK+3yAmWTgkoYAAPMAI5hHfh3X153uKlDqZenBgNw5gFSjZe3F8uZs7zkmFO5bd8+dCUF2Jm6/87OzgmgBEcwlIjcsMjZInCDNm/DyfWnD8OHcLghZ08Zd8jXmwI35OpBm690tgm4uaQ0tAE8fAPgdtj2Sdqk5Tl3jY65i+EsOrgKuJ3TMdSBm84VbJPKSyPfLnRp50ws675zBqW2OGcAQLF8ACYBt3zOHEiX7Ir8sNw58+UzHG4nwx8Abp++Dl9PVVLq89SDVwM3uw/QBYwDLgC3mFmkW4rVPgGH7OBKpaUse3QLdXaS6jOvLQ+OI1w9kgWf0zCUJZMuKZ0FbnCW4TPm7DJluMXruCw1RXG+o37qGwM/zpQm4MbuaxxwxUNNONzU3VQ8HfPSAAAgAElEQVQQlflrHgzjIafBv3DY4Zx2eQKBG2ZoIwsk3puz6AwJ2XkVA/8YgDNsOLZdD7PaDw5YCfAigw67EYNVlexG52GWs/dyUrvbqkvpz3w3rH0rBZ6uwMrADRMZvhdESHlzeCU3k4vb7FQC1HFTAF6zU06ZIExArwS7BEuiEyfdShFWbrdSK7qzw0oOt60tNGlASeCkPHAKT+xWMrjxugHGArjBGeWySQO3HWQEhxNNcCnlrhlSEVR1GAP4wq7xMZEl13hMfEX+FHRVbtg9wI2ZduoUr5LJm57hFnCJYAn3iHaK6GYsF5GaRxhGEiwBuOE7ygDpKoscNjKbyCkTPAzg559tX7L7r5fvWpvuyAKoCvd7aNMgHhoNREA/x0QuAW7gLRxvbqoAEEkIItfcCHrdhPPP5wzPGzgZfe+XOASe4a7CGAh65HNmF88NPJ9UItmy9bxu7P8A8Cigc4mqCTgPWd4ruMrMsTgWdtTlBgEcoeTsPwOl1ERBmbkdwHaXm/a9fX5y44VeqUq4mQGb3ZUekvXYjyixjqyy7AojLGslqrEtLsfkz14tIeDWyV9rPsDlxvmZSoe5bW4U4nLQAGYeZykHrzsgNdHpDDZ9BrMLUMG9vWTc55ZhW3+/tU3vj8+lP0IdZsa2x/GmPu14dYfh06/OtYTHFCjg9phC9fdSYFUFnBWA0rHoRKiSUsGPfQA4lPhFQHpEROgmicERmibs7dG19fbdG5YyAlLB8ZZBjN1KclJdsmEBIAlyyZDdBocbO05+/krghvJDlpdd3cRN01Bpi3lSgDNYJ6DSuw9omqCcsnkuLq67QaAMlVACKhfXfEB2SEBz9AbAbV9ZdoZUrTy2L48AL1xhDy/vSNl4kTOHgSxuutYGkAqgi91b/1CGG91/cFRZG2SGEU70oH6Uy+1CG5Z7AiwdEUL+QuAGsISmEj3jrgG3kTZoCnA/cKP7L44xoWQqUZ23PHZbPYXLLTLuJsBNnWDhilRmoMtdsSwdtzt20AQcmnfOdIebIS1AJMqQ3fkMJaVzIG3osuw58/mzz9kvwyecq3BJArhFGaRnjzHwJuThrD+eEG5ZupuBm+AWRuwT4AYXKZ1uGhzr7Zhhj0EI8jli5tmAS7BNIzEPMlViKuDGAXE43K5v8LlSKefU4UaXFwfPyuDo4KqXYhJYBQgkcLNzL2fo8PoQ+W8BvLK7zYM2OO4aNAPwo+shwncjAZglEdFUws44O9Lo2IssEmoZw/227QaEAdg4wPZMMRsnjAePzTkXDRTYwKEtP47Xqtfael8pUAr89AosC9xy0wQBN7tZ8uREL7nrQEMZZQBubg5Al1kCGLjO0kkVpWJ4OKZTCcAtXFyj8sDkrErVegIozkODuw3QLfK4XF46BWS4uHKSKe5J7gA6C8gMlQBmdG8hpArHm/PddM/QvqicNHfLvNP9sbmzE3Cjyyw0CoeQM6XkYBLwUtMIATeAnYvUNAEONzgDeR9thZ4GboITdHLxeMjBtbejrDKBpTgubi7Bsk273JAfJ2DCfLKAS9qXpA0jXVS+20FV6lYZYwKVxyonzFln2DeH2stJGJA2cu3UeEONK+QyE9TEvVggUplt0Aa6ONvOjTbooHe9ZYPDhrQ6ngJu4XCD+90QNB+TgI86xj4mOl95XKKJhc6hBNzC2dkMAc301/PTOvwSYPKYiWAwu8E4jNLJ1t5jyBbji46Axva2DNx0ocvrlxPQpZOtQ+mkbNJZZ4zecPOUlocm914f5/UctNzx1BdZu9Js2uuTnXaYdfeftjb+kzLXpE9gxQz7WllvgPM0/uvNKCZNX5wtnLSxRnLW9oYSLrVt5r+f/s7xMnawgNvLOA61FT+jAu5iE1lNbppA6MZvhNhHQDqfwqO8IG7+gHQotzw6PhrefngzvH1zREAF4AaAwg6WgFSESshw600LAKc+f4TD7fPwOzpOfvwyfAXEOFXWF3OxrtEEvOdYsExtZ5slmShrRBnrW3QpRR4XyiaRU4b1c929S6odbm6YIBeXABm+UT6WHW5wyREovQF0E6R6bF9yKeaDy2vbF9oww035doCRcIKdQBvCyGia8OkLgdtYm97xigNiArdtlmUeIsft7RFLJpFvB+AGGHl8fJSaSsjhBmii46LOsdgPQLdeUjp2/3Vt4Bg7GvYPBQ/nHWd2gQVsQ4MKwKk5DjeWILsJwzLnjMuQ54DI7nATFAY0BjSFa/G4dSld/pzJwG1aUsqwWgY+K8MNA0wOtDHogpsNg16COZcvKhwYU5Ys6UZJKWFbynFzhpvBFmedNQDyw4Ii3AK4xYip5YFwpKWuda2klMBNWWWAbnMdblHOuRGOAw3+5A5zBhvHZnSF+UEnBTMb1kX+m9vaTwd8vLm7u6kBZMpK0a7lGdKYWbUTL68/ypfckr5DN5VisBFFlP8Q4rFkqwM3d/tiiWyU19I5F/unWfyf8SZQ+1QKlALrUmA54AZHd4+/MHBz6Vh7UOaTvMZBxgECUlG2aOjWQtV7cwB3L1RpobKbLuHkzcAtYJMnPKaeEjuWuE4CrA7cDJgICu0gC5eZHpoFyLzuq9gGQBRNknSoRBeagVssLwMRO2L68lAO22HZFFJxWwNgatlyCBki9O3TMuxwU4abAFNz/82Dkc0NBGdeB25YJ4CbS2/9N5X36Z7W1h2ADBDJAAvajEpKQ/d52sjI7ugJgTICtiizdedVd0Y3xFH+38B7o51hXpa3zcANINKQjSBy6ooMx1OGtIKaExBpSIsxWXRyz40Ami6R4epOqFpfAm7h9m8ONwM3P88YuLVGDIZCqZTROWUNuPXss2C7Ee4/bpgg9D2L1hKrSpeSBYHbqKlFd4YJII4bFqSK13CmTRsQTAYpCZY5260Bu4lzz3CrAcgYa9pJma+RPXsulc2mVbscvnkAJx1hvSxq2XLu7AQcw851XZtrOY8rUMDtcY3qFaXAagrEAKmVX6EboTsSohRsxx1K/RQspxlnM5nRFCDjzeHw7j2A19GAskXlnqm7J91KWxvDHWbJmsPtvDvckFP2H5+Hz5+/8HcoN724AHBTSHkHbnd84HcIPkANgNjbt2+G9+w4+WZ4Q6h0SICDPDO5rsIpNVk3oJZLSxGQjoEoAAmy5+hsS9CNjSC+8/IA3NjB9Xdoow6lLJuMhgmYKZO1W0n60AauKuXvoYwVjRMMI9U0QcBtUlLqctvo3npy8pXrgpsOGs3T5vBYINJwswG3OVrnjrD4N8ov8cUupSgntcONpaU+Z7aG1kzi3nNGkBZwEM0qBGmvGLrv5BgMMOD8wzkNVyEh7RuByA/RNGGZc4bA7bNAKLuUAg7jeGCdd85DcYZbBF8/BtzsBovZfcGgCKF26aZLBljDYOAm9xt+NXK4pVFTzIV2hxsB100HbiibTBluuWkC1qOSC+fKKVPIZRi9rEAgygOn5qxjh1GVbjKbDs68PCEcGSACWgHtWpesNNMaZRFy8EUmSwBE570YljnMRqWoMVilk83QLgG8AHDcD41AIz9GTkTBtnAH+oGigNtq95l6VynwShRYFLjtMbt0f9hhg6couU8dAQFB7OryI7/ZinOqAJHkMBNM6p2xU05Zg14qxQPEyDllCqK388Zlnh3s4bro66c7fyLAnVAJY0DCE5VsbkUQfnOQTdfNLpNykrFLYswauaxPTSPCkdaWN39f6HCLhg90hUWHbNwL7BLS8uSw6sCtd7O0u01uKi2D2kTpJKAknF1yJaXOoY0WiLjBc25teCyQbwddQpvWBCPnx805LnbZNTf7aF8MO0NrO8MywGvlqeGYs3POzvFgc617q7PtIi9wBgay/Dc5/wJEyhUZZcip/NWyKMwiuSIbGO66ANQasLbctebIFETKrsPeMTbgaGtm4FLd6EKbssp8Tx+Xdiqzb8bhFtqMJgWj0Ue/dHlE1cm3S0rz+Ed/DZDkLvGTrLKRw20K3NJEo117o7LOWL3HPfRCBqTM5aHteMS4a7xvXsicC3ODY3aoaYzZ9qtl29khl0pSLU0ut03/Ho0B836kZebxZA25vu+Ns4Db99W71vbKFNADvoLEGYi+vU1QxUGgg86jIyEvu8xy26SLB64vDBrZFRMuKuS4sVOocs8EYtQYAC4f5JTRxRXdMJlT9vFLAxhwQSFo3xllcNBo3KmbF7aV7iF0RiVAcVnp2x6Az8y1BG7uWTccbigpdVfRaWMAATdnuH3/5UGbT+Fy+5KgErSx86YDtztpA9v+3i5dh9bm/S8BI9FQ4hm0YUkp8ttahlsCbigjRebfwb4aKCxw3No5k0AkXHRwFaIsF8fRViScOyzDiO62hLTROOHDL++WPme+ELihs+6XAQ0U6DjE8YBzDcAtSjRYGhOz9ZvMJMsON2XFuKQU8/tuDKDck8hKtAvLLdQjiwcvsMNNw7pwt0X5qLPdItatQVk53JRTBofb1RVKSvGzd/mcArexuyy7zcy+eg5Pa+VluGWXW5RG0GGWh2yhi9u/270wvfw2RtferDKKNthspQx91plwLmauG+hrM71j+OaSBo2Ro2PXyNXWZ1tf2a2hdrcUKAWWVGAZ4LZnJ3505iawintID0ePh3eX6gW0oUMpstSYkdXKUQ0eOrBzI4QRVMJYLMCXgRvn8Kb+negQilEYJ1rDyUXYF06lefCkl4AanghoCfgJ4ihfLhxuaDYUwK1lrs3RYrov616egFu4qbi9ETDfwvMTAgjLsyahkYUW4DNgJPR5Lm2ca+efjprAeaXj2MtsmTU7yvhSSedcEHnVYZsz1mbv3d216HWxrBRVGFFauowuLntWhtu0aYJQUCvFdHmo6yN93AJwCkh14NbcWy1jL5pVxXhAHswEnEZVpOOS0tlLRXbW6Xz35GLuwpk7oeoZK5dipvFKaozl8YqYtZ1hKVJkzkBKW5tB/vhFfazVS0g9amvznVrxaJLVjthRBcAk365V6k66ujY3bcqSa663Ja+99fKnK1DA7eka1hJKgXsVkBukdwLcQhlYdCa0O0WVV2H/jwwJATd0xYSbSqWdb97C4Qbg1jPc8Dp2w2zdK5XHhaw2uJPs5IKbCmAGQA6uG0AlQjZeqeVs4cCGAGWH3VQNULBulJPCvQRI5vy4h9aN/C12F/2qrp+4EWIQsrO3ow6c8f1cy5M20ucE5ZjQBh0x4eJi4H4Es6C1ODLLDJd2dwg6AbLgQnsXpbbPpQ0cizjegKxwoSEXC18Au+xO6i6lbpqwu8vz76FzBiDyE1xmBJHI/IMrMpoXhPNPAxeUTCDHDZ1KASLVwIIutxV0wTlK6MZuuqfDKddrAKqSUsx2u4RSQcmR4eamCQG+MnBTrlgMrAK4tbLHGOA4/NrArT+GxY62pgnTOcEY9NlJ5m6c6FQanUGZUcMMtXCateBdDc5UitD/3YNz++CrXWD8+uSO6+UF6TKUXGPdobbAhXpUJjJn/W1Mmbe9DzQ18OuZd32NvbRhCvNaLt4Cm1cvKQVKgderwHLAbW/YYZYrOj+jE3y4iNsDt3Skays5cAxNAKYEdTrocTnqPJcZ4Uu4wtikqQG31GkyQSS7dDitk0rwCGvsrkt5XIusW2WCDzjSEtB7juU5347aJOdfgyKe12mwUPcWNrEIiNWOyzNqg/LgBt04RtS5hAm9bXRVDejmn61baS53jYZNo3MmOtu63FMly93hFGesxgyRKdhKkaO7LVyRdh0ucozd5MPgjfvWHG4duNEMYHCmD06L3miTaXbjx/RfziczuMsurAaROjFa6uKmnN0+QShnmxyIuXQ3j9raGKWNVWIMFsOYtgGOEGnQzerH0nKNr45+m/S8dyemoGweU2ylqNnZltaZBJx5e/C+vP6WHSeU1y87SyldL16HAgXc1qFiLaMUeECBlnfEnCaXgWkAqBKyAG528bB8cVsON7uGwt2mIP195qy5QyA7hWKghdDT6MQJgMSuk5+/0jUEt9DF2QWD3OFUYgdOZ2QEcGM+E911WnfPKzsm7OO64ZhaYN2np2fD2Vc5r7BO3AhRfoqOii51PESZ4zMtj9qgecJnOKnO6OACGEQTATQT4MxwlJQyn2MEl+wAPCSIfE5t4FjEtgOK4d/K5QNwU/krnZD8ubvQcWP23+evbCoB6IXjl12R6twqV2Qra2COmzQRpD1aSRcAWmTctfw2ADecr+wYG+uLc9QdpQTcMvSKoNuWWaaBaZvV9AxtlJa6kXvrjtZKM5XjFsPo8cRljhhpA2KVH7csN+aUISexNz5Qw4TJ4NnOsBjsZZ/aQ5lm2WWmctBJUULrIMaRcdqX2QtVMrelUo1437yag8mg0ZO6bQumf08jWG2WNZg+SNRtpBQoBUqB+xVYBrghvsLATWX3445+mujU9YjXz3C3Cbh16MUmPS2cX8uZyfaK8kAH4LNc0g6uCCtvpVyxrgzcDJXYPCHWzy6cS67boAYQx+sTnFETiFYay0YDj+/LupcnuKNumG5mQLiTAA8PRvt/O/QEewzdCJWeU5toLCA4FRO0cVyhq92KanbxuM4orXVnWzsV1aFyttTW92uehwHd7FpcRZcO3FDGGsdlMk4xOGs/dZD0+Zm4p/K4ZTQ2cYffBIzmgbCZ37VP6OS64DFOap5gQOm8QY+35g5jAvJll/8YmTkOQ+tdBFbN9eTd49p7yL/XSmhjlx8q/ZxdfP7NGA5WCenz3l0LuD2v/rX216BAzF4KvDmoU0HjvbShD/pYLgfXEIAbGxgopB/AC5CKpYH7yoMDWMFNjW3KAdyurhqAgTvpJLp7wgXlEHe8ziGvLiltlniGzKus1CWtAChwLrXsuAXWjQB/hPkD1lxfXnPWCeVn27vb7IKKffDPRfZl3cujNl8BJaPM9lwB93AjKVA34lsjYBe3Ww6Go7EEGl4gH+3ozREz6Z5LGzjPANz4faHmFPjiDDk74sb3HsDb4ueMstvsbgvnX4CvXATAAR81gfNPJdA8X8MNuYwugMLOtiMgBgTNwC0GbP4MtXLoXALpmc3IPoknqVEnqJ6ZE7iNT17aK4Osflm6Z8qwjWkm5ZcMf55tVkAQxzLPh+HXspdDD2jvf9940Ogp2LkTq+sajT0K3Jbdy3p9KVAKlAKKvcD9Zhvjk/29AVltBxgXwf3//i1/4v/xewG3nQFVBewEH862eU6UuQ435rdtCVJFBqhz1Lws51e5sye7YYazDSCD3R6jy+R0AiVuOylHd9a1hDy3ZdadSx37OCbiQsLpzSD9BoJ6id28fVn38gyT9DMC6WcmoXrmp895N3cwzAKMfE5tAHTsBFN3VX21SUh3tF1Q53bOMLutQ68OjkYjEv6PgVtzZLa8weXOmfEx8Tk77rCpsZZd7a3PqIeCsyWQzMPtmvR/92UIYuX9Go+18rzm9LUiYHq3mLnddhFbkUpdlxnWTMdFy7y3rs+lwGMKFHB7TKH6eymwBgX8kN9Cz3O77FZSGvlS7Goq1xCACTtAHh/IGUbYtsu/AcoBjjFziu3Fb+heA6QArACkArgA+ML/K/ReMGBURuHchchxc4acoBvKJ5dft51XbkLgsF03ZeB+YcC84L6se3kGeACRLrOFk6qVkxq4RUmpyz5YBgwH4O42nWPoWAqX3jLHZZ37AleeOmLi51U0wlCTB5wjgKYo99TPBc+Zr+eCbeGea9Argu49sKQmzrahJj5fV9MFxwKOOneLxX6huQeOSyu5jvJLl/REb3mVNuCpp+WEOQcjxn2jblLqXuoW8L0OIJxio7ZRj85D9tl4z9RHeanPJQ6aDdxqBLeGq2ktohQoBV6jAssCN4A5Ryhw7GUwkkKTNNEioJBdQ8oJdcMCuatayHpvXslbEJALO2RHOZ4hhjM0OQ2W6+ciO3fkBkpZWS0HjM0Nllu3owuwbn9pvwzannd5bOgQOrWSyenJPHG8EWSFO10ut9WOy7q0IWCNe7o71XJcFGWXcp6Fsy3GGoa6Tiu575yx8885b9mFaZlcFulsuJ4bt5ouzVWXIGg+fzJs8/gvlyr23LHZ83y0zfHmucWXDw217rnYZW3s6OxVBH0M+BqvlbXPL0+BAm4v75jUFv2kCjQ3Sg4Yb/uaHW5bzUmFTqV7eyoN3Aec2hM8QdmnB5IGbs5xM3SDo+08nE/ulkgIwNK2GGR6mhVgKXXv4SxyOJcwU7z0utmhURBI61TjAQxiAWYI8wIILbQv614etLm4GsE2hd5LG03m9VJFD6bQVbI5EAmYnlcbuPL0jVJhlF7K4UZouiPnGZt07Kphx6LnjMpIFfyvZgkq6zT4aoOoGMij7Ibri4y7lXS5uBrOLwSHkd3GfYKrrpWH9gejzMTsznTunmfqHd47vZyo4UEPzh0BtzbJOsfZdu+gL2ZaYyTdQnZnmg9UCeVPemmv3SoFSoHvoMAqwA1jGUxAGRToH/F03zLVepZmdg6pO6iC8NVRWjmieruWoayo9J3dTzlLU69W1tO4jr8pZ+ecyyeXXjeD4+3yURmcMkK7I4rZp4vuy7qXF6BNzr8eDu8xV4M5jh5IUQncB3YsFTB8Tm0IWdMxzxY3QzCXMC98zkSmm7Vp+szJlvDp19aRmjUsrUs7Jt3dlsufdXLGZOTMZ9xjH/3BbrN0QicfW8JsM3BtgfyzOdeXXC+Q4yoWKf/8DperWkUpMFKggFudEKXA91Yg5zZN1q0y02iyEOWLgCV0KRFUCZxgEMlcEgYBa/KUM6yYPYz8KEA2AC91SlSHSQIlTM/FlzIZAqQYNHk2NNxchmNLrZuB8dGhMTpbMiMFs8aAeezUusS+rHt50AagCkDpBrlt6DKpQWAbFKcwVv+uDcaj8QWh4bLHZa374qwwuPMExfDFQWk4JbciNHqZc6adN4Zt7nqWBn990IdsQsysCrpto+nGKrrE+eqcQTsOBUFd5hvDv5mYihQGm8oJ5n60J40K8mdh5vX35G+k4WWK4okedDTa9VLTnHHyvS81tb5SoBQoBX4WBZ4K3O7ToTmGckdGd5dMXSbthJsGvyu4PUGYeUApr9zNDCcwJWdlZfDnkkrDMy+qu3q07gz/xllaAdwix+65ltccfxm2NVIzDiLNMCU7ExvQWvK4rFMbL8vuRgO3fH70zEDD3H4CTI9b1qU72+5zaAmi4ksNw3sX1FXOmem63Wxgmv06i8SSXb8F/S92pUm82k8ii71x5lVj4KdTqRoDrChmve0bK1DA7RsLXIsvBZZRQF1Nw/4P4BXQhJ22wqFE0MauW5rtc6ICZzbZrVGlkYBsgBbdJeTQ9jFwc/IpXW9xF2czB3dX5Xrljlp03YR+AEB2RqV8C0M37NtzLc+69O6RApEtrDTNQOcuih7ctFLKFY7LurURaA0nWIyyOfCK84c/o2HHwudMwFKASIb9R/nEOH1f3dVaJ952vgioLnvO6JjYURf71Dp7pnP2vg9U6u7kTLbxS8epIHYp5IenZT6r09e2GVaO+rKbrZxtT9G13lsKlAKlAIcmS2a4oaQ0O9weUlHGZ2GF7DQbgZPWpdHETA/4nKZLEz0j91ausjNT6gFuIwdQgyjJldYb/sS2uUuNw+qn63ZESQ4Wi8yvvG89AP+RfVn38iYh+6N7dQORDSm2Q5bLGg3dnlUbh/XnHWiTeR2yLayz4zDu0WeOKay5F0cuxtYcJJ3Pj50zXHdv0CAgOPt1f8bZEsRtlrYJHk5WN853mx3Jzfwm3lCpHXWveKkKFHB7qUemtuvVKkCoE8CLuRsEJ4Jv7GxKZ1vvuNWGJp7hJHRzd8TIJYsZ19b9KWpK200utwF3J8dwujVws8S6lWdyO9yFM8o3VMNEdWhdfF/WvTzmbySYlAfL827kGdXMg6LPti+RF+acMM9qc+bTmTPWeslzxuXHKiWNrmfzZuQ9y5qO6VPPV5f3tkYDc8oqHr1AxHumAzBD5Uffv/ILCrCtLF29sRQoBUqBexT4lsCtPfRnaIIxkEtAG2yLjUvQTL74cNZEplsucZvZnRFw6381izBcWmXddtthqeNxS3JaLbEv32p5WbNE1fTPe6hJ02fF47LWfUnZyxO2mZo0GZIues70scNM59Y5nwkDVJ67HoetfL6mdZdLrK7BpcDaFSjgtnZJa4GlwBMVSCVv7mTK0tFwvjVXUdxgx8Ctl7O5fNSlBt11Mx0ezI5uWjvvKHFdad25K2MCfN4nAKGl9mXdy2tlH7agz5ulS10eU76XgJbKf59bGw7MnBcWI1XNeMot2TWO3LLclj13c2Jei5x+o66ahLEPzGCu+3zNHT0fW/cTP2r19lKgFCgFSoEfQ4FvDdym0K2BjNSh8T6lInZMjreR2+YRz83EypPTsqbdIRdZ93236inMm3FMpYXnfVn38vLc2f3KzBlvxAaPyimXPC7r3heywclOeHg1bTQw79jNP2eWK4kcHdfUAMSmtkXOmX6+LrfuH+OqUVtZCrwMBQq4vYzjUFtRCswoQOiVYYYB26jjYh82jbILRmG9DwGl+4XvJXcJ1Cy5bncv8lpyGZ/2L4ZPbjseL7xvX9a9vL6eiR/9nhno2f14IdrcM/JrM6BL6qzZVc/YL2bSX9v5usK66/JRCpQCpUAp8HMr8D2AW7vHp38sE+meJ6cWu3POHrM2qpuMix47ug9OjAVNXHVf5q77Cdv3U2jDcddEmQkYfOyYaREdMD6nLquue5F9rNeUAq9dgQJur/0MqP3/IRTIXbHGM1d5nlK3S8+aaceeXt627nW/nOWNBzqrnAgvaV9yyG2eJed+jZpu/njnzCrHpt5TCpQCpUAp8PMo8D2B22OqPTIn99jbn/T3da/7pS9vGbFe8r6se9ueU5dl1l2vLQVKATQ2vBlurtGs73K4vDgfLk5Ph9OvJ8Ppl8/Dl48f+RP/j9/j73gdXo9Inzlf19vb2+dbW1sne3t7H/f393979+7dv/yn//PgahYAACAASURBVPSf/nnjn/7pn/7yb//2b3/36dOnP5+fn/96cXHx/ubm5vj6+np/GIbthQ8GaQJ9G8Nwh7mazWG42xw27raG4W4rfrJ5NP/u1y4zq7PwttQLS4FSoBQoBUqBUqAUKAVKgVLgmyrwkoDbN93RWngpUAqUAqXAT6XAdwNu/+W//Je//Pu///vfff78+c+np6cF3H6q06h2phQoBUqBUqAUKAVKgVKgFPg2CswCt73h4PhwOHxzNBy9fzscvj3i/+8d7g27+3vD9s7iXUq/zRbXUkuBUqAUKAVKgeRwu4LD7WLkcDuBw+3ky8oOt8PDw9/evn37L3/605/+eeO//tf/+pd//dd/pcPt69evBG7X19drcLjB6TbrcBvK4VbndylQCpQCpUApUAqUAqVAKfDDK7CxOQxb21sEaQBqu4d7w8ERgNuhgNubw2H/SMBtp4DbD3+8awdKgVKgFPhZFLDD7ToBt7PTrywlPfn0icDtDCWlZ2etpPT25ubBktLt7W2WlB4dHbGk9K//+q//eeO//bf/9pf/9//+39/98ccfBG5nZ2ffCLipxJTAzaWn6NjHf9dXKVAKlAKlQClQCpQCpUApUAr8SAogM9XAbWd/d9g9AHA7kMvt3RsBt8MD/l7AbZuvR5f3+ioFSoFSoBQoBZ5Lgds7ZbhdX13R4XZ5djYAuJ2dfBlOPn/mT/w/gNvV5QUz3BYBbgcHBwRuHz58+Je/+Zu/+eeN//7f//tf/tf/+l9/9/vvv//55OTk19PT0/dXV1fHNzc3+3d3dytkuCEPvme4EbIhw82ZbvwJWZXjVsDtuU6xWm8pUAqUAqVAKVAKlAKlQCmwugIoKd3c2qTDbWdPLre9QwC3g+Hw7fGwf3ww7B/u8/c7e7vDFoDb1tawsVXAbXXV652lQClQCpQCT1XgDk0Tbm4I3ADUANzOz07pavv65ctw/vVkOEPDhHM0TLjg625v0DRhtn/wxsbG9dbW1vnOzs7J4eHhx+Pj499++eWXf/nP//k///PG//gf/+Mv//N//s+/++233/78+fPnBtzQNOH29nZx4MY9zk0TXFIazRMGNE/A3wu4PfXkqPeXAqVAKVAKlAKlQClQCpQCz60ASko3t7aGre3tYWd3Z4DLbe9gf9g/2h8Ojo/4c/cAwG132N7d6cBtsypcnvvY1fpLgVKgFHjNCtzd3hK43VwDuF0OVxfnwzmgG8pKT9Cd9Otwfn42XJ1fDFdXAG7X9zrcNjc32aXUwO3t27e//frrr//yj//4j/+88W//9m8Ebv/3//7fP3/58uXXk5OT95eXl8eXl5crONwCuuUupHS4uTtplJPy73ptOdxe82le+14KlAKlQClQCpQCpUAp8KMqQOC2uTlsbm8P27uAbrvhctsb9o8OCN8I2/Z2Rw0T4Iyrr1KgFCgFSoFS4LkUuLu7HW5vbqOsFMDtYri4OG+lpSglvTg/H67D3XZ9LeAW5ZqjzYbDbXd393x3d/fk+Pj445s3b37727/9WwG3u7s7lpT+n//zf/78xx9/ELidn58/DbgFTFPTBLvaBNsI2FJJ6XMJXOstBUqBUqAUKAVKgVKgFCgFSoHVFdjYQEkpvuVyg4tNpaVyuiG3Dc43/H57e3vY3N4koCvgtrrm9c5SoBQoBUqBpyuA0lAANLvcri+vhktktYXTDT8vLy4HNFWAC+7m+ma4vb19ELjt7+8TuH348OG3v//7v1dJKYDbMAx/97//9//+87//+7//+unTp/dnZ2fHV1dX+zc3NyuUlGLnM1iDw83/HyWnqVFCOdyefrLUEkqBUqAUKAVKgVKgFCgFSoHvrsDGMGzA4ba5yWYIbqAg8LZL+NYaJbBZwhZhG0BdfZUCpUApUAqUAs+lAICbXG4JujHPTW43/LwGaLu6IpRDV1OUoc7LcNva2rre2dk5Pzg4OHn37t3HP/3pT7/9wz/8w78Mw9CB29XV1Z//9V//9dc//vjj/enpKR1uqwM3ITdltvVcN6M4iVo32uc6uWq9pUApUAqUAqVAKVAKlAKlwNMV2CBA2+T3Fh1sAm/bKiHd0b+3tjbZXAFwDrCtgNvTla8llAKlQClQCqyuQANut7d0rhG8oWvp9dUAtxtdbTfX4WzrsO0+4IaS0sPDw5MPHz58/Ou//uvfdnZ2xsBtGIY/n5+f//r777+///r16/H5+flyTRNmmjX0nDbCtSgj1W8Ltq1+atQ7S4FSoBQoBUqBUqAUKAVKgZegAOAZXG4Ab3K6AaypxHRLPwO0sZSULx4KuL2EQ1fbUAqUAqXAK1bgDoAKZaW3droBvN008EZXW3O26TXzYBskRNOE/f3986Ojo5Nffvnl4/7+/m/DMMwCt2EYmOEG4HZxcbF/fX29ZEnpLExrJaOtUUIBt1d8XteulwKlQClQCpQCpUApUAr8RAp0iKZsNrjdMnzb2NDvm7NNzK2+SoFSoBQoBUqBZ1OAfjCWlfZvON1QNirQBsCm/++v4Ztmtnl7e/t6b2+PwA0ZbsMw3A/chmF4f3Jy8gTg5vVPb6XJ2za7jc8mdK24FCgFSoFSoBQoBUqBUqAUKAVWUMBZbIRoUSqKklGAN/wtgTY+CaTXr7C2ekspUAqUAqVAKbAeBYJJybU2Bm8ZshnKic/NB1kGbsfHxyfDMDwO3G5ublhSuprD7T7gpt/XjNZ6zo9aSilQCpQCpUApUAqUAqVAKfC8CsTIvv0I+xqgWwA2MTb///Nuba29FCgFSoFSoBTICoihCaQZqPEnnG/6ZXv5Q8ANJaVbW1uLAbdhGNil9GnArQ5kKVAKlAKlQClQCpQCpUApUAq8HgU6gBtPso/B3OvRo/a0FCgFSoFS4EUrkICbt3MK2h7bfjjc0KV0GIbFgdvt7W0Bt8eUrb+XAqVAKVAKlAKlQClQCpQCpUApUAqUAqVAKVAKvEoFANw2NzcLuL3Ko187XQqUAqVAKVAKlAKlQClQCpQCpUApUAqUAqVAKbB2BQq4rV3SWmApUAqUAqVAKVAKlAKlQClQCpQCpUApUAqUAqXAa1aggNtrPvq176VAKVAKlAKlQClQCpQCpUApUAqUAqVAKVAKlAJrV6CA29olrQWWAqVAKVAKlAKlQClQCpQCpUApUAqUAqVAKVAKvGYFCri95qNf+14KlAKlQClQCpQCpUApUAqUAqVAKVAKlAKlQCmwdgUKuK1d0lpgKVAKlAKlQClQCpQCpUApUAqUAqVAKVAKlAKlwGtWoIDbaz76te+lQClQCpQCpUApUAqUAqVAKVAKlAKlQClQCpQCa1eggNvaJa0FlgKlQClQCpQCpUApUAqUAqVAKVAKlAKlQClQCrxmBQq4veajX/teCpQCpUApUAqUAqVAKVAKlAKlQClQCpQCpUApsHYFCritXdJaYClQCpQCpUApUAqUAqVAKVAKlAKlQClQCpQCpcBrVqCA22s++rXvpUApUAqUAqVAKVAKlAKlQClQCpQCpUApUAqUAmtXoIDb2iWtBZYCpUApUAqUAqVAKVAKlAKlQClQCpQCpUApUAq8ZgUKuL3mo1/7XgqUAqVAKVAKlAKlQClQCpQCpUApUAqUAqVAKbB2BQq4rV3SWmApUAqUAqVAKVAKlAKlQClQCpQCpUApUAqUAqXAa1aggNtrPvq176VAKVAKlAKlQClQCpQCpUApUAqUAqVAKVAKlAJrV6CA29olrQWWAqVAKVAKvHQF7u7uXvom1vaVAqVAKVAKPKDAxsZG6VMKlAKlQClQCrxoBQq4vejDUxtXCpQCpUApsG4FCratW9FaXilQCpQCz6NAQbfn0b3WWgqUAqVAKbCYAq8KuNVD1mInRb2qFCgFSoGXqsBTH66ech94yntfqp61XaVAKVAKvAQFnnJtf8p767r+Eo5+bUMpUAqUAqsr8JR7wOprXfydrwa41Q118ZOiXlkKlAKlwEtW4Ck31kXuBYu85iXrU9tWCpQCpcDPosAi1/tFXjNPj7rW/yxnSe1HKVAKvHYFVr0PfA/dXgVwe8oN9Snv/R4HsNZRCpQCpcCPqsBTbo6rvveha/r0b3X9/1HPrNruUqAU+NEVmF7jH7rmr3I/eMr1/Snv/dGPS21/KVAKlALfUoFVrufenqe891vuUwG3ULdunt/yNKtllwKlQCmwuAKL3DAXec28Nd53rffv89/rvrD4MatXlgKlQCmwTgXyNd7/vu+6v8r9YJHr+yKvWec+17JKgVKgFCgF5iuwyHV+kdc8h76vHriVo+E5TrtaZylQCpQCswp8a0cD1jjvAWoK2+bBtzpepUApUAqUAt9PgSlkewi6rfKQVW7n73csa02lQClQCqyqwPd4Nlh12xZ936sGbuVoWPQ0qdeVAqVAKfDtFfjWjoZ5wC3fBwq8fftjXGsoBUqBUuAhBR4CbfdBt3UCt3o2qPOzFCgFSoGXo8D3eDb4/+y9C3sbOc4sTEvyLckkM7O73/f/f9857+6+c0li63aeAlAkSLWklixRko3M9kq2+8IG2USjWCic+24/LOAWgdW5h1acPywQFggLHGaBczMaWsBtyA/gd9yGALrD7ij2DguEBcICYYFDLeB9Ab5zw3mGQLdTAW4RGxzaU7F/WCAsEBY4rwV6xAbnvYOUPiTgFoyGcw+rOH9YICwQFhhvgV6Mhl2AmwfaAnAb33exZ1ggLBAWOLUFtgFuQ8CbB+EOacc2SZmh+T9kBg6xbOwbFggLhAXeboGescHbW7v7DB8OcAtGw7mHVJw/LBAWCAscboEejAYPuA0tvKxWq6zx1jLdDr+jOCIsEBYIC4QFjrHAEKttMpnIqfax3cZeb6hATusXYvFlrDVjv7BAWCAscHoL9IoNTt/y+owfGnALRsO5h1ecPywQFggLjLNAD0bDLsAt/MG4foq9wgJhgbDAuS2wzx9sYz4c0q5tgFv4gkOsGPuGBcICYYHzWWCfL+AiDFtwjLzA+VpfzvyhALdgNPQYUnGNsEBYICxwuAV6MBr2AW5kuAWr4fD+iyPCAmGBsMCpLDAUZIHhNkbPbWwbtmW84PhgO4+1YuwXFggLhAXOZ4FescH57kDP/KEBt1jFOvfwivOHBcICYYFxFti3inUKRkMAbuP6IvYKC4QFwgKXtMAlAbeIDS7Z83HtsEBYICxQLNArNji3zT884BaMhnMPsTh/WCAsEBbYb4EeAVYAbvv7IfYIC4QFwgKXtkAPf7BL0zlig0uPgLh+WCAsEBaoq1KT7XZqtnMPOwfgZiLZkULUY7jFNcICYYGwwLAFegRYAbjF6AsLhAXCAtdvgR7+IAC36x8H0cKwQFjgY1ughy/oYeEA3AJw6zHO4hphgbBAWGCnBXo51QiyYiCGBcICYYHrtkAPfxC+4LrHQLQuLBAWCAv08AU9rByAWwBuPcZZXCMsEBYICwTgFmMgLBAWCAuEBfZaoEeQFYDb3m6IHcICYYGwwEUt0MMX9LjBANwCcOsxzuIaYYGwQFggALcYA2GBsEBYICyw1wI9gqwA3PZ2Q+wQFggLhAUuaoEevqDHDQbgFoBbj3EW1wgLhAXCAgG4xRgIC4QFwgJhgb0W6BFkBeC2txtih7BAWCAscFEL9PAFPW4wALcA3HqMs7hGWCAsEBYIwC3GQFggLBAWCAvstUCPICsAt73dEDuEBcICYYGLWqCHL+hxgwG4BeDWY5zFNcICYYGwQABuMQbCAmGBsEBYYK8FegRZAbjt7YbYISwQFggLXNQCPXxBjxsMwC0Atx7jLK4RFggLhAUCcIsxEBYIC4QFwgJ7LdAjyArAbW83xA5hgbBAWOCiFujhC3rcYABuAbj1GGdxjbBAWCAsEIBbjIGwQFggLBAW2GuBHkFWAG57uyF2CAuEBcICF7VAD1/Q4wYDcAvArcc4i2uEBcICYYEA3GIMhAXCAmGBsMBeC/QIsgJw29sNsUNYICwQFrioBXr4gh43GIBbAG49xllcIywQFggLBOAWYyAsEBYIC4QF9lqgR5AVgNvebogdwgJhgbDARS3Qwxf0uMEA3AJw6zHO4hphgbBAWCAAtxgDYYGwQFggLLDXAj2CrADc9nZD7BAWCAuEBS5qgR6+oMcNBuAWgFuPcRbXCAuEBcICAbjFGAgLhAXCAmGBvRboEWQF4La3G2KHsEBYICxwUQv08AU9bjAAtwDceoyzuEZYICwQFgjALcZAWCAsEBYIC+y1QI8gKwC3vd0QO4QFwgJhgYtaoIcv6HGDAbgF4NZjnMU1wgJhgbBAAG4xBsICYYGwQFhgrwV6BFkBuO3thtghLBAWCAtc1AI9fEGPGwzALQC3HuMsrhEWCAuEBQJwizEQFjjCAgQGjjg08WX1mGPjmLDApSzQI8gKwO1SvRvXDQuEBcIC4yzQwxeMa8nb9grALQC3t42gODosEBYIC5zAAr2cagRZJ+isOEUfC6zXaf3mK92lu7s3nyROEBboaoEe/iB8QdcujYuFBcICYYGDLdDDFxzcqCMOCMAtALcjhk0ccqgFgqFwqMVi/49mgV5ONYKsjzaybvF+12m9BWnb5UuG2WwBuN3iCPjobe7hD8IXfPRR1un+37JwcneXYr2kUz/FZa7SAj18QY8bD8AtALce4+zjXuMtjjZbLQKmjzuAPs6d93KqEWR9nDF1u3e6Cbh5oG0IdCtgW+svwn/c7jj4uC3v4Q/CF3zc8dXnzrcvnBxy/ZAFOMRase97s0APX9DDZgG4BeDWY5x9wGsEQ+EDdnrc8hss0MupRpD1hk5qDt3OttoRaJxqxX7rYsYpASaea1/gNPT307RDbGz3uvFd+kOvI8+P2Nauu8vOp1gIOrAft4+V09jJD82DGOVDtmju7TQBL8fIiPs90Lane6Kv50w9/EH4guvp7/fWkq1z0K65d8tzf5r5571ZOO7no1ighy/oYcsA3AJw6zHOPuA1gqHwATs9bvkNFujlVCPIekMn7QHcatvuAqFq0KEOKPxxut9G8MKgZSN4Kef142nwjt2xuwIapPNsZneWNpa2bbZbr7sNYNkBvDT3t16vJMVUP+06tk8G2u7u0gQB292kAeDQhqH27hkH+wBNBodbwSFes/10183HOlsMnW9XX1XtrMecKOCh85pz7mMLSq+J8N128LIdF2UMDYz7PaDe0Pj76EF2D38QvuB0viDOVFtgq8+S6XhAm9PNUe2z/9HnghhbH9sCPXxBDwsH4BaA29nH2VEsiNyqEavBJ7mDYCjsM2M/hsI+Nknb0oH9g6Gwrzuv7u+9nGoEWafr+g2wSQIJPI/cNq/lAaKsTWPP6yhm0gDbq7pKZnk55tdGMzbnDB/U7ApwtI0O9PLtqbAku7utwBQYafK/zX/unGrLVVqv1KYreWeRFiicR5BtAsBtkiaTBnSzsxd23Mj5dQvgVjPp6J+9n64BNo4FD/oV905G3tB5csM3AE/fP+0YHDWGrP/auYDtqsaoZw3ueXRyuxrbtdepweAt9/7BWW49/EH4gtP5gus507757Xzv+sNTeeMvvO+wAzy4XwH9WxdrTmDtHUy7kwN8BzGqR/TPieZGPv/777dXHHqCfn2Hp+jhC3qYLQC3ANzOPs7aF+D9LIjshUowsm2ClYDFhyyynD3inoKhkFf9L8xQqMbHSMccDIURQ/zGdunlVCPIOt3AGASfAAo5gKhihwk41Gy7wDA/N7m5oQB6CkKVfwTZJulOgCeXYsmdBthxQ0HO5ku4Z5atMwCW24Lzy7lbll3DknIlQ/OYb2yQwbH1Kq0c0KZgG+xL5lYB3CaTSZpMAbhNBHiT+8/n9SCoC2gycLcZUBSATk+y+Xx6G9c3UNqvbS2gmxgp+2gCW8rMc4wyDxJmu9btaK5oDMAyHshuGw6m1AZ+HJWWufEpIKa1bcBP+rG3NWjLIDRvirfP67APm/s/UVB5uqe975l6+IPwBX379OxXG3x/PPe7fln82HRluizi58PiL0q7NgB++sghwO3omKcwxbctNHg29s4FqJ3s8IZl7P3zNn/j+21bDGDz4ZCfUAdVU9Gr+XjjnHtAvaG594PPx2d/dndcoIcv6HF/AbgF4Hb2cdauQGtQspsFYW/4FjB4JsDwSoM+kAy8asCtfREOhoLX+rkQQ4HUjoF0oEMYCpW2kQ+7qWe068VlYOQHQ+Hs08HWC/RyqhFkHdjHO0FwD1xYuuMKINFKgRaARX5etucxA0J7QIzKD/Bl3T7Xch07f8ZwClgiwNNE0yu3gTP59x4ElCCngCG6T7lPzDkKIinrTMBF+bm+Sp5LNuagQmtTQHDgn4FUCrCZPWnX5TqtfKokUkkFaJum6RTbAOBWnc9878ZlnW+tQDIy9QowhLRVsa0BUhLvaO6vBZgcC94+tY2Kjf15rA15zDm7l84a6FOCZ7v6wp+bbMEaiOR9SFou7o3gpfSh3uPG+wzbVQWE/OUwE7IEjXfZhrTH/oWwA5/fG929hz8IX3Cjg2Ow2ZtzcJ93/QHALfuqArhlOQDxGUWXs8w5xkzmQpFbLBoC8w+PeRrgj0BgZcsyz1X+q9pnh68TV1k8frtos2u0Vfu27xwVa317mv+mSyv+dXBhn9dpWOh+7innDJbbpWaLHr6gx70F4BaA29nH2U4WhL3Y2zzt5jabKKuAZGCi3RKwDE+YdnoCfsYcCIbCZtDXnaHgWABVQFPxF7X//XgKhsLZH99uF+jlVCPIOrBLdwBu5fkz5hX8qQFDy+XSgCk/rTOomKSpgGF1WmXlKzQS2QSkHHhExlfBughggO01NcCkvd/NxR4FOwrww+8sQMD5sALaBFQk6GbMKsdw2wDcLGhwtG1N/8yLD9rOu7wYtUqrZQ22LXHNpcBtui/OKcy2aZoCcJsZ6GZBW4Z9pJ081zDgtsEIcL5Zc18NhCQQNSn2rRcqFGiFbaR/MihZGBZkdBB4VWC06WsH+sk4c/e8OS4IoG0CbrxWLiYB+1rQKzYxwFSC4Ay2GlNwYuM0syXlTSWz43xwWWnn+SG35T5wD5oCzHFnNjBwb3DsH/jo3vLuPfxB+IJbHiF12+uF2guwkatn3kC46tnXBaLM/t6xEAVWbZ5v84JNngAHF2lGxTxcBGO7GBJl0q0xwt185/1CtvFOhpuetGL16bSpi29bYrYNFqAdo66HC2A7mOsWRFZ+YnB4t4s4NeM6+4uNBZQA3C41W/TwBT3uLQC3ANxOMs52s5K2sCCcHo1N0fQojCY2HEt5ea5TXDT4YLYK01PKPtVNBkNBgsurYijsYj02q08a8NjGwMkFh1XwHAyFkzzfPU7Sy6lGkHVgb+4E3BygkgGdZQLYJpstatiEXgAigjVV2mNJ8Svv2gMvuQTc5PzKpHNojFxDAKjM9qo5ZDp3mCaapTe2jKZ2bhRgJafKFhAM1x9kuTlwTQG1On1Q7EG9NaYNWaSQAbfVMi0XasPVainglYCYYlONkLSdymqbzmZpNp0p6OaZfXa/5Xi0X4OfmjlRM9wIlkmzHANwk01X/G22kxsLOci0FM5SSdUYZGQiurFQL/gU/TrfDo6pdGdsEXufyKxHhc9y23NqKP1/ZmI6RuYabcKmYCLGkDIlNbXUIsnsf8hU0XYZYGb3UdhwBYAsTEi1mfYfQT3q79m1PngKUw9/EL7gQF9w6d13+CI2bXNBdohtW9/IxuJITuUcw0YuxWz8Wf1iMH2OML8zM7vsXd5ZyxxQQCbzHU1a/9tinvIOnVvh5/gNSYJs3bLYwF81pIjsjLPPtMUob5wKzHLxYROPe9+jizNlLq59l74x1OoSuoCzsV8Vaxgjz7UnL7YNMNM32fKXfiA+xvV7+IIelgzALQC3k4yzXYBby4IoK+3lRbdOwG/EpnUqLavPnESrSbIEVd5RqVNqAy4LkoKhkBkg3RkKlTZFWY3cTM9yrEbn2DXNSgPnStcoGAoneZ4vcZJeTjWCrAN7tw1yqpQRspjwaQDYcpkWi4VsAkh5oMWA/skU4BDADJfyIUvgzeqzS6tRsKOkDi6Xi7RcWOoqLuJWwQG4zQBAzaamwUWsRK+R2VcEueRFniBL+S4gjQogOIaYssyWvF8D3TwLq65MWoM+OR/yDoAO0j83VUfhI9dmxwy4CYiJ6yrDTRZNmEo6mwrYNru/l3vGebPXEyDKgaAE7QiklYirpGrKQsYyrZbmeY1JR3BI+m8GcG+SpmZ36R4y/hxAWEBJx0M0gIrtJ6jFNntQlEGqlYgw0NZr85XgcWUgLAFJWJaVW316Mf2GAph1EKz3OBXQFmNUQbcCuEnb3LtDbpcVrWCaLUcOx5tn+pFJJ2MOYKn1o15nuzbegU/uTe/ewx+EL7ixIbITcGtYbcbmKizkc7GRy7yXZzi3QKM+S/0UF06UTUuWgC4MYN4RQMktzsj8hd+fKebJDF362WoOa+QYtiyKexLEBuBIaQmPhDmfzme8FAUiC5ByFIXdRokI8Rm+EvdWxnGRhqA/Ls87mdAepDN2vNNALX2xqS96Y0/OTTe3hy/oYaAA3AJwO8k42w64eSaSprUgUNFUGQ0CVk77pqiwlSCFjKac7sFAoVqRoT6LOrGcosL0jBx+1IFTMBSKg9eAtqTmaCCijAoFwowmnh3m8QyFDVp5ZmHoteQlxcRh8+pf7ku8uBSwLQdMco5gKJzkgb7ASXo51QiyDuxcH+RUYJs9gzKHA4QC4GasrMUizRfzzHArYIml6jWAmwrc87ku+jZM0/NzP8GYJQC9hfqPnHBoc78AQvcK6k2BaNk/6ujInAEfxDRCYzMpK67RQjPALR9Dv2XgV04zNbCQizwkXOsl3Ms/Ra8JuCHIabpEAJ3lIi3mAC0tUDOQT0Awu08Bg9BeAG6z+3QPkPF+Vt+zzePwtQKCesDNs+s8UyHrxrEIhM6rd9k2NeBmcKayAJ1vB0BYUqhKvQRlEZS0EsSD7QAAIABJREFUTdVK47KbMcKy/zGQUekOpQprk+ZZgDP1VZqpW6cw4x5ktJhPk/YRHBQgU31aDbg5H5lZdAYuG6DMwFjTmKn9puOugIelAIYW1lDAVMZbTgum7qAGf2PKPx34NN/M7j38QfiCmxkONsWU1PK65Y1Woivco77Jp/83aecnYSPbwlN2NCkD+ToHYG7B3OhY2bY4rA95iVlq3VGTDDhLzEM/63Tb/JxcLaQ4FvEGO9wYztWCOOM+Logb782/0+f5mwWIysJHZgGu1xmIHJwjZTp3muBZM7ZJQXUL/NViTpsZY2AbQb0cR5r0QzDcLjNf9PAFPe4sALcA3E4yzlrAzf+cWUjuxZ8pRwt7+S+NcOw2TvhOb0BfQs1ByKqQvbhmMAaxja4aUx+nZrgZ4BYMhcsyFFx/Eegj60QZazoiNtNDVbQ6C4kzCHU0/WAonOSR7n6SXk41gqwDu5Yg28BnASuwiOIBt7kAbgtjSNnTnFPZPcNNH3YD25oVca6e64q2+oY7MtSERWcMN+aUGoMOIEZmexFwcymh1EKrATdlxGlqprKbyMATIMn5L2G44X5tIYILFZWWHPQmeT+uEAOBIKSUCgOP7CmXUirXwv0J4OZSWOkvBawByGZMLGGbzdI9GG73U2WdGTNcFrksxVcAN6SpZsZBXWwoyzIQcFsac9DSLO+mEwUxhT0INp2CUTnN38DBnFJsoGZ5HyjAY0mlLCyOHJxKm8uiHJmSAqExrYi6b2QhWmANgDJXQjWdNLlW7k8rekGtQVsAVOagppMqkDlJs6xTZ/qh7TvMAOCWATQZd7SNT722588Dbg50q1huBz6q72n3Hv4gfMGNjZgdbOuS9k/JAD9vMpumpKe3czV9FBdHqKOmTmcXGxkxhbKP8zkzQ5i/0zap39H5l6mL/j1XAR5sKpMgCyuO8aZMuONinnztdhHEgXmZ5W1zrD6DZJ2XOax6R6/mYRtPOW3f7CL9Zv7bgDZdZClp+rqgVRYy8jU4TzqNUh4LOykRoNYK1S5TJpz4cGPEZf9COSMWsHB6qFxs0YWXVl/zxp6Xd9LcHr6gh6kCcAvA7STjrAbY6HZsMqz0XOrUFgQA8n6cA4Qcmqkom61gcPJVAEamU9VAsVQXn/IhmjaSqlGcFW9SJudgKKRpkxKk9jF225kZCppyQ4Ho3DMKosm1vUC2qxYnwY9VwssBoTEmhTkZDIWTPMwXOkkvpxpB1mEd7DVx6grTnEsNFNoCuGkZgAKeU3dMUhKtCArT9JRxrEFKPoZzvaXWyEyF510At6VW7OQ/YX4pCCXgk+iZOaaRB0zM9yuIA5BFWVvCjDPQLae8NoAbASXMVQVU8ewL9VM5hWiFaxS/Jc2dKGAmK/cO95IUVgQCi3maz5Ul6NlbYLglHDObCqMN4FdmuNk9a7sLy0Daa/ZaLBfVHGtTf4k3xb5k1QFwA7hX7CrXyumr2vYS9NRA2QJBaC2sk1NCSxXZolFULaYAGATLzwpHyHnMb5RUVJ/qSQb9JuCWU28nEyC2umiTATcNxsHOFIY0C1CAfWY+R947xC5mR2ELajpqblfLknQ6eiUN1ekZIYj3lWWr9FVLKz3sUX1Xe/fwB+ELbmzI7GBbV6nblvJNEIeMqXOxkSX9f4n5wwFOttABR1AY3LootZJMjJI6nhncBK+4OJRT4g+LeXIGicmbMuYhu5kZK+3CRE7bZNsYF7giOADFNOvFZH6M0ZulfLIJDOR0THIWQBAgTEgRmi6bATNL8S8LYgac2VycdVmruVWBOt/HZWGG6foO3GOcY/O/+hx9P+G7A1P89ZMM56GK5zf2/Nxoc3v4gh6mCcAtALeTjLOhFxcJjOTFlpNhDbbJy7QETEXc2EVOmdGgbCY4KgvabCdO8FyJwLu0uKWJ6QNhldrRovWvSusOhsIlGQquOptLE2U6kowZ38fUV4LTlai1TidlinIwFE7yKF/sJL2cagRZ47s4gyWZZcz0D03jQNqjFkdoUkqXChYtMLmz0rBjGwmLyANuXmrApXkUgf1auJ7Ax3xRAB0CdJLWR8DN2F7eF0naK4IAJ2eQAbd7ZYndC3vLacxRf4fMaAGD1HfpHVrKTNFEkN/Lij2v4xaK5I8CuM3STOY3nkDhSVl4EMCNDDcvhbBOyVhmCriBzQefB3abpZRm4gDZF9oOMOYAuNXFLFhRzgoPGeAmNl4pEyMDXKaLl68lGnlONoKFHSwArVgfTCdiKlEuaONsSPYyi27YeQqjgjo71FYjk30Ly6HRiqO2nQZZBmSuYRvTrFvfWYqnaavlwhb29rBS1qFoFHq9OGPeKWhrY9ulvPJ6mtLMQWOAm4Cu1HIj4zEAtx7+IHzBeF9wFXvuYlvnSsx+gYLFZiyNVB2BxiX5hhx71ZhYjC3GspFVb9PJ4wjgp35GZvQ78LsKS3oFIM0KshQCQanarfIKCswR7Bc/Y/HMmJinrOFYKit9kRUyqt6xOU+6AjZknykYZosS7hwt4KbAVAGlqkU0szcZegq4leI+WODZyFoRoE4BN2UNF73Lkm7f3pseQ8Aty0NIyj51Tf2Ci0nYmBcvgJvqoMp7SsVyu4qn4MM1oocv6GHUANwCcDvBOPNipZvloOGMBBRphJt19VqdFCt8FR+oqaPqH1nxzpPetMKarkroKgTSaDSOubcV/wHAba2sg2AoUGD7QgwFpxUBDE0LzTV6D47mzTSfwlYxcVWnvxMMhRM8yhc8RS+nGkHWuE5uWcvUP9OX46LfpgCOaWFJqqUBEkgptUWSvIKfqyNbyqYx3CS4sKIAykIootIqIeB0OfMcrimllaqPrVIL8PEA4Aw+wO7XFw+gjigvQ4YbwDbZZsIe0wUbDdJKyovp1BngltlPjVlxGBeVJM3RL/5ItqEx1EQE2ut1raVgAlJKX+dzZRPA5pm1gUMVrENbld3mUkozq69hLFshi7krZkE9M7/Kn39nafqSmkP2lTDb0HcG7hFwIwPCUm3RlwJIWZqV2NBrJeVUH6a+kszuxpXpzWUduBxIlbTPkiYqbwrKOHM6PhqkWiVQq1rLtFkB3JxWnRSJ8IBbo8UmgfpqISDoAmDyDsBN+iOnWjU6Q7wPBp1Zx41BXhRNILjgQYZqDnDPkvcb42a2slf4gkMtdtn9t7OtdX5k+n1VmM0VmtHFn2HA7U1sZNPb5AIMghpd2FnmoEUAN77jCuA20+I2lEqQF2FrIdJPc2xU5saDY56W4SagYK2DV2RbPJvLQCtrs5cl4AKb9gVT/OtCQ0YHLhVZW8DNFyhCjzQyMdRLldRbVuG2NP88r+qSn0okGHlDpQdcu0wrlsw49dX1AlEBX9EnBu4JGGpargG4Xfahd4UPM4tyQ6fd0pXzs3Sd6qcBuAXg9saHycC2LA7MKnAWNImIMtNChkE3rPbIKjpTSLUmjwQ6khwiq+YI6mwFvhW6zPoK+vI+EXYCK9S581pwJYBbMBQsdepyDAUBSV2wKe4zB0w6LGWCNYYbnWbWC3JpXghISdWvVsOCofDG57vf4QG49bP1/iuVeb2AMqaX5nTWZG6HLEClh+WqlFqqRn6pZ0ogdbKoc5YXQRrxaZ0FTPvNpQ/aSvt8sfQJpXm+EI0xYarZogsLH1RsPK8ViRRNZf0+CFDHdFRbsd+WUkoGgoFyOX1Wl4oERBRAcmlFYLzq8h2YaUwpbQG3wnDT6nbDgFtOf6WmGjXcTHCf7ARdYFJ2lgBuTPNx4uIZ48zMdF3UAP0uMwXkOsaOlmtNtODDFvtISqkxAFkC1b806zNvKT2uwID30QLa0ec7xhpAVV9BdFPHxxd8AGgIFmAJcLOEglW8JqMk+w/T1iuv7vouM3+FPiHHvb3nmJ/SNhnLzVXTUxPpCwjTl6qiCcZ2UX8YgFsAbvtn6I+2x062tVtM0QUKFkmgTMlK9NCqxZFTspG3AW6LZcKKjy44UNMTc+JEGd42H8k8yAWJAZIBWXkFgK7fnauYR9I0SxE5rbDtYp5M7VPJHpIdZD5y1ZiznA8LIjnWcdHUtJRP+nMy5MwfZuCzVLEpqZvU1eS+Oc1/LWAjFk6EYW0LJV4mSGxqlcMhlSDzsfhZ59OtTbL4wQUjh8MUf1EGggJu2i/UcguG2+Vnml6xwbnvNAC3ANzeMMaaoEwmTFtVJ23bC01ncWIyzKximgkVF2o1mqSrPfKCaoDbApOvvbEyNSNTlMlwuwPD7cHp9zitsC2AWzAUStU2ptqelaGA1QlWu8virEw/tmqoJanUUppK5UAL0YoOj4jRFgp+FTA1wqzBUHjD437mQ3s51WA1jOjIRitHK00aq5TfuZgiq+YUqCZTTUE3LqYQcKOAsbKSFewncwwpOcqE9lVKbdWFTGZbhaEmDY4Rr8AXaVelFCw1SQttGW45/ZVMOktTFKDkPj0Yy01ZStQMZeVM811uwUbvTYEU/48MNwW7lOFG0ElxRARdOzTcAO7MoXFaUmC0uuZYhpuBfrxfSSmdWzokgU1WFXWBils8w/WEYYB2IhAZYNNNKk2cRqPVAW418KaadhI2SQW/LNdqej4l7ZesBbVvnVKaNX2sA3JF1JbFISw9k5rwVWvJdnApXCx6wH7Vdw5LWV0q61BYbqYbVNpFYJKAW2HYO21wC74VRFbA0H+6iqgV63HEM/vOdunhD8IX3MagGcO2ZoVsXaAoaZDU9hJAC/NAyd7PN/82NrItjsAX0QeYRIIy3CYazoiPMAauzP06TzDuUX3K08c8SlqwYjlZ3qCQGmSpp2IMFQMpWOeK1yyWaWFZJXmBploQ1/lMp1im0BZGoaoqmKRMBsEs+dXiRy7etYCbvjPYopudH21bgEnPhSRfcI0MNS4SicSQG+/0q2TfZXa8Vf42tltJleW7wG08M++plT18QQ97BeAWgNvx42wjKNPJmdooWSeFqaNVlTemnCAoM/FMY7ipAygaJgVws7jKAj6fdpRTSgm4CUtB0zpEaD9HZE3OfzAUujMURITbsyYogOrZFg5w05cBVg+kDoPwExwVfYDhFgyF45/tCxzZy6lGkDWic/PcXgvMV+L9Brhp6osD7XN6KTTO9NmVdDDP3BFGM0IfDYykeqbXmMlMIHv5z4CbaTgaiAQGVY5SnEaYAvoIaGzBxYSZ60poKq4PwE7ZRkzTxIKNpZRShytrfqn+p66mUw6hpEX6wBBeJ8sXiJRP+8JeKmeyaILq0BkTQgodqG1zBT5Z0CqAGxhuXjcMzLwpq5TmghTG8jA2Yma4MUXVihII0EmQx1J81jCv2ZKgGzXK9FoIYJ0emtdwE1DSgWmiG0BwtGZ9FLCyLvQgWnamewbbkgmS032M/VDpDUnbmcZpY13ALWO4WZ/yKaAfQV+VognqZ3z6qRb1AQjqATdtr7arZgIKS8KNeV4vPwtZpNtSuVgVj+MkADfFpXOVRpdWHimlIybx97LLCLZ1VQyHbOBG95JyBudgI1tK4xjATcBAqVB9L4A7Fx66xDzUmVPkS6Mi93yVlMsyO8pimmmeUj6CEgR6+CSherXOrx5wMz/GGNuzew2k0wWxwu5W3bcCmHqGWyleYGxB2RcLe6YXKwt2DWvd2MZkuWWJiFw92in5VUUTbCHMKltvFnl7L8/WbdxHr9jg3NYIwC0At6PHWL3qZGWZM5XbJk2XUlqKHziBbVCHDXCrUkqN3izrJE1KqYB6dh0rZSeTNo+fzJThJgwHC/b4wDLNx6eUBkPBB0wdGAqe4eYdNINaBpgZdDMNHqkcWFc3zaBuMBSOfo6v5cBeTjUAtxE97sWpM3vNNHJYEcxeeJmeSB0Wr++2knlcX6qlIllO61G2QbLFExH0t6qPlYabLpRbWqmvZqkaNyJKnRdqdD8B6F1qSFnV9ivuTFNUW2SdL0uXxGJNLpqANpPhZOk1qk9mbDz38q7gDc8JwM2CFUPS6Gtsj6w/SmBH74DaawWwykLf4veQ5WkLEAhYrKKqMiZ0y8w8BxSWSqWl8qcGUwoiEnCTtuXVf70WKqJKMLVxLWUN5PScXPxC+1NSg2y45eeOQV7+vYljG9GBKcwKgG2CZ5ktmat6klFh7XBt5zU1KLR78IAbyRXCxiiAG4stZUa9UtxUHsOzKTYqamuqlzLXrOiGG/MYKnwOFIAuYFvF4GhsNOKJfXe79PAH4QtuYNiMYVu3gFvOtrGq9wZySfGXM7GRVU+0kAKUcbeylFKyoI1ZPFHArWW4KTngTDFPXsAhnTjn+tvigqW1ysJ3nrVLcRlWITdQq2ilaZVv+AemY9LnaszHhXFHAbf3AlbpzsQzmWbdogtTSnMl1DJeod8GwC0vgIg26QBr3RbSst5nTt01gTuCj4xLqFlqn8rKV01xrwhxA0/Ou2liD1/Qw1gBuAXgdvQ4azUVKvaDK7ksYthiZ0s7YpBlQtkIypAvX1JKjeHGVB1bNRcBTbTWzq0r37pqjqo1oiWDF1oCbhYcKBBXVlHwYk1GhS7qB0OBrET0oQSSFgB3ZShUFG8Grq0AamEsUuNPy8HXAZPoLgRD4ehn+xIH9nKqEWSN6F0LcgqQYil+prWmGjmmDZNXlU2MOT/HqlUj1dg84GagmMy75hMInmk1Si/qjGtYe/nSS7Ya5igtSWYMI8JYljokwIfTs3Hpg36FPh+VWbclJVCBK+b5mKC/Z+TxBZ/sXAJEmammc5Ow0pje7vxNBiE9o9fAHabwauxTFkX0XJZiL6meJeWT2qWl3TVjDHo3rLDJVCtl4THVyfykA61KSunwtZSdZ/fpALfcp35ep45Z9seUoEBcauw33m8OntrxWhdLUhuajVxwJ68Gzq5Zw40BlIuecupUuivFDvJlNTBT9kV5d/BsCg+gyruIiYLnYC0zsljkyekSsrqfMLJLWpl/ZxnxxL67XXr4g/AFNzBsRrGtdWGjkiTIc1Kts8iU0lOykaUwnLB5y/wpbcGCgwDrAyml0MCsNNzKYnIuUnBkzMPUWZ0VAeAB/CusbF0jkqWdXJzO+zldfCFL2BcMKozjwg63+U4WNFT/TOY989O5yJJbjMLJlVGOd4PCQle0scjL5KIJOJ+d02b6LD1QADetSKv10wtrHf5R2wXWGs/jwDObm2WRRVjGxtKzyqZcfKGu+A08Me+uiT18QQ+jBeAWgNvR48y/rJSqQKUMN4OnnJNvAFnRA7LKdgMMN0x8ZEPgZV4daUm34fW4GkLQTAA3argJw82lq9psLiW8g6HgCkv0ZSjUGg6lMlJOm9J8oMJuELmjWvTaM0U0eygYCkc/yFdyYC+nGkHWiA6XIKekdzA1koB8SSNV4G3znx4P8RpNm2ElTr7oGpCVxa65GMMVanxiH9MFVVitCANw0cXSIL2Mm5LJGAQogFFk3Jq24j4N/KmrWSq4VFa3C+tLBf1Vw0tAF1boNI27wqpSKoVBgsZmKiw9K0nn78ruUQE6+jZ1W4UlgGCoVA4tFUQ1tbRh5uWKbMpkQ5vzYhM1+dqKrSQVeqCQqZvU3vTXynhkYblTTymPE8902BgspbhBtUjidTzNBiV92EA3Jz1R+Q9ruwfcWoZbYb1TngBgr2NiNoCbFoYgs9EAZ0tdpSp6ZnBmvaESRPt0WI4rplkz6CTDRYe7L6Qx4pl9Z7v08AfhC25g0BzCtvbsKzeHIuZg8Z1SpfR0bOS1VUJlNW6sEnEhQ1NFlbmsi1SaUtpquJ0s5snFWhyRwAFukBPNPoWInGdvWZGerKEtPqTM7fLMeJagA6qoSTkIuNGH2dw2ubOFIsZ65uMVcTOWH6uU5oUvbbzM6wKoQpdUF5HqataFtS5sd1/UIafQqqPLdrcFD2Ual60AfcFwu9Rs0cMX9Li3ANwCcDt6nOnLihfc1wBEGG2mC5OZU3B4tuKsBQ+cvoLo/HBl1wIxVpeEp7KJdYWXYZltKdDtqpc5ljQq9miVOU1BJIvAvEytGRQMBRUS7cpQcClcUnLbUoLYBnPMBN1Kmhg1eKzyrMbg9u5g4ykYCkc/z5c+sJdTjSBrRE87lpqCbE44mfO7oEKaDmjv0AUkIMIl7OUyB6s+p4POcnVLrpz7FEKrROZYY2x58R+2Eu91YCyxR9P1tqWCZAjOtZmsoyJivwG4mRC0sgX0JT/bxrG6dYXd7lNe8PkCz0qrXr05Rz11x1jAWOuIacVSps2y+ISwCnYCbgoW1Vp5VgQjt9sycq05ZAHmtEfxpQAim2u5W8ksdrELi2CoBIQvfpC16hj8mSREXmQrMKUFygpAcvzYiLNFOZIxyJYz0NYz3ASArTXcyrVawE3HzGZnKFMkMwNz1dHSrjKHuUqjjUZSLcJtjAt3/+XeRjyn73iXHv4gfMENDKCRbGsWSvBLKtRypA6kjKmzsJEVTNO0QxHhzHIC8oIt/8M+JXWfjFtqqKm2sfqKU8U8LObDIkOUQchpmxnM9FVNMV9jrcwtcFmc57nnZeRwDnO+PlcR1XvmAlJZgFKWdsVw8wsMJuEgJAvx434BQluh91Cqr+bK27lhxnRvGMfKWDMtaLLbDPSTWNEvlviqrZFSerHJoocv6HFzAbgF4Hb0ONN0TjoRD7RRB4wTrU8TYgU6CpsaDTunUnjArRG8BjDH9Q0f3JBhYc6jBB7Qsql1VPIqdTAUKoabxFhuFevsDAVWm/PFMcSBWmqTNshYMtRlchpuFkg76oo59mAoHP1AX/jAXk41gqwRHW2AWxZMNmZPThNkoQRLE8nMHoILVgVAgaaGKVaBGVx4Md0Ylz5kMIpVvmZ6IFNVijB2ZgI5PS5FAFnxUX7g/xxziKLRtIexz/ILuoJjngml/gNgkgJuWlm1pOHLgpNLcxW75NVyBasyGzt3A0FGTf9pdWLIU1CQsQBukroo50dVtVIhU4obmByDBlxeE674Zlb0LJU9m6BGrqeBV2ZibVzLCgP4hQ+KbHs2mAPclBHZAFq+qAZThO1zv3YOO96CO+qqZcCN/YrUok0gLCeeZkZfC7iZ1o8rvJEDyC2PUmazUc6CwaQDXnUc+BSnwqCoxtyIx/U97tLDH4QvuIGRM5ZtnRdqN8Fy1XzWlYQin0I2tUkSvIGNTCDJZ+XkLBx5zpWcUBhuSKlUrc0acDtBzCMSDpResXuWBRArTGQkgyzf0BLUucCVtcvsHG6oELgkO5z3UBVGYoXTvHhXF7K5axluG4CbgZhZiiG/EWgUaAt+urBTtOKkLzxr3fvgavFD3wvIZlNf7XydHVdGUzDcLjVb9PAFPe4tALcA3I4eZ3mVhIKlmd1mL/UVvduYCHY1Tpaac28vxHfqlvRllamGynyjro9WIyu6NBtpNxJnsaKl5uKLnleOYjRQ05X+YCjoClMZApdiKNCBssptJo5n9gxTpxxbxsROtfVcSYMDDYbC0Q/1BQ/s5VQjyBrRyWMAtwyKmw4m00YpcMxUcF+dVJGwAjU1ILvX1eFzXVbH/TzFxR5XWdMBbqb8mLXd8hUJcljuYh2alXTXrK1mq/w5wMhptkjPXEgVUVZXVc0el2roVs8zM6wFH3OQZwHExiq651qRTW73LLGa+jYy3bQ6qwcamyAzBydc2LCUXQZZmX3oUvoHWAACog5dy48bFozwmqsADIu0eOlQA9yo48a5oNVf9SNXx4pjKuZrO4CMbMec9uQANxmK5Xh9x0DAVY9RpjhZlGcp1CUdbdvTVBh0rMhaALYM5Lrx6Oe/EU/ou9+lhz8IX3ADw2gU25oZNPrsKs5dnm1lvxGQt+I/WS/0NGxkuW5V1RokBDKwPTnBxBZMK0wlTc8T8+C8ulCjenLCyPbVqQlSbiotFBkI8ZUcJ8W2mlrq/FOey8iWcwsgmUlXSyxsMNx4PmN3C2uwAv7yW0EBT1nJ2hZaqnZVchGUIaBGuDLQC6ONcaiBns11YxHkcnNFD1/Q4+4CcAvA7ehxpmBXSRfRCb2AbSIiaqtKebr2EY6kI5mgdHaOxkTwFbwEiNOXa5aQztfOq1pl9YSC0hls8xoBxshjSlAwFC7DUOCw8GyOzLDLGm42anLAx2CSQZMPjEqAqJoL1UCzSofK4tOVPQa4w8M/GApHTwtHH9jLqUaQNaKLBgA3ilKT5cZFEOrWAOgGEKOi8Qb6uBXjQUUqD5LUaAo0nd1zS2Z0C7AwGMg8MKeb5hlbheFWgBC9oOIrfr4oC0B14NbouFX+zrS9JKApzFwPholos9fXybcylKjj2E6sgipqCoWVQVYB76eAbqzYXdiAqm9WpBiUaVFScyqtOUWWyhzZpETWAF/LAuRiWAluwfgrbDrHWub0bvYXNqQHQnldLsK5d4kiQ+QiRSdJsDHCLY3IM0rqfjfdoDwUhv0H7VKdv3FmnF90PmvEud3iYikSVUCCEOYulu3hD8IXjPAFl95lzOKPW7jQRQiCWMouY7qpsJNJDDghG1lT3R2gI1Oosa5sPlX5BWuLzDOlAJge7qoWnyDmUXKCAVSWCl/YYKyeXfxAcbcWa/mq4rYIob6GjMBNorJO5SRFMGumyE7UTEDo2LmiCW6+94WCFNSjEGs938ObbFRBrQjUOI6pvm5cOFCWcg/l3sp+GWTzwOKln4cPeP0evqCHWQNwC8Dt6HE2BnDTV3cLbGz1XMEM6q6wsk9Rts7Oi0GbA+MUTLHgi6vyufqNqwbHNB5PC86ZJxSQDobCBhuiF0OhqiBnLwV5JdMFlTkYa6jfbaoXWY/BUDj6eb70gb2cagRZI3razQPU3yranKbRyVT+HGiAherEhoV5ZXopO15YN1ltdfsoXeDXblQ0uU4zLVXVClusFFMo7DW+WO8Wpff7+/b4lCSTUfDMbq+HxpRI+iKpkuaKxOzqhmwvr63j/J5COepEnf2zbl1j7+KrG00dpuYMtcWx3jIQtPVahdVQ9HU8q6QUfWgzmBhQEThUnErBQi581ExE9m9hmeUxkpn2pfHqAAAgAElEQVQUHs2jjRzzb8t4HEh2HfGwDIxX/qq9Tgsiyn4+VSnSlorptNfLuHByEc7/v4UZGL7g4OHd/4AxgBsDjQxctYsODTHg5Gxkv0ijMQolAIrOsErrtFk9WdPUYpVaxoAp54fEPA2LV7A/LrZQg9L0O4UwYVIGFqvZU1eYZQaycWFtYxEqo3osfqOdoYva1Nm2DjLysT7T9r7AKqUE9ex86rNsLczNo9XylC2yDC6EVCPVsx4pW0SGm+s7z47kNQNs6//MN1fsFRuc+0YDcAvA7egxtgm4WVnuzHLjC/E6vzjTmciEy2ozAy+dGkSU8tJkIPA4mb4rJpRfoVaasKzEu9V5g3VMB8ex8UzcWQRFg6GQXxRKNdnTMhRywOVWJT2jYigAl34XALZevSyDNxgKRz/IV3JgL6caQdaIDpdn01cptYrSuYBCXZ20Wp2n6HAzB2+9ajUPbNmr3Yd6PNuAovx7p92W/cwIUKMFvPL5SiBB1oQyJop9lLXtKm/mlM8ajGxBpPZWBlNY8rkzLGEFMsmuKFUxCVr58V4FQPvsvvF3lxpJzbXsX5vWN4sntIkXzS5dtAmutewwqiCV5btaD6iAskOpngy2PMPBsx/zm8GwiJ5PXM0gsx5zt1YZjDpkHRqULdOt6T83XlsNvxFP67vcpYc/CF9wA0NnNNvaASeUNSBY5IvzsJjLid/1MzDs0twzC9xiFc8s9sQDZSCcK+Zx+szM8HCsYwHGWrKai5vyAlVm5xoNWIpEcO7kFw+HObmCjWFm/gqamv68Vc1u37CNK+Urt0XSYfOKvWx+rPYpjkHuY4rM0CspyYN++AYem/fUxB6+oIe9AnALwO3ocVatmreUZdOKKSQIlx9vufFFO8yFHlVlt+JA5eU2rzg42lxmt+lLr66IuOOMjlxeYoOhoEBkqcajdr08Q8EzWcRpusiDK2Is0e2p3l5jJxgKRz/OFz+wl1ONIGtEVxNws9TDAr5zpdyKHHgQK6eS6gp7tbiyB0Von/eqhUPA0CDg5nNQDZopxGk75Tbgw11xUNNfq9v5VMaSAu+qZos+jgN9KkaYS7WlmL6BNVXQUK2oNwy3bYy0PIf7lXxvRZcimu/Dg1ObIORW5uHgterj/WLYbjCM3eJ8kDr7HDQNApNNX6gZrX+q8VIzFb3fGDrvKfzHBqg4wJDYHsSNAINHPL7vYZce/iB8wQ2MlNFs6/Len6tNykKtxgtVSr3Xssw6wa7AzRFsZMYdpQZ3ydRQd2USPHl+shnoHDFPO+dUNiTL2el0DgFiuUKn8ykb8RQPdP4lz8V7zp8Z8E3qfe22NurrHDxivT8YYhwz9nF/a2OPg68ZB5zUAj18wUkbvOVkAbgF4Hb0OOOLtJa6LmWwV6hO1qTWDFWxyRoDWajZv3yXVBmmzmRQaLDF9cq2rh4Nv7QTKAyGAtkQAy/5PRkKVaC0yVAoK1N8odpkJxjcGgyFo5/myx/Yy6lGkDWir+2Z9HN8EZ0uOjQ8kwfEq0pl+4ATO8HBgNueW6jBopblllu9URHUYoXB31dxgFXolhQhps2QNeABt5wSV9J8fMrQUavng8y0GlhSzKqwAjKgN8Aq3ppau5UB115rG0jUpHxuTV/dAYJuS+dp2lb19yDg1viMLefdD7jt32OQxZcHzz5Abd/fRzy772SXHv4gfMENDBYu/kiF5jo1EjrR8rtW3oDZEBk00jdEr+XG497ORnbM32reHVgE2GAonyfm2fQrLqXfFtH0vocYwT6Vf8uCxb4YzJ97wI8wPquL4jRzXyMZUZfI2RAmOHAg+2vV121td5SPPrA1sftuC/TwBT36IAC3ANyOHmd55ZpBR+UQ4QRZNMGBZ1Uqig8K6u85YNgI2NrgiavazW00L9Rt8FGx8xxgqOXDg6FwboZCDpAGmApV8NSkdvmJd2jgjgiH9o/39gUhGAr7bXaCPXo51QiyRnRWxYJyeiwm2q/zp2moVYwnA8Vdha93+8LqQEm1R9mypoz3Xz5Npw3MNtzXMP+qTZ/Z7MkxgM1wkDViVLSt3AtMVgdsBfDE2x92ri2N3cbKu50xeBo7HN6X13dED38QvuD6+n2jRRm8YZVm1WMr4JtjW7eMYquQzSwIptRn4O2E7/qD76Z+zqsAruE31WGiwDExTwtetQVyGkbahtFrEDHHY1v9lvMp1buDAp3eb1V22irdYA3a+0KPc++bMxt/N7TYsm1hZ4+fvoGn5100sYcv6GGoANwCcDt6nNWgTC2QrKw3vwpBWrIT9NxC4WWDhtM/9k+uYzjIG2ChrfpktoJrepXO6HThvBM6yIjBUDD9vWI1HygNA24NIBsMhYOG3C3s3MupRpA1YjRsCRQIKg2xeHKwQGCpeVk9D+jxFvBony8ZhvQ3Qa+iVeqrH/t5bDDIGEodHdE1sUtY4CNYoIc/CF9wAyPpILZ1SSv1sgbuTTNXej75u/4O0KaVI9hm9XPGPAJ90XlVWSUDrdkBhA378cYPDzGp7TLl+O0ss9yiXHFvm8WOANyaU+17L9n39xt4gm6+iT18QQ8jBeAWgNvR46yavD3t26/2m+qNySKrvppUGq21ZrZPascERSNvKRgKh7EKLsZQOOMYGDlUxu92S20df1c99uzlVCPIGtObwy/QfpGlvMCXMa99uLk6fvTixJimXmCfYSaVt9kAELhzgSnmjQt0Y1zyii3Qwx+EL7jiAcCmjWZbW0XLLMLv2NYOweGiSF48IgPrpGzkIbuOXRzq5Qt2t+ckQNO2mGEXOHllQ/Ikdriye7q15vTwBT1sEoBbAG5Hj7MNVpKnfotIaZtnX0A2ZY21Ypk9HM2QkwmGwtGDIA4MC5zIAr2cagRZYzps1zwpUFuVJiJn9C/RB6Vhj2nPNe4zNoAa0/Yevm9MO2KfsMB1WKCHPwhfcB19vbMVb2VbD6ar1ymVwUa+gXEQTfywFujhC3oYNwC3ANyOH2fN6kXFfmjz+FuKsv1crx70CzqCoXB8t8eRYYFzWKCXU40ga2zvjQGUdJ8xq8Bj9hnbstgvLBAWeN8W6OEPwhfcwhg6Pdu6XjAKNvItjIJo48e1QA9f0MO6AbgF4Hb8OBuiC2+sRtWn90HXZgDWD3DTVo0JKMeap3fbx7Yr9gsL3IYFejnVCLJuYzxEK8MCYYGPa4Ee/iB8wS2Mr9Ozrd921/Gu/zb7xdFhgcMs0MMXHNai4/YOwC0At+NGDo/aqetlO8k+Y5zUmH3e1tw4OiwQFrhOC/RyqhFkXWf/R6vCAmGBsAAt0MMfhC+4lfE2ZnH8/bKtt1VfHu69IuUjta73l7YW3VX8r/43VCm73WXEPrcyxKKdV2uBHr6gx80H4BaAW49xFtcIC4QFwgI7LdDLqUaQFQMxLBAWCAtctwV6+IPwBdc9Bj5S68aCagqnOX3sDKjZ79agN9g+kHvw++5+A3N/9QCcnUE0t/GPf9sE2/Jv8r4fqQfjXs9lgR6+4Fxt9+cNwC0Atx7jLK4RFggLhAUCcIsxEBYIC4QFwgJ7LdAjyArAbW83xA5ntMAukM0Da/Ldson4e+QNKZYmFeoEWLsT8E0/+TNZbhmEI2jW3BdhugyqCbamhe3W9smf5VNOiE/dJ/9cw3Z2umDCnXEYvftT9/AFPYwYgFsAbj3GWVwjLBAWCAsE4BZjICwQFggLhAX2WqBHkBWA295uiB1OaIExABu5a9hX/wOetvmdQFsG2ACyrVdpIpt9d+CbgnJD/zwH7k5Pm0E5BdTkSAHZsE1ss+8TnBW/c/sEAHfCUROn6uELelg5ALcA3HqMs7hGWCAsEBYIwC3GQFggLBAWCAvstUCPICsAt73dEDu80QJjQbYhUG1lQBs/AbvJd2OyiT7beuWAtlWarldpulrKZwbfPPBW3Y8H2IwsB7DMg24CuBFQm6Q0McBtMlXgrfqZIJztXzHgtqSgRvrpG0fY+z+8hy/oYcUA3AJw6zHO4hphgbBAWCAAtxgDYYGwQFggLLDXAj2CrADc9nZD7HCEBXaDbMpaA6oFvGwln8pg8wDbKq3kZ9mwl3wScJOjBGiTbQWgbSlA22y1TPf5uwJwArzl1NNyQ8xIlbRRzUzNxDnPcpOUUmG2TRVgA9i2dbO/ezBOjvXppzX4FtpvRwyyD3RID1/Qw5wBuAXg1mOcxTXCAmGBsEAAbjEGwgJhgbBAWGCvBXoEWQG47e2G2OEAC2wD2rzumgfZFEBTMG1p3xVkE7gtLfl9var+vsYxAqAt0wRgmzDalul+tUgPy0V6WC3k+z1+DxDOQDfVdtN/ueyCAW0E3NYr04tbKwiHdNEMuHmQbTpLaTJLCZ9TAHD2HfvI31pQjqmoA+mnzsYqDReabwcMu3e/aw9f0MOIAbgF4NZjnMU1wgJhgbBAAG4xBsICYYGwQFhgrwV6BFkBuO3ththhjwX2g2xFg03ZagaoGZi2NCbbEqAagDb7zD8DeFvp37gv9tFUUgBuANUW6d6AtqflPGF7XM4z8DYTBpwy3SrAzYNtK2XcrZfrtOb3tRVNkNRQB6BN7xVUmwFks+/y6b7jbxmQMwAOxwjzzZhyZL4NaL4F6y0ePVqghy/oYe0A3AJw6zHO4hphgbBAWCAAtxgDYYGwQFggLLDXAj2CrADc9nZD7LDFAvuBtpIyKoy1DLABcFsKe225XqYFAbYVfreyn/13gG36swflBHAzBpsy2xRoe16+ps+LV/n+tALwtrAUU4BuWr00FzfFvQFcs20FsG25EtBtxd8DdBPGmQFuwmgD2AZw7UE/ZXtQwA2f/B3/Lr83cE5AOGPEtcCbAHBoVGG4BfAWj2APX9DDygG4BeDWY5zFNcICYYGwQABuMQbCAmGBsEBYYK8FegRZAbjt7YbYobHALqBNlNicHhvZbGSuZXDNgLbFCoCbgWv2HT8vVgDe8HsHyGXQTRlyqt2maaTYFGybpy+Ll/Rl8Zo+LV/l5ydjviGtFCw3AbC09KnVXDDAbblKq+UyreartF4s0wrAm4BuCoBJMqoAZI7ZJuAaAbaHdDd7TOnefnf/aH/jz/Yp4JtjwzEFtdJ8c3pvzv6RbvoxH8cevqCHZQNwC8CtxziLa4QFwgJhgQDcYgyEBcICYYGwwF4L9AiyAnDb2w2xg7PAENim5Q6atFGnuSbAmQFoBUxbpLkAa8v8ib/NHejGYzyzTYA7K6AAJAz6bNRte17NhdkGsO2rgW6fl8p0e5T9rHIp9dsAuJHFJmDbKq3nANwWaYXPxVLZbpZeKqwzpoMKy43MNmO6VUAbgLfHdAfQTbYn+3zQzwzUGVhH1hzAvA3Wm6a18l8w3j7eI9nDF/SwagBuAbj1GGdxjbBAWCAsEIBbjIGwQFggLBAW2GuBHkFWAG57uyF2MDCtNYQW9KwZbV6DTdlsBVBTgG0hoNp8bZ/4eQB4I+utTSP1VUrBcANjTdltC2W3LV/T1/lL+rZ4Sb8Y6CYsNyugMFuvpVqpViO1tksK6UoANgHbXnVbLxZptdC/yXPC1FIWQyBIRu02SSP1DLenlB4Itj2luwf8DOCN4JsD4QjAZQ24kcBbFFf4EM9nD1/Qw5ABuAXg1mOcxTXCAmGBsEAAbjEGwgJhgbBAWGCvBXoEWQG47e2GD73DMKMNJkFap3Lbsjab01/zTLX5apFeAbIJuIbvHmzT72S31SmkpYCCL7RAkI+A26MBbp8McAPY9tv8JbPc8Huw3x7IcKOAm9RdcGAbAbeXeVq9ztPamG7KcsPOVj00Fz1ANVJXnZRpogTPwHgjuCZA23NKj0/pDp8CvvHTgXA+RZXg2xjGWwBv7/o57eELehgwALcA3HqMs7hGWCAsEBYIwC3GQFggLBAWCAvstUCPICsAt73d8CF32AW04W+QNZNCCKggCiabpYySrSagmrHYXldzAdkUaDPwTf5WwDaklrJgglQplcqltmVQTwE+Am6T9VoYbgTcPi/n6Zflq7DbfncsN/weDDiklULHTRlu61IsAbptSB8Vdts8LQG4vbwa4LawIgoA3ARx0wIKExQ3sEqjvghClWrqtNyQRkqGmwBtAN8+pbv8/VkBOQHmmIaKIgw4B6udTvWarGzagGyh7/Z+H9UevqCH9QJwC8CtxziLa4QFwgJhgQDcYgyEBcICYYGwwF4L9AiyAnDb2w0fbod9Om0KtKHCqBY2YOEDMNUKqLZIL6u5gGovBrbxbwTi/LFV6qiAbcacM702rxHH7wDOAKCBufa8XCQAa1+Xr+lXY7jhU9JKpZjCQva7Xy/TBD0qumysSIpUUgBuymxb/nwVwG01V5YbCiiA5ZbAcsM/AF0Cek0MeMMnK5g6xlvWeAPTDcCZpZhmdtunlB4NeHv8lEE4Zb458C2nm1p11Jbx1uq7Bdvt3T2zPXxBD6MF4BaAW49xFtcIC4QFwgIBuMUYCAuEBcICYYG9FugRZAXgtrcbPswO21htXqfNVxslYMYUUTLZALRhU1ZbYbdxvzFAG1NVC6MN3aDFGfgJhhsAt8fVKj2vALgtNgC3ryiiYNVLyXCb4iwCuJk+G1JJodcG7TYAbQTcXpXlBi23CnDLoJux3Qi+EYAb0njz+m4soiAsNwBrAN4+pfSEz8/pDt+5VcAbii2wuqkBfPna0qg8VoPt9r4e2x6+oIfFAnALwK3HOItrhAXCAmGBANxiDIQF9lhgKPBrD9HAS/+pJI//jf1u4DolJLE/3t25MMWHLNsbyZff6MiwwDkt0CPICsDtnD14O+fexWqjRhuYbb4QgqaHcpunl6Wy2mRbAmgzsK1NH5UUVE0h1dRRsNmUNSesMytqwOqnBWirJ/07Y7h5wA0ppb8uXtPvi5f0K3XcRMMNKaWLdL9apQy4IfbFloslIJUU24sCbwDcrHjCerkUkK72LADcDOgS1lvDfCPwJimnMwXLZAPbDSmmSB0l6IbPzxl0S0+f093TZwe8gQHn0k19cQUCfUx3pWuTpm14vNsZlNHSbIEevqCHuQNwC8CtxziLa4QFwgJhgZ0W6OVUI8iKgXgNFtgFrFWAmgRhBq757wa0VWGQ+/u2e/Sr//jOnxma4DnM3yVmaZgDW04cQNw1jKr304Ye/iB8wfsZL8feSTsP++qjLFbg00eZOgpArQBsANteDWxT4G0ohZSpo6LTJlpwWgG0gG0yqef5fus9rTFvF4bb02qZPq+g4TZXwG3+kn5d/EzCcFu8pk8OcAMzDgUX1mC5oSBCZripdtvqJwE3K5ywWKQkgJullG5tFEG3LeCbr2qaGW9WxRRgGlltANoEbPsinwK8EXwDG47AmwB3YLxZRdPMdqtBtvBLxz4Z13NcD1/Q424DcAvArcc4i2vsscC5WA2D6zsHshrCYcXw7WGBXk41gqwevRnXaC2wbY7PYJoH0Aw4U8YDyAX6yZ83Pt2xGrJlhE6/NKCZB9kEdDOf0H5OtvxeT6neZRuHIPxGPANvsUAPfxC+4C09dNvHjmG1ESDTKqKF0UYWGz5/AmhbKqtNATgrkLBeZH03FkUojDZJGhVicimFcIA9M+C2Tg/rZRLAbbmQogkA3H7zlUqX84RKpUgphY5bDbgtNxluGXB7lVRTAHLjADff/gHwLTPeUN2UjDcWVoC+m1UulfRSA9meALp9SelZP+/IgmOqKZhyAN4I5kkxB2x5Kan4qGC7HTDArmvXHr6gxx0H4BaAW49xFtdwFhjDbMgvgi5lKDMZGHy5oKpOKNo09waLwYKwluHgWQ67gileIYKqGNqnskAvpxpB1ql6LM6zywJ7ATY3jwuAlqvf2Xf7WX5vG/fh7yoQzgFyAro1aaYeIBsC2QRcu7tLBNnwmX+XUvmO328B6QKAi2fiVBbo4Q/CF5yqt27rPEOsNkBfurChBRE8q42powTaALL9FICNn5pSKmmklkKqWm16nlJ5tFQZ9XpsB1vPALfpWgG359UyfRLAbZ6+uZRSVCz9snyVvz1JSuky4ZjCcGPBBFYoRcEEZbitX+dpZRpuCUUT1vsYblvuguCXpH4CiLPqphXjDYUVWrabgW4A255/MeDtF0s1BQBnhRZY1ZRppgD2BiqZhq7bwaPsag7o4Qt63GwAbgG49RhnH/YaY8E1gmkVc8EFXIPsBo2qlPmww8I+PQgrPwTZhlgN2wIpBmj7QLgA4D7sUH/zjfdyqhFkvbmr4gRbLLALZMtzu4FhEtw5kE1SjLBJkFZANv89V69rwLgh/yDuwdrZ+gA/z7egGoE2fk4NeMPP8n0yEfAt/97AN56n9S9Dpgo/EY/QPgv08AfhC/b1wvv7++4UUp17S+VRZasVoG2efi5fM6sN38Foq1NItXJpTh81nTZffGHfAvkoq0vRBABuK2G4KeD2mr4tX9Nvc7DcfiYB3BbKcAPgBoYbADcBz5BOulyllWi4aYXSXDCBgJsw3CyltFnAGdXGaifPerMKp7nAgtN3u3dsN890A+jGDWw3AHFgvEmFU9N3I9sNunEV200bEqDb4b12DUf08AU97jMAtwDceoyzD3ONvawGD5INBE1VQDXEeiCLoU0xooWdhs82bZ7MbnBMhZbVMMhyMLCOfxMH1qSnth0dgdWHGfpvvtFeTjWCrDd3VZzAWWAUyOaANc7xAqQZuIbvS363z4X9Dvv7v7c+Qn7ekm7qOyovsHDetvm/BdgIpk0dsDaz7zMAbZOJgG3500A4D8zJOQdYcAG+xaMz1gI9/EH4grG98T722wTbmLKvxQvIaoNOG1JIqdEmINtS00f1O0A3q0YKZtsQq41Am2m0jdJmO8TMBrjdE3BbKcMNum1MKQXg9gs03KxwAvadQYvNNgHc5gvdALhRw+0VRRNUw00KJmB7M+DGm7NiC5mFhhRTqzoKlhpAs3ts0HVDMQVULbW0Ug+6Pf+S7oT5Zkw4pJniGByb2W5bUkwjvfSQkXbxfXv4gh43GYBbAG49xtm7vsbOgMsBbC2jAce17AX+jOCLgVbLauB5qO2jl9gutLozfchShXzQxcBpkM3g2A4MqDIA59hzEVi96yF/lpvr5VQjyDpL9324kw5rANU6awDCMsDWgGtINwKoJmlH+O5+lu8E3hogjsBc6x/IcqPem/gF65W2CIKfuz1brQLSDFgD2EagTb7bz/gE6Fb9vQHksl8ZAb7F4syHe4R23nAPfxC+4OOMuUGwzcCwnEIKoG29yOmhANUArv0wkE0+qdnGKqSrRdL00aVUHdUUUrKXWYLhDHZer4Wt5gG3L5ZS+htAt7ky3ADCffYMt9Uq3bkKpVqllBVKrWgCwDcAbmS4AaA7GeC2BXjzVU1ZzZRst6zrZumlANo+fU3p+WtKn5BmqgUWlO32bJVQTdtNzjug6xag2xkG5XlO2cMXnKfl9VkDcAvArcc4e5fX2BpwNWwDD5h5QE1YCw17wbMchOEwkGKUz9ey3czKbFel2ePErxFsDaYNkbnQsBcksGp+59kPrdaPMCl2gG8RWL3Lx+HNN9XLqUaQ9eau+rAn2Dbnc9GDTLOWlUZQbW4AG36eY1uqzo98N5Ct/ST4RkDO+4gKdPOpqm6hB18927llL+cFFjfPA2DL4BpBtckk3duGv218n07LMe54+g4Ce6ITt6foQviID/uI5Rvv4Q/CF7z/cTY8Z1vKvui2YXEDQJtjtQmbbW5A24sD3FS3TQsjzBOYcADbfPXRUnF0RLXRt5jfAW6Pa6SULhMAt69IKV28SKVSMtwIuKFwwpSAm6SULoXFpgw3gG3QcLNtTsDNKpSeHHAbAt6YajqzwgpO2w1sN2GzNaCbAW/CdpM0UwPdkGaaU0yh64bN0lr9QlQAb28ZhV2O7eELetxIAG4BuPUYZ+/mGocGXBIQNUyFirkwwGrwf+d3phRtsBqadKLW0C27zTMbNgItA9UYbHn2QhV8cT/HgPDnyoGVE9rOQV/TwAis3s2j8eYb6eVUI8h6c1d9uBOMYrM1CyhkrwmAtkQwt0qvBrJtfC6X+W9+P4JxGXTzqadO582zp70OqO+oDV/g2cqmyUZwzANuGVibTtMDgDb3ib89bPk9j8Mn/QfTUP2Cj2/Xhv+KYOjDPWs5DGcVXC7gWepyXtBzf5f3iyPGSviC9z28doJtmEuTgW0A0ITZpmmiYLL9WCrQRnab6rVZGilYbS3YhnILWVP5JCptuztnvZaKo/frdVLAbZEBN1Qq/X3+M/1qKaUA3J5Nww0ppcJwA9hmKaUokLAUDTctmADwbf2q+m2aUipLSWceLK3GW1PN1KeYZtANDDdu39LdJ6SYWpopgLeqoAKLKZDtprcTum5n7tYTnL5XbHCCpu48RQBuAbide4zd/PnHaPS0LDZJEXJsBgZM21gM+feO8dCmGJEN14pqM7VU3OFAZToGNJ7ZwHRRfPp0IfzsAyR+R5DVMhrIcmiZEHJOA+PGBlbHvjDf/OCKG8gW6OVUI8iKQTfWAvuANq/HxrRQP8e/GpAmn7a9bPkECMd9yHjjuciQ84xoarf5Cqa+eIK4A7vRNqXU+wTqrclCScNy5tzuwTMB2Axkw+ej/dx++v0I0tFnyGKOXS8zpHdogh4Dpozt49jvOi3Qwx+EL7jOvj9Fq4aKI7ASqbDaZFNWGwojMH1UU0hf0vcMtr1YRVIF20Tfbb1wrDZlyZ0xeXTYHADckgFuK1QqBeC2EA03AG1kuOFnAm6Pq4Uw3CYrBds0ndQYbqLfZlVKRb8NDLelFk1Y7SvNdooey1C7MdEc220Gxpux3cBcQ7EEsN0ktRTbN90+f5M005rtBqbbY0pIU41iCqfsqG7n6uELetxMAG4BuPUYZzd5jb0po00lOa1uZFo8Lk0IaUMto0FYDMZ6qL673/lgyzPdhgorZHe4pWiCT+Npq89V+jwAyxy4JoHWAINhiOnAfT0wx8DK6wRFyulNPg5nb3QvpxpB1tm78v4HB6wAACAASURBVOYvMAZoI+uYCyOY5zmXE2h7WYA1sZTtJz4Xi/zJ3xOA4zE8zxhW2y5mW8tHyKBbIy8gvmEX281ptnl/QEANQFveZrP0xJ/ddw/M4bv3EdSCI0s6GG83//ic5AZ6+IPwBSfpqqs7yRDYxiqhWa9tjfdyTQ2VgggV0KaAGwsk+CqkotcmOm2r1C19dMjCBrihUilSRZ9XmlKKIgm/LsFwexHg7eviRQG35UL2m62WaQJ2G2JfAm5SMAGbMdxQpRQFE8hwg4Zb73+S/mlFD6DDNp0paIY0Uei0YROm2xdjuRngZuDbHZhvou1mKaZgu+HYAN169+Sbr9fDF7y5kSNOEIBbAG4jhsnH2mVMsOU1ejyTrQXXfDC18Z2gWwvIMQXJ0odGgW0jiyYIy+2AVCIGR9tYDT7oAgiX92NQZZ8+TdVXs4vg6mM9W7vutpdTjSArxtw2C+ya+9sCCF57zbPXBFwzYE0+B74TeMNx2D/7Dbdgk+d9kyTwcgJop9eLI7jmi+ds3IvT1dzQdGsqVvvCOWS9eSazpJLaYoxntgFsewLQxs3/DCCuAeFa8M2nnIZv+NjPaQ9/EL7g/Y2xMWAbGGqvqC4qzDZNGxVW2wJAW0klFb225Vz2g8YbCyMI2NYzfXQL4IY5EkUTHjLghkqlYLgRcPspjDcAbqhUWgFuFcPNVSiVlFKtULoCuw0ppZcA3OSemWZqbDeAbgK8PWq6qC+mAIANDLdPv+rn51+N6WYppg8A3h5dBVOmmHIpKtJLr3U26OELetx7AG4BuPUYZzdxjYOCLS9+3aQNEVgjo8GzG4ZYDRTP9sLZGwLZjV5PdvZ0+pZKOsRq8MHVENPNs8/aanQ5lcilELVpRMJomM2E5eC/MxDzGj85pcilLzHVlYUW2sES6UQ38fi8uZG9nGoEWW/uqnd5gsFAzeZXFq/xiytDINsPA9fwKdt8Lp8V6GYgW04zdRpvg/O+Vaz2gJ9PHW0127wPaFNKLYTRUMYx3Ty45SuLTiYTYb+Jtluj8SlyAwN+QfyAAWvPs1nK2/19esbf+Gk+g76jZUbvY7yFX3iXj2G+qR7+IHzB+xpD+8E2sJCV2QbWGiuQAmSTbQGwTQE3r9eGY5ZWHOGirDbfXWsAROs0W6/S42olKaWflwDc5ppSunhJv85fpIjCl8Wr/P1xucgMNwBpNcPNFU1AAQWpUAr9tksCbnbDg2w3pJgivfRZU0wrphtANwPePn1T4A1sN+yLY8CUA3AH5pyw6AJ0u+aZoIcv6HH/AbgF4NZjnF31NUYBbY0mW5U6ZAHUBrOBTAcXcBFwk3RSA+o2hLGN0cBiC1UKaVOJLr8wmoXbe8kTlQ+w+N1YDT6diNpuGXgzPTav4ZZZbZNJAdoswCKzAUGWD7wq8K1JKWLFU2oJBfB21Y/L2RrXy6lGkHW2LrzJE+8C2jyTOeuqtfO9gWvf+WkgG38G2AbQzbPavJxApdPmiiL4ed8z2iqwDRZ37OYMtg0wnr04tNd0Q7AhgFsDwvkCO16GYBfjzTOeN0C3+/v0aTZLnwC44RNgnH33CzVZmmCkxlsAbzf52O1tdA9/EL5gbzfc1A5+LqemGtlokgpqYBv12lSrrTDbyG5j8QTou4HZVqqQSmKq/Hfxfw5wexDAbZk+r5Th9s0YbqhWipRSpJo+L+fpaYmU0oWklCakk0KjTSqUztNSNNxerGDCXLTdRL8NBRPWF0gp3TCwsd0mYLtNNTUUwBmYbpJeCl036LkZ000AtwK8FdDNiilUFUwb0O2IAiwXHw/vuAE9fEEP8wXgFoBbj3F2tdc4hNVAJpoXvQaLLacNkdXgWA4+pYh6PtRzG9JoYxrRvmqku1gNQ8ZmQJWDqz06Pi2jgRVLhxhvHlhDkEVGQ/udAZjo/cxQ8U7Ft1mYYUw6UQRXV/sovblhvZxqBFlv7qp3cYJtCy0e6PLFbpj+ifmfrLXv83kCsDb0SZYbfEC10GL6nl7vk3pwwqSzLRfDyalLwNY00GOBnCE229jOKWv6JZVmQ+fNQDhfcCcz3lhgwaqQtoUVqOvm/QB8w2cAbwa++e8A35iS2rKi6Y8oh+DbzvsN3zC2529jvx7+IHzBbYyFMa0cAtvwO4BlBNtehNmm2mzQaNMU0p+O3fYqxROg6wYWHI7D8SWF9CqgNjVHBtzW6WG9TE8A3IzhJoCbMNw0pRQgnABuq2W6X0LDbWGAmxVMkAqlKJig21oYblYwAeBcU4xtTH+cZx9XyXQDdLNiCsJ0syIKXwC4/ZbZblnXTSqY7mG6Beh2ni484qw9fMERzTr4kADcAnA7eNC8hwMOZTUw/Ydpogy4cuoQgi6fQuSCspbV5lNHWWiBgRZYbfuqz7XBlmc15GCM5a7xC3Mco1gNQ6w3H1iR8WZBFgMjn1JaBViezSCMBgfITWcCvJH9lquj3k3SZHKXJkn15iK4eg9P3P576OVUI8ja3xfvfY9t87+vOsp5mkAbF084z/+9WKS/AbjN59WnB9rEX1hVUhZD4ELLEMhGXba8oGKMZj+v9+qbbeAbZQm2sd6qRRlXUMGnln42ptuX+3sB4FrgDfsCfCNjLi/KOP3RId8QoFuv0XH+6/TwB+ELzt+PPa4wDmzTKqPUa/vb9NqKbtuLgm1LVCIFs20laaRXk0I6ZMg1UkoBuK0McJtLSikAN7DbyHD7ZUENt4UAblPTZssVSgGw/XRFE1ChFAw3gG1XBbiZEXyK6RQFFRzTDWAaUkifjen25beUsAnw9i0Ng26oYGoFGny8FKBbj8d37zV6+IK9jTjBDgG4BeB2gmF0O6fYxWrQ1bB1Aug1X6815dNVmGNqEAIsBFWe1eCBN4JxHmjzKUR7xbCN0eB12nLA1aQKHUpsH8VqaAS0q8DKaa9Rjy1XrrPgKgtnT6eSMiSpQ57ZcI90IrAcmFaE4ErBN7DecD7PdsP1wcFogbcIrm7nuRvT0l5ONYKsMb3xPvcZAtpwpxloM+kApvszDZR6bATZ/n59FZDNb0wh9fN/nvetgik04IakAjxjOVecvsIuGEw9dSDYkM5bm2ZK4I1AGz4FeHt4SADiPPgGvTdWPcV5WLihLbzjTRV+4QoHzhFN6uEPwhcc0TFXdsjmnK4sYU0DLZptuTjC4iX9vXxJfy+M2UbNNtFtWwjYlpltSc91Rby22voGuKFwAlJKPxnDDbptYLj9Robb4lWKJjytFHCbLObCcFMNN1YoLSmlq1erUApgDgUTrobhVs30SiaQFFMUUwDoZhVMCbpJeumvBXATxtuvNej2AKbbg2q63SFVNecDacwRoNvFn/gevqDHTQbgFoBbj3F2FdcYw2oAGIaUzyFWgwBsDLIIuFlKkYhjW3qpAG0LVEDS81SMNuqzNUUQWo0e6vIcCqi91dAbrAZjmHmdt6rIAphuYL1ZaigrleY0U4BtDniTIOtBA6wvD57doKAc2HE4VhkNUxPrnhSB7wG+WwRYb+316zi+l1ONIOs6+rt3K3bN/7LQYossmK+px8mFFQJrf83nCRsAN/k0n+D12rjQMsRoo1SAzPd7Ct70ts+h12t9BStg+wqnBMikqqlju2Gep54bgTfxCQa8kfnG1FPRBDXfkIG3YLsd2mU3tX8PfxC+4KaGxEZjt4FtSAFdrLFwrtVIVbNN9drAbKvBtpf0c6nsNxRH8Gmk1IG7Wiut12nqGG6fVgvRa8sMt/lL+rZ4kZRSAdyWZLgZ4Ab9NmyWSpo/PcPtagE3QcMc6GZMN4Bn0HTzoJsAbb+n9AuZbga6If10ML00QLdrGvM9fEGP+w3ALQC3HuPsotfYmz7ashoMOMusBsdkYJA1FGgx3dRrtOX0oQGgra00ByP1Btj2dcw+AK7SenNaPhl4c8UUEGARcPvl4T7p9iCfBN/Aenua3me2GwK26Z0Cb/hvG9tNF6KGkk/33WH8/Vos0MupRpB1LT3erx2bKUeqhyYAmM3/XjZgA2h7fU1/Gsj2VwO2kd3c6rRRo83rst06yLarxwYrnVp10yHgjdIDHnjThZgHW5CxT2q+uQILov1pjLdgu/V7jnpeqYc/CF/Qs0dPe63tYBsWT5ZS7ABabADTkEaqYNvP9H3xUxhuUpF05cE2MNvAilPNtivmtRVDGuAGhhv02RRwW4huG9JJwXITwI0Mt+UiPSxQNGGe7oTdtkhrFEwQDbcXBd5eoeFmDDdJKRWhg9N23knPRl03K6YwQzEFFFKgppsVUmBq6ZffjfG2BXQDW47ppdbOYLqdtMMOPlkPX3Bwo444IAC3ANyOGDa3c8jRrAbT5yGTgUGWZzW0otgSsCEddYlqSFhh25I+dEFdnrf23BCrodXyEcbbZCIsNaYTIS1IUonuZwKuYfuK7fFBN4Bvjw85negZKabTmRZVEMANwNskTe6C7fbWPrzW43s51QiyrnUEnL5dY+d/zNtgJXNOx4KKsNkMaAPY5gE3/H1j/h+Y+3MBhhue8w/tFe8jWOl0I9W0YbuxaqmklzrATRZk3O/wd1Y29dqfPL8H/Xy7YzHm0F68/P49/EH4gsv387Et2FhEwQJKWtm7NzJMFga2OWbb8mdmt/1YqGabMtuYRopFmBsB22A4AG5pne5X6/S41pTSLysCbgq6/ToAuE0XANyM3caU0gpwm0uFUtVwu3bAjaiYabChmALSQ6V6qQPdPn/T9NJfALgRdPtN00vBdAMrDvsjNVXSS6Ny6bHP5qmP6+ELTt3mofMF4BaAW49xdpFrDAVblVaPSx8FO80z2nywxe+e3dbqtDF9aAho8+mi4iMvYo3TX3Qb+MbgB58U0AZw9jSDphtYbgq6fX3U7dvjg2wA3sB2+3z/IFXsnsF0A+g2mabZ3UxAPAJvu9huEVydvq97nLGXU40gq0dvXv4aO+f/9VoCM8zbkj6K+d+YzH7u/6MB3ITZbHICvvqorzjdVhqlPtvlLdK/BV7zzS/MZP3PgaIKOcVU2M+6fbVPMuAEeNuQIIB/UBZ0FFTo39envmIPfxC+4NS91ud8Q0USAJRJRdIVFr6RRqrVSCWF1NhtYLj9vfyZfiwLs43VSK+yEukec2J+na5TAsPtcb3KDDcUTvjNWG5ILwXDDRVMn5bzdL9cSNEEAG5rgG1gt4HZRsANVUolpXTeFE24gciFIJmAbk7T7emzFlL4ZHpuBN3wmTXdPqf0gOqljynNUERhWoFuwXLr82wPXaWHL+hxdwG4BeDWY5x1vcY+rTYwz7wo9iGsBmr1gA0h1ee2sRqM0ZDFsLtaoP/FCL5JsJOgO6qBD4ofzCYA3lCNdJKe76dSLOHzwyx9xfZkgNuTgm5MMwXoBsDteXafHiezdG/b7A7gW8t2i0qm/Xv89Ffs5VQjyDp9313bGduADO2jfpoUxXE6nUwfJdBGkO2Pl5eE78Jyc3ptXGzJjGbIBTjJAJnzqc92bYa5UHv2AW9e342FdgCqEXAj6Pb18VF/5yqbUt8NMgZMXSXoBoad/xeLMRcaAEdctoc/CF9wRMdc+JBtqaQCtkkaKd7N55IuirRRBdle0l/4XCjYhhRTMtuQenorYJu+Z+v7LhcVFHADw00LJ4Dh9stykX5dguH2KumlAOCo4SYppbZJwQRhuBng9vMlrVGxdP6aEtJNrZppWrNwwtoKKPDzwoNhGJ1RoCyDbmC6PacE0E2KKHwzhhs03f6h6aVffk13qGqKfR6fNSUVgJ0UZBCetlk+iihcosd7+IIe9xWAWwBuPcZZt2scxGoAU8HYCttYDUwlZUVSsBrAhmAxhCGdHq/N1u3Gr+hCrZYPWAcIhB6mk/Q0U9Dt88M0/fI4U4abgG6aXvrLowZZANw+zxR0e8Q2uU8PE7DdwHQD6FbSTMl2G4LdIsC6ooGxpym9nGoEWbczJo5p6XCqETJjNN2IYFu10PL6KuCabAa05TRSq0gKX0FWm5//WXCBmnBo8w1wAY4x7ZuP2Qa85UrXk4kUzZGiCgaqgdXmATeAbp7xxqqmkC3I2m47CiqET3hzN3Y5QQ9/EL6gS1ee9CL1/K46nCySIGCb6LYVzTYCbQTeUDwB+5DZppptqth2jfO2qhcb0Aa5MmgZ4/9N13iaFHB7SmsB3D4DdFsu0rflPP26nAvghkIK0Hd7FA23pWi4TVAsAWmlANjAant5EZYbATcw3BIAN2zrZalWKuCbAXBSvRTg25V5Peg5C+gGPTemlwJ0+2Kg229aQOHLPzTFlEw3sOCwj69cKkw3V0QhtKJP+jyPOVkPXzCmHW/dJwC3ANzeOoau5vhtYJsERDtYDQys8MmAi3o9LI7gU0hZdbRlNcBpX5nbuWjfKPCmbDeAbgDcHmd36ckAty8Gun17UuBNwTbV8JEgavogDLfn6UN6mjwI8EbQTYA3gG5SyXRSvYC0pRMiwLroMBh98V5ONYKs0V1yUzvu02vbxmqTed9Atv+1T/zsiyPI/M+FFqs8HUDb8cOjBd6yxhsWZkz7k0UVRNetAd2+GehG4O3zw4NUPRW2mxVUAIgXKabH99Glj+zhD8IXXLqXD7t+C7bh52XC+70WSQCzDamkwmwzvTYAbthQNIGppDXYdn2abR5kmxjIhudBgTZ935UsknSXpuku3aeUHgVwW6VP61VmuQF0A7sNANyzAG5LSSkFw01TSrEBcAPL7UVBt9cX+Z0AbtiWi5RW2FYprQC8cSPw5sA3AnCHdet59pb0UhZSQHrpo1YkFdANLDfouRFwU6bbHTTeALo9Ir30yVJLUUSBoJtx3QJ0O0+fbTlrD1/Q44YCcAvArcc4O/s1trEaVo7VIFo9xmoTUewBVgNTiPA36vXsYjXIypilD539Jm/wAppemtJU0krv0oMAbpP06WGSALh9eVSmm2wPmmpKxkIFuDnQ7UnYbgq+bbDdbNUvQLfbGyy9nGoEWbc3Nva1eJ9eJ8E2gGZgK7fzP4A2brIAg31eEbhpIQWRDyDQZumj1AONRZZ9vbP979vY0MqIniYW2wHbjfptANkAuBF0wycYcFyoEW03st0Auk1QbMe03ZqmxGLM8X137iN7+IPwBefuxdOdf/gdX3Xb5qLbphVJAax9XyrIptsPAeDwexRJeF3OBZy7tmqkbbooWWwKrtkclriIoAXEALaJVnK6S49gua3X6Xm9Vpbbapm+ShEFsNuWUsX0gYDbEoDbMq0XqtUGHTcB2wC6oUqppJQa6LaYK+BG4A2fKKYgIJwH3/AdbDcrsnANrDeCblNouj2k9GCgm+i5WWop2G1fAbgRdPtmoBv03Ai6hZ7b6Z7kw8/Uwxcc3qrDjwjALQC3w0fNFR0xhtVAYWwETqw+t43VwECLVej2sRqukYJ+Rd1jem4GuE2TMdyQVjpJnx8n6TOAt0dNMcUGfTdsSCV9EnbbfXrCNnm07w/pKYNvSDG9F3041XabWmCFVxQqXRRrRHB1TSNjsy29nGoEWdc9Dg5t3S6wjSmkebHFqo9i/vcgm3wH0PbykvXaWlYzzkVWc2i0HdpLu/evNImy9qey3XKK6QwLMqrf9gsANwe8EXxjhVMAdGDICdvNtN0CdDttn537bD38QfiCc/fi6c4/lEpadNsUbIM2GwsjAGhjOun3pRZQoG4bjsN2DWmkHmhTDeQWYCvFwlg0TLI6TMt4BoYbMkjSnQBu2MBy+7QC020pYBtSTVHF9GG1SrMlUkoX6W4JwK0UTliD2SZgm34K4LbAJ1hu3JBi2vwsAJwH35aWckrm24WXpITlxvRSgG6oXPrJUktZRAFMt39aBVMw3b5ZaumzMuOkcmmklp7uaT7sTD18wWEtOm7vANwCcDtu5FzBUYewGliBDoCaTx/aYDWgCt18HqyGE/Uv2G3YpHDCjIDbnQBuYLl9fryTz0/3qu2GdFOwEyRYmiBgIuAGoA0AHIA3aLv5NFOw3aZpJmmmVlDBaVy0txLA24k698Sn6eVUI8g6ccdd8HS7ZAR8FdK82GKsZs77/x1gtnH+B7M5s9qQuiRaQcFoPmd3E3ijDAGrmXq2m6SYWuVSYbs9PaVfHeMNv/NsN6aYapXrYLqds/9Oee4e/iB8wSl77HznGkwllSIJYLehIinANiuSYOy2Pxc/BHwDu+3H6lXSTbEvCitIkQRRH7vckvkm0KYsNg+q6XcWCsM77iTrF1PHGO+8YLg9COiW0tM6qZ4b2G6rVXpGBdPVKj2sV2kGwG21THfYBHArLDdJIyXQJgw3TS1NAN0Assln+91+BiBHIE7YcMZ829B7O98Y2X5m5OQiEAHLDZpuBrplPTemlv5DmW5IM5XKpQDdkFqKIgoPeiyAOwB4LKMQqaVdOrSHL+hxIwG4BeDWY5yd/BrHshoAtiHYYqBFzTYpmmBAG1NIkYZUsRpYefTkd/M+T1jSSVO6n2o6qWq43aXnBwBt+gnw7fkef4PGm6YSQe8NlUmRNirA24SAm4JtBN422G54OZmA6VZ0LqKYwm2Mr15ONYKs2xgP+1rZ+gAJoAwYw7wNsAzVpJEWCsYyNTox9//358/sA+APqNnZLrbI/G9AW2h07uuR0/zdV7xGAMrKo8J2M5026LUBVEMqKZluAN1+fXrKqaZafOdetN1wHPxKgG6n6aMeZ+nhD8IX9OjJt11jc563IgnQZV4vJJUUzDbqtjGNtFQlVWab6LatLJX0wtw2arQpo60G2nTRWN9jmbnBLI6czZH/BgBONwHdZIOeW5IUU91WUlQB23S9StPVKt3JtkxrgG7GdAOYRt02ZbZZaqmAbC/yc/6c42fb5G8vDSDn01CN8QYNOCmwcAmQ04Nu0HN7aPTcUESBgJsy3UTP7ZPXc3swLTeAbgaXBuD2tod75NE9fMHIprxptwDcAnB70wC6xMH7iiNIoLVcCkvNa/UcxWpY2UpY6LQd1NUsmDCFfhvAtmky/TYAbAa0CdimAByAOAByMwHaLMi6QzrQNBdKQKVSAGwecIPO29P00dJOVdsNQB1fWkoaUavqpmXV49/1WKCXU40g63r6/NiWbAXbJAhbJ8gIiF5nk0IqYNvLS/rPz5+VZhsWW7AvJATgO3A8i+0QyLtEmHCsfd7DcdvYbj7FVIopWAEFAm7yaYw3arsBdANrWkA3S1nVYLf8C39wXaOmhz8IX3BdfT7Umm2ppGCrAUQrRRJeRK+NgJuw26DbtlSwDeCcr0h6iTun1AkLIDAtFEw2BdcmArTd383k3RfvsvfyHmw/3xXd4gLI4di7NEsKus3uULU0CfAmQFtap9lat4ltd2CeSRGElbDR1suFbKhICl03SRG1dFIB37jNfyq49orPnym9Amz70fwM8A2bseJy0QVf6dSqm3btBLDcrIgCUkRZRAGg2iew3FCtFKDbP03TDaAbWG4A3aDn9mhFFEzPLVhu3Xqvhy/ocTMBuAXg1mOcnewa+1KIyGoA2IYgiqwGYbUZq4HstrGshgi0Du8+rU6axPnPjN0GYI3sNoJuT/eaZop0U7DgUFwB6aea+sPVO33hELab6Lkp6PbJ0ks/zTTNVCuZPggjTkE3fYHBeVhCPYopHN6XvY7o5VQjyOrVo+e5zk6wDcy21aqAbS6FlEAbwDbxAdBsQ3EcK44gKaTGagazjUURYv4/Tz+OOauvZspKptBkY4optNrAYgOwhlRSMNx+e3xMv/k008dHKbiA/QJ0G2P169inhz8IX3Adfb2tFZuFEpRxjLRQgGgvq9es20ag7c/Fz/Q3CiVIVVJLJXVFEqDc1vtfSR+16qIudbSw2BRUexCwTd93sfE7gTfPfKOEisyNeF+WqqUpzdw2BbMNxcsAtgEkWq+TAG5gmhnotkbxA6SBGvgmgJtsliqaU0qRZmqAG0C3V4Bttr3wu/1ewDljxRHEY7VTn2raszMQmIimG1JL7zVdFGmjz1+tailANwBuBN1+s9TSL7ovmHFILb2LqqV9u60wCiWWQ3w4sbjOfkZ7vM/o2b6x1wrALQC3sWPl4vttBdsQJK3XkkKUq5A2gVabRuTBNhZGwPHBanh7N2d228S021AsAWDbzDHbHhR8e5op8202VWBONd/4Waj2eCnBCwcYbNR1ewbwNnsU4I3gG1JN8Xew4aSK6d00a2IE6Pb2vj3nGXoEWGh/BFnn7MXznnuXD/CVSD2z2QNtGWyzNNJcHGexSDgeW2i1nbcPjzm7yhNosIrgklVMwXZDVVKCbiieAHYbADfZmGZqum4A6LA/0lMlvdQqmAbT7ZheOe8xPfxB+ILz9uFbz+7newBl0F7TqqQA20oqaQHblOGGKqXfFyWVdGmA2yWKJLSsNmq0CdBmLDaAbATYHqb3Aro9Tq0omP1N0kldmmldQAFAG5JTbbE6JQXZ+LlGEbG1FhMD0CY/g+GmmqQCvK2VgYYUU60+alpsFfCm2m6q7wZgzcC1l+8ptVsG44wVR9abL7AgbenMdsuVS7HKDz03gG5fUgKb7YtnuSG19B+WWvpVgTlftRRsOeNIBzv6rU/67uN7+ILz3oGePQC3ANx6jLM3X2Mn2LZapRfParDCCNRqQ5D1H2O4iWYbWA2WQoT0IWxgNHhWgwTmb271xzwBFpEklXRSa7dVqaQPSCMFEKf7zCZayVQWn2SlQquMknqfKfeWYurTSxVsM+BtZimmBsxxtZAvJ0OgWzjL6xinvZxqBFnX0d/HtKJlPICFhsqhLdjGKtQE2/4NH+B024TZ1hTHoV6bvP6HhMAx3XPWY3KKKYJIK4AApts20O13gm72CQYcdd0y021LIYXwCWftylEn7+EPwheM6oqL7LQtlZTsNlQdBYsNqaMokPDX/Ef6cwl2mxZKQKrppXXbilZbvXgMsM2z1/A+i8wMgG36XReM/T5kwuncx+JgWghGK5sq4MZUecJB/JRFBQHa7IsEOAZ4SYopwDdLM5VPA94EgDPGzKqwdAAAIABJREFUmy+eIMDbz7QGsAZ2mwBuf6f0E59/2eff9vsfmoKatd5M402uYWy7bhFXq+f2qCmjz79IsQRJLRWGm21fTM/t+UtJLUVKKoowUMsNpgyJmrPNEz18wdka704cgFsAbj3G2ZuvsTPQcmBbFsY2kE3Ati2BFpht0OoJVsObuyefwBdKAID24CuTmmYbCiWIbhsY3cZuAzgHkK5MrHpK/8LClwzS7uXFxDTdoOX2afZkTDeAbwDekF6qLy44BkK0OEeAbqfr71OeqZdTjSDrlL3W71yHgG2UEMDc/++XlwTADZICLJDgwTYWx4kU0n59+ZYrebYbq5gOgW5guAF088AbGHC/oJCCTy8N0O0t3XG2Y3v4g/AFZ+u+N584941VEwW7DUUPXlfLJpX0R0Iaqeq3/Uh/i25bSSXVqqT9uW01CGbyKKbPRjBN32EVYOP7qgBv+b2V2m3TNBV2m0qk4D1W/nNgG9+V9f1WgTWqVFYM3hZwE9zNmG5knDHl0zHfSpopU02tkILpua3JcPsJ0A2AGz/tO/4urDcHvJFF1z3F1Om5IbX03lJLPyG1lAUUALj9y/TcfGrpU121NFhub37W952ghy/Y14ZT/D0AtwDcTjGOznqObYEWGAlktjGFyLPaRrEaUIEuCiOcrP80JVRTSZEmCn02pJPWhRI0xVS021CpG5stOrWAm4Ju+uKgKUX6sgFR2Qdhu9WFFD6D6WZppmC9aRXTAN1O1sFnPFEvpxpB1hk78UynHvQB0PKxaqQskIMFF4JtmP+5CdhGzTbHbMvFESzgCFbzmTrwxKcl2021i+BHNpluLJ7w+/Nz+ocBb6xiStAN6aU4FrpwpcBOaWww3U7ccQecroc/CF9wQId03HVXoYQXFEoQdhtANmW3keH29/Kn6LZpoYR5WqyhxYlkVPzX51+dQqrvq7IwYNpsANQItEF3+EkAN37epwekktq+LABGaRS8//I9GGw2v3icnxe5zbogzNCdexBOrOMZb5n5ht+7AguiwQatN6fvxmqlrz+M7fZdAbcfANrw+Wf5DhCOwBsYb1KMAWw3Y9NRW65HV0kaDYIP6LmhailAN7DcvpUCCt8AuP3Lqpb+VqqWRgGFHj2Ur9HDF/S4oQDcAnDrMc6OvsYYsA3V5XKgZWwGgm2sRtemEAWr4egu2XqgZ7dJoYSppo0+OWZbZrflQgmaegqQzgc3LTvbv8RMk2rviK6bvLzMciEFSS2dPSYF3sB4U6YbXmzwIgMdODLduDrobygCrNOPi7Fn7OVUI8ga2yPXsd+QDwBjIaeRWjVq+gDIB/z7x48Mtu3yAaHXdh19fEwr2iqmAM080+2rVSqFjts/np+V7fb8LLpuwnR7eFCm23Sq1UuN6UaGCNsUPuGY3nn7MT38QfiCt/fTOc5QsdsgG5CU3Qbttp+reU4lBaPtT6SSGrtNq5JCuw2anGC2rRL+6w221YvDpeiXLBDbIrG8l1oRMGW3KRDHIgnUeMvpo5IyqhkaBWzbD67tnL9EP22LfA611TLrjeCb13hDNVOrRpqLKfxIa0kt/VuBNgHcsP3hgLe/NA0VjLdW262nrpto2AB0Q7oNU0tZQAEVSw1wQ3rpL6xaygIKj1ZAYVJSSyOt9BzTQVUMQfxzFE04i51PctJwqicxY/eT7GM1oEACmG0+0JIUIgu2EHgNphCxOEKwGk7ap57dBubagy+UAJYbgDfTbsPfsA+026A9Ss22EuRsNo2VnqhVoSuHWtUJYBqrlwJ0+zx9Sp/BdDPQjcUUJL0UpdWNmh+g20mHwJtO1iPAkpdLvmS6T9HsMrYrv7f7venm4uCjLND6APwsVeqM2QZZgMoHGKvtf+gDTE7AL7igOI7ICASz+ag+uaaDWl23DdDt4SF9c6mlBN4Iun15eNDqpWC5Beh2TV3bJcgKX3BVXa7gj/llBYJQKAFVSbVQAlhrYLBBp62w277Ld/zuBwC31VzAtt6ppG0mBjXX8M5ZGG11RgYBN6SVes02PdZSR43VZnCbpHwwfXRb771pkWBQv9QYcGSgZdab6bsJ6IaNFUxV021NphsAt+8A3P6wzz+V/ZbTTF+U7caCCpnpdm6o1KeWsoDC51JAQXTcALpRzw2ppV9Tevyc0gNSS6nlBqU808cL0O3kk0qv2ODkDW9OGAy3YLide4wddf6DWA2vr6LPI+lDOwItFEcIvbajumPvQZ7dhiII9zOtSgqttueHlJ4fJun5PmXtNimUgIWlzG7L7mqv9mirjaHl0uv0UhRS+Dx7ckw3FFZ4ML0MAG4Buu3t1M479HKqEWR17tg3XM77AWqsCdhmup2DYNvPnwmAG7U7W3azFEcA2AaA9Q1ti0OvxwIId6SCKVK3BphuSC8lw43ppdB4A9NNQLfZLD2ieilAN6uGivPx35sC2Osx0021pIc/CF9wfUNig90G7bY1tNuYSloKJfy5+C7sNhZK+NEUSuiVSlrAtlLQgEw10Web3Mv7J5hsWPzFd/7sCySUKqSq1SZbTh3dnSh68jlqG/vNM9+yxpulmZLt5qqXCtvtu7Hcvv+vAm7yCdANm6WZSkGFF0tXXWoqa48Kpj61FKmiLKDwBQUUHMvtG6uWftPUU+yHKqdgx0nlU0vjDcDt5JNKD19w8kYPnDAAtwDceoyzg65xLKvBpxGR2faX6fUEq+GgLjhoZ2UZWGVSSSXVYggCtjlmG35+skIJot1m7DYw4/Sfcdi8uMSWlrTFFLAaqOmlZQWxgG7GdrMXHV1NvM/ppUW7p77wyV9gDrLqx9u5l1ONIOs2xlYFtiUUUVNmG3TXwGzzUgIA1/7HgDZ8/ufHj4QKpaxIDY03X41a2Iy3YYadrWynylFzVsNgODeHoJeZt4FuANRQobQC3UzXrdV0Q0oqQDdWQa3ExiOQ6tWV+jbACoCWQnSONKLwBV27dNTFCuBGdhsWylEoQdlt351u259zY7c57bb5emHs5T6ppC3YxndRZbYBWAPYRpBtP9gmBRFGAm2j5vtRVt+z01bWm69yCtANW5NimpluBrr9DbDtf1PiJ9hvme1mum44B87VDXSz1FJouYG59vQ5pU/ftIACWW6i5/bPdIff4W/YB/tOAbqhYqmx3MJPnGLEVefo4QtO3ugA3CxfnamEkULUY4wdfI12hYuBFlkNDLQQUGEDmwFBFgA3shqGAq1gNRzcFaMOgH+RQgnYALihUMLMUkgrwE2BOFQuZSqparcVwO0QX1W/6Nw5TbcCukHLTZhuwnZ7En03X0gBTDcJrkQbo15B7PYyM8rK73+nXk41gqzrH0tDDGcB21AoZ7FI3xeLIiVg7Ob/Cz9gDGcB215eEhdcMrvZmG23BjJxipRPX4WOoIQHKPJ0WoSzVQ+71uuR1Gnq9wx8l0Ouf6hULdwFun0D6GbppUgtle3pSX6Hv0HT7ZnppfAJVkghQLfLDIIe/iB8wWX6dttVW0bzcoDdhvTRvxbf0x+m3SbsNqfdpqmkfZTbtoFtkkJqrDbqCmMBeIjZhoVi0Ra291CAbbKg3LyPeptd7N10H/DG4gdIDfUppgK6QdPNUku//1cBt7//27DdrJKppJd60O3cy2OWWioFFMBye07p+WtKn8Fy+z0lgG25gMI/0h1+/0yWm2m5QRuHxSoOCWSu6xG8ytb08AU9bjwYbsFw6zHORl9jMIUIAtlbWA1II82AGyrRDQRa7y2FaKPEt099cZbeCJbOwGzI7LaJViYFcw1gm6aSFtANhRNQQAF/y6mklk6amW0STI4eKrKj180QTbdcSEFBN2G5edBthpce3UDzl5edCQopaJn1EMw+zP6n3LuXU40g65S9dvpzbdPuhA8AcAa22l9WjRQ6nTL///iRALixWA4WXLAPgDnPbMPizS2ASBlga8A1FcxW9o/qT+r36tOBb23veJAtf8fCIwE3Y/5lHUMD3fwi2Ol7/LRnHALdUBzhy/29pJAilRTppQDc/mnFFHJ66f19QuVSpJciNRUVUMMnnLZ/xp6thz8IXzC2N/rst8luU+02sttUuw1FEr7nYgl/L19Eu+1lqdptSwBuHaqS7gLboM32PHlMzzO8g+pCLwE3aA0XzbZSxAvvoJRL2ZY8ejGgbdORbPpRpn8izZTAW6vr9vOvtAbo9jfSSgG6/Telvwi6/a8VVfjbiim4CqZrsN3O7LmrAgoDLDcB3f6/AZbb86aWWwBuJ50weviCkzZ4y8kCcAvArcc4G3WNY1gNDLTAbEPwBVYDdH18oHWrzLZdrIaW6SDg05ZJvmIMYkfHZmDQxd/Jn0f1lu6UU0knKd1PjN3WpJJCu+3x/k42FkpAOqms4OmN5HMdcOm86xDopgK0qpuBFx0UT/hiLDcppgDATSpDaXoptDOUyq/JqsFqOKYn3nZML6caQdbb+uncR29q+GgqqQfbAKhJGqmxm8luY0VSMNvAhCazDcdfO9jmQbYWVGPaOwAgfs+p8A58IwiX9WRcZwmbzQFrTKulNt7WTzvOg3KH+olzj5n2/B50e4Cm22yWPs1mwmJD9VIB3BzoBvANKacA5FBEAaAbUksButHOvMbVBL29jdr5ej38QfiCzp2643K1hACK42hl0k3ttsJuA/im7La5FFQAuw1Fdc69rOLfOcFIUx1hSppoCqm8d8piry7wVu+c01K8iymkCuzX755XP+dsLGAxxXSdkgBvC9VkA2ONum4A3aDfJmmlBrj9/Z+a7QbdN+wPXTcw3QDg5fTSc41ZFlCYqTYbtdyE5WZabr9a1dJf/qGppc+oWAott2C5natXfGwrz0hUKT2nqd9+7nCqb7fhuc8wyGpgChFYDfO5pAeBweZZDQy4UDThf43VQL2eXInuRvR6DmE1DLEbCnRVeovgWctsYPAkn0eyGtBeqUxq7DZotwFUG9Juw+8lldS026ZvSCUdGos16AbhaxRR0BcgAd1mrFxq6aVccbTVRrws4RgPul39y865H8rO5+8RYAlQEFVKO/fs+MvVQRfe2RF0lSIJ8AFYVKGUAIE2fPoiCVhwQRXra/cB20A2KQBgQBo+qSmWP/k3BwgRZPKMLD5THsTMc74x2xCg4nf5E0Ul7GcsVrV/b33GNYJvZPzBJjMUUphOpRIpmG4A3ajnRpabZ7rh7x50o/1jEWb8c3yKPXv4g/AFp+ip05yjnqMw72yy21AgQbY5iyW8pB+rwm4D4HZ+uE35ZzpH+6yKWQJ7TRd4CbY95Z89sw1ZFXzf3MVquxlwvwXe8I4lm7HdRNdtntL8Z0ovP0SzTUE3stz+k9JfAN2wgelmxRQAurGQgrDmkFp6CCXgwLEp+jgIUiA2/byp5QaGG1luvzgtt3tULH3QY6N4woFG3797D1+wvxVv3yMYbsFwe/soOsEZDmI1GLPh/37/Ltpt21gNt8BsGwq4mDbkmQxDzAYB3VyKUZFCuxvU6xFXZcFVy2ZgUJV/TzaEA+N8YMVUUgBuYKuh6ijSRQGsDRVKYCqpAG4Gth2r3bZtuLUUf6w6CuhmorUsoiBMN1YwdUw3gm5DRRRu5sXnBM/ipU7Ry6lGkHWpHt593V0MZ4BnrEiKxRXM+wDZCLjhZ/yeFUlRVAEpqGS2nVsB5lCL+hRQzuMC7HCbTAQoQsVMgGzy3X7GJ4E3fPfgHM+lc2FhPVfpo1aAQub6BlxbAGgzkBPfYT+RZLDvBOBaf+EXdA61xbn2z6DbHfQ9UcxHQbfPvoiCpZX+yzTdwHyDphuKLIAR98TU0tBzO1c3bT1vD38QvqB7t269oE8nrdhtK2SsvFgqaQHboOX29/LnBdhtSOsH4KZz8sMdsymM2eYXdyFfIgy3kk1BsE3fM3Gm4QTSm3vn3Mp2A+i22sJ0+8O03Axw+/PfA6DbD2XIgSknTLesPHqGwWvBCbTcfMXSzyieQJYb0krBdDMtN6lY+lxYblE84eT90sMXnLzRAycMwC0Atx7jbOc1KlaDAUJkNYCthkALrAYw21AYwQdaLasBgtoornDNYNvBrAbPcICTNm0ZD8j5AM4b26cReZBtF5thF6tBXZ2uMDGdVAolCOCWTLttYvpt+jPAtnv4L1YmFZ9W+AKnlDsYBt2g56ZMNxZQ+DIl001XIJFeCnDu/m4mL1Gh59Z/WujlVCPI6t+3Y644tOhC3TYplDOfC7PN+4CcSurkBOAzUJUagBEApWsC21qgjQspBNEADCGNcWbpjPiet+lU2VoNAEfwjcCb13fzdm8XXITF5sA0AdcArAGsNKANn37Lf3PAnGfHeX8zps/PvY8H3e4Jus1mCZVLUSgB2m1kuXnQ7dvTY/rl/iF9useCjfqEVs/t5gLicxv7xOfv4Q/CF5y40448XR0DYB7SdNKs3bb8mf6a/0h/LH6kP6Qy6Q8B274vXtPL6lW023qw2/h+CWbbVNJIp5JFoXrBqteGFFJfpAvvnWC34f0S0iWZ2bYlhfTm55UKeAPLDUEDmW5WTEGYbt+N6QbQDamlAN3+nRJAN3xHyilYcEwvBeiGFFWAdzjfuf5llhsrln5J6TMqlqJ4wj+V4VZpuX1VJpyw3O6V5RbFE07aOz18wUkbvOVkAbgF4NZjnO1d1cIOmJdZkZRFEgRse30V9gIEsQm2iUD2jx8SgN0iqwETSJUy5JgM+P0Qo8EzHsiEAPgmwJsTzx4C3ARsM/tmloIFWJnRwIBrD6tB2QxrBdyM3YZ00bYyKQolPM20MqmAbQa4bVYDPe0QrF+KEKBiBdLo/rL6iBeiZ9F0w6aitvVLEV6m1K4+kWi7Tt5p7+Bjnq2XU40g6/rG19CiC4AeAGe5SMLrq/qA79/FD/wfK5ZQMZwJthmQlDUqL3zLPsUx67E51hpSHgmsgYmVNzAo+LOlRnoQjn6iTTVlWqlPKaV/5cKLZ66RySbg2hK6SeUTfSCb9Uf+u+1DJlxe5PISBRe2uywMmW+kX31EaqmBbj619F+fntO/nj8JAKdFFB7Sl/sHYbk9Tgur0Kss3XxwfAX9s60JPfxB+ILrGABtOinAM9Vum0tBBC2UoGAbPgVwW0C7DYDbIi3Wi7Nrt7WyJQDbRCdYZEtUq02Btuf8/XnyUBZzJzNJQZXiCO8VbONwGkwxbZhuBrqtf/6V0vc/asAtg27/1UIKBN2kcuni/HpuAM0m1HL7nNKnryl9gZYbALd/pfTr/y8stztouwGMo5Yb0koR6Bhz0USqr+Mhu+FW9PAFPcwTgFsAbj3G2V7AjSvjWHVvK5IKq8HSSBlkQbsNgRbAOIByLavhnKTjQw02itVgARcZDAyqqD/Tshp8WpEXz2YqEQFMBpwMsshqyGwGz2SwFKxtrAamFan+GwC3tei3AUwD4AY2W65Oeq8/P0AKYeoqk56oUMK+PqD8rARZGyuR+mKkgBtejvCS9CQMODDhQs9tn3XP8/deTjWCrPP037Fn3ZZKCpCHqaTQ52SRBPgAgm7wC1x08UUSRDj7CiqSDs39eTEFYJqBaACBAKzhk5sCPfoz/0bwzfsHsq8y85mLLw11uJUTyL7A0kU92EaQDUUn8mYVX/kz9pGiFAbGEbRjGq+Kl5dCDceOj1Mcp3qjusgF26GIwud7LaIgLLenp/TPT58SWG7/+gTQ7Sn99vgkf4eeG1huDwDdcrCsrQrA7RS9M3yOHv4gfMH5+u+QM7MfUF1UFoDXqEwKwO01aWXSn+mPBYolULvtZy6WMAfYtjp/ZVKv26ZyJcyc4CKuFebK75PInLgXBhzAOSziUiN4KIn03c0lu0A3MNVYSOHlu1UuRRGF/6T05/8oyw2fZLoJ6PbdFVEA0+2MUR5ZbgDQRMsNLDcAbmC5WbXSluWGIgtguSEdFYERWG6nTN855IF6Z/v28AU9TBaAWwBuPcbZ4DV2sRogev3X66sUSfBgG1OI8DukmUo1uhtnNTDokmBqgNHAv1epRcaCA7PBpxJl3R5XidSnkgqrwZhsDLAIsCGAYvA0xGrgftDXWIHSLYDbWgohKMMtJbDaUJVUUkkBts0UbJtN1AdB841VSTVgOd/wkxckam3cIbit9dwIuHmmm1Qund6nB7wc4SUJZ6AIqjU1nOh5+qyXU40g6zz9d+xZt6WSQocNIBoZztBpA9j2f4zhhkUXMJ+56ALwB/MW0+XPKK2891Y5rfnqotRi8yCbB9egLwaQDRuqZPJn2cfAN+8LPAvaywx4kI/tYGgyCLo5rTayCj3ghn6AVAM+sbAFEFQ2A0QFgAMYRwYcGdKu4MI1aLwRdBPdpelEbAwwDSy3354eEwonAGwj0+3356f07eFR0k/BiHvwqaWO+Rz+YO/jcNQOPfxB+IKjuuakB7XsNrxfgt2m6aQvArj9Iemk36tiCcpum6e5VCYFVHe+Gd9nTeSCXKYNrBkTunhLfeCqIqkD21RzefOl993OIaNANxRR+NtAt/8a2GaAWwbd/pD00/T6w4Fu50wttWpwouX2ZMUTwHKDlpullWaW2+8pffqmoNxDFE846eTQxFwSi0WV0nOY+HTnDKd6Olue6kz7WA3/j703YW/bWNZ1i/MgyXOctfa9//+X3XN24ji2ZUmcQJD3eau6gCZFSgAFwE7cXA+XZKmBUOwmCvX1N3gaHb5tKiNdLLTZUikpiaRBSvpvYzV4YxUzG2Ig7oDpdsbLTVEsT2KMDbJD8lzMRIjBNm9Yz7EaTFaEEbnf4Oyk19/LoL9XwG082ivINtXwBAPh8G6LwTYD2OyGo02wzddpsSspGNxaiAJ+GrPhWFltJehmN0uw3Hiye2m7kgCa6uh2sPT/tTdITX3ALzhPFw0WLyvVgwsmp6VDzvl3cg3yTRdnOKuMlDoQADeVksJw3mxkGcA2Z1e113o9/0bEvmEu/TeQx2SjAGlc5x1YA/jxJ8COfj+CPWEAXFwLXHp6bC9w4OcZNgiO27pTfp4OTsby0lhS6rXAATYANxLD+cr86L/DzxyAi+Wnft4CBP2BrEObF0J7zAdvMuzLfDiSV5ORvJlO5P0UwG1qoFshLZ3IzZiG2qSlZnjOTf9hRUj14PnPRd0RXdSDVAvqzkrz4w/DEghqwYd5K6vdJoQlHLLbkJMSooDcdLPPLBhHANzae8QbtyggYK1xn1gGcR1alGhIAhu3+LYFZtspGemvct2I63yZXkqQAumlGwPSNLkUaSl+bn+LfIfpFthuynT7HqSlUYgCG/+h12l89gk/QFo6guU2F5ndBFnpe/Nwe2NebiorBYjj97DhCFsAqEuy0sampIta0NiLfeJEieGWGG5drLNH/41TrAaXqHganUuI3K8nTiU99m372VkN3ODDTogBNWUznGA1aDMWSYliGVHMaojNsuN0uvjNVkZDlE6qMqLI8DoG3J5jNazzrUqIHHTbSS7S20m/v5PhcC+jYQDewlfANsC4QZ+gh31gtxngdkR0a3UNcrPEBXuoEe7cLPH+ljdLN7ozWe5OmrQ0mNxGMoDk3dPqNBX0+7Z3sVKT1e481jn7IbvBUjEBfADQANLYWPFNFwfb2HhRKekKI+1MWXDKzqXxCte7Oq+hqbEu53d/TmW0IWGMJKFc1x1QA1ybj0bKsvLv+Z2nY3p9OCUjPfBs05AXk0wee7fFDDcHm93LzdluRYDOEdNNg4siSakz2xxs432nVgO88b0CcAGMU1ZcAEE1LTacW+0IIvZ1U+99lfM44Mb7NOz3FMicDQdyPR6pX9vbmbHcPsxn8jEAbu+mM2O5jdikMWmpJcMebsL8Ko1zlfe5qTFdNFmpFjQ1W5efp5CT6r3pTpCIrtW7bSOLfFV4t8Fyu9sulPG2cHbbDu+2duE2ZcaKycndt83vH10dcXj/OJFpf2SM2J6FJPzKYJuvjNOgW26gW7ZRyeh+dSfyAOgWwhO+fxa540l6KX5ud8qGE/zftllILW0rQCGw3AhCGM3Mpw0vNwA2UkoD4IbEtAfgxu8mV8ZyGxCekGSll18VDo/sohY09VqfOk8C3BLg1sU6O/hvVGY1BEbbp8Buc982WA3ITWkAMHL+qVgNAshkiWbux+YePIVciBv90Ugbr5jR8EhGFBo1lZKGhDoauKLZ8sCEKDTheDILVkMUmkByn/qxnZASeSogzdIjVgOAm0qHtmUqVC+XXi+X/mAng8FOQbfhwJ6DgUlOqTsWlGCPLsE2/+8Z040G2EIUih3K4USuBwa43YxImJppqEIZ4z4M0tLEamj7QtFVUU1NVtszWe38x3VA/Tt3O73GFJsu67Vw3VewLXzVOhBSSQF5uE5x3I/0bTtmtfnGiG+yzCKgDYCN53X4qoBbAN28LhxvuMTppMqaO3HtL8C2J7zFCrArgF4OgHnSqG/IPApRCACay0oB1njvFXDLMgU++d7/7SCcy1G1TgfgTcMVOvZ2c7BNm+e+AW54i06HA/NyK1hullqKrPTDdCYAbm8mM2W5wYYzj8/SiyltwlT7rF8yqot6kGrBJTPT7DF+TcKmxOSkWRSWEAFuSEoDuw0wjnGkk7YLtwG24f3IvSMMZTZrRwfMthv3AtbwLUu8Z1OXsa6QME/h8vGrAvSnQTdPLl2fkJZ+NqYbwBsg3MOtCKDc2qWlBCjk7bLcVFY6MTBNwxOOZKUAbni7zd+E8ISZCN5vsOPCJlizn5hf72xd1IIu3tUEuCXArYt1dhJwO04lhdUAkIY3myeSHnj2ICFareSOXfQs0x10B9va2uN47s2JWQ2xKbOyGgKj7RSrQZkNgeGgwNs5CZEn2YWvcbPF9+YJYebNBaAVJKVOsXfQzZucgtHgwFsALZVd8gSrQf17ckuO2uRb3YnMJZd9byu9fi69/k76g1wG/Z30Bjvp9/YqOSVcwTJoD+zbnntrG/39gQcH0tKesdwA1tx/o7hx0uRSA92ekpb+qjdNjU7MiZvQxHBr6x3+uc57zG4rUklglLA9AAAgAElEQVSzTK/xsNsA12A466ZLkJK6pUAclvMjGc7uDXZ8/WejxWWjbKwoyDYm+fLwK3UAoK1gtlE78AyLUkk9GEGTraNk6gNW2xHQdkpSygrQK3EUaBAzoONwHZeDHocpxEy3GHADdKN+O/jG9y475RhnvPl5/b/VphSs2HCBrBACe3QzbADzsCfTQV/mY2O5vYLlNh3LO1hu05kCbwq4jWfyajy1xFI1QYflRop1Yrm1eUXposlKgFubM/j8uQ/lpGyeWzqpsdssnZSgBAtMsHRSfod/G+NIM21TTOqWJAq29QiwMSlpbEdyMzJ1BGn3aaO2+pzrSOSgAGZ5HklLH4K0NAQoALZ9/ysKUXA/N1hum5Ba2laAAh4EmFC7rDSEJ7wKstLXvyvTrce/r4KsVMMTkqz0+ZVQfUQXtaD6q7l8ZALcEuB2+eq54MhKrAYSSTHIXiys0VoutfHCywcw7mdlNcA6KKSjUbPlDIZjZsNTrIYDr57AmDtgNpyQEJ3LH4i9ewrT7ODtpo1qCFF4itVAw2SAW6aMEjWr5YZHAN22CrrxlD4yU0A4k5uqoLWHna3dFrVpbPvccjydMmXSUvdyOwTd8OEwaSk3W9pghTh3/28l0O25d73677sqqqnJqj4nbY08VQdOpZJiI/Ap8m6jLiAlPd508UTMtl7vufM62ObXZvUGC3YAvpHiABuJlwBuNw64hQRMADdnP7M5415vymo+xWiONliKjZbjYJczLzgGt45tHU5JTWPGG+zneEOGOuBMNme3MS/YPQC26VdYb54k7uEKYaPMgbe2JKYxq02927A20K+igBsMN3zcZsO+XI2N5abS0ikhClMF295N5spwez0CcJuo96enDtKEp3rQ3ieui3qQakF781flzE/JSR+Qk4awhDidlCAF7j+xNmk7LCFmtwG24f8Li628X3Q7EjZojd321P2ibgB0YV5c5c3/UWMeBSnsRHbBzy1bq5/bHukobDZYbcpw+8tYbhqigLQUP7eQWoq0tE2WG0w1JKJIRaew3F5bWqnKSgHcftcgBWO5HctKB/ou//Jz/sK11kUteOFLrHR4AtwS4FZpoTQ16CyrYbvVG3QYbHEa3T+F1eCm2MpqCJLRs6yGICECgFMZaXh6OIKDbS5LVVbD0TP26nGWXbiyH05VVNzOAm/B+0hlpoH1FrMaihQ6ZbfhzQO7cKuGtQa6ZQq65XztbWUXQDg83vSJVADATWWtPxZ2M/NbJAIWoABbgRslA91mcj2aSSkRsJsobrQA3JzVEMsDUiFt6spQ3pQkhltz7+nPeqa4DmhqMlLSEJRAHXD/Tt10iZJJ+TmbLg9HUlLYUl0+/Jqr12U2WoJXm7Pa/NoPyObPV3w/mRSAm2/EIDctUkhDsELBaIuCcYr00TOhCPHf/9R16UDWEx10XB8cgHPPT68PcZKpb8S4vFSBtgC6MU/MpT+ZM+SnznbjPJ6a3bTEtPRrM2abXvP7BrqRmg27bTQgWbsvU8ITxiYtJUABptubyVSfbyeB4UZdUMsBmmrM0Edmht5Xh9BDdnmXC/Ff/N/qoslKgNuPXUCP5aTcYxKCA7vN5KS3MNyyhbLbYL11JSeN2W0oIgp223Aq+P7qE3bbYKYgnLPbuE88BcYn4CUuNvHWOyy3vbHccgIU1hqOoAEK+LYBst0CuPEMIQqLb5ZairS0YLm1pHPS3ZqQVgp7bRbJSh1wU1kpLDdPKw2yUthxwUP6x37S/tn/9S5qQRfvUALcEuDWxTrT/0YlVoNLiH5iVoNLOGNWA2CZyocGg8IIWxkNo1HRcPHvK55BQuoSIvd4K7zaYlZDANpUOuqNVvTVJ+8cu81/f8xsOE6siw20i1AFPJUiVgM7iiYLMh8389BAWpoJ/9vGX/fQ/T2yne/Nn0P9NhQE/DFct3Px7nHalN1MBT83Gqx+2LUsPDkOHTkS6NbMJaSropqarGbm69KzHDOr1Jx/t1MgBsAGKSmyUZjNMJx5emCOp1M7aPMjpKSFX1vw6/TrtlsHuHSU6z0g2+vJRL/yVIbbeFx6toUUUmW1BbDtHJNZG7YTb/pLrj9PgW9es2ljCqnp8YZM8HbztFL33lNriPBkzhR8C5JTlwIXoQrhnHGgwqVr69CrzYA2ADeSsgcDvNscbOtpivaERG1At1Ff5iMD3ZgjnbfxVF6PCU2A4WbNNYDbvGC54dGEn1uqB5fO11PHdVEPUi1oY+aqn9PvBQ3MR06aFemkd9tVkJM+RHLSkE7agZzU2W1sto6DlNQ3Zh1s4yuWJMpuIyjB5eY4vx2zjn91ZtvxsoiZbiotheWGn1tILV2SWnprgQkEJ8SgG6mlsNw0QGFtAQqtsdzYsYnTSo9kpYBur383WamnlQLMDZGV4uNmayE9Ln8HuqgFl7+66kcmwC0BbtVXywtHvoTVwE07O+QYaqtBdjBefuFLqnV4zGqIE+iOWQ1+w+4NlzMc+Lkn0jmz7TiB1JstZ7UVrIYjn7ZTL/zcRf1cU6UNVWReXe42lkmmMasBg9ospzm20AS+GssNYM0i2rlh2uzN0Lb4t94cAcyZBADGmzZXPwx0Cyw3KVOnNOJdAxSQDoXdy6ObKUxw2b0cHN1MpWJa62N0dnBXRTU1Wc3M16VnOa4DGpQAuy3LFKSBxabJ1IuF/Bl5tyEl5fcANu7f2bWUNA5HQO4JE+3g+h8ANQNsDGxTwA1mW9iAiZnNvtniIQsxmzm+9h+/121dc07ViuPNGQ9YcAsCTzJ1thvzg5QUZhtAG7VbnwGA04Tx4O/mwKmeCwZ0lGJaZ315EI9JfMOzD5PZ5KMAbebbZoDbeIikVOyrg27IS0cDDUfAr42ghFejqbwazYqnejUFY3SXjmGM3uMZXnBbc1Pn/fg3jO2iHqRa8ONWSiEnFUsnBXBDKgq77WG7DumkgG14uC01nRR2m8lJLZ20rW1bTyblfm+s3m2HqfaA755uT8iWBSWM7P4wWY9UX1QHoNuRtHT1EKSl30xOyvP2UyktjQMU2ma5kfw2wMcNWSmA22uR63dCQqnLSntITD2tFOnpaCpCwqnXhgS6VV8XRyO7qAUXv7gaBybALQFuNZbL5UOP2W2PWA2bjXyhyXqC1cAuOjf3P5TVoHLEnnq1wUg4x2pQRkNgNrh3Twy2Fay2U6yGo9TRc3sjl97YX8pq8AYLo1oF33gCpCm4BuPNbobWu43uUvJV5af6M2fDGejmwNuPEpg+lpZ68pRJSwu5wHB2FKBA1Hvycrv8SnD+yK6Kamqy2pi9aud8VAf2e72mE4IDSINPJ3UAGemnh4fCw7MISths1EsSRpzXgWr/5ZePcgBMN0VCDXCwzVltft1/E4A2vp4D29yrLQ5EcCYzr7ZpNludd+Ac8MY5HBQ79ndzliLzcwy6Ma+Abu7DCnAKC45xZlPAZk5+EehWsNocaCvkozDbgoS035PR0AA3B9v4Nz5uMN0A4WC62XwOZDYk1Giivm2AbjfDuYJuxmgprQYA3WiwFXSLZuzS2lxnjv7tY7uoB6kW/LhVFPu32T2leQMjGwVcA2RTsC2zdFJ+htxU7yUJS1DArZ3HsXfbrPBuM/Cd68EBuw2ZeY9Ee+4NU5hKnVkpa83evNx2HqCwkv3yXgSWm3q5BcBNmW6kln4VQXa6huVGgEJmx7exKlRWOnqcVgrgpsEJv0uP7w9kpQBullZqG0KJ5VZnXcRju6gFl762OsclwC0BbnXWy8VjL2U1wHbQHfGfndUwwvtl8pjVEAyy/w2sBmM2GFhmjAQD3WCvKdutANtMFuBeHH6T5DuTdoyz3Zzp1tat0+kle5xayu4kkoC5RrzzLFlu/Ds2xFXvnkATT6yGiy8Jjw7sqqimJqu5Oat7pnN1gOs7bChntyEjjdltX5EkhsCcOJ26q6vGI7AtCkbg2u5sZgC2N1P8vyb69E0XrAUIyYHZjF8bCaQxqy22DDh+T380eHMMvvl7HgNvBdsNtmII2MHXrZCWBrANwA2mogJvwd8tlpgCujmQ54zrc2vMWW1m8WCsNg1GgM0G0FbIR0XBNsC10VAOvxJAVzDfYDwzjo20oQYkuEH6q+DXZKwWWG6WSJhYbnWvANXHd1EPUi2oPh9Nj/T3Xu8n96aYIJRrka/Mvy1bmH/bNvi3bdey3G3U0qTNdNKS3YY3J2n2JJNaUIICbTBeh/NwHZgIYBySU6Snx2xXw1kS0PLk2jmWlgK4IS1FKoqXGwEKgGvu5QbLDdCNfzvLbbMUyTYG1iFNbfzhaaUTEfVxuxG5fiNy80FTSuXNfyytVAG3N/b7CT5uE5OjIi9O6+DiWemiFlz84mocmAC3BLjVWC6XDT3HbjtmNcBu+zOwGpAUEZ7Arjg37UhPfiSrAS8YJESw2gpWw7D0e6GxclaDyoiCQTaNVgG2kUA3HCo77p/KatDcUZX+BOAtSAFguhngtpU1se07jG/9ie/GRm+WYLyZJNVumgzA+1Ggmwco9HV38jDy3Tx73BzXG6yUUHfZNaDKUV0V1dRkVZmNdsYcsBqCdxt1AH8vrvWkUbtvG4Ab3m2w2wBolA0V6gDJym3cVp/6q49lpF4D4mAErvlc/0m35On/dnYzYwHb3ELA00ePfTlP7eq2MxP1z/oU8KabMUEWCmNRWYshxdQTS53hBqgKgArw5p58zC0AXVWm23OsNhhrhCPEIBvMNpWUBkYb37vcVJNLFaTjSaAOoBuNNp6rgfWsjbalEuLbhJ8TNeMUyy01V/XX1zmgWb2wwpOAkvjfMaBxyXueasHL5+nSMzigbhu4tmnLPSOAm/u33WYPym7TwIStqSYYhydwe3JSGMyAbRasZXYjZVDCq9EJdht2Iym1+NKloKEJxeaZerk5y20pol5uhCdELLdvn8zXrWC5kVi6MqAO0K2NB8AZjLXxTGR2HdJK3wfALbDcXn0QuXob0krnxoiDGZcAtxfNSFe9wYteZIWDE+CWALcKy+RlQw5YDcGInxvrgtWwXmtjdcxqcPmJ34izi27eX908LmE1FJ49wSDbG61TXj3/JFYD73jp5RNAt+C94f4bBrrRNJmsdJmbHwfPRUieAnhbAczlIeH0B4NuJi3t680SiaV4cXiAAmAb8oFr382MYt8Ty635z2BXRTU1Wc3PXZUznvLwRE4Ys9vcUkA3Xth0WSwUnIHljMcbmy5d1wEYVLrhgo0Anm2E3rDZArMtSEffRmAb37tvmzPbsB7wYATANoADD9855j9cAhxUef+bGnMKeONnHqyAFxtMNZeYMm/IhWG0kULOfCroFr73UIUCdAs+rac83eJQBGW1Ya0TJKQuH3XGmoFtpVeb+7cBuBW+bppcauex9GrSTNlcs3oAoGZG6cZ6djnZOZYbtcQfP/s8NrUe2jpPF/Ug1YK2Zu/58xrgZqoJk5MCuJmcNE4nheFW+Ldx37h3/7bn/xuXjOCekM//CNC9Pw6g+1RuRnMF3AHcFHTnftADVJTdNjgISkif/3rvflFXPEABiSgg2nphiaWAa4Ws1FluX0Q0sfTBEktJOQWsa6NL5NoOeKY+blcBcHMfNxhuQVaqPm6klQYfN44JGwX13pE0+riWtrn50sW7nQC3BLi1vs4OvRoee/bAanCDbEA3vnfPHm7U/0msBk+kIyDhgNXgrDb1eAg7tid8en62In3Oy0dvlWiylPHmbDeTmCroRtoU4JruWK5lubWvHuvu/m54v2GW61LVrj3dXD6gO5p92IsmH+Bm6rDBirx7+iMde7yj+bPNXesf7Ib/A100WAocc0N39FVv/lnPqR40PKvl6eI6AKuVTRdYUDCg2FyJ6wCAG+Abfm6Y7SvLOSQmw6TqatPFwTa8eQDb1LMTm4BgIeCstneB2Qa77U3EbkZGSno1ElKON4+fMnH6+M3+p1xDqrDdCMN4CnSjxjvw5ptr1HvWBDW/DEfis2nF0kMR1FJHgcvSpw3AzRhsBrKdBNsCqw2QzZ9IUU2SSl0O4KoyXGAkGsPlijAdWC6h6aY2uNWAs9xSPWj20tFFPUi1oNk5q3M2B+nzICc1/7aNPGyXBeAGww12GyEKsN9QUXCPmbfEb47DEuINWLsXNMCNa4AC7spwJSwhsdvqzPvZsY9YbiGxFCBteSf7B2e5/SXy7c8yQIGfL+4UmJPt2lhubchKtThAjwZwmxuLDXCNsASSSt/852kftyQpvXiZdFELLn5xNQ5MgFtqsGosl/pDY1YDzSw30TRO7Hqzs81uN+w25EOnEulgtyFP+VlYDchD1asNRkNdVoM3Wkdx4byrP3ujdRp4M7ah3TiVElN2KzVEQRluAG/GcDPAbVUAcBqsECSmyEuRCZgRbncsRn3vxZgNNExjvNwKVkMZnuCJVNxkwYLT+Pfg2UGjdrwTU/+Tko7oqqimJqv7tXZQB2BABa8vZbeFZFJltz08aB1g4wVbAffwpF6od1tgUnXxFxi4A+Opr4AZLGVkoZ5C7fJRwDYH3Ny37ZjZ5hYC8WZL/Df87Nf/c+/3U2w3T7imfnvNV6Zb8HNjbgHd/OkptICrgG4qL1VWO09q5N4AN3za1K8tCkVQH7YoFCHIRj0Q4Vg+WrLaDGyjBthXq8VmIWGSMmwE8HIDdPOG20N1vB5Y0x1M01N4QiMfzy7qQaoFjUxV7ZOUmy/4twHMc59ogQn4t1ky6YN6uJmcdB2CuGyDtq0tF7sXNDmpe7ex+QrIdhicYh6OZjFiQVopqbj2Mnh0wAHLTb3cMpHNShls+zg8AUnpLaDbX0FWemssN8ZyTGuyUgrLWGRy9djH7e1/pff6owUn4O9Gmil+b8hQBwQnhJ2dl79Nv9wZuqgFXbypCXBLgFur6+yY1cDNt5spF4l0EeAG+ObebW6m7EbKXbEauOk2aUliNcSL4xzbDfq2yokC240bKPfkQCbg4QkKuG3X8hCAN1hvFq5wmGDaNejmAQouI+AmSlluwbunlBGZd8/xjZb5MBno9k9tnFu9CFQ8eVdFNTVZFSekwWEx4KYJ1YAw2+0j7zaYbb7xUni3AcCEFEvze2z/UYBtURrpMbMNkO39bKZgG0/CEkgpxbcNYE6ZbQOYsOclpP+G68VJ0C1sxMS+bsx3HKQAwOZgG+xGn28AuYLZriCrWUlIb69AWwG2RSAbYJuDa+7V5l/xcvMQhRhoc2abMefC9dt2YMRTCmEyswlTstyilMKRe7nReLMJY7KyVA+a+Xx2UQ9SLWhmruqexeSkJB5bYAIbr1iNcH8IwAbQdrt90OAEADjuHbmPbNu/zeWkAO1xWIKx2whMAHiD3TbVjVcF2vVzn1KK666Bk+Pj+q6JpWV4Aiy2/QOy0r+N3eYsNw9PIFyB8IRti7LSAx+3G5Gr1wawaXDCf6XHV3zcYL5pcELwcesPrTdILLeLlkkXteCiF1bzoAS4JcCt5pKpPrwKqwEWgzdZPxOrIQ5ISKyGwzl/iu1mbIS93kSxExnLS80QF8BtpRKBxXZVBCtYgmmmzRUSA/Pq66a5th7raZabg25ulu0sNxqyOAb+39BAV/+ENzuyq6Kamqxm563K2fw9d9YT7CVYa85ui+sA9cDZbfy+a3Zb7N0JM61gtkUyUgfbHHDToAT37URGGjzb2LRR6eM/kNVcZV6f2pCxhhqPpr0y1Nk4K5hu+LkFZiNAmwNuX1ZL+bayBNOHDAZ0kJYiEQqAmzHbJDDayuRRBdxcThpCE2C24ck24GvwfHOgzec5/hu8H6IexCw3S7CG5VYCbubvOVNpWaoHdVfL8+O7qAepFjw/D22MMMDN/Nu4T3QLEjZj1b9t86DppDDdANy4d7TABOxH8lY2XWyTxf18DWQ3/0aTk74OYQkqJR9ONNXe2G12D5gS65tZKY9YbgBoyEVX97InldTTShVw+9N83fB3A3CD5aaAW6ZBDI0/8HEb4uM2MwYbXm03+Lh9FHkbfNyQmKqP26vg45aCE146D13Ugpe+xirHJ8AtAW5V1slFY+KbGTdSRioSJ9Lh1/ZHSCYFcIu92xjbJbvtmNUAOwEPntivpxKrIfJr85v62Bj73wLKnGY2mBeWe7J53LvtYAZZKSy37aoA3ixYgRsqSzD19FIH3S5afDUPOs9yI53q0LvnmOXG7ma64ar5hp8Y3lVRTU3Wy+eqzhnijRcYT8gE3bsN0AWfNg/M8ZRqZTmvVlor1MMzp9HqBoBX3zau4T28wExG6lYC2AjEYNv7KJUUZpt6tgWwDbDunF/bv6UGHK+DUzWhCFNwZmMAWwnCcFsJ1gAgK4Cb3wPcZUhLM9nkwSRdAbe9SknjAATCEZTNNrRUUhhtnlIa+7Q5O05BtRMAqG68RIW6ZLmZrNQSS8+lFR7Ky1J4Qp0rxOmxXdSDVAtePk+XnCEG3PBk497vMDDB5KR32VLvE7k/VCVECEy45L/53DGmbBmonNTDUlA5mJTUGW6EJQC4hc97kpE/97bW/31R5/cisNwiWaksbmUPuIaU1AE3vifBlGCF1b0FLRC40IaPG7AqgJv6uHlwQvBxU8At+LhdvyuDEwhZ4BiVHR9HJNV/e37FI7qoBV28rwlwS4Bba+sslpOqZ88pVgNyUgC3YJLtnj0PeLhsAV9Mrtj2oylWwwgJ0S/OaigkpioXMMmAp5cq6KayUlhu4RnCFJAMqKebBinsRP8XdkLbnn9tto5YbuUOZwm44d1zBash7HCql9uRpCAV1ctmq6uimpqsy+bn0qPiOsD1fBOkhQAu7uEJ4MbGC3JSbAUAXYzlZN5t5uXVTR2IE0mRhSrYNh4L/mzvZjP5EJ6AbYBvr4OU9Bhsg9mmqVpHb9yvcH2IgTdnuinzOQLdmFsH3Zzl9jeAG959a+Z/LYsM2wHzbdr3dga4DfbKcDuQjgbPtmOvNksftacreh7PiHm3HU9UzHJ7bKCOv6c14m6groyXwSh4eyabgUuvF35cF/Ug1YKXztJlx/O+Y0GS73LJ9jBfDXCDzXa3XQhhCe7f5oEJgHIasNVSYIIB7EjI8W8r0+qRkiq7LTDcYL1xb1je++HPZY9f4dp+2YzXO6pkuQG4uax0oaCahifAagNwO5CVfhNZ3pey0lZ83DAPpdhMDHCbheCE1yE44S2A20cRADfkprDgYMMBuPUtxTY96r8DXdSC+q+q/hEJcEuAW/1VU+GIc6wGbrIfebcFhtsPZzVglIxBdsxqGI8FuVBiNZyf9HMSU2c2IAHgpspAN/yYgrQ0sNy4ybKbqpLppklUe0sv7Upaesxy46bLvXtuRrPIwyNEwuPhMRjpjqh796SbrgoXhzNDuiqqqcm6fI4uObL067GwBBhrGpawXiuwpiznsPEC4Ia8kBoBGIOclGMAatqH20JIAsw2pKTDoSZNw1zDn40a4GAbX2PfNkA5mHDq2RY2XI7Btl/tZvsYdDPmcwm6wXL00Ixv6+DntlwKoBsbb7ebldxneDeZx+eul2twQr+/l9Fgr/LRgukW0kfNrw2GoklIUQAp2GYX5kfgZ/jx2WUdN+H4tM2Hlljq9cAAN0+wpgmnHhyGJ/xq837JNeLUMV3Ug1QLmpqteudRwC1Yj/DZLv3bDHD7lj0EOakllGrAVgDc2qoEfNbds3Gqn3XYbdMgJ71SgL0A17nvi4KzjkHieu9GGv3oHXCWG5tsAGekj4a0Unm4lb3KSj+JfP0jyEr/FsHf7SCtNMdJtPk3V5NKJ+bPhk+bJpV+sKRSBdx+F3kFw+2N/R7AjaCFBLhdPBdd1IKLX1yNAxPglgC3Gsul+tADVkPY1cYwWVkNq5XKR/5xrAY3yZ7NNKUU1sOvLiGKV8RjOVEZpuA7mZ5GBegWs9wUdEM6wM1Vnsl6H+Lfg59bWzdZxyu6ZLkhIxqaj8dwqjda7HTSYFliKeEJxMKPisTSJCutfn34UQ0W/93UZL1snuocfbzxgjRUbQU2GwXV2GSB3ezstthWwENzANsAatp+eFjOiE2XALaRSIo3mzPbfnN222ymGzHUAMY42Maxp5htvyroco7pBojqa4FUUtiMBrqZpPQrXm6bpQJuMKLZrMllayy3/l6GsNxUOmrP4YCQI0su1WCEmNEWhSLEa6gK2SBmPbuslHqgKaXB2wnw7XqAlxsbMHF4QvJ1eslntosmK9WCl8zQ5cca4FaqH8qE0qUCbQq4bUNggt4TemBCewmlnk7K55zNVpePw257NQJw8/u+sf4+bbRePv9VjixqhwJupJUuTTIK4Hb/JchK/wgsN08r/S6yfhDJ1u35uHlwggNuV28C4ObBCQBu70X4uQcnaFJpCE6o8senMQfvQBe1oIu3PAFuCXBrZZ0dsBqCWfI5VoOHJZBahmfPMsPL6ydgNRxJiBKr4fmlchZ0i+SlhZ8bwQlBRmAsN/PrWGzNIJeEU5cQdCUtVR8/pAWk0/XipKqywSrNsgHdANzY7TxMqvpVG+znV8j5EV0V1dRkvWSW6h17vPGCPNSlhAArHpZQyEmREwY5qYcl4Pu2q/efrT268O+E2dbva8Koe3c6uxmw7bf5vEgmRWIK2AYLjmCF4YBrwOOAhF/9WnAKdCvCMw6SS9cKuiEndcDtLjP2M/UA/6Z9byu9ALoRhOCMtgJoK8A2oLJ98GR7LOOpAraxiIz13Dfmu9YDN1IPLLfRlbzSRtzCEw6lZmVy4a++Bmp/ICN5njJFwxNvxfjfOkdhMi95j1MtuGRmXn6MsV1LwE1VDyGhFKDtWwhNwHaki4RS22zpKzu19G8zYD0G3A79e9M938tXwhNnKFhuOwPc8GYjFAGvtvuvsv/+l8hXZKWw3ADcvigY17qPmwYnjEUmBCfAcHtjSaUhOKH35j8GuB0nlSrghkNsetR9B7rqDeq+rrrjE+CWALe6a+bZ8c+yGo7YbcesBiRH7IB3ymrA6LrfL0ISYLAVEr1k4L8AACAASURBVKL5vJASYZr9KjRaMavhlDn2JTeAz765/4ABz4FuSAjMJLeUlgK4EQdvYQomL3UpkYcodCctxcuDmy8zzz2WlTrLrbj5AnRDRhTCE3yKftX5v3SJdlVUU5N16QzVP87fa67lnlIJowmzfNhtHprjwTkuJ71n4yWEJRjY3u6D22ASRWGoAbYBonGd53pPEumH+Vw+Ruw2wDZ+zzjGK7MthCT8GwNyXvrunwTdQoAG9R72+30G020tt+uVsttu17BdlurrhKRss9sULDfp58piG/QtRMG92sBe+Pkl8tFzfyPQ3TCkF061HkwK9ssjM/VkM/DSpVIc30U9SLWgsemqdSKzGyFAB6uR8l6QhFJjuN1rWqkmlKqk1AK12kwoJW0UXzYYbnEi8WtA9Uf+bbbJmlQNtaa93uBYVlr4uD1YGqkCbu7jBsvtk6WXKuB2Z/JTDU5AVtrw4zipFCZblFSqgNvrDyJXIakUJhwhCwBuFKr0qP0OdFELar+oCw5IgFsC3C5YNk8f8k9jNejudWI1NLoOzoFuvqupvh1qlAvoBtjmT7vJ4meeXFr6uXUDuRnLDVaD3YDh50FalcbDFzKi2M8jGOimePgXraGuimpqsl40TbUOdqYzLDXYbbGc9IDdFkJzPKESFtwqz2Wbt2WRXf4Zzm6jDsBUA0SDuQaopmDbbCYf5/OS3eabLiSSRr5tbLoksO388jgG3QBhWRdIS1f5Vpnt91sD3b5v8HBzwG2pLBdjuQG6EaBgfm767JNeGkIRzhiXnwpFqLqQ43pg4QkTuRpQD8zfyZrx0/5O3pCnzZeq73b0uYyYa4nhVv/9+5mPAHDTe0HdfN3qBisMN0A2C0xAUmobsLr5ujMfR0K42njARXXADVB9Pgg2IiMCEwxwK/3byvs9Nll5pM93G7Pi9h97kdx93BYWjPDwLQBun0S+/a8BbgBwBCoAyK0XItuN+b81/ghJpXizEZwA4EZIAsEJeLgp4PabMdzmBCc44DZKgNuFc9FVb3Dhy6t8WALcEuBWebFUHfhITqq719k/jtXgEiIaLhovZTW4b1tiNTy7HI5BN40/0BstQhRotDJlLixUTmCAm+1q2o2WSwkKaenekkvbZrvwh5lZNkAsO57IiIKnBzdgRTqdmWUjM2JXNMlKn10STw7oqqgmwO1l81T16HMbL/h1IRv1sIQ/7u8tnTTISTUsgZTqPFdApu3PO0AZUtBi0yX4tuHR5sw2pKQ8NShhMtEgBRjOKiUNzDbO44/UgJ1eJXFN8FAdTS7d5Rqmscgz9W3j+X2z1Hpwl5nVAI33er+R7T4z0A2hcc8acH3rPRzh6D9dVT761Lr2hhyjdGvIDXDzpFID3abaqFs9SOnVVa8T58Z1UQ9SLXjpLF12POw2ADc2U13twD1fDLjxvQFuZXo9x7Tx0M93f6D3cQcbrKO5vCn820w2fujba9f8dL1vY1bUcNfqv/q4bQxICz5uMNr2AG1f/9eCE24D4IbklHH4uO22LbywALjBWgNwA1RThhtJpf+R3lsH3AhOeGVjxjDcxglwu3A2uqgFF760WoclwC0BbrUWTJXBz7EaMMn+34cH+fMUq2HLLpaZ7bf5SKyGNt/d8tzHrAbKZ3mz5bubkbQ0syZLQbdIWorsgN1Njm2/BTfvHvf0AHQzGRGpVbMDVgM/05swBdyGKj2C1ZBuwuqvr66Kamqy6s/NJUc8kpOe2HihDjySk242yoTrwlbAgxIKdttopJsqgG1ssrDp4uw2Nl48KIFUUlJMU0hCvZXxqB4cJJfCekZeulHftjsa8FAPzGpgGdIKAd1cXraTfe/0vcJLWG3Hf5WFJ8Q2A8Zyu1GG20xeD680uZQEUywIUnp1vXVxanQX9SDVgpfP0yVniO8BYa8t+czn9nl3hpsBbmYvAiinSoeW3DwHCriZnNSCsuxeD3YbHm7OYNWgrL4FZZmFiPkLpkdL70ABuOHjtgnBCfi4fRO5+yJ7vNsA3NTH7bNKTWX53bzePDihjZc2GBmINgFwe2WAG0mlynD7r8gbGG4AbjDcANxmIkMYboM2Xs2//pxd1IIu3sQEuCXArdF19iJWQ5bJGu+2LlgNwbMnZjXQaLlvmzdZMavhwCA7sRoqr5vHTdZO+QkEIngkvJnmliw3ouFVWsoNFwEKeaam2Wag3o20dFCYZZNaha/HYVrpOZlB8vWovDQOBnZVVFOTddn81D0q3ng5Tid1OemTGy8dhCUAjQO2jQYDZawRlACDjVRSB9uoBTDd3k+nmk7NGPfvTL5tdVdFmRLMkUBlpbwMpttWVttMWc8KuqmHW9iEyZeyDFYDm32mcjQacJp3P5dudBT/V/+1nTvisax0rOCa2gyMeHp4gqVXw3Irm3JLK02Neb356KIepFpQb06aGq0JpXg47mEy83lfK5sNkE0TSrMH/d4ANwK0/PPezkY893ooFBxwKxNKAdwsoTT27PXNVYD49LlualWcPo9+Rvc72cfBCXi1haTSvUpKHXD7oqEKe1hwbSaVKuA2UcCtB+CGfPQVDLffpff2f4Kk9J3IFYDbtYJzvSEMtwS4XbJauqgFl7yuusckwC0BbnXXzJPjn2M1EJAAo+FHsxrYmYKdoJ49gdXwBgmRN1pXV9pwxawGxk0HA23OkCCpr0j0bqTCe35pHIJuxmCMU6qIfS8TS01G5JKCw5SqXI/rguXmslKVEenOZ5AR0WAFWanfiCVZ6csvI10V1dRkvXyuqpyB99k+53tZb7eaTlrISZdLZTg74OZyUn6v6aQdbLw4y9nrAKw1DUoIdQCgzZ+w3QhQQEqq7LYgJQVwSzWgymo4HHM2RGGfawOOv+dBPQisZ8A383QiRAE2fH7IeqYfb4lwclpWGgC32GagANxGKlPTe4XUmNdeJF3Ug1QLak9LIwdwD8fmqW24bhRUM0sRSyi91Q1Xk5Ryb4itCGPbuu9T+5CQUKohWUEu/iZ4uAGsn0soTff9jSyJsycxwG0v+/w4qfRL8HH7QwDdNLX07osy3BRw26xEOKZxGTJpPUORUQS4EZDw6oP0ANxguL3+KD0YbgXgNpMeklKitdOj9jvQRS2o/aIuOCABbglwu2DZPA2scM/rZsiaPoZnD6l0R03WX8ulJtV9X6+1GcPDhV2vdlwaytdcePZErAaYC7GEKLEaGl0W6t0WP7hxsmbcWG5mnAurYSUPgdGg/j2xrCCw3GyNtM9yc1npkBuxSFbKzZdFxZvUgBsxPN5KWSnpVcnbo+4K6qqopiar7szUHx8znZGGcm3nGk86KcEIvvEC4IbFwOfVSr6tVlorqBldyEk9mXR8xG6jDsRgm7Ocnd3mQQnHmy6p8aq3To43YTREQX2djPVi9WAt93m5AeNNeGykbhswbbXi5d/kstKxMmHGll6tjbnXg8CEGUxkNkR6ho9bkJ4FFDCtkeprpIt6kGpB9flocqQBbiSUArghKeVzbpJSEkpvMwPcXOGApQiS0rY+5ViBxBurfK4JyHo9vlbPXj7jKBxULh59rhNztclVceZcgG0KuG1FspXI+kH2yEYfLKl0fwvg9ocCbvv7v0UWt7Jftwm4YfIcAW6zG00k7d18kN5rA9x6DrjN30hPGW4zkcFI+gB16VH7HeiiFtR+URcckAC3BLhdsGyeAdz2e/Vhq81qwCTbNfuNvqr4plkUDFFWw3AoV8Phs6wGD0pIrIaXTcpJ/x5BWuA3Xng3ldICB9xMWrpSaekmN1ZDlyw3S6+C4WZx8ZZWaoDbc7LS1GBVXzNdFdXUZFWfk0tHxkxnl5MCpn3zjZfAdAZwIzyBzRjAOEA5/Nu62HgBMENOCmvZWc5qKTCfy+8Ruw2WM+zn4zoQp5Kmz/llK+VRiIKYkbqnWMdSM9gv35GY5taIw3yhYc9CPQj22pe9kIpHxdIzWM0GuJFWakmGNOm2ARP7eqYNmIpv78GwLupBqgWXzMzLj7GE0tJShM9zwXDL7uV7tlAPR+77YMB5cFYbgJttrHKPZ0A6n128efk8m4cbQPpUATcCFeKALN6JdO1/+Xp48gwOuBGAkK1lvyGp9LvsAdzuP8vu9k/Z3RrDbf/wt+wD4LZXhtumBYZbANyGE+lN5tKb3kgPwO36vQJu/df/I/1Xv0nv6r301MPtWnoKuI0T4HbhUumiFlz40modlgC3BLjVWjBPDT7FaiCdFAYbTDZNpYtkRDRZNGA/hNXQ78tsNCo8e5TdFjVaT7EaUhrd5UvmnLS0ZLmtTUoUJKVEw8eppTAfNoWXWxu3X4d/27Gs1G7GaLBKwE1lpUFGxM2YyYg4Mvl71FkpXRXV1GTVmZXLxsb+baSNIhMlfRSmc+zfRj2gLpBaipwUwI3xAG7tuPXY36NNVp8U4r55t43H6t3mLOf/XF0VYQnu3XZFMmlkKZDqwGVrIz7qsbT0ML0QUA0zdWoAYBugm6eWEq6w3m0UoCNQh9TSNtcMr7tMM8RmwMzVfQNGzdVHc/03dQLfT3zc2LChHqTmvN566aIepFpQb06aGu2AG4A5n2E+y/oZx8Ntcy/fg6S0ZLixCdMOw41awGe0YLjpZxqGmwNu9pnWRPq+M1fDPV4KTGhqSTyDuQWG23algNt+dSe7BYDb35LfGeC2u/tLdgBuS2O47bOl7AlaaFxSaoBbD8BtPJPe9JX05m+kf/1e+je/y+D1f6V/81H6AG6z18pw640S4PaShdJFLXjJ66t6bALcEuBWda08O64OqwFJ0ZefjNWAjMiZDYnV8Ox0XzzggNUQUktLllspLwB048arSC39AayGWFZKAzXrB1ZD5OMG+HaYTlcmWKUmq/oy6aqopiar+pxcOlIBt/1eslNM52jjBcANAA45KYAb7DYAN5jObT48LMFZzjcEJUwmBbvt9wC4HXt4Oss5sduam53n6kHBcssWWg+U5YbcDC+3wHJz1nO7qwagtqdJ1ABpbK444OaJhsZ4jjdgkJXSnJODmNgwdVZNF/Ug1YI6M9Lc2BhwUw+3wHDj842HmwNuSMoLv8aOADf7TMNcncub0bXah/DvkuHmn+l+Yrc1tySeB9x2W9lvjeG2W9/JbvlVAbb8/k/Jv/8h+f0n2S2+yG55q7/fZyvZt8Rw0/CD4UT6I2O49WdvpD9/L4ObjzK8+a9+5d/96WvpTa6lnwC3F62ULmrBi15gxYMT4JYAt4pL5flhj1gN263crdeHrIb7e/ljsfi5WA3TqbIZvMmC3VYk0o3HB0EJidXw/Dp4bsRTrAa8OtS7J7AaYDM46Ia/G7/DUBtGHKyG9h3/RCytFLlByWqgwXLJASl1VwM8PsrIeHZMk4/bcyvh8PddFdXUZNWbl0tGe2CC+7fBdI792/73/l4DE9h4iZnOAG5IUNv08fSwBLzbkJPCblMPz+lUWc6w23zjhbRSmG+eTEpgDjLUFJRwyao4f0zxmdTUUme5ubfnoc2Ayc3MUN0TDKkHXdgM+AbMqDBYpzmfaHNu9cB9PScasuN+T4B0ifFcb810UQ9SLag3J02NPgbcYLLxeS4BN1JKLaW+K8DNQHRYq+OS4RY83BLg1tTMX3Ye7S0B3PK17DID3PLVN8kXf8v24U/Z3v0h24e/JF/+LbvVrew297LbLi1ooQWGW48NFFJHR3Ppj29kMHsjg9l7GV4Z4Da8+k3/PZi+lv7YGG6EJvTxfkuP2u9AF7Wg9ou64IAEuCXA7YJlc/oQB9yynKSx/DCVbrHQBssTSn8aVkNIpKPBSqyGxpbCsyd6bJhtMfEAbpjo6g2YmujCasA0GxPdlf4MwI1xXbEaTFYaADdYbgMarJnKh8rwBJcRjQsZUV+brMRqeHYxhAFdFdXUZFWdkcvH8R7DUqMWAKIhJ3X/NkC2/0stuL9XwI0QBcA4QDnCFQDp2mQqqYQIOSnebcOhJo96MqnXAUA32G14url3G2EJHJfYbZevi3NHnmO54d1Ew20eTxaig6G61wNYbkjSNLGUZNtWoVp79e7jZr6eMJ5NVmp+T08H6SS/p+prp4t6kGpB9flocmQVhhuf9R8DuBmIrpLSI8ANhYPKxN02JElKm1wWZ8/lgNsOwG27kHxzJ/n6m2yXf0u2+CSbhz9ku/xLtqsvkq9vJXfAbdcO4CZsqAOgjeYyGF3LYPpGhtP3Mpp/lNHVf2U0+02G03cyBHAbXUt/mAC3lyyULmrBS15f1WMT4JYAt6pr5dlxVVgNAG5/nmI1kDzZoozoKVaDs9vOsRpozDyRzt+EdOP87HJ4dkDMathjousJdZpYyo6nNVkmI/qRrAYAN5MRTbXJch83a7IsrRSW21R9e8zHDVmpchqS7ODZlWADuiqqqcmqOCEXDvP31wD0XeHfhmyUjRYYzjDc3L8NwK1L/zYPzYHddjUaaWgOwJrXgf+EwAT83ADiAOTwefM6kJirFy6MZw47xXKLPZ7iDRivBxqmU4QnGMutTbCWP+Gxj9tUGTGkGb4aX2mjroyY4OtpPm4AtcnHrc7K6aIepFpQZ0aaG1sFcDPv3u4Ybu7hliSlzc1zU2cqALfdWnIAt+xOtutvkq3/ls3yk6wXf0i2+kuy9VfJN7eSZzDcVrLbbeBMN/UyyvMAuPUnMhjOZDC6keHkjYwm72Q8+yjj2X9lDOA2eSfD8WsD5ADc+qPEcLtwJrqoBRe+tFqHJcAtAW61FsxTg0+xGmAu0GTBZIDhRqP1M7Ia1CT76kp+i1gNNGN4/CRWQ2NL5OBEp1lullhKE6XhCYHVQIMVJ9Std4Hl1gGrwcDavoyREQG4DccKrt3g4xaSrBxwg/EA6MbNWwpOqLduuiqqqcmqNy91RzvTGcDNAxMIziEwIQ7OUf82AhPWawXcCFbowr8NIBzwTMMSRiNNIEVOCsP5QE46narUlDGw25CTJnZb3dVQffwxy82bcq71ajOw9fAE83LDbgDWM5szVg+6kpWWPm4klRZBOsqIuVLgTYMT1GR9LJOBBSckxnP1tdDVBkyqBfXmpKnRz6WUwmL1dPouUkpTaEJTM9vOediQ3+22sgNwy5eyBXDbfJPN+m9Zrz/JevmHbNZ/Sbb5KhmA2/ZBdjmAW9YK4IakVAG3gQFuo/FrGY/fy3j6USbT/8hk+puMxm/154PhtY5LgNvla6Or3uDyV1jtyAS4JcCt2kqpuDutrAZS6VxGVIHVsMIku2UZkbIaej0F0GignNWgnj3BtweGwylWwxCmUqCOJ2ZbI8ulOMl5VgNNVoiKDz5uP5LVgOU1rDX1cUNGdAS4vdIUK2SlFhsPqwEZamLDVF8vXRXV1GRVn5NLRirghpw0AG4kj7p/G4Cbb7zAdHP/NiSnAG4w4tpmOruc9CqWk0Z1AOCNjRfYbS4njcMSYjDgkvcnHXP+HSjrwV7XAbYByErXCrhhM2BppboBEyUZYkOAzQCJpW1z3MzHbSBj9fWMALdRYDwPjfEM4Bb7uCXGc72V30U9SLWg3pw0NfoYcDsITcge9PPt6fRdAG6PP88T3Ux9owqGK7lRxupUJeRIyUdBUppqQVMr4rmasC8At22+kO32TrLsm6w3BritVn/IZvNZNgBu2XfJ8wfJAdz27UhKHXAbDmYyHAK4vZHx6J1MJh9lCuA2/k3GAG4jA9yG/WkC3F6wVLqoBS94eZUPTYBbAtwqL5anBp5kNWw28nW1esxqWC71552zGvp9mY1GxmrAJHs2M1ZD5N+GtEhZDVFYQmI1NLJETp7kOVYDkiG8PKzBKr3cumY1qIxIm6wAuAXfniI44UBGBOA2SjKimsumq6KamqyaE1Nz+DlrAcC1mOns1gLu34bXG55vLQhAir/A00lhrMFg5lrPNZ+Nl/8GhhsbL5pSPZkcykmjsIS08VJzUVQcflAPDmwGMmU8w3KD2XYb2Qy4rBSWW7bPNXShbVmpWgwUwQnlBoz6uAG4aXL1RGYapDNMjOeK8x8P66IepFpwwcQ0cAiAW74zNQNgeby5+i27LyxE8HBbqkdje2B6HISiSfSDMqW09GVkQxXLEDZUU/JwA0ug8insMwrglkm+h+G2kGx7J5vsqwJuq80nWa3/lHX2WTbZNwXctgBuu5Xs95lu/jX96PeGynBzwG08fCMTB9wmv8t09JuMRwa4DQdXMhxMpdcjNGHQ9Ev5Jc7XRS3o4o1MgFsC3BpZZw64Kathu9XAhFOsBposD0xQVgOpdB2yGjDJhrXgJtlIiFRGdIrVgJy010sspUZWyHM7WJTUktWgN2KRrPTHsxrOyIhCcMLr4VUUHT+SyQDALcmI6iydropqarLqzEr9sQ64wXQGRCMMAf+2v1cr+RNbgchagJ9RJ6gXjIUh3fztcfk3wDIasfEC03k8LjZeANliwM3TSQHlVE7a76snI48EttVfE3WOiFluNOYkkMJyU5uBaANGwxO2CwXhFvlGwxNguOEFSi1p83EqOMGSqwlOwMfNGnSad7UY6A1lQOBG8vSsPC1d1INUCypPR6MDDXCzz/YB4LZdyLfsQYNRCoabfrYJ09m2xl7FY7FMHiYIZarJwzDcCEJBIo4vowFuJcMtefQ2uixOnsx6y52mlOb7lcBwy7bfZb2F4fZZlpkDbn/rz/gdoByA226/VbCu6UeP63nvEHCbjt7LdPRRpgq4fZAJgNswAG4w3Hp4uCXA7ZK56KIWXPK66h6TALcEuNVdM2cvikhAANxImqPJUsAtsBpIpXP/NpcR3W82sszzxGpoZAb+uSepxGoI6XTHstKuWA2PZUThpiwC3PB0w88H2YEFJxC2oS1WatIrLM+uimpqsipMxguGuJfnKWsBNlz+bwhMgO32dbmU281GATfqBsmmzd8el38MGyhFOulkIm8nE2WzseHy3+trZTvDdnM5qfp4DgYKuCVbgRcsihqHHtsMwFrb5J5ejY/bSuWkNOUuPdO0Uk2v3qoMtV3Y1oITkJV5UinXfUsqJbnaghNo2s3HzTw9bQMm1YKqS6GLepBqQdXZaHYcLFQPySJ13kKyTM1QAm6A6evg0chmTN5aCrED6OrRq6FYJNFbCj2fZ+7tsBExAD0xVptdDU+fzSwqsJrIFETb7gDcbhVcW2WfZQnDbfOnrLZfZBMAN8bku7XsWwHcuIY74DaX0fBGYLhNh+9lOv4os9HvMh2/l8kwAG79eSkp7SXA7ZK100UtuOR11T0mAW4JcKu7Zp4E3GCrLbPMWA3rtXr0fHp4kBhwI5WO33mTBUjXZpPFTe64CqvhhJw0sRoaWR7PnuQxqwHvHjPLPs1qWKvESAE3bbI6YDWcCU4oZUThpizJiJ6d71MDuiqqqcm6aHoqH8T7G3t5Yh2AhYAmlFILooTS2FpAvTxbkH/4Cwc0x78NAE3TScfjQk4KyxmGG8AbAFycTsp42EnGb0sMt8oL4cKBpzZgnPFMPfAgndvg9USTTi0o0krVx61NYXJIKo0sBjzZ8NXwSt6M5ur/pMEJgeEWWwwkhmS1hdFFPUi1oNpcND0qBtwAyj0Uhc8yn2uefA8Ix+98YxVmXBsPADc2SJGLAqrxeYaxWkpKLXm4ZKyymZo8etuYi/ic5ecTqwAD3LL8QTb5rUpKFXDLPulzncFwu5Usv5N8tzTATWC4Nf8wwG0qw8FcRoMbBdemo3cyHf0us/FHmQ4/yGT4JjDcDHBDhor3W3rUfwe6qAX1X1X9IxLglgC3+qvmxBExqwHA7S7LtMkCcHNWA1IiTLMB3FxGRCodgFubD0AzmiZkRDRZpNLRVHmTxdcP87k2X/y+YDUMsMpPTVabc+PnPmY1mFl2Jux+4uNBkxWzGkxGtFbZaVeshvKmjF1QGG7OajDZgbMakozoshXTVVFNTdZl81P1KAfcuLazqeKAmyeUOuAGAFcAblgLdAC4wVRDIoqPp/q3zWbycTZTdhuAmwfnuH8bY2HEpY2XqrPfzDj/jLKNotKzPcEJ7uO2VimpMdyOG/Otjm2rMfe/DtYyMjT39DSGW5ChjY3hBuBGjUCGxjgYbsp4DtLkZt6pf+9ZuqgHqRb8mPUD4GZy8XJj1RluBeCWLeUhtxTiVd7u59o9erECIVnY7+08OAHwrUwePmSs8g6mz3Q76ygG3PL9RoE0BdyU4fYlMNz+lFX2l/6bnwO4bXdL2e02VI8WXpgx3IYOuA1fKbg2GX6Q2eijAW6jD8p6Gw9eKSg36E+k3xtJr4eLbHrUfQe6qAV1X9Ml4xPglgC3S9bNo2NOsRrw7YlZDQBunwHc1mv5vl5rKh1N2bYjVsOcJiv4t2k66RlWAz5vidXQyLKodZKiyQpyA4A0fHkW25jVUDZZMauhTbmB/xGxjMiSSpOMqNYEPzO4q6KamqwmZ+3xuTRdMlgLcI1HMsomiwNu/+f+Xr3cCi/PLLOE0g4CE0Zh40WDc8LGi/u3AbrxfRGcE/m3pbThdtfM8dnPMZ7ZYPHGHDmpgm7Bx80acwtOyPd5q6z50mJgqJJRwhEKwC3yfXKLgTjZMDXn1dZSF/Ug1YJqc9H0KGoEn1EANwIRjOEGkE5A1oPKSkuGm3+uTcnQxuMwFGukiaR8notQLGWsWlIpnowxgJ4AtzZmxM5ZBCZgE7BbK5CW5fcR4PaXLDd/ypLABAXcvuvvleG234i0wnTG13skg/5Uhv25jIevZKwMNwfcfpfJ8F1guL3SMQa4wXBLgNslq6WLWnDJ66p7TALcEuBWd82cHF+J1UBgAr49Drh1zGrwVLr3USodTdbv87kmlsJqwEgbJlxiNTSyLGqd5ByrwRKsjNXgTZaZZZf+Hl2xGkaxjAjAbTRVNoPFxycZUa0JPxrcVVFNTdZLZun5Y9XLM88FiehBeE6wFoDhhn+bAm7rtRCeQ2ACgFvb1gKTkFR9w8bLkX8bDLffZjNlvRVM5xCYAMCSgJLn577JEWaWLZo6qoxnLbdTMAAAIABJREFU9XGzxlwZzxHgxr/ZmGGDxhnPba4l/k41Wie1Ovg+OeBW+D4hKVUZmicbIkPqFyFMTb5X/8ZzdVEPUi34MSuHGsHn2hluCqTn5s/oDDeCsh62SwXjCFbgc90WkO6MVf88q0R8MFPvNpeVFozVPoxVC07oq0evPVJ9aHYtldYCrJWtSkTVvy2/U6+2VQbD7ZN5uGWfZb39KlkO4GYJpUhQ2wPcxgq4jQZXMhrAcAuA2/h3ZblpYukASemNDBRwGyfA7QXLo4ta8IKXV/nQBLglwK3yYnlqoLMaioTSp1gNocn6IayGyUTBNTXJDk/YbvwMiRHMB0+lS6yGRpZG5ZOcYjWc2v30dDpuzvRmLN90xGo4IyMaBcAtyYgqz/WpgV0V1dRkvWianj14p+lzOwXRANwA1WC44eUJyxnADZuBODyHwAT8P9sESdxaAKbzcVL1/xCYECVVA8i5tYD7t6WG6tmpb3SAf06RnsFsoRaoxYBuwDjg9hCCE36AxYB7eg7cYsCTDc1o3Rp0B9zKZEOa9PR4/h3ooh6kWvD8PLQxwixoHEgnqdS8ekvAzZirfM79Hq9NIN0Yq2VSKcxUSyo9Btwef54B6xLg1vwqKfuBnex2meT7tWzzBwXcANfwbANsWyInVcDtm8lJAdz26wC4tXFHwaYJoWgzGQ6uZDx8rYw2Zbgp4Pab/htJ6WhwrQy3vgJug8Rwu3CZdFELLnxptQ5LgFsC3GotmHODD1gNm82BjIgG67jJ6orVQJOFbw9NlrMaANdcTgrDTVkN+LdNJtpkTQcDGQb/ttRkNbI8Kp/kNKshUxnRY1aD+3s4q6Hd4IRzMiIYbqd2QT2plAbLwdvKb8QvOLCropqarHYXl3puBcCNJGr8Ov8OgBvhOc5wI8EaMI6AHQC3tsNzSCidDIePAhN04yUklOLtidSUWhFbC6SGqt01c+rspcXAXhluhOPAdMHTk3pgnp4YrFtjDvONxh3vTywG2oVvvUHHaP0QcIsZbrDepiHZcKg+btSCBLhVWU1d1INUC6rMRPNjSsAtBtJDArEyV08D6cjF28qxPkwq5frvgJuFoJBa6sEJfObHmkKfghOaXx12xuPABOSkgGmb/LsFJmwtoVQBt+3f5t+2xb+NhFL82whMaANwY97HMhwQmnAt48FrZbQBtGlCKYDb6J3+fDS8lkF/puMJTEj95GWrpYtacNkrq3dUAtwS4FZvxZwZfZLVQELpYqEJpd5kxawGGBBtN1lVWA00WQBuidXQyFJ40UlOsRrcLNsBt2/BLJvd0K6DE9wo2+PjY98euykzVgMebyRe0WQlGVG1JdFVUU1NVrX5uHQUgBtstVUIzzlOqy4AtxCeAyiH/LTt8BwNTAgJpR6YwGYLYNv/hIRSNmOQmh5bC6Qb5UtXw8uO47Nqfk+AuAa4mcXAqghO8ERDgLgi0XC3bR9wC8mGSErV0zNq0NmAKRv0sWDGjlwtAW7V10MX9SDVgurz0eRI/1wDpJtXbxmOhXcbHm5IxjWBuCMg/cCjtz8KgFvwcRteqbw0Th4e9UfF5znJSptcHSXYBmC2U/+2jfq3bfFvy29lnX1R3zaVlEaBCfx+my9lt28rMEGkJwPp9yfKcIPBBpMNRlsZmADD7a0y32DAMc4CExLgdukq6aIWXPra6hyXALcEuNVZL2fHPslqgOH28KDgG4AbjIcfwWqIAxNgNSAjQloK4EaTBeA2G40Enx9kRInV0MjSqHWSuqyGMjghUz+QLlgN4x6hGsZqKH17LKn0EHBLMqI6k99VUU1NVp1ZqT9WAbc8V0kpTGYH3AhK+D/ISu/vD9KqqQVtp1XTEA3xbztOKJ3PFWyLvTwB46gFgHN4ecJOTYBb/XXQxBHKeCaEQwxwY/PFDNYdcDOGm3l6rtRegOadsYB0bfAb9L5ARJlq+Dix+eKAGw05deDN6FoBN5eU8vsRyXb9xHCrui66qAepFlSdjWbHKeCmCcQAbp5U+jyQ3mY4FoAbjDWYa3xeSZvX4IShMdx8Q7UMQuHzHJKHk6y00QUSy0n3hX/bUhlsm9z92whMMP+2zfarMt9gwG3Vv629wAQAN0IQkIri0QbgNh2+V2YbklKkpQq4aULplXq9eUJpuo+4bJl0UQsue2X1jkqAWwLc6q2YM6MfsRpWK5UR0WTBaMC7B8ANLx8F3DpgNXiTpayG8VgTSjHE9lQ6ADe+VxlRYDUgI0pNViNL4uKTnGM1mIxoWZjq+u5np6yG4PMxxSxbjXWnB8a6cZNFI0ZDZgy3JCN6bkF0VVRTk/XcTLzs99QCALQCcItqAQml1AISS70W4POGpLTttGoYbgq4jcd6vacWEJjjgBu14JyXZ7pRftmauPRosxhwhps15qvcJKUWogPg9iB32UJN15fbtQYnsPnSlsG6/y1c12m4FXDrlxK0V5pSei03IdlwRrKh1oKhDEI9uPT9+JWO66IepFrwY1aUf67xZjQgfavMVT7Dd9lSbrcBSNfghJVKxdWrl891K8mTBqIDuBGMZRuq5f2dAm7Dud7rXQ2Cjxus1d5jBUOqFS9bU3FYwn6/Uy82C0x40BRSC0yA3faXsttWGXJS/NsA3BbBvw05aRuJtiSUDqXfIzBhLqMBgBuBCe8LhttEATf8217pGMb2+0PpST9t3F24NLqoBRe+tFqHJcAtAW61Fsy5wadYDaTQnQPctMnKc9nu2rgo2qukgKqMyJusCHADbIPlBsMNOWmcUMoxidXQyLK46CTxzdjWZUTbmNVgHh80XBjtxoBb26wGNdbtDw9YDaWxrsmISlYDxqpJRlR1EXRVVFOTVXVGLhvHNV0ZbkFS+nW10kRSZbhFgBs/v91s5GGzUYCubcBtHBJKCcbheu/hOV4LANyoBRqeExhu1ALWZWqiLlsLLz3KPT0Bz2C3OOC22C5VbvY9u5fb7F7utg+B4WYst5Lh1g7HzRluQ5rz/kgmwWT9qvDzhOF2JVfDmcyGUx1DsmEC3KqviC7qQaoF1eejyZHHQDqyUgXcQgKxezNyj1eEY7UMpOtnOsjEC9aqstxmBcPtVbAMgeWmrNX+QLgGpLTS5lZHDLgdyEkVcLvVwAQD3D7JavNZVtsvAXC7l3y3VHBuL3lL/m0WmGAJpQBuUULp6KNMxx+V7aaBCcMbZcHBhgOkoyNN9xGXrZMuasFlr6zeUQlwS4BbvRVzZvSpJgv5KGl0/+fuzlgNy6VglE2TtQgMty6arCmBCVGTRWNFk8VTE0pTk9XIGmjqJD87q6GUEVmSlcmIAquhANwmMtEbsgS4VV0XXRXV1GRVnZHLxnktIIUaSenX9boE3KJaoIDbei2M6wRwGwyU4YZcFMANZjMbLqcAtxSec9ncN31UGaLzGHB72OLzBOB2J/cKuC1kma9kXQBu7Rms83d6cw6QRjDCXJtxmDDX8np8I9fDawPcBlMF5Axw6yuLJj2efwe6qAepFjw/D22MKD/XMNzMx82TSu9QMoQwFEsq7SAcC1y+x2eaJPqB3rfBSrW0UgC3WWC4EZzA53yirNbJYKiMuONgrASsXLZqSrBN3dtkhxenppMuJFP/NpOTkkq6BHDTdNKvkm2/S0Y6aZCTGuDWxoPr91iDEEaDKxlpQikMtw8amDAbHyeUztTvjYTSBLhdPh9d1ILLX131IxPglgC36qvliZGnmiwAtz8Cq+EPfHsA3FYr+b5eCwy3tpssRHyjE03Wx6sr+X8Cw80BNxJKYT6QYqesBi6PPbdCbeQtSiep+A48xWogOAFGA09rsrgZo8nCtycTJAptpVgVvj09ZMcmI+Jm7Fo9Pq7k9ThiNQwmMukHwK1vN2Tp8fQ70FVRTU1WuyuRWqCS0iyT7wBuSEqjWsDmy+cgKeX3XgvyfTtsJANHRK0CCsBtOjXAbT63WnAqrXronlupDrS7Yp4+O59XZ7htSCHN17JQzzYAtzv5nn2X++29/nu1Xcl6t9ZaYJLSNtcUktKhAmmT/kRmutmCuTqA2+sAuM1lNpgp4IbJujHcEuBWZT11UQ9SLagyE82P8fcdRYIlEOfKTMWT18KxzDrEADcLTljuNrLJsR5ozqs3Ljl+z09aqUrFewakexgKSgb3cdO0UgXd6BdKb8YUnvCytXIoJ8UWIJMd1/P8QSWjgGsEJricdJ39LWuVk3o66VolqO3ISU8FJgC4vQv+bR8toXT4TsZD5KSeUEpgAgy31FNeujq6qAWXvrY6xyXALQFuddbL2bEx4EYThVE2TdUfEcMNWZEDbrAakJR22WS9nU5NRkSTdXOjklIAN5URjccCq8EBt3RxbGRZXHSSx6wG/DtosvDzwLfnB7IagofbI1YDTdboRq5HyIhospARAbglGVHVRdBVUU1NVtUZuWzcKcDNJaX/3/29bsLg4QYQ1zngBtt5PNaQHGe4xZsv1AgkpVoLBjAdku/KZauguaMccMt3WzHAjU2WhTyolPS73G1u5X57JwsF3BYKyGW7TfuAWw+2QwDcBkhH5zJXwO2VvBq9luvRK/33dDAPgBvMiAS4VV0ZXdSDVAuqzkbz49yr1wC3kFQa/BnVq3djgBuebsfhWC/1cXtqb0eZq+rlhnXIuGS5OeCm4VhTZbnNhiYVp04cp9GnDft6a+aY3WZhCRtlrSm7TeWkgG1/K+Bm7DbkpLeaXkqKKeOJ2IEf1/yjB//RAhMGMNyOAxMA3Cwwwfzb4sCElFD6kvnooha85PVVPTYBbglwq7pWnhz3MzdZ86jJAnD7jzPcrq+16QJwg+GWmqxGlkIjJylZDTRZsCFXAXDjJuxOvm+M1QDTYbld/hBWwxTzXJUXXMmr4Y28Gr+S6+GNAm7T4SwC3MxYNz2efge6KqqpyWp3JXotKCSlwcNN2c5BUgoA5x5uLintYvPFa0EsKY0Bt1QL2l0bl5zdGnMkpVvJdmutBav8QRbZndxtb+V+81Xus1tZbu9llQO4rWSrgNu2VYYbJtgw3EZ97AOmMh1eyXyIlPS13IzfypUCbtcyHVzJeDCVUR/AjVqQGG5V1kEX9SDVgioz0c6Ywqt3t5Nsb/d5+PEiITUlQ/DqJThBQXbA9kzHXuTVuz8PwwDAKUSj/6c5lAq6jftjUzKEcCxLKzWJKSy3+ZA065Gyp4cA8EEdkzbs66+Z82EJyElht90KjDbzb+NJWEKZTop3G+mkSFHbAdzwbwNwm6o3Gyw2Syj9INPxbxqaQHiC+reFwIRBbyK9Hgy3tHFXf0WUR3RRC17y+qoemwC3BLhVXSuVALeTTVYwyobx1jWrAZbCbDSSV4HV8H4+l/9EDLcPMNwmEwXcaMZINB0mVkMja+IlJznJalAZ0TGr4V5WBeDGbljLMiKS6Xo0Wfh3ALghIyKR7kZuRm/kegTgZqyGscqIEquh6jroqqimJqvqjFw2LgFul71v6ajT74ADbvkO2wAAt4Wstvey3H6Xh+yb3Gdf9Cv/Xm0fJNstjeG2A3BrL5QJX55BD3bLRMaDmUyH1zIfvpIr6sD4vcyHbxSAmwwB3GY6DsDN/HzS47l3oIt6kGrBc7PQ3u9jr14LRNmqrBRwDdCt8HELCcTISglNwe+tlnXIGaDNATa+KuAWPQHT+wLLDbm4sdwA2ADcXvMcA7pN5XpkLLcpXm4EKHjITnjbEsut2vp5zG7LZbfbKGttmz/IJofd5umkn9XDzcISblVOmufLltNJ+TuwhiEIbSpD3UR5LZOR+bdNRx9lhpx0hJwUwI3AhFkKTKg2/c+O6qIWPPsiGhiQALcEuDWwjETTRvHt+dlYDQeAm/v2XF3J/3t9rUw3BdxguLmkNAFujayHl56kZDXQZLGzuZTl9kEW2ztlM9xlX+Uh+945q0Fvw45YDVewGlRC9DbIiG4C4FayGlKT9fyK6Kqopibr+bl4yYifme3sHm5uL+BsZ76esxdITdNLVsPLjy0BN9JH17LJH2S9vZPl9lYeANs2f8ti+1UBt/X2XrJ8IdvdOjDcWgTc4MH0rQEbD2A138hs+Frmo3dypYDbW/33ZHgtowJwGyXAreKS6KIepFpQcTJaGBYHJyAr1eCEwscNwA37kEXh40aC6QrALcert4KPWyWgbS/7fU92yqIV2e1EdvueyL4nvX2QjPdGMgtebqSUvh7P5c1kJm/GM7kZ4f0M6Da0AAWVlh6mUab68fTiicE2mGl75lblpGvZ7mC33UVy0pLd5mEJ252FJZictK10UuSkA+n3xwqk4c821mt78G8b/Wb+bQBug1cyHFyr7JSAhV4KTHjx1aOLWvDiF1nhBAlwS4BbhWXy/JCftck6BtwOJKUJcHt+Yn/QiEPAjSarZDXcZ0iIvshCWQ13ymrYsBPWGathKCNNnaPJilkN75TdMBu+konugCVWQ53l01VRTU1WnVmpP/YfEZqAh9t8rn6emlJ6fS0fZzOJPdymKTSh/uS3cITVAvPz2e5WAXBjs+WbLLK/5WFDYt0XWSE5yu8KwI2EuzYZbjRSA/XpnKpfz3T4Sqaw2hRw+01m2oy9lsngRkaDuQyV4ZYAt6pLpIt6kGpB1dlofpy/94BdJ33csqWCbTDdSC4lIAtADpYbIQs7ISDr8eOcP9sxo43/LmMB2XL/yvc72G492e/70t8HL7cBstKJSklht72dzOUtoNtkqqDb1WisoJtKS/tIDwFo7JEAt/Nr5xHYpoDbNrDb8G6LwxJcTkpQAuw2whLwblsoOEeNsLCEdvzbkJP2e/i3zZXBNhm+OQpMKP3bYMCxEQMjzgC3tA5ecgXpoha85PVVPTYBbglwq7pWnhz3MzdZsYebG2X/vzc3ynD7LWqykqS0kaXQyEnKJoubK2uyVoHVsMi+yP3mb1nCasi+yzqH1QDg9uNZDVdEhAdWA4BbarKqL4euimpqsqrPySUjTyVWe2iCe7iRWK0ebuu1sqLbTqym+TlIKZ1MygAdTyn1AJ2QWK32AgNkJCml9JJ10MQx9lk1DzcD3Jayye/Vz2eVcf3/LA9qoA3g9k02WwfcVtqAtQm4maSUBgzA7Vomw9cBcPsg8zESo3fWlBWA21T6CXCrvCy6qAepFlSejsYHFu89vKT9rghOWG6Rla7lTtNKDXAjRMES6QHcNrLZEbh2mEj/LNAGqKaADiw2Z7MZwGbPvWz5mgfQbdcXpKUDITwBlttYbsZTZba9m6CM8cA1FDKlJc1owHWhd1A3Euh2evkcAm472TGn+yxitxGW8M2SSbcOuAG2xd5tS00mpUa0lU5KzjngWezfRjgCnm3ISWG3uX/beHAjA91gmWo6KWsoAW4vu3x0UQte9gqrHZ0AtwS4VVspz4z6GZssLnM0WcehCb97aEIkI0qhCY0sg8ZOst9TfK3JAnBjJ2uFR08WWA3ZX7LMvhqrARnRzmREu13WrlG2NlljZbjBapgMX8lMWQ3v5Wr8wVgNuvOVWA11F0NXRTU1WXVnpt54rwXLLJPvWSbfQmjCn4QmBD9PTym93WzkYYNkPJftU9Fx9V7Co9Ex4HY9GgmhCZpYfXUl/3N1ZQy3Y8BtaBIh1mVqmF44ARceXgJuznBbyGZriXV4+Cyzv2Sx+STLDNbDN9nkd7JVSSmAW9YS28H+GJopaoEn1hng9la9fADctBkbvlFzbUy2lfGQALfKK6GLepBqQeXpaGWg+7jBNiOpNJaVGuAGy+1BvxKkAOAGy8183EpZ6anS4d5sEJ6U9wRTViWj9jwA2nJscUS2+V624fvdDmmpebmN+0MF3JCPKuA2ncmH6VxryNsprLeJpl+btNQ2alRaGr1rqYYcLqHHUlLu+bcafFAmk35XwA2wzQMTkJLG7Da83rjWtxeWwDwCuI1loKqVqyAnDf5turnym7LdkJmy+TLoz5X9DCuOEI409y+7fHRRC172CqsdnQC3BLhVWykVAbefqclywO3YtwcZkSbTXV8rw+3dbFZ4uCUZUSPL4UUnOW6y1AQbVkNGk/VVFtlnWWz+kuX2izZZ+PlYk2W08rZZDRRe9eRRVgMyIpqs99pkzYfvlenAz01GlJqsqouhq6KamqyqM3LZOAC3DD/P7VbuNhsF3P5ereQYcPsSGG4PWSarLQ1UG1KQAI6IKHhGLbgej+U1gNt0Kh8D4IasVAG3GTIhfHlGQi3gGJUHJZbbZYvhhUd5Q77fkUy41us8oJo3YUvqQOaA21fJqAW6+dI24GaePoO+SYzG6ulDYt07TaubBcANFgSA20gbsFQL6iyHLupBqgV1ZqT5saWsdKdBCA64LfO1BicAut3CcAuAG8y3VU54wlYIWlBZ6ZFXm//bQhAiRlsA2VxCCrgG6GYA214yvuYiWfi5SksDy41ABNJIAdxej6fyfjqT97O59g/vp3O1IsAHmtpC3Rjj5XYkLTWQPrGleR9OS0kJSsgk36/0Oo93m26ibL9qIilPpKSldxtSUq7zAG5tstu41pNOin+byUnVv230XmYhMIHgBL/WIycdEJhQyEnT/cNLrxxd1IKXvsYqxyfALQFuVdbJs2MKVkPUZH2Om6z7e0FG9GW5lO+wGjpqsurKiNidghJOWUzF8dlpb2XAIeC2VrmoF19lNWz+koXKiAKrARlR4ePQNqvBZUQOuJWsBposgDcK70SNUxPgVmeBdFVUU5NVZ1bqj813O9nkuSy9FqzX8vdyKX8uFvJ/7+/1CcPNAbf7ICnN6IRaenA9x1sHwO1qNCoBt/lcN14ccIOxAOB2EwA36kcC3FqalAqnNcBtJwBu24NG7KsyHhRs23wKteCr1gmaNW3EBE+ftkBcb8Iee/pYHfhd0+uQlBrDjSZskhhuFebch3RRD1ItqDEhLQyNfdzyfS7ZPpd1nimTjbTSu8LHbaHgm8lKAd0yHauyUr1GhJTRAOYUstFIPuqyUQXZHGiD0bYzkM3AtsByi7zc9JPeG2gowtVwrIAbANuHALjxtagbHr4WNms8QCEx3crFcwi2qWGAoGgxKaknk97LJicEh+v8F2O3KcsNKemtbNW7baleb+2y23jdLied6HV8PARwwzrmvUzx6tSwBLvvt3TSsLmCnDT5tzVy1eiiFjTyQp85SQLcEuDWyDo71WTh2/MpkhF9iposADdkRG03Wew0TUcjbaBcRhSzGkimg+kA4yFmNSQZUSPL4qKTlKwGdrsA3NjtovgSC46MKDRZWoAxTu0KcItZDQBuGKcCuGGO/THIiA6brMRwq74EuiqqqcmqPieXjKQWcF2H7XyHpHS91o2WY8AN1hsebvcbZELt1gL+Dthq+LIBuGEhQDo1rLb/wnK7vlZ5adw4uQk2TROPtAFzyWp42THGUEFqRDO2EhLpNppG6oDbnwq4rakFmGgHhhsm2nsF3Np79PD0KUy0Xym45p4+s/Hv2pBpEwbg5psvURPW3iv7d5y5i3qQasGPXSvHPm6w1mC5AbgtlOXmPm6klSIrXckiJzwhM1npDo4b14fHbLbjMARYbIBqxmpzRhtS1ujf4XsH5whPQBI47PVVVqr2NMhKAdymM/ltPpPfAuBGPaGPOJCWRgzpBLodM9tYe55KSjKpS0kJSjAWM4w27vkB3Cwo4VYZzjmbKntjMbfPbiOdlDRqPJmP5KRROim9AD2Bstv6pJMm/7amri5d1IKmXutT50mAWwLcGllnCriFJgvGQiwjUlbDw4OyGmA6uG9P200WBU6brCAjejMeq2SIJosGq2A1OOAWPBiSjKiRJXHxSQ6bLKLBrclSGVFGIl0JuPEz9+3ZISltndWAjGga+fZYUpHJiGJWw2ttsga9JCOquhC6Kqqpyao6I5eNc8ANmShgGoAb4BobLtSC/72/V/ANEI7fUS8YC0jXFh+Jv2TY66m/Tgy4seFCeI4CbvO5EKoDe4GmaR78eJAGJcDtsrXwkqPKzynNWKaMhm1eAm4r9fGE3fbJWBBRah3Mh3YBN2RCQxn2qAVzBdUste6DykmpBzDckJmOA9tZGW4qM7L1lB5PvwNd1INUC378KnSGGob5MNY2u0wBtUNZ6ULuMlhuK2W+EazgaaUAaXjA2TOkjobkUYIQCEEoGG2FdNQZbcZwU++2wHzLkZSq/BQwyAA3Nl2QlaolwcgsCdTHbQboFqSl1I7JRDdzfPMehrRLS+NP/a+4eXPMbDOwDbg0lz1SUt1QYXPdPDp1U8UBNwXbzDIg291Lnq8k32800bQ97zY+G7DbYLnDbuM6fy3jwRuZjLjn/xDCEthkf6c1AF9ntQ7o4d9GOmnarGviCtNFLWjidT53jgS4JcDtuTVS6fcFqyFusmC4uYzo4UG/p8lSVkNosgDp2nq4jAhWg/v2sAtFgcQoWwE3WA1To4hTJJ3V4Ml0v2JhbGs+qpy3vAFm1zLe8TJWgwJumz/VLJtdLzNPxbdnqclG7TZZbpQdmqwiGvx9aLJKwM1YDUSDTwQmhBXf9HjqHeiqqKYmq911uAsMNwXcskyv9wBubLi4pJRaAAOa3+HzxuYLMtQ2ATeaJgA3WAr47ZgsaFYAbv8BcJuXfjwAc4ynYUoWA+2umVNnLz+n+LfFRto0YzAfrBYAvMGCKKRGOal1AG74+rT1IIXwMLXOZEYl4GYyozfGcCtMtBPgVnVGuqgHqRZUnY32xh3KSneS7beFrBQ2G7LS28B043tYb4vtRpaw3HLbqMH/E4BMWW1R4ug56WjBcCtYbyGhVEMVzNvNWHP2d/d7fRn1+jIZDmQ+HOmGDPWD3oGagZcbX/m3WhJMJnLFhk3yc9P37xzYxjUa32Xu3fPg1Zwpgxl2m7GYzbcNL7dSSsr4UkraVg9pYQnKZO5PNCyh2FhR/zaSSV1O+iaSk/rGit3zpx7y5deOLmrBy1/l82dIgFsC3J5fJRVG0GQBnh00WceA28ODNl4uI8LjpwtWAww3ZTUEhhvFUX0Vdfv1AAAgAElEQVR7rq5URkTTBUUc2SnNmO5KJRlRhVlvfsghqwE/BwxU2fGiCJdNlgJuuusF4OZ+DgBubTZZFE9kRFMNRFDz1JF5OZQMt/fq70A0uJmnUnxLL4fm37F/zxm7KqqpyWp3zWjiXI4XT14Abvi1AbjBboPtTIACgBsMNwA3rQU5JtjtPbimYzEwQxZEwxQnlV5fC4AbmzEuDXLALXl6tjcnT5059vKEscamikmNDHCjBhjg9jnUgu9aK2BKANBZNmFbDwfcsBa4ktEAhpul1sF0dl8fGG7m64PMyGtBYrhVmZUu6kGqBVVmot0xh7JSgK+QVrrbyGK7Vlbb92yhz9tsqQDcw3Yti60x4dioyRQ449jTQQgKsB2kkHoaqY13kM4TTKlhFrpgfztrUWWlg4FMh7Ck8XIrN23oIQDcnCHtwTv0E+oLfSZE4VcBZB6FJODZplLgTH3Y7D4fKSlKlpLd5sxlfmYb6x6UkMl+zwad5s+2tECNxUz4ATJRQtLGA8IS3gYmM4CbsdvKdNIkJ21jMrqoBW287uNzJsAtAW6NrDNvsmLAjSYLJkPcZCEpVRkRTVYHrAZkRBRJB9yU1eC+PRHg5ilDXiAx2P5VimEjC6Chk5RNVvB00MAEDFRvlcVgMqI/ZbXxJuu2oJh3xmo4kBEFwE2brI/BPDU0WUhKk4yo8sroqqimJqvylFw0kFqAt856u9VwHCwEvjrg9vCgLLc/2HxZLuVrANwWmTVObUIkXNEBz0wWNNJNFhgJSEnZgEFait0APm7Hnp6J8XzRUrj4oLIJx0zbGBBxch2ebYTnICc1wA0zbQC3Bx1LI9cu4GZG2urrM4h9fTDRtpTSshEzwK2vtWCQJKUVV0UX9SDVgoqT0eKw8rMOq8xkpdluK6tdJsutpZWSUnobALfbDfLStYFuGWw4niRj8wzy0BPJo7F0FDYc/3ZWHEAbMlJeizPbFMaJADc2bOgLANA87RqbmreAbaGvAHBjw4Z+wmsIYzmGY08ll/7b+4xHYFsISYDZBthWSkltM8USqC0sARkp9/5suBvYRlACvm1ISdlcbwtsQwxastvKdFJ8Ot8pk5nABDbb2XQ32wCTk8bppP/2uW3xsnBw6i5qQRd/SwLcEuDWyDrTJivPVRqkTRZG2VGT9X/u7zVA4ZjV0HaTpawGZETDYUkDR0YUfNxosmA1aIHEtyek01Eck4yokaVR6yQxq6GkmRMPfmtJRQeAmzdZMNzMQLXdJqtkNeDbo7tdympAUoqc9KMVYJURJVZDrYmPqPceWMLXPp/DnsWqx0X3JTcyqcmqOzP1xvP+KuAWagGp1ABun9l8ccANSelioYDb9zVsha0CbrlTCur9JyuNjj0946RSrv8AboQnALgp4xkfnuDpmRjPld7eRgcdWguU/j6AapvsqybWWTopoNtnbdLMy/NBdnsAtzYTSvlT+zLojWUwmMmof60MB3x9psPfgr0AUqN3WiNgRjCO8WqkHdjzjb5h/8KTddFkpVrwcyycQlYKjLLfCeEJeLRpWmm21sAEgLZvm4XcbvgeptvGNu63W1ltYVTvJNvCrg6BCEEuCgjnABtMN2WzAawFnze+KtDmSacBw4mhHGoHmy7m5Ya0dFj0FNQKtydgs0ZBt+DnBpOaOoKtza8Gup2UkR6AbYe+bcZucykp/m1fC8sYNt2NuWzXdthtbd/r98TCEgY9YzGTNq22AaP3B95tahtAWIJe42MWc3nP+nN8yv65r6KLWtDFu5MAtwS4NbLODlgN2602UQ64wWZQVkNosmC40YSRYkdT1jargYap2JFyGVHUZMVJpTRiSFA9OOEljX0jb+wvdJLHrAZo5ktlLlhgAoDbp2CUjX8bBRmaOawGB9za2/HyePCS1YCMiITSDzIb/V7ueIW0osRqqLd4uyqqqcmqNy91RzvgBoAGkMa1nhAdNlu8FgC8Abh9ccAt1AK8eNp6uKen+7i5JMiDEwDc3GJAgxOCxUDs45bqQVuzU543btRorGAuF9YCpFUDuIXwHAA38/kxyREMCPPybJv9QDM2NiNtpEYAbkNrxOZjAhN+Cww3mA/XomnVCrjBcIvzCtt/P/+p/4Uu6kGqBT/H6ohlpdpL7C2tFMkoTLa7bKWA29f1Qr7qV0C3tdytAeQyrTOrbCebLSy3CHBTGakBbi4bhcnm4QoqHX0CaIvfHQfd2Iz3MDb6BUA1QDeYbQBu+pxO9d+Fnxt9xQnQTetJ9B/5t1wbngfbNgqe5ShYdmYZY+w2gDYD3dyf2cA2u66rb1vrUlJntw0tLIFNFexjVE5q9/v+ZMPd2G3hGt/3sISkkGryytJFLWjy9Z47VwLcEuDWyDqLWQ3Ig5zV8FfUZNFs0XTBduD3jANw64rVgIxI04VCUikNlrIaQnCCFkdPKk0+bo2sizonOfRvi1gN6t8GxZyEUnx7PgmSIkulg9VARPhapUdtUswLVoP7OWiTxY4XrAYYblDMzc9BC3BiNdSZ/gMGmzPaEsOt1lv4Uwzmc8w1HcAN9gEebVzzkZCSTqpJpSG1mk0Z2NA0TdQCPD3bfHhwAhsweHoiK4WRANBGLXDGM80Sv1cftyFplLBbU+JYm3Pj5y6bNeRdJjsy/zZPr3NrgU+ltUAO4PagDVz71gI0ZEO1C2BTBTazJdeZkXaZVv1Wvd3i5DoSSv8tTXXba6GLJisBbm3PYrXzxwBNmVZqLDcCEgxwW8qXNZs0C/mysj7idr2Su00m99lWllku6wJwsxAFk40G6WhIMPU0U/VoC2Abr7LKVg8wCnUA0M383MyeIAbd6C8cdHNpKb8nRIHxHFfISwOz/98Cuj0G2uydJY3UAxKQhKpFgKZO35svZ45vG8EIBripZ9v2e/BnRkrqYFvbqaQGgZbsNgtIA1Qr2W0GuAG+TQauZnG/Zg/FSfcK1T751UZ1UQuqvZKXjUqAWwLcXraCwtHaZCEj2u0USPMmC4ANg2yMsvFyA4BTwC1qsrpiNRTBCSGplOYqZjXQfNFkuedCSqdrZGlUOkncZLGDle8pyjRZD5IFE1WTk35S7x4LTKDJQk660Kas9YRSpZjDasC350YmCrix42VNlhplD9/KSBlu18HPIbEaKi2AJCmt+jb99OPMB2evITqwmEkqhdUM4IatgNYCUqsfHpQFze8A3PD/bDtEh2ZJgxNolMZj3YDBf4dNF68HMeNZ5UCB8ZyCdLpZejHTebfbqkSUTRUkoyo5yv7WjRfzb2Pj5auabSvg1pG1QAG4Fc0Y3j4w3My/DY+fMqE0NGP9UfAFSgy3KiupiyYrAW5VZqKbMTHLrZCV5ltZ5NQQALeVfFkt5O/VQj6vAN1W8mXJz/GEzmSxyVVauiE8AekovmyeXHrCn80Btzp/ndvMuJ+bq2e8t3B5aQy4xX5urqDhOA1SCBs5usF49EL+acD8KVZbCbYRkOCebQ62EZJgYJsFJQC0Gdhmfpz3YTN9Ffm2sSHX7qacebfBbhsbu61/ExjMb2WiahbANhKoPSyB63sKS6jzOao7totaUPc1XTI+AW4JcLtk3Tw65hSrARkRqaQKuAVWAyEKFEoANxqxLlgNHpygPm74LdBknWA1eHCCp9OxC5VYDY0sj2dPcsxqyNVMdRGxGmiyPstqg6T0ryAntR0wNVKFat52QqmyGkxGZIAbrIZ3Jath+CEYqMJwuwoyIna8kozo2QWQALcqb9E/YowDboBnByE6nlodNl+oBcchOm0nlcJQ4LruydXKePYNmPlc/nN9rSEKNEzUCWc8q49b8PXUPfAkC2xlLR5uvFiKHSCabrwgJ90iJ3VrAeSkllRt/m2LyL+tzabMvTynMuzj7UNDFhJKi8AEGrLH4TnKnkhrp9La6aLJSoBbpanoZFAJuFl4wna/k02+lSWy0myjbDbYbYBt2BGwef/3ainfVmZR87AxltsmxwPOJKSWOlomjhby0Rf8RbGfWxyioKDbZKKbOPQSKjENAQoAcRqiEHyiZ4OBMt3i9FJ6jVNQ/D/henFaQhqYbUhACb7Zc0+/LjfS8ztlsZXsNq7j34+YbWYVw/EmJdUZfMHsPXdozG5DTkoCNff6gG2RnNS9mkmg1nA0LANGGorjIuF/wrw99278LL/vohZ08bcmwC0Bbo2ss5jVoE0Wvj2B1YCMCHabshpCk4WMCMCtC1aDG50e+7hhkO0yIr6nQHpRTKyGRpZF5ZOUN76hyVJ/h5LVYE2WMdz43vzbPLmom8CEmNVgRdhlRB/Nw21EYMJbNVcFlNMinFgNlddAV0U1NVmVp+Sigby/PLP9vkwqPQrRoRawEeMWA9QLDU7Y8flv74aahgbgbNLva0AOjGY3vHZZqfu4uaw0Tq5OGzAXLYnKBz0lJwVwI6narAU8nbRkOpvPD0zndv3bnvby/ChTZbjBfgBwg+lMLcDbZ2hypQS4VVoPXdSDVAsqTUUngw5kpXyKd6SVEsRG2vVGGW4avrNayF+LB/m0XJoP6GqttgRIS1VWmueB4WZAG6Abj0sYbef+8IMQheDNRn8Re7qhmKGGuJcb/8Y39BHohsQ0BESxIfRPYrudZbW5jBRWmz4NbMOTGc9lswcwsM2TSQ1sY+PEVCsWkrAJYBuSVI21aHEtArZxfY7ZbdeqWDElCwxm5KTObnPvtpmy4bi+YxmQALfmp6iLWtD8q358xgS4JcCtkXV2zGrwpFIYboBsDrjRZPEz2G8Abnj8/FBWg/u4Rel0ymoYjVR6lFgNjSyPJ0/ymNXgJtkPITDBTbL/ktXmL02oMznpMauh3WLMDpb59lzJaEhgQkgoJZ1Un5ZQaiaqNFkTS6VTinqSET23kroqqqnJem4mXvZ7BdxEiqTSA0/PxUKDEwDcDjw9Q1Jp256e/GWaXB3JSmEfwGhj0wVZqfu4wU4oNmBgIwwGynj2T3L6TL9snRwffVAHZCexnJQGzcy02Xj5bAml1IHMk6pLOWn7TGfWgcmN8Oo0M+23ynRWSSnWAiGh1My0Z2pFYIBbYkdWXTVd1INUC6rORjfjYlkpGy8AbtQEqyFr+bY2wI2egudfBLEt6SeM5bbILLGUlGzkpE0w2p4D3WC5HTPd6CGU6TaZqE8omzr6/WSiLDgF3YbDwr6G2qK+bkFiWmzsHP3Hf5aac9arjXe88Gsj8CZTuxfAM/NsQ7VyZ1LSGHBzsG0XZKQw4QqwDWZb22CbXpkfebfhwelKFgXbsArAu003U8r7/JLdlsIS2rhSdFEL2njdx+dMgFsC3BpZZ3GTBWsNwK1IKl0uFXDDu8dZDbDf8HnTpNKfhNXwGzKi4OOWWA2NLItKJymLN+yW/IxJ9ufg2cPXL8Gzx9OLumQ1YKJ6rcVWAbcxng40WR+DrwP+bTfB08EiwhOrodIySKEJ1d6mn36Uf55pejyplGt9kVQaNmAA3GiY1GIASRCMZ0J0qMkt/pXcEiPlIQwBRsKxrBSGG0+XA3lzpLLSFJ7Q2swcstusWdNGLQ8bL6STKuBGcI77eIbgHGVEYKxNcE67clIMtdlMwbfHEkrdv+03rQNqqK0MNxoyrAVgQJi1QALcqi+fLpqsBLhVn48uRh6w3DSt1GrIcmu+0DDZkJE64PZpQQ1ZFiw3ashym+smPsE9TbLaTv39HqLAxjw1JfZ0A3TTYB4H3cJX6g0/p654kIKGKQDchRrzlLfbj7yGPA+07VT6aaw2A9tImC78mENIAmxlB9xgtenm+e5BGXDmw7nRc3SRSGrzCthm3m2D3lgGmkwaNlNUTnrIbmPDnd/btT2x29q+NnRRC9r+Gzh/AtwS4NbIOnPATYMT8lybJwokzRSyIZorfNwA3IrghA6TSguz7NFIU4XYdaKhSqyGRqb/4pM8Zrfh9WAm2bYL9i149mCSzbM0ydZ00mCS3RWrAZmoNVmBZq6A24mE0oLVYJ4OP8vO5MUT1cGBXRXV1GS1P5m8xzQ8ND6eVFoEJwC4RT5unlTalcUADDVPmVNfz1hWOp8r2MbTN2BokBhHU+S+nonl1uwaihs52Azq+aPN2kIlRmaqbUxnsxb4rP5tFpaABGkZgnPalpOa5GjQM3+f8QD/tseA2yNrAQXcEtO5zqrpoh6kWlBnRroZG7PcYKmprBSbmsBy857izwdYbtjULAsvUNvE32oPQv1R/7aWX/Y50I2aAagGuEYNceCN7wvQbTTSTR/kqJ5gCnAXp5gqq/oH+7s9CbQV8lG82gKrTTdL8GtzZpvJSC0kwXza8N00lQo/h6EM2MamSddgGwuEazPMZVQsUxn156piIX16CqMNwO0Jdpv6NEtit7X1UeuiFrT12uPzJsAtAW6NrTMuyspqCOl0sBZosjyp1GWlAG4enAAwp54LbbMaej0Z9XpPsxrcLHs6LSjfidXQ2PI4eaLHrAajn1s6qZtk02RZo0U6KdIiK9SEJXTBagAyG4aE0nnJasDXYeysBksoNVYDO1+YqFpC6Y/ckWx39po9e1dFNTVZzc7bqbMdWwzQLMFO+EJwQmA8swmDv+dBcEJHPm6+AUOT42mlbMCQUIqklOAE9fWczbRRYpOGpug4PCF9tptZS4cbL8aQKNltYeNl+yVsugC2+cYLdeBBtru17DU4p23pEUFKoSkbUAvcWgBvHxJKqQOPAxOStUD9ddJFPUi1oP68tH1ECbhZ4AG9gctK77ONfF2FxOsgK4Xt9nnpYWwlU7pgubX8gj25FLgFppvLS6eDgfqEuq+bA236NYBwbPYo0200KjZ1qDGw3ZCZwnSLZabFZ+LE39T0pu5pkI3/MCCmhRfskY9qmAHKlMBqK8IRANvYMLHws0JKqmEJDrZx7V6EDRNkpHFAQtvXcn8TI3abWsYEq4DCuw0JqXu3cY/voWiJ3dbyR6s4fRe1oIu/JQFuCXBrbJ2dYjUYBdySSpXVEIITaLy6DE6oxGqYz7Xh0hjvkCaUWA2NLY9HJzr07KF402RZZLiZqn5TFsNqSzrpZ/2qqXQeGQ67rROT7JjVQJMVAhOGH7TBchmR+rdpYAIx4chJAdwSq6HqCuqqqKYmq+qMXD7OGc80Pc54ZgMG02tkpMc+bshN+T1suC583DytVGWlUXo113/ANhhuAG6kWZ+zGUgst8vXR3zkOXabbbwYu42QHJOT2uaLp5MW7LbAimhXTsrGi/m3lUxnADdLr5sRloB/WxSYcOjflpjOdVZMF/Ug1YI6M9LN2GNZacyUVquazUZlpZ8XpbSUmqLe0JFVDRv/gHVdsNwUdIMnBUAWQDdAM+oLTDeAtxueAWzzNFPYbwq6BWCOcfQcgHWeYupstwPg7Uy4QgEhXegZ/BTIVgBtyhoEaAvyUdkGsG1jfm17gDasAADSjKGsgFsA2Qx8s2CEIhxhB6vtR4FtHpRgGynGXH6lzOUyLIFNFDyazTLGPZrdKsDZbWkDrp1rRBe1oJ1XfnjWBLglwK2xdXaK1YCPmwcn/BGSSn9mVgMNFwbaMavBd5pSQl1jS0VTDMsH1H/o6EZDz0gxUnYbgFvZZFlYAumk+D2YnFTjwjthNQytGPevFFRDMkRIgvm3YZKNbw9GqqEY9ybS66fAhDorpquimpqsOrNy2dhjiwESSJH7aMrccllswLiPGz93H7cuGM+aVkp4wmCgzDVYBh6egJRUZaVhA+ZUeML/z957qDmuJFljAUeWbTM7u+//dpJ+aXbM7TL0+k6YRAAEPZFkdUfvcFm3CgDBBJjBOHmM93KLL9nn3SPMlejVAZMkycLLOzdps5UuvGgtmPHCy7904aUfljCmgExMtbf92wC4ef+2n5xs11RYeHlkTyBLr7s2C+X8kb//PXPUg6gF93kfDLLclktOsgZbGvUCzGioZdrwhFY54+0JxMttfGkpRtJSRlEfzLZgWlUMopnEFOAaA23q5ZZAN8d08xLTDvCmHqI4Pj4fFuKzj/m2rz7tBth4dm7ZbDx+ymgjkY52vNoSqw0yUg1HYLBNpKRLlo+KdFS82oTVJhJSUanwd3kOXMjFbJMrhrm5JAlEE19OLKh/p0nzkx5qeLcp2Nb8ZCDO5nUOStDv+JFMOu48kqMWjPsO5OgBuAXgdrX7zIoaVpVScMIBVgOaMBTRm7Aa1LsHIJt5uQWr4Wq3w94DDbPbICc1dpv37FFWA4NtSCeVsAQp1PDsGdMk21gNKMgoxkgohX8bALf/VoabyIhk9euFqhIJpZZKF6yGY++oXEU1mqxjr8j529kYo9kR0+sl/VKLATRKWHQxlhuzE8B4RnCCstyYmXD+yx+1pzVFJv1B4/O3hwf6u9YDk5WC5QbPT/y9H6bjs4cDTDlq2DsbdeuAMCbg3WbsNni0zVJYgklJzVYAdQALL+L5Q4RaMOY/yEnNv02YzrbwIoAbUkr/zr+b1K/KdIa1QB3WAmdclhz1IGrBGRcmwy67WG4I1bFANlu8gUUBy0qV5Ybfc1/h7GrAchu7ntiwJKabst0sTAF15lGZbADdsMjDrDdlufXlpdgW+wCwM9CN00z1uH2pqYF9fea1r1FDl65dopCQiW2gDSOn0lGTj6ZQhAV7rnm/thUkpB5swwI6gDYG2xRoWyEYAeDcXBfNAeDlBtv6QQlYUIc/syaTwhqAwxIgKUUIjny/r8snKlnB0lBZsINfGtb4DjDO5JCjFoxz5t2jBuAWgNvV7rNdrAbIhbASZbLSe2M1oMkC0OZZDfgdvBZQFB+rKvkpGMsNgxaT63m3zhCrAd4Na7AaVu/MXGA5KXv2mH8b2G2O1QCwbQ3Pngwm2ZARlRMutD4wgRsslhG1qXQCuIHVYKl0Abgde5fkKqrRZB17Rc7fzsYYjc7CLcCwj9vnJzdIBrj9n7c3Zr1BDgRmAhol7AOwbsx/5rmTWG4I05lOmeFs0lLUBfyc6oFKfszb05tZRz047Wp16wCkX2jqjOUs7La5sduW/6AZ1wKAbf9kBjSY0Byak+rA2C015KQIzoDHj8mOsPAi1gIA3cCGgNE2N2YVFl6mHLIgCXiHWt/Txu933zpHPYhacL930RDLrb94g1qC3gKLNuLl9sE+oVi8wQIPFv5zSkv7oBtLTHew3bB4Y8Abng1ww8/m/cZMN2XImbcbkkwB4rG/mz0b2w3PJjd1QQs88/j5R2urVVjm//H/hNUmAJsAbVjIEEYb1CRgoeG7ugJtkPIzG/mTALSBtSYyUgXZ9GcPtCEUDdJTTjHlY66IGGyz185xTwJs81JSeLfZIsoPmjZ/o4dawhLMIkDsYjCnP/CCehuUIPN6zO/jXbcctWC8s2+PHIBbAG5Xu88OsRpQEM3HLbEaZjNesQIDYmxWg608gertWQ3w6IGM6H+cWTaarkPePTHJnnfrdFgNXGiN1aDsNmU1zPqePStht+UMSwC/DU1WWcDb4WkwlU6KstDNpckCq8EAtyjEx94luYpqNFnHXpHLtuMFGJhebzbc+IDJDIuBfyJIxwFuWIhBo2SyUmYmAHAbOUjH6gGaF7AIYFwNb52f02mH5WY2A/j9EMstFmFOv0+2F10AuMF0G8mkkCS9aTIpFl5gKyCAG8A2LLyYdxuYFXlsBUROKgsvYDq/UFN9pwfIjhhoE4YbGrVJBVNtMCEeefuSg3Ni4eXUuyRHPYhacOpVybe9nyOsjliAAnoGsygwaSl6CoBv+O+ORYGCbjmlpdwbKAjjQTdju6HeAEzDgwMTDHwDA06lpRakYPJSyFKZ7aaBCj7NtB+ugNc8JDdNYJvKRSUEQcE2AG2sHllRoSAbETzWBGgTwExSSOUBoE2kpBaU0IJskI5+srebsJFxDBxLgbwEtI27wNa9c72UFJ6ctpiudjEGtjG7zaSkupjO7DZjLbeLKAG4jTc35KgF4519AG6i6QfNOAC3q91nX4rVUJYd7x6k0YHNwEw3mGXDy81Ybj1WQzRY598ynS9RSlNH8WXPHk4zahPpzL8NDRcnk4LVgPhwXSEbn92G9+lT6Z57qXQiKd2XSheg7PH3Sq6iGk3W8dfkki0949mSq9Ek+eRqsNz+bzRK75IyBwYcmikAdGMvwPCnWxkIfZYb6gEvwmhN6NcDNEEs7ykxPwCMaf/FF+/9d80W2MaNHlLuFmK4rXWAPTyRSs3ebagBxm6DhyfkSZAlSeM2tq1Au/Ay5UWVNjgHkiMLTBA2hPh4PgvgFgsvZ08hOepB1IKzL0+WHfssNyzCoJaYZQ3qhUlLjelmtSQFKKhlDVjTLC0dmTntB8bCFHAvGyMNNcMWeTzwBtCNHwrCJcDNJZgm0E1ZbjjOPuDN+7z1LxjzyZK3nfncCaMNYBuAtoIWBKCNaE60wQMLHOK7JuxiBCQAUFPADT8z6GYgHLZB+qgoUhLQxqy53BJSGwFZPAFDDUw1KFLEm/mV2cnCboOcVME2H5RQTKkssZgO1rJd3VhUH3syyFELxn4POH4w3AJwu+p9xiDmZsNyoA6rQc2yTUY0yGpYrXi/Mdc5hlgNMC9lVoM2WJZQxyy36ZSp3pwepA0WaNzRYJ1+2xxmNUgiHVgMIh2ChAjMhn/SXNltKOarlEg3tmePsRqaNiq8+k5TZTWIZ4+l0pm/g7Ea6mA1nHiL5Cqq0WSdeGHO3Nwznk1WCpmPJVf7tFKwn8FMYFmp+rjlkJV26oEaW4PFBs821ANjPuO5n1iKemCBOl5aGiD78YAbOytthN0mPkBDLGeAbXiA3YZFF/HwzMduY7iNikJS7NjHs4LPjwTnGMON5aRIqq5eqQLTGc0ZA27i8RNA7GkTSY56ELXgtGtyi639NUJ/AMb0bLns+IJisQYsac9yswUcC1CwMJ4cqaX9cdpiu0Fmqmw1LPZYsIKx3vCMnoOflQm3xXQ7wHYzjzerTf35x8A2ASAlEEF8MAVsA9BW0pxKmlFBMyL6JNrIY40Hz8Ge4WY/66sJcjYAACAASURBVHNHOqryUfaAkzk/r4TUg22Yy2EPYKmkKiXFd/v6pwBuplrhIDQLSoByRbyZLQQnHTXsAkadGnLUglHfgB48ALcA3K56n3VYDWqW3WE1QEr06xf792BF6iasBiTUlWWbUNc07NcGnx7v3QNWA37XTywNVsPpt8wQ2AaGGrMaLJlU2W2zxf8SEkkFbBPvNjDfhKKemdVANRuksr9DDUPVH+ztwE0W/NvqvzMAJ3JSsBqkKEcq3en3SK6iGk3W6dfmnD0849lLgZBGClYCmiOEJ/xfv37xs8lKO0E6I8tK8b48yw0gGnw7OUBBQbb/UU83gG74HdcDLMLUdTKzNglPfAE/HmyzJk+kpKgDIknqengKww3sNizG4G+SUO09PMf2bvNyUlgLvLBsVBqzv2tYAhZeEJYg/m3s4+mCcwJwO30GyVEPohacfl1y7+FZbvgZoNtitSIEKMB+wPoLLNj0QTfYF8DGANthe7DjwJK7Geg2IDO1NFNIRQG8TZ1vGxht8JB+APimXm72dwtTSIEKZcmMazzM283qEkP+jont2W08FubXxmzhJZXFgkG2Co/ig0r6pJI+qKAPos0HbTYILROGWystxYIJ2G8IUfDSUczvHmiz+XpMasXQXWq+bQK2lQXYyq09wLT+wQxlYbbh8SOlTYOtnPw4i4oXYKLW55sJctSCHO8mALcA3K56n3VYDVoUjdVgZtnwcQPgdheshqrilSSw2ODZBhmpyYjMuwegG/4OivcuVkOsXu++jbpgG9osSzwCqwGePZCS/qKFsds6MiIzyDZWg6Ua5YgOd3JSBtyE1QDPNmO3GasBq2BiqBqshnMnlFxFNZqsc6/Q6fv5BRgwDODV6RdgEJjAstKhBZjVSmSlI0uAvLcnmhgAaQDULECBmW6Qlj4+cqAC6gQH6nirATWvDubzsXUA/AapA11LgZblzKw2XnwB2CbsNni7mRdQHu82hmTVx9MatFduxmAlYIEJ097CCxtrR3DO6ROG2yNHPYhacNElyrZzX1qKugDQ7QOppfM52SLOP3Qhh4E3DVAwaamllhpzupVTZnsb/EKJ7WaLPQDJNFgBjGmTmxrzzYNw/LOCcglwU/IAy0s1xbQPuiWWm77VFI1g1kqJ3bakEoAbzakqPqkuPqkp3qkq3qku3gV023wQMfAmYFsLsMHbTWSjHIbADwBtJh+1V80NtKVRV2YbkqZVSprCb8Bu82AbFk/AbIM9gLKVISVlKSrHUsi1DGZblg9PjlqQ440E4BaA21Xvs2NYDfDsQYPlZaXZWQ2O5QYQDWCasdxMWoomCz+jyULzBdANtG4UOmO5hZ/b4dtnm92GJgsPrIR9si/bAkEJ8OxhKSnYbXhGo6UG2SwlxYqaphqNHvLek5NyXLhQzn0qnY8LF1YDUunaFbAoyIfvj/5KIX851EcJ+bb7b/8l59yxjSbr+Gty6ZZbCzDLJSeR9tNK0wLM5ych1RrbAJxDKl0ONoIllqJpAasAoBsCFDDvowYY6GYsN7YamE7pGWwE+LkpqyD83IbvmJ2+bZx4Z0EJv2i++ostBCAfNcCNpaSrf9NSA3PMD4ilSVnqQLvw0qaT/uA6IHJSPIucFA1aUz4xK7o11o7G7Jx5JEeTFbXgnCuTfx8/f5gPm7GmUSesppifmzHdwHrz0lIE96CmYN/cIQr9UfMy0xSsoMmjBp5xyIICapxS6mSoxmxLDDcF64zlBhAPTDcfoODPwcaRxZ0A3NS3Dey2qphRU3zSpPygaflGk/KNgbe6+KCKmW6f/NiwvQt8NIWlLECbhSHcA9Bm7xg2QLpwwr5tDy6VtJWSCrMNYNt3tQZoVSsIv8F3ewPbAnDLNw/kqAU53k0AbgG4Xf0++4qsBgBpANTQYJlhNgA3790DQA7AHLZFkTPadrAadt9C+6WkMFyFhAishn8xi0GANmE2cFACJEQaNw6ATlbMcrHbkE46SSbZKMIwU/WNVisnhYwoWA2XTCa5imo0WZdcpdP23bUAYwlzYCFg4YUXYJysFIwFYySwBOi0lz1568RyKwpmCWCOT9JSMJ/Vz82znlEP2N/TFmFQE1w6XB9IPvmkfpMddoFtaNLgx7laoQ4glfQvBtYEcNM6wMw2pFP/xXWAjbq1wcvjAVRSqemkWFCBXFQWXsTnxwA3v/Bi6aSx8HLZDZyjHkQtuOwa5dx7l7QUzGkAaagpvJBj0lJ95tRSlZYikMcWcuAFx6F57GB2m3/WO/BCDWqHEgFSwIIx31wyqYUkeFDOghiY2ab7eFmpgXv+XWI8GXTTdNKCVlQSwLYFNeWMwbaH8oMeqzd+AHhryg9qTGJaIERhQRtOMfVAG5jL3qPtVqPbBdu2fdvUGsBJSbFowlLS5Nsm1gAcksAL6RGUcItPSo5akON9BeAWgNvV7zNvxmleC0Nm2ffEaoAvAtgK3jB7kNWg0lJsj5UnW0EK0G37NtputKQQm4QoGWQv/8OAG5osS6MTAA6N1i9OQZIYchT3fKwGmGTX8G/baZL9t8RqQMqRyEktLjxYDadOLLmKajRZp16Z87f3TRInzPVkpWiGYC1ggBt+7vt6Wrrc2F/bMYdbs8LS0qZh2ahnPsPX01jPLC2dTBiYs0UYNEFDjIJz2Zjnj/x97DkMtqEOmG9bm0oKyehs9U9dbBHQjX3bICVdv6lBt1kKwGto7DsCYwi/n5rndvbxrFROqmDbYwMPT6ST/uQmTXw8zVZA2BB/6rW/9A7MUQ+iFlx6lfLt7+cSfPI5nM2llmKBBgs1YEhbiAKYbnjgv8F+AyjHKdirFUtSzbJg7AWdQ6Nk/YOBbni2xRsDzpi5pqw1z2Lzvm32dwbsbPFnYBGo7+EGpjAAt6pYUl0saFLO6KEC2PZBz/Uvek6g2wcDcXUxo7KYa7iCSxy9K6ANow6IDCoJLJ5jHn9gf01eOKm+8fd3LJqzVUyN7/Pf+YHv8ywldd/pBQ5tO72Y1w/d1df7e45acL2z3X2kANwCcLv6ffblWA0arY2myaSlaKa8lOjvDw/MfPOsBqZyB6th8P7Zy2pYQ0qKNDp4twFsQzKpSEjBcBO/HmU1mEF2VlaDN8m24mwm2W0qnRRo+Dy8cDNW8kpYyEnPnVByFdVoss69QuftN7QAg6YHZtZohCw8wRZg0CChafprsWCWGwA3NEZjwyvGAkCj4qWlnvlsNQHPHKjz8MCLNJ75bCwD882xUfvTvqAP1QBLJE2+bQjCWYHdBmBNEqqlFqAGYNHlP7RY/6LV6oNYSqpMivGlpNasVVSWmlJdPidbgdbH8+/aqElYgvj9TKhgv59IJz1vxpC9ctSDqAWXXKH8+/ZBNwBuYKphIedzuWQwDXUFjDYs5uABFjWz3GBXMJsx6AZGHLZnPzf1Cb016JbqhPN5MwDOFnEMfDNALf23MttMmgorDmxjzO30WdIX8YCbjOkmAW6TckHTckaP9Qc9Vx/00vyil/qNnmsw3SAx/WQGHIA5+L3JXGyMNrzA2JX62PvOwDZLJJ0y2Ca2AK8CtjHQBgkpnn/w9/kavm1sD4MANIQrRCrpsSM+1nY5asFY5+6PG4BbAG5Xv88Osho+P8nMsiEj2sVqgMfC2P8OsRpYSuRZDdNpMsx+bJqtlLpguhHtBtvEtw1Jo5AHQSYkjZay28BogJxo9S9aLCEhuoVBNu449ezhFCONDEc6qabSmYwIBbubTtp0PB7+tAb70s9qrqIaTdalV+q0/fsLMGiOTAJknjuoASwthaxUWW5gK6CBgmTIWG6nvfLpW/sABQPdAKYx81ntBrD4groA0A0LMwDdfKgOFmK8x6evCR5IOP3svs4eu8E28+60RZdfWgdQA/AQhtt8JWAb+7Z1Fl1yWQpYHYDB9pQqTrMDuw1yUrMVgHfb37lZ44UXsJyrx9SkhbH2ZfdrjnoQteCya3SLvft+bugTvJ8bQhT+rUnYnulmoBtkp/B864Qo3Bno1gHfFDjz7LeUPuqYbP53/LOC1rbw069DHnQDSFYyw21Fk3JOD9WcnupPeqnf6Vvzxg+Abk/1Bz1UnzQt5wy4gRFXFLcU5e66Az3YVrOnZs2+bc88jwuTTZltYLhVlkj6Qg0z2wC2mZRU/N/SNYmghOwf+xy1IMebCsAtALdR7rMOq2G97qw+GasBzRWaLDRbzGqw1ac7YzUgudSkRGA1oMkyVgMMs/shCn8y6HaUhIjZbQDbTErayogkJOEvlpKCBQePn1uxGqrigRrISVNYQuvZ88DsNjHJRrQ4IsbLstbCHDKicyaVXEU1mqxzrs75+/QXYACewUcHYBqaH2YhQFbq6gHS5rgxms+T5w6bXJ9/Gkfv6RdhAJ4Z89nsBlAPALjxQ+tBYj5rkvWfCrp1538MOa7Zhlpm25LW6xnbBDCzDXVgpYsuC7DawHD7F83ZuxNgG6SkM06ztsS7PAwKZTkXjchJNc3OUqpbH09vK9BPqY4ku6M/dAMb5qgHUQsuuUK32XdQWmqg23LJizlmYeOZbsx4U2kpFnOsttiCzr0x3fqjm9zDdgBwns2WfvZMUXdAq6P8bAy3Yk0NA24LBtyeAbg1H/S9eaPvkzf6BpZb80FP1Yym1ZyackF1saIC7Lg+mnebW0NftQe2pURSWzz/RtPqJ00aY7jhezwAODDbYA0D2emwb9ufsmB208t3o1qQ4z0H4BaA2yj3WYfVAMq3FkI2y57NmMXgvXvumtXgGA1oslhKpIbZYD8AdNvXYP0JTKfDjdZCGyeAbUijMynpP4XVpo0WJKYJbFtDQoQEpPysBg5LgGdPDa8H+DzAJFsYDXgIDf0b1SXkpA8sJ0WKEdhxUZTPm1JyNFjy/VK+bvpnXiAwE2X9ub/dee8q9vJj7dkI5rnjWW5JVvr+3hpdL5c0Wy5ZOgTfnrH/eWkpmGpYUOEQBTDdNLkUNcBAN1uEMT83eL8h+Rp2A7s83X7HOWJXDbDUOk6xs0TS9TuzmAVsEympMJ29d6f4toEVLYsuOfw77e7SRDuuA/2wBK0BXAvg3fad5aSdRi3qwMUf0xz1IGrBxZfpJgcYAt3AcsNiDmqFD1FAfcEiPwC3/w8/6+I+M6hVXgrW9T3KS/cNrvd9GwLjWnv/YT9hA9vwDNCsLDYMoAFwe6wBuM3otf6k75N3+jF5Y+ANABx+D0AO22F77Cf17Ca3Qu9Fh8C2h1apor5trZwUMlLM31g410TS8G27hwvZOYcctSDHmw7ALQC3Ue6zfawGMNlQ9HaxGgDKwV8BRfBeWA2pwdJGi6VE0ykbZiNs4RDo9js2WHbj7G60vDk2WAoA296SlFSaKwHb2K+HwTZIST96aXQ5Ukn5ClGRTLJRpIV+bqwGGGQz2AaTbKag24qYmWS3pqp/Ash67YkjV1GNJuvaV+7w8fwCDOZ0GFaD5QZpD+qBsdxgMWCsZwtPwDbYFvvkrAfmhwPQDAsqFqLgQTf4eoLl5v3cUBOQXJpqghpdG5D3OzKgh2uAptVxQMJSF1wkkXSxtEUX1AAD2qwG/BI7gfUn+7alBLxseYLStMG/ByCa2Ap8Y4+frpz0v4TlXL+KnLScEoJ2ZOEl2G2HZ4X9W+SoB1ELLr1Kt9u/Ly3Ft0QL5kH/sAt0A8vNagv83qy+9EG3exRKHhrtTm0ZQMHw9+ElK0hKN1SXK5qWS3qoFvTczOgbA24f9BOA2+SdXhlw+6THak7TygA3BC7cA+C2D2yDVBQhCbAEwGK5pJFOsFii3+OhVIF9ADw70QcURYQkHLrfcv09Ry3I8V4CcAvAbbT7zAriPlaDNVhosiArBfvtr9kseffkYjVgEKzB8qyG5N+jTZXJidBo/VQ/N/j3eFaDmWZz1Hd//eU+loGuds33N1rw6/HMNoBtaLREQjRf/ItT6ZI5dvLr+dRU0mWmVFIbDjRZMFidUMWJdC/MYkM4QstuQyKdpBkJq8HFhger4aL7KldRjSbrost01s5+AQYsNWMisMm1+u1g/veAm4Un4O/mt5OzHng/N8zpYK0x020ySWnWANr8A9JSAHJgw1lNMPazT437XerC0PzPMlKW/2L+F8+2xGxj7074tgnDWdhtANr+TQtLpV69sc/n2oUkSDr1+OxGubmtDsBkG7YCqANo1FAHWv82ady+U82hOagDANzMVkCOFAsvZ00XnbFjDyp9wAze/7cf43PGOmrB+dfnHvb0dYUZ6iotnTsbGyzgw57AFnaM7YZeg8N51CsUizodeamy4HPNOrcdTwXcijVNqpUAbvWcXhsD3ITl9i0BbmC5Lagul1QV9wC4wWcN84SkSst3eFsswcK5gG0MtEFOygEJwmyDbYx8j5eFc/QAAraFb9tt78n21XP1BmO/3wDcAnAb7R7zxRB0b0sSQvqcefewWbayGsB4S6wGePdodPctWA0JdGsakRLBNNs1V15aiiarw2pAfDdSgvDl0IxLf0Pg7TCrwcC2T2W2SaMlzLaW2WAyUrAapNGCXw8kRJCS5lpnbNltbLDqkowe6v+iafN3AsON2W3s3YY0IzNXDVbDNSaRXEU1mqxrXK3Tj9FnuaEeoMmxhggst/8D0E19PVEPzMsNwFxulptAL7oQo0nWkJf2mW5gOxvohhoB5rN5fDLoBssB3R81wcythxQ454AGp1+J6+yxz0ZAwDb4tWkN2FhQjjDbFurfyaAbL8CIlYB4tn0yGy6/nQDDNz2WswvN4bAEqQX8nOqAsNvQ5AW77Tr3Vh9IC8DteuP6Ox2pLy3Ff9sCP/cbqxUv3luNgbwUD2a56QI/ehEL6PlYLLhP4WRsBfBk8eB3/4eUUqIaPm5lC7i9NDP63nzQD5OVTj7opf6gpxoMtzlNiiVVJQC3W/m4iXAWjGSAZAKYAWyzwDMw2zQkAdYwDLRJGql8h4eM1INtPpG0rdBfqS7/jndqrt5g7LELwC0At9HusaNZDW9vDLpZeAIKIkd3a0IdCl+uotdnNXCDVdfETDfn38MNlqbUgemGBotBt55p9p/CajBjbDARrNECQ0ESSY3ZhkZLGQ3q1SMyUkiI3lNIQgu25WY1YGUMMiLz7BF2G0C2rnfbD2rg3cZhCWiyurHhUZzPm1JyFdUA3M67PpfutVUPtCEyLzdOlNM64OsBWAjMclObASzegMmQqwky0A2LKJCXTuuaawIWYl61JnCCqQYoAHRjphtqgjHdDHRDgikS5AC8fdHFmJ2sNma2QUaqYNsGSaRiJSCp1JpI6thtBr4J2KY1YA3PNu/diTqQ4x9zJJilZgyJlt32U+pArWBb8zeVI4Hd9hR1YITLk6MeRC0Y4cJlPuSQn5uxqG2RH6AbpKMA18zTDfXG/NwssM0WdpjpphYGvOCfsd5kHj59OammAritWS76VC0IgBtYbT8ZcHtnWSkAt9bHDQy3W/m4KdhWgNigzLZyQgg7ExsAY7Z9Yx9mkZFCQvqdJsmzDWAbEkkbYSfzsbz7XbCUb3M/dl81Ry3I8T4DcAvAbdT7bIjVYClCW949SCt1rAYUSHgxmJlp7gYLbARusJTVkOSl0yknlRqzwfzchqRE2H8fq+ErgTPbjRZuHUmhs0ZrQ2A1oNGaSxIdzLHRaIHRoAbZxmrA74zVwMy2rUYr1xX3rIYpVdUTTdRctZUR/Tc9oMmCjGiQ3RZhCZdOJLmKajRZl16p8/f39QALKcZyQ2Jcvx5gAabDeu7Vg3wwjHzpxiecQbeqkppgCzGQmGpNAPBm9cCSS439DDkq5KVbEtMvArztm/85hZRWCrYhHAHMNjDV4Nv5Lr5tDLQhnfrfSVIqidRgNu8C23IxnB27rWzYy0eaNrAjfpCwnG3hxeqAGG1bwxahOefPC0N75qgHUQuue81udbQh0K3DdNNUbCzkm4UBADcD37Co82/9G4IUvLzUFnhyLvLkH0f5rl2Zj1u1pKcaslIAbp/KcBPQ7ZUZbuLjNqmWVIPllj04QRZHiCWkFRVUc7Ioy0jLp5Qq3dQA21RKymAbmG3w3NQF83JKVQLbcJwA2/Lfe4dfMUctOHwWl28RgFsAbpffRXuO4FkNXAAdzRuGpZZYyrJSbbA63j03ZjUALIMciJPqVF4KzzY0Ux50Q6PFyaXq38PppdpcoUH7bVkNvPJn4QgwxxZWgzHbluzZ9tcW4CaN1j5WQz6wDZR07/vgvdu8f9u0AdgGOamx2yAjCnbbtSaQXEU1mqxrXbHTj9OvB2ARgE3AXm5WDyAtVdYzADeuB5D9zGbMcsP2uVluZg0AOSjmcgPdAKJhrueaoHXBZKUsLfXs57pmDzgw5IYkpji2wD7Dq7unj/Z19jgEtMn8b6w2SSKVGoAFFwBtEpQjiy4qJ+X5HwE5BrYBnOsz23KDbZAliYcn2MtIoDaTbZGSguGGZ2W3RR24zg224yg56kHUglEvYdaDD4JukIbCzma9ZhANbGoPupnEFH0IfgYDru/phkUhHMMz3XJ9O806gEgqZcBtzcEJj/WCpaMA3CAr/TlFUum7+Lg1GpxQzlmCWmb1cWslpMJGFhlpXT6o97KEnUE2yr5tCrgJ2PbCATeiTsH2ntkWIQl577fjXy1HLTj+bM7fMgC3ANzOv3uO3LPDanDF70uwGqzBUimRNViQCzGrwRgN6t3TlxIlVgN83aqKTGJ6r81V/5IOy4fAa0OTBWYbfNbAajOwDSl0XQmRMBuE4SZNV7/Rgl+PebaBt5KLuyLtrdDRISXtshpasA1+PeLZgyLOrIbiQdKMeHUt2G1HTgV7N8tVVKPJusbVOu8Yfj7xBtfwzjHJDyeWaoACgDcAbmAjAHRDzeAEa22AcIxc/wx0wxyOh4FuWFgB6GZhCmY9gFpgfm5+IQY1wRJMwYC2kB0ck5l0O4A3nq0yhu7sBdo8q5nBtoULyHE1YA12s0hJuQ4w4PYXLfF7TiJFIjVkp/DtXChLzqwE8l1buPUJ2KZ1oHQs5+ZvDLRJQjXYbUi363p4Rh24/qcwRz2IWnD963bLIx4LuqGOgNFmElMG3jREoePptlwmlQ0rbX5rXzf4uG1YVtoNTuj6uAFwe2k+6ImTSgVwg6x0/KTSvl+bgm1gqSmzTWSkCEKwkAQAbvgZ8zV+/8SebaXKSG3BXL7Dh2fbLT+7+147Ry3I8d4DcAvAbfT7rMNqWK8loa7PanDePR1Wg/dyy+zds8Vq6IFu8OdBU8WNFSSm+nMC3eDpZqwGJyWyBmtfc5WzsRq6AU5lNUjTZH494tkmiaTGaIB8tM9qkH1uC7Y5VkP5yIlzkkyqnj0wyGZWA9htkmpUcXw4vNsAuLWF+tbXbPQP8sgvkKuoRpM18oU8cPh+PQB7AObW5uWG5gcgG+oAZKV4AITD79ncGiy35bJlHWR8O/2aYOE6ANBYYjqZMNsNCzLMeIOfmy7O4PeoGQDnDHQDc9okpj7dmhOuNeU6Z7jCrnkfQ+x9OtlCAMEIvNACsM382gxsM2abgW0y9ydWG8tMP2iFJFJmtiGRGpLUW4BtxpiALGnKDRnXgeo7z/vdhZef7AHUsiSC5TzWxy9HPYhaMNbVu91xd4JuamGABRtmuinbDQs5kJR2QLf5XJhu6h1qizyoVb+vxFSCE5A6OilXNGVZKZJKvY8bkkrfOb30qUJSKQC3JbPiANbJotAY194kpPA+haqk5gVvSP9TGmn5Qk0NUM1CEiAlVQkps5ElIAGhaElGqmELAbaNcc2ud8wcteB6Z7v7SAG4BeA2+n22xWow754BVgM3WG9vzHAwVoN5KtyS1ZCkRJCYQl6KBsuxGhLwZqAbGi8nL02sBvUAOpbVkBPEGW62rNXaEHx6WvkQmqMFrdBsqYS0b46N5soYDV5Culyh0TLPNs9syykhwvsysK12RquvzGQDkwEG2SIj+htNmp8uQtxMVlt2W272yegf2hu8QK6iGk3WDS6ue8mhegBpKSQ/xnKDmTVqgAFu3tsTjRC2hdQnMQ4yviUPujHTTWsC2w6oxBRstwS8qawUzLdXrRkGurHE1FkPsOcnGHSWZqopqemzMfA+L60R++Z98+ikZB2gPm0MtgmrDfM/gDPYCKwQjrB+T0E5Nu8b0Nay2sBsA9CGhxwTtQWvJ49c/4Q1IZYCYLfBcFtYElwH6r+lZFIO0AHYpobbkkzaZTlHHbjedctRD6IWXO963cuR+vMZZhMwofuebrAnQG+BRRyw3QC6GfiGZ5OXoiYBoMOikIUpcIIpCACYrX6bQAX1cbPghFIAtxf4uE1aH7fvzRsDbm1wwoLq0YITjNWGBahKWcgWagOwDYsjT+zJJkAbADcB2sBss7lawDaoUvaDbTF/38unuHseOWpBjncegFsAbjnuMy5KAt0QrRzLzbMawGKwBiuxGsy7Rwte8lLIctbyIrsaLGM1cFqdshiM3WYA3Mmshh0G2mMWguNZDWaK3WU1iF8bGAvWaLVsBpaPQlK0fmuTSJnVhmbtflgNkkz67FgNJiGClPSnrJSlZNJgNYzx8ctVVKPJGuPqnXbMIW9PNDNoggCogW1g0lILTwDrzXx2jOXmZT6nncFlW6eaAEYAZKE9Xzf2+0SSqQPesACDeuBBN2NAm8QUizkmM61LSFdLlpjKQwTwwiAQe+dd//aBcPsBNmWyoVInkK1daEGCNKdQM9A2pxUz2+C/JjXAwDZ4dxrLWUIRuvM/M9ssiZTBNgPacoJtGD0suoA1IVJSqQPCkMC8j6CcKaSkDLZpHeCgBE2oLmu1FFD/vXHoHZfdrF907xz1IGrBF705Dpz2IdANCzwA0MzKwHzdALIx200BtwS6KbMaTDfUKe/rBjDv9wlUEB83yESn1YoeKwlOAMD2Y4K00jdOKn1tkFYqDDckmgJwAzNO+pRr3VMtqy2lkDKzDfO0MpHZjw3f20VGyiEJymprk0ifeCEFoQrdNNKumuF4zQAAIABJREFUjHTMHutaI/KnHidHLcgxtgG4BeCW4z7rAG4ohmZkigJmfgr7WA3YxpKD7oHVAIYajK/RKA2xGsBmYCmRNlycVNc0LDvCPj5QwbMako+P8+vZVb8uYTYcZrNJGAL81CDzERaCAW1IoDMJKSREBrShsfKePQa04fdgNIDV5sA2ZczdB6sBiXSQkjpWgxpk43eyUiaFO1gN40wZuYpqNFnjXL9TjtpnuWFORxODJgisAzAOWFoKxrPKSyEx/QdYCJ+fLAdCs2QBCmxofcoJXGFbyzPDfWusNEu1RjDCo3q7mb+bLb4w6DaZsLQUD18XjO02qSQhG3VGgDd5GPiW5KYqO+1GLRzT8dho2bgZwMZ8EGVtiMRT2GdePtpKSJnVxp6dkkjNIQgISVj/UpabTyDFtn7+B7tZwLy8rDa7+K2U1Ey3zVJAkkkBtklQAhjOXAd40eWJmz5hxVUM2qUjXq/bvMId+rUPkaMeRC342vfIvrPfB7ph0R/1BvUDfQVCe9BjMNtNwTZmu+mCP35vTDcO7lGGtS344Hi/B9utDU6ArPSBATfISgVw+zF546RSyEoBxD3VM5qWC5aVXi84YRerreF5t0bYAYfagIkMZpvYwLTeba8ceIMFdN6O/ZYNbANLruwsksTcff9zQI5akGMUAnALwC3HfcavMeTd41kNaKTYu0eZbublxt49sxl79wCguxdWAxogMBLQJHU8fJTxZqy3XawGNGVJTuTNs1VW1PHx2ePnc2hlZje4Zm2OsAtkOzwbowHPIvkURoM0WmA2LDeQD6HJQrOFBguNlhhhG7tBGjDx6hHZkUuh60iIst2C+kKe1YAo8SdqavXsSd5tFpQgrIbk/wDvtmA1jHLBchXVaLJGuXwnH9TXAzAEMK+jCQKQBkDt32C5aU3wLDdYDaApQpN0S2lpC9tQAsJMYpoCFXRBxvzdwIbmh/q54WcAbt7X7aGWmjKtYF8gwFtTFgy8GfhmtQGtg/zP4D/HfeuDPy5gwjPK0ryfgLY1Ec/5CrRxoA2CcQxoA7MNCy5gtWEhRdjNC8z1mjqaGM+80CLBCOLVtpBjoT3tMNtOvn0u3KEvJQVjAosuYLdh0cU8PMFsQ1ACPDyx6AJ22wN7eBalWQoEu+3CizG4e456ELVgjCt3P8fcBbpZYI/5SZuvG0A1sN0MdPPPBrpx3fESU/V1A+hmCz9fV2YqPm4ITgDLzQC3l2ZG35nh9s6gGwC3l/pTALdqQZNyyQw3+Lidv+bggTZUNpOQAmgzvzaRkMpcLTJS+LYlhht7teH3WBx/ZCYcFlMkHEGO52tlgG3381nddyY5akGOkQjALQC3HPdZB3DDf5inArMadIXJsxo86PYVWA0A3sBag5QIzZU1VcZmMNmpZzWAGTfk4QN5EmRK3ssHpYibLC85TeyGLr+hf0E984N/VjaImGCrSw+DbPgP8dJBUyRgGx4iHxJjbGEpCGNNmywG28QkW6RDIh+SbcBoUFbDepGMse+B1YCmqaoeeKVMIsR/JlYDS4ggJ2KDbAQloIC7VbJgNVx93shVVKPJuvqlO+uAQyw3boC0HiRp6ednClDAggwexjwwbx1bhLlVo9O3HRBmmrCgje1mtcEANgtQ8Cy3p0ZqwmONRRzUlJKmVcGPSQW/uC7o1i7KcIUQmSl3PLtYbmrtoIsrLZtNmMzm0SmLLAq0pQRS1ADPbJYFF/i2WTI1L7Lw78SnU+qFAG12vC6rLTcv0W7VgUUXZUps1wGAbVh0eWHTbWnipIELs+2zPvpH7ZSjHkQtOOpSfOmN9oFuZm9j7GrUkw7bzYFvWPRHTeIwBfi6LZdJdYP9uQYNJJneaoY776LJ2baA25Ie6wWDa9+Z5SaAG8tKFXCDrFQAtxWVxbnBCcI2Ru0S+SjAMfPVnLDHsnxXfxJADew2DUjgRRJeDGmDEWSexvd1LIzUVFJFxMy27dp4iVLovDGOvU4dgRy14NRzOmf7ANwCcDvnvjl7nz6rAdJSpnUbq2E2Y+8eNFVfidXAzZVju1moAsuJeqyGISlR8vDRUAWTmfaT67YkRUdIT5N4KAFtavQK7wnHaJNQBJGOEpgIBDbCnDacJCfAmbAVjNmG5krANQHb3lVehOdPTaBTY231a5PXyG2Mndax1AMJBV0NsrdYDWqSzayGH9poGauh4eLtI8SjWJ89FWztmKuoRpN1vWt26ZGG6gEHKJi0dDaj/53NUmqpsZ45UOfzM8l8TFrKfjqXntSZ+w9JTDF/+1AFXpQBoKYLMwa+YZGGpaVNTc91RU9NRU81ti31QfSgwFtTFewZB7ab1ANtJLhZMXmjpJz6f7bAkoIQ1C5AQEqVj+r8zz5tLoG0TSEVZhuz27QOGNNZagN+L9YBzGg2Vhsf117DrtCtWlFp6gCYbS26VBKYk8IS2LfNghKeOBUP8qQ+UyLqwJkfmj275agHUQuuf93u9YgeeONvoOq9BlaasatNYgrgjdlukJQq6IZngG54NtDNWNbYLwUqgPGmx2ZvN/e9+17Hpj0vDU6gDdXMcBPADfLRbwq4geX2ffLGgNtz/ak+bkuqC8hKTwXcvE9bG2JW4Pt5oRJS9l+DhBSsNni2iYxUJKR4iHxU2MfYDrYvUKI0sjDCQF6Abfd/7+0+wxy1IMf4BOAWgFuO+yy9xlGsBgXd0FyB6cbePTDMtgCFnrT05qwGZ5xdI3HOsxpSIyWyIXuYlIhNs5uGmzA0Y62HT8UMCQbejO3mfHwwAXUkpwPA236gDSxD9epxQBtYbQDbaDMnohnRZkYbJIpuIAs1eZD59WhQQmI5KKMhAXTGavCN1q3ANtyCQ6wGsNuQamTsNvHtgV/PpPreYTXIihsa2vDsGWPSyFVUo8ka4+qdd8x+PfDSUjAI4KsDNhsANvNzw3MKUADbAP6ezsj61gbWfbYbmMq2IMO1AfO8zvc29/MCDdeKmp6bSh8lvdQlPTcFPTdETzXRQw22G3GNaeWlmNfMj8yMoNtwBbkyaPzkWQA3mfuF4dbKR43ZlhJImdXcZbYZqGbAW/ssaaUGsrWsNk0gvelii190scauv+giQQkCuCE0B2Ab/DvNUkAbOWa3dQ23A3A77/O/b68c9SBqwfWv2z0fcRB00yA3LP4nWwNlrwF0Qw2yUAUD3PCM3+PvBrqZx7Sx3SzgLYUqfBngrfVxm5YGuG37uL3WH/TSAHAzHzcw3CArPRScoBJ89kIQPzUsYICFVjBIBrANVi+aQqpJpAK0SYI0QDZhuomnJj+KRw1UkGNsS0jbBaiYr+/5U7p9bjlqQY4RCcAtALcc91l3pd0lliYvBc9qMMNsZ5YN4K3PapijQK7QLNwHqwEAGEuJNLEuMd6GWA0OiDPQDYAbmG7i31MxY641zhaJ0pB5tpeaYqCtrGwBbrbqhjaLTV6RrqSm2Mw+WBARHjMqNp9U0CfR5oMfm827gm5gr5lcFMCbyYbMENtYDSpHYq8eM8a2hi/7LaepfsewGsyzp89qQAHHapnzSjrfrOIWA3D3r5mrqEaTdV+3gme54WcLUABjAM2MSUsx/9siDAA3LMKA5QbGAbZD4ALqwS1Cdfoj6tlumJ/NHqDDeNOFGfMAxfwPZhsYbs9NSS+Tgl6bgl4nRK8N0UuzYdDtsSaWl05YXooUU3l0VvIZgBtiuAFsM6DNZKQKuHUSSFu/TkkiFSmpsJxlrhcfN2E/C5tN90lSVPGAs7RTA/5ud/fJmEgjJp5AdYVUUjRyCMxBMIJZCaAO/ODUO27ukErqpKQtkxDN5TEhFbd711/1lXPUg6gFX/XuOP+8+xJTCztA3fASU1PewDsaizrwFWXgTaWlfaYbWHEA3VCHjO0GAG8LeFN23a34vYdHDj5uG5aVTjSp9ImDE2b0vWmTSvHzc/NBT5xUOmfPN8hKdwNurUebSEcFaGOwTeWjYKYJ0Ab5KJhtAqYBWOuy24TRBjsY21bmZ2W18XEjHOHwtf4aW+SoBTlGIgC3ANxy3GeDgBt+aas/SVq6XHJRS6yGXkIdkkzZvPSLsRrY400TSs27zVgNnuUwCLp54M35u5m8tM90S66lPQmpjbX55wFsk4eAY2C1FQDb6JNK+qCS3qnAY/NOtHlX0O2d1iwXNaDNNVxsiI2mqy8fuiWrTSDItIq2JSX1rAZrtozVAHPWR2e6GqyGMSeLXEU1mqwxr+J5xx6Slpq/J1gEmPMRngOQzUA3/MyLMNoAoeHhRsfMq2+QXDoIvKnXpgFv5u9mHm8WsICQBEhIn+qSXpqCXiZE3xqib5MNfZ+s6XWyppd6Q08NMcsNvm6yCKOAGxtCmw9OKy1tz0nBtk4ojszVLCFNfp1iA+BBNAHbjO3WPg+y2dg+wMA8m/tv3V5qs5eauwk3dJxK2glKkAUXgG+tlPSRPYQgURIpalsHAmw77/N+zF456kHUgmOuxO+3zV5ft82GQTIs3qCecKCC+oraApB5udmzMd2M7YZ9sC9qGIgBy9WKZaacZuoWvn3du59RluAEhCBIUumSALhxcEKDpFL1cUNwQvNJT9WMZaVIKq3LoeCEbhiCKE28TxuUI/BpgwwU4TWPmkKKxRAB1Vp2m/23BCdwgA2ANuevHH5t93MnXetMctSCa53rvuME4BaAW477bOs19rEa0DihwQJ7AYEJYLdBRoTnPqvBitpXYTWY3NSANXtmSanJSr28tK5ZPtRnuyWmGxoulZOioWN4SZ+Td4Q2nga0mbGrFH/xbINXGxEAt0+q6IPq4p2q4hdV9MbAW0lvynQD2w0S0750yAFtzGq4pVebv92C1XCTD/gZL5qrqEaTdcbFGXmXY6SlSIwD6GbBCVYP8Dv8DU2PyXqMVXAru4FdwBsL0tUOAFYBLSNaAhYe64IfYLO9Nhv6Nlkz2PZ9sqTvkxW9Nmt6qtf0UAvoZpYDwnBzq/qJ4dbyncXDzeSk5tfZAm6cHrrFcjMPTg0+YBZb68spqaNWQyxwx8/9twba7EoI24GZFEi8YwaFyJMArLVSUrDcTEoK6ZIwKCTpTtgYEZQw8mSgh89RD6IW5LmW9/gqQ6Cb93VjbzcFzBDkg9oC4I393VRO6gE3+x3+boEKAN4YdDPgbYDxZhYI91KrxHZAALemXNMDy0rn9AIft4kEJ/xEcIICbuLjhqTSBbPi4OMmLYj5s+mCd4/RBsWI+LQBbBNWm8zLKhHlZ8zRLZvNEkoNaJMAG8dq4xqY+OWd2y4WR+7xU3jcOeWoBcedyWVbBeAWgNtld9CZe/e9FExaOpRayqwGBd3QbH1FVgOaK5OHorEyVoPJTk1GCm+f9HNPWop9vMTUQDcceyvB1Nx61LQVtHkGJdXQFWDbEuy2tbLbGGybUUmfDLZNijealL+oKd6oLt6oAuhWfLDUdEPwdUOYAho0abgA3Ikf0D3IR+2mHGI1IFb82bEajNVmjRakpOILEayGMz/cZ+6Wq6hGk3XmBRp5t6FFGDQ8kOiYiTUWYdjPTYN1TFpq/p7GMEAdYeNqls7fzz+fMm2MN7MiaEoJRnisN/TcrBlcA8j2Y7KgH9MFg26vzZKe6xVvM61gbI0ABfGmTBIaZxDdtRdQ/7YOw80sBTCXC3Amz+K/2U0qtdRSPANcw99l/3buvxdGW3/RxaRLCraxlBTpdiIlhYeneLcJ2IbfC9gGKSnANkklDUuBfJ+lHPUgakG+63mvr7Tl6+YDFdTXzbzdUIsQ8AbwjdNMHfjmPd04xVS3s0UgIweYzNQWhRLrzUlNbw++iY8bZKJTlpXO6bmep+AEYbm90ytkpfUn/31aCcOtAuDG0n1NzmYGNuZOmUMZIGOvNshHPdiG7+bCXBMZKYA2Ad34d5w8KinRArSBEQebF/VWDgnpvX7ELj6vHLXg4pM84gABuAXgdsRtMs4mQ6wGLy1FAfv3fJ4Ms9FcfUVWA5edno+P+bxxgp0CcADfjM1mPwNkM3Zb388Nx7BABZ9emq6Wetv1V+0YbGPZFQA3NE4LKmhOJc2oLj5pUr7TQ/lGD9UvmpZ4AHQD6w0yU0hO57wPbQFt99ZseVaDeEMMsxpaCRHkRRUXeLAa2pWzYDWMMwd02mLH0GQTeDCBSjWE1//mddMek/PUM4sm69QRy7P9rkUYNChgCvT93GwhBs9gQv97wM8N89wtPT53jVwfeCsLsNUQhrARwK1e0StYbc2Sfkzn9HM6ox/NnH/3XINxsKZpuZbgBKSVOgNq88eR195y9NRFEe/jJl5rWCxJjGdqfd3aUAUF2lLIji6uMGvu3ub+dtGlayeAZk3S7gCqAVwzdhuDbgDb6m9Usxk3pKSQK21LSf08lOfT8ee9So4mK2rBn3dfDb3jY9luqEUmM/WMN9QmBuBckIKBbp7tlmSman2A+sQPS0zVBSL7zm5pqjjnvFzhNjgBstLHCkmlEpzwfQIfNwHcvrGP24x93B6qlfi4ldLvWBK0MIMBiuFhjDaRj7ZebUgXNcBNgTYF2XgeZqDtIc3HwWr7sz63OWpBjhENwC0Atxz32c7X2MdqQEFjP7ffmNXAsiKELOBZGWz42R72u5RYqsEMZsKN546Xm3QCMt5OSmpm5F1ZqTRYtEGc95zqYkZN+UkP5Ts9VW/0VP2ix/qNwbdp+U5N8UlVMedtCzRoKRDhHpstX/D7rAZIiH7QpFGTbG20YJwdrIbbTQe5imo0Wbe7xodeubMIo+EuaEY6fm6zGfu2MdDWW4RJfm4+yfpOQTcPhwFwq4sNTaoNPVYrem7AZlvQt0bAtp/TT/rRzPh3z82Cm5tpBcAN0h+TzYu3GLOwkqzGj7i0bADWJKkUElMBzYSxpgzl9LN6cSbmsoByknjqjiFHPXRpb/D3rncnmGrc1JVIpgbYZunUYLX9TZhtKSRB/IHaxi78O3NfwBz1IGpB7qt6v6+3C3TjpQn1X0MtMpmp1ST0KQy+Kehm4Js9mwzVtgPoBonqTH3iAOKlcAX1H219ljHXSihcYr05b9LxZl3xcWuDE8THjYMTJp8MuP2cfNC3yQe91nN6qlGTlly/pCaZTxtYbbJwbYy2kuWjBrZhPn6giplt+FnYbQDYhNEmMtOW0aaL4CwdFfmoBNhsB9eEhPR+P2unnlmOWnDqOZ2zfQBuAbidc99cbZ9jWQ3m59ZnNeD3AOV8St3XYTUIWOaloZZE6o21jcnmU0pNRmqAG7OBHPvHLpAv1mbWymlMKrcCs6GgJZW0oKZEvDfo4aCJv9FL/YufAb49VB80LcGAm1FVAKATGZEie1e7H65zoH5IAphtQk2fVGiyALhBStr69QSr4Tojf8lRchXVaLIuuUrj7zu0CNNnPluIgpeXIlAH/21+bp0QhTsG3TCikO9AioNUODQuYLFJczOjn2hwph/0vfmk10abm3qpDLeNsgkEZGslj5ZR2jYinoXW+rk50K0DwBl7TfzYZHFFJakJXBuv3bv8LvM1QJo9YVC0vm2J3aaSUgHbXlXWJL5tnEydpEpyVtHIXX51jjlCjnoQteCYK/FnbbOP7WZAGIcqrNe8EGSMN5abKvBmPm6J5eZ83TjJ1KWZ4hgA8TrAmwJ85k3tA8+M9cbfvl0wmvxnOyefMjv34SoBspBUKjUJi0AA1VCTvjWyAATADeDbSwO56ZK3MZuDqvTJo96nrQXbDFTzIQnyOwPZEFSjYQoM2jUp1VRYy+HV9qd8MnPUghxjGYBbAG457rO9r9EvEiZ5RLoPChOn1DlWg/n3AHyDYfZXZTV4kCwZaZuhtpOLetloCkvoM9s0Ca/TDAyllLpkWPHfQarQiupCALeHCvTwD3qp3+i1kQd+fqwAxH1Sw8aoCzZUBavByHQ3v4nSCexiNbzQpBaDbEiHHpjRIH49U0iI4NumqUfBarjN1cxVVKPJus31PfZVhxZh0Hgg6c2aGrYbQIiCY7qZtBQ1ISVZa1qcMQhsAeLYc8mznch3BHBD4wLArcsm+MFsgk96rWfMNIBfDqQ+VQH5joFAGprDq/34Ze/suQMT2E0YacKekN8Zc61lKwuLzfaw9u2UNi7P6G2/SlsDxJgbdgJIJAXYhlRS1IAf3QWX6js19Ss1VgPYI2jbty0At3zXNEc9iFqQ73p+pVfqg242Y3LAgS5Yiw+yC1ZQ5prVKPN6M4YbS0t7gQrYltluGqpgwJuXmlrImWe92Xn0Axdkirc5XnnHPRAulQWz5nAXRoA2KR34MwNuCE6oAbgt6aWGl+iMfvAD8lJlXZvNgQb51ADczKeN518LRbBnA9aExeZBNmGzYTsAbAK0WWCNpHDDQMHOsntXxWLIV/qUHX+uOWrB8Wdz/pYBuAXgdv7dc8U9T2E1wK8HzVUyzN7DakCjds8tghU/K3TsfaBsNS8V3fWz+cOZJ9DQJTEquhVnX6zBUhPADXRw+DDM6LkCk+KdU4i+Td7otX5TY9QZTRH/XSyp0vhvaUCueCNcdKhTWA1eQoQ0OpMQBavhoktwwc65imo0WRdcpEy7DoJuYBTAQ0fT4sBstuRSMNu4JsB+4OODF2GwSMMMA21orIm5L9BNqhMANxhOTzkRrvXLAdBmBtXsl1PPkkE1++VoIpxBbXJ5jN0mP7f/fC00YE0BtdSUmR+btZiZLvjVXmYX2AbftheCbYD4tIl3m8hIEZRjiaRoABGSEL5tV7skZx4oRz2IWnDmxflDdjsoMzWpqQtXSJJRLBABZMOzBiiYn5vJS5np1mO7MePNyUytbrEyxUlOPevNS07t+77vqXZdrn7/Id/nW7WM2RzAwuCxXjHg9m0C0G3OoBue2yAfhP7Ai7SiupKFjm4CaZtE2kpFRS4qKaWYd2WfdtFbAhHgB9d6k4Z89A/5+KW3maMW5BjTANwCcMtxnx18jV2sBqz4oIChQA2xGiy11LMa+g2WAU0HT+LGG/SLXzLWdgUwAWyO0eYNuPcBbkZFb58hJwJLbc2A27SCDwPivwG4QcJkxqjv9NJ80FMFBtycmnJJdbHi+G8p0DceuNRkim/EMawGNF1Nh9WwO43OvoTcw7v8nc8hV1GNJutr3EUdPzf1sWEpj0suTaDbbMZAm7HcOMla7QbAkLakOA6LuSt5qcyhAM6aApIceOUAcIN051PBtjf6jkS4+pMXPh7AcHNzcHf+bSfjQYJbuvR+Geqel6ROuVeHwDa1E6jBbLOQBAHcJI30O/+ek/BSSIIk30FKGmE5p4z/dbfNUQ+iFlz3mv2uRzsHeANwliSnxn4zAE6BNi8vBfBm2/O+Qx5vYHob6NYH31y6aj9swZhvdn3SZ0t/kZhtrtfg9GzUJU7PXnNQj3iLLuk7g27wGIXMFOw3/B3blRzyVpfwTdZgBAbTFFjThNGWxSZpo102G+ZeTR5l6ahntHWrWjDaftdPXPd95agFOUYyALcA3HLcZ0e9xj4/tyFWgzHd0GRxg6Wshn6DhQJ1X6yGo4YjcRO4xDiqt/95qHDa0X2RTYIgTzdXORGAMwBoImcC4AaaOOjiArgBeJP4b2FXTCArZXaFSI5uD7idymoAs+FbarRaU1Y0WgDsotE67g697la5imo0Wde9bmMerc98xuIJ5nOzG4BXDgfrzOdsL8Cgmz6bnxvkpWC6obkx9sD9gG5iTo25FBJRAdzmLB2FIbWx2zAHvzSf9FR90kO1oEm5pOruFj3GvBMOHXub3Syp1PDuhJ0A5nuVkhrYlphtL5qCh+bP5EuoAXi0/6K5O3QNrvv3HPUgasF1r9nvfLRdMlOvIDEWGqSmtjhkXm8GpjEDTtlvnWcnL/Vppga8mW8cjm22O+bx1vd66y+u47r4ZZVdi/uSLiopowy4lZKe/YAwn3pDT8xyQ4L2ir5NlvStWdFLs6anekMPdcmAW1PWVFeNSvk96GaMt20mW+vPZkCbBSIM+7RJ33EXK/2/8y1/N+8tRy3I8WYDcAvALcd9dvRrdFgN6je2k9UAGZFKidBcGavBN1goXPfHajh6OHZu6EuNAXKHjjq0Sgdj1ILZFWj4lvTg5EzfG4n/BvD2rXlXwA2yUvi9AXBD4IL8u13tG2q04AnxSPUgq+GnMB2C1XDodsn+91xFNZqs7Jf27BfsL8KYfw6Dbsp0A5jWl5ca8AYQDrJTqwlgEaAmoAli0M2nv519lpfsaP5tazWnXrRpcI0Bbm8EOakAbjb/AnCDHcA9sYwvGYdL9t1TAxhse01gm0hJf1ADL08OSHhW704B29qQhK5HUDR3l1yf8/bNUQ+iFpx3bf7kvY4B3sxvzYAxk4j6hFMAaXNNK01gnGe5aY0zplw6Brzj9GES0xSEBia4Pry0dIjD7JUx3tLG+0nXZcGA27QS0A3A2nOzoRcF2gC2PdcA4woG3KZlSU1VU11KUA183ExaKosZ+mB/N2WypcTRShJHe+E//Xst5uI/79OXoxbkGNUA3AJwy3GfnfQaW1KiHqthqMHax2rog26te81Jp/UbbqzNmsZ/QyoqCXlzekFCXmr44OX2zlLTp3pGD6XIStHw3VZWuqPRqmDIGqyGr3bD5iqq0WR9rTtjiPmMpsKYAwDRUk0A200XX4z5bKCbpVl7eSnYAuZpmV9Y2fq3NaUseIh/myTBGcP4x+SNvtUf9NyAYTxjhjEWPEoG3G652HHr+0hAMUmsK1MzJwEJT1SXz4nJnCSkLCP9JgEJHJQDzzaRNYkdAZq+ANtufWVlEU+dCdXXlr2lSkkntEd/u1PPO2rBqSMW29sIHALeWFVjAQsDXm/G1LagBA+seUmpMdy2mG4GvDlvty2mmwWnOWVLXzHDnyvHbEMwGz5neK6LgpqqoClAt5rosSJmugFke2rkGVLSKbYBu00ZbhUkoQy6GchmMlH/LABbSoFO0lH+VG/daAG0/bmfvRy1IMfoBuAWgFuO++yk1ziX1dBvsHZKiW7Oajh9oANyAAAgAElEQVRpOEbeuJU0oemblmBYLLi5Sx5CCFCAhxB83CArLec0qZBWeisfN2u08MXb4sctiW6o0fpJU8iHgtUw8r102eFzFdVosi67TrfYe5fHpzHdAKKZvNTSS01iCuYz0kzx+z7ohmbHNyl5QTfzb1uTzL0iJ4WkH4mkwjBW/zb10HysVdJ/s7n3Fld/6DW1BqihNtgSYtAtYFvDiaTGbBMpKSdUJ9/OZ6rg2QZvocRsC7DtXq5uAG73dCXiXPaNwC7gDfuYlY0xs9fqu+ZloZag7Z+ZzabqHB+gYNukFFNNSk1Mtx2+bn0PN7Ol8UAbvn8x2KbPVVky4AaW26QqaGJMN/ZqA/AmrDeAbfJ3bFsR9mPATf2ULe25TX0WkA2S/X3+bDbmAbTF5y9XbzD2SAfgFoDb2PfYWcc/idUwm3FDxbJS9XO7X1bDWcMx4k7a9HFKHjyEVvRYCctCfNxaWelrDR8hBCfMuDkEy81YFvIFecTTTIf2rAYPtk2l0SpfmL0gfj3WaAWrIceVufQ1chXVANwuvVK32X8QdNNV/tl6zWlvg6AbADd9DIJueowkxcn29rr+bWAXC+CGebcNTICcFIsdYLcl/zYw3P5YOSk4aAURL7YAJKvZoJuZbezZpmAb+7Yp0OaZbaWCbcVUE/EkIEGz+dpKk6egZbvbvtoL5agHUQu+2l1x3+d7LOutw3xzDLU+kGZ2OOn3FpqwA2jb5+XWHzkvKTUZqX8G+MYsNwbSIC0V0G1S4SGsN/wMyWkDcK4sFGwD21jZwpijGVhDyqjMsTJ3WxACdw5bFzVAtvu+z3OfXY5akOM9BeAWgFuO++ys1ziH1eABt0OsBhQn8zk46wR/i51aWVPFsiYB3Ni4uyMrbX2ErPFriiVhn3w+QtZoSUy4sRrq4oGqnawGB7ZZoxWshru8c3MV1Wiy7vLyH3VSu0C3JC9drTqgG4J0mOmmgBv+ewh0g4QHTY0H3cZnu6l/G7PbVgymQc5vCx0/XEr0M/u3zWnKKdH34p951CW74kYqMTRmBLMoIFmaUM0peI8sE2VmG8A2ZbThuam/8e+bIbBNjxeJpFe8VFc4VI56ELXgChcqDrE1AkPAGzbqhxlwvVGvagvyMT82z1ozRtzW37B/n9WmxzRJqw9MY3jLpNoKdSWJtgtL8D5uDLyVlNhuANjM2w0gHANtvA3YcQDb5Fn82DzIpt/fe5J9P3gBtMWHaWgEctSCHCMfgFsAbjnus7NfYy+rwZlm/5rPuZECyOYbrF1MN6Nm52c1nD0UI+7oZaVo/Ly06YN+sJcbpE0f9FKrrJQbv2VGWWnr1SM+O2A1IG68TaJLjZam0QnDbU+jFayGEe+p0w+dq6hGk3X6tbmXPfqNDJoJZgtAgjOQXgpbAQPdjOVmadbecgDsOJPuGEtg3MUY79+2zSz+oQml3+HfxgnRnykh+s/0b+v7tSnYxjVAQnIMbGsQiuMANwHbXlqwTT3bWOI0ALb5pvRe7vs/8Txy1IOoBX/inZX3PR+SnHoQzvoR/9xPIk0sNgPatAaaF2ln0WgjdWZXaIJJSy2ZdCg8QSSmSNIWUM1+FqBNEk1NitqCd7B7gWxUHDFlMWNYAhMgW9778Su+Wo5akGNcAnALwC3HfXbRaxzDaoBptoFux7AaPpFUZwmmjuk2PqvhoqEYaWfzEkJaKZo/b94NaZMCbo34uEFu+liplxCzLbBGN5ak9ACrgWWkTkLEIJt59fTAtgONVhT+kW6vIw+bq6hGk3XkBbnTzfaBbmZEbZ5uvxYL+o+y2hLwNptxsMK/53PxdJvP6X25ZEkqjKlNvjPuYowsckCSD/+2Bw5MaP3bfkzeCQy3jnemzbl/nH+bW2zhRDv4tSH9TsE2qwEchCAJ1O1ii4Btkkb6QCUezIoLsO1OP97ptHLUg6gF934X/F7nt4/5xsCYCzmwBG0G0hyo1gHW9PfeK84fwwfE2WtbaEIHBnOhCbulpgKu8SOx4YQxZ15wIhdtYbYA2X6v+/dW7yZHLcjx3gJwC8Atx3120Wtci9XQlxL5BisPq+GiYRhx55ZtUXfkTTN6nfi00jcG3OAxBFnptJK0PABu48hKD7EaWnNsYTUY2CYMhxoSIk6re4xGa8S751qHzlVUo8m61hW73XH2gm6bDUEiyp5uSDCdzwlsNsz/AN348fnJz1YTAMzB/w37wA+OF2NUrmONz3UXY/r+ba2MH4w2v8jxwnJS+LcpqzirjP9219hYESxEUk8gS73jsANNI2XfzkpSqa0OsHyUHwDbrAZM24CEYLbd8sIe9do56kHUgqMuRWw00ggcDcD1wDhjxRkYNwSypXt7z7kb58yYbR5sS79TMI6BNZWkWjq2zM3yAsZlG3q5WMwe6Qb6Qw6boxbkGMoA3AJwy3GfXfwah1gN3jTbsxpMYjrUYIEFwaAb2G4qSxqX1XDxMIx4AGkAa2ZciJ+Q+bj5BtAMvNEAAnCblEuqRmFcOGNsbo4shc6zGiQgIUmIWEqqrLbEagDYFo3WiDfO1Q6dq6hGk3W1S3bTA+2sCWosjXl9tlrRB9jPiwWz2Uxi+m+XXJpAN7DdtCZgP/N1GyfFVPzbsMAB38wt/zZmuHV9M9sFjpWIc4RM8Jv+E1abeQCxXyeYaSkc4VEDEhRsq76lsBypCfJ7hCgIODfh/VFHhgISeDgjJOGu7qUc9SBqwV1d8j/+ZHYBcBiYvhdbYq8ZK443EjZcf9tdA9tnu2lZ6fq8Oc83k6DadjuPG3PpH38vX3MActSCa57vrmMF4BaAW4777Cqv0S9GxjyAfw/YCJ7VAHkpGixjNcC/x9gNnukGVgOAN0iJxmc1XGUYRjpIK3GaMMtNJU7NjL4hrbRBWukbfZuorFQZF5NqyTJUSKOkabn09IzV5lkNaLaQQgew7bFNI2VzbDRXBrSB2fZKdWmsBjRa02i0Lr0kmfbPVVSjycp0QTO8zD7QDXUhgW5guqntgGe7WX2A7BS/R90A6AaQzkA3eLuxWTVCFRzT4Py3N5QMPefABJ5rJ+/0c9LKSc2/bVouOEl6XAn/+e/qOnvumv8bmf9TQA5Ya7rgUlod6C22VI+yfQLbIEfdTiMNsO06V+7aR8lRD6IWXPuqxfHGGIF9QJwH49LP6t1m57LTw82frDLZOr868GZikWKMqx3H7I9AjlqQY9QDcAvALcd9drXXOIrVYFIiZTWgqUpyIgXe0FxZg2X+PeOzGq42DCMcyJt4rwlAGtJK2yaw9XFLJt71nNAEIjwBgFtLTz/39AZSSI3VUEyprsBqeKYa8iFmMIh0NCXQsYQIXj3Bajj3Ctxyv1xFNZqsW17l67/2rpoAtjL82ACYYW5nialju1ld8M9cExYLBudYYqpMN/P7ZJnpxZ6f3r9NQ2ow13IqtAFub/S9eSfISeGZCTnpBIDbKGzi61+T04/Y8+pkrzYkUSurDX5tFcIRntiPTUIQALjBs83LR1sJqSy2gNkGVpscT2RP3VWhaBpPv1o59shRD6IW5LiS8RoxAjECMQLnj0COWnD+2R2/ZwBuAbgdf7fcyZaHQDc0RywlUlaDSYnAYvAst76UqM9qGNfD504GM51GC7iBQTGppBEE4AbPNiSUspH35J2+oRGsP+mpVh+3ArLSNZWFHON0lttuVkMJoA2SIAXbLIlOmG3CaDBWG8A22Q7G2CYhClbDvd1pu84nV1GNJuur3BHHn+c+0C0lmGqqNYC0DttNmdCoB57pxr5uJjE1FjTYbpYOp+AbzvI0f7fd8n0widM8O2nn2Yfyd/ZvM/kongGyaTBCoaw2YzZ7sE1BNgHbALJhAQaLLY8sIRUbgQkVZU0lVSpNDbDt+E/U7bfMUQ+iFtz+OscZxAjECMQI7BuBHLUgxxUIwC0Atxz32dVf41hWg0+r+0tlQ8Z26zRYA6yGvodPMia9+ru5lwO2Rt7i47ZkH7eXWmSlvhF8rT8YcBPmxfJM5kXLaoBXD/6PvdqY1WApdJCQCrPNwDZ49CCJrjXFDlbDvdxBl5xHrqIaTdYlV+l+9x2qCZzeBjnoZsNMNyzGgLWW6gKsB1ySqclNsUiDh4UpJL9PlamCOccyU2W74TWOA966ATXwbwOTGHPpazNLYQmYa4cDan4n/zbPaMbcD7AN879YCAA048UW2AiUCMgxYA0BCa/UlK9U12C6gfUswQgMtvG+bRKp+MAF2Ha/n9zhM8tRD6IWfLW7Is43RiBG4E8bgRy1IMeYBuAWgFuO+2yU1ziH1eDZbiwlgrRUgTj8zUuJIEHiJg0ecfDv0ebt+OZqlLc94kHVW6jYMIA2rVb0VM3puZnTKwC3Rhhu8BhCM9j3FjpNVtpvtqzRAqsB7DSTkKqEyPx6knzIjLG9hHTKjRaDdsFqGPE+GefQuYpqNFnjXL97OaqvCz7NzXzY4NeJxRSAaJ4FzbXBLcp40A11wbYHexrAndWF04C3vn+bSPdfmhm91ljUEIbbd/hl8hwrixoITMCc/Hv4t20DbS3YNmFmmoBtANqw4AJAzRZcwGQzVhvmfvxNtqsKzP8TXbTpS0hbGWlISO/lk7r/PHLUg6gFX+NeiLOMEYgR+HNHIEctyDG6AbgF4JbjPhv1NfY1WGiKfFodDLHflL1gbAZmujlPtz6rAQmo5uFzWnM16tse4eC72BcCuLGsVEE3yEqfm08G5KbVnIMTqhI+bodkpUPNloBt0mghHAFePebX1m+0PNDWk5AeYDVEozXCLXPFQ+YqqtFkXfGi3emh+jUBp2lMt47EFJLR1YoXWqwuGOMNNSGBbrYYoyCdpVtz2I6TmR5mvHVZxFOwiBVwkzRoXdRoZFFDWMRIg/7q/m3GZka0qgQXSICBLrTw3I25H4CbWQhgseVJvNoYdJPkUWG6yUILwDZsj7rBzOjk1xbhCHf60Tz6tHLUg6gFR1+O2DBGIEYgRuAmI5CjFuR4YwG4BeCW4z4b/TX2gW5Dxtns4QMpEZoqx3Tbx2oAcGfNlTfP/r0Yb21DCLkTmr2nWhgYHX8hNvT+oCdOK0VDCB83pJXuAtzMp00brcFmC0CbSoiY0fCsxtgvVJev1CT5kEqIuNGyFLohY+xgNYz+wbviC+QqqtFkXfGi3fGh9jKgNVABc7pPt7a6YCnXxohmeakD3ThQYblkr1BmvCkL2qSmxobetiFo/dswZybZPidBm2z/jRc3XuoPeqznzHBriiXVRy1o3NsFaf05Ye4pQBvCC1Q+ykAbHkigdhJSlohKDTB/NgbaOvJRSEiF1SzHkOOGhPTe7oHzzidHPYhacN61ib1iBGIEYgRyjUCOWpDjvQTgFoBbjvssy2sMgW6Af0xKZGw3NEre2w2NlLEZPNMtSUzVONsaLJOZmnn2YVZDlrd/pRfxCXprmpbwcUNaKXzcwMCwtNKPJCtNPm7lkOSpz2hzrAZIP8FMQKMFVgOYbVuNVstoaBNI0Yyh0UIKXbAarnThb36YXEU1mqybX+psJ3DI1y2x3ZBkanVBw3ZQF7Ao41lu+G8D3kxianXBFmR4UQb+bt6GAMEK6vNW0JrBM8ytHEyjclKAbD9Vss8MYg6mkSTomhc0JAn69FCabMPtXsgH4ZRECrS1gQjq1cmsNoBtxmp+pAqsNmawmZTUfsa8LwnUHIyTWG2wEbBwHPNqiyTSW1z1a75mjnoQteCaVyyOFSMQIxAjcP0RyFELrn/W20cMwC0Atxz3WbbXOOTrBmaasRq8h481Up7R4FkNfQ8fa67AaNhiNWhzdVpyXbYhOvBCray0KdfMXHtkwE1lpUn29NaaemtTiKAF+LiV2uuAzTDIajCgLTVbkiw6BLa1LAczxTZWg0mIgtVwL3fOpeeRq6hGk3Xplfp6+x+qC7aIYmw3XpBR4A1zv9UCqxN4Nr9P7+0Gttve2rDZUFGs2Y9N5tY5z61YzBDA7Y2+q5wUixyPCKX5Mv5tQ2w2LLCIn5rIPQVoM5/ODtjGiy3CbGMpqXq3ye8w78vcL6y2NoU6/Dq/3ufxmDPOUQ+iFhxzJWKbGIEYgRiB241AjlqQ490F4BaAW477LOtrHM1q0MQ6MBS4uVJGA8uJeswG9vhZLHi7lFjnmqtDrIavA76pJJQQnLChSdXKnmDq/X0isqfvjcmePukx+QwJw60sCn50WQ1ouEz6Y6wGNE+SQNcmkSqrQdkN4tXTa7Y8q42buWA1ZP2AjfRiuYpqNFkjXcA7P+zRdUHZbgDPjAlt8z8Dbur3ZqBbWoyBzBQ1ZbkkC2bwUlORmYKlhnkSgNtCAbdPAdxcKA3kpPBvA+DWnJ0CPfYFMRaZsZhVMmr+bCrxFJANbGbv0yasNmM1ow40ym6WeqBsNgtEwLbq8dllNWPBJeb/sa/0LY6fox5ELbjule3Pse3R7Rvw/jRnZwKiu3aZqna88OO97nX7ckdDOvi5J83WBvHvK41AjlqQYzwCcAvALcd9dpPX2JKYKvOMzbPV7BoNEfvw7JATmZePb66swUJjhQbLGHO7fHzwepaWd3aRyDqC+4y9zWcIoBuMvUX2hKQ9pJrW5YYqBtzEq6fDanChCFsSogSwwSRbGA4VMxukKWNWA4A2pJASmBJmug25UsiHst4eI71YrqIaTdZIF/ALHHYX6IZ52eoCWNAIyQFohrqAOZ5ZbLroYsE75vdmTDdbjMF22Cex3czjbbPmukMEeeiSJiX82WYsHX2twXB7ox8NmMPwx/ykx2rGgTSTYnlkIE2OC2AsNrxWwfOwPbf+bJibBWQzRhvmbUsf5bkfnm0JTGsBtgaS0fR7LLSYRyesB2TBxhhzErpgYFv3vUdDnuNeGPc1ctSDqAXXvYbd+ZW/9SowsqHNBnOfAW4baOz7H1r9PPfmFt6qBffPO2PMVeftOdZeu8HJ01+xne8wzqfvn/bYAqMuPB7XiNPO55rjctorn1ZDLjvP08flkvfy1ffNUQtyjFEAbgG45bjPbvYah1gNJgnd1VwZ0GZ+PltSosWCPlxztUtO5H3eDHzDoFxSG8cbVDmrqgDLbcVAGgA1BCe8NjP1cUOa3gd9az5ZEvVUgwm3pqbcUF2WbGDNrAYFyapCPNfEGFsYa8ZisGdhOCjQVinQxvv1EuiUQSFfwgJsG+8+yHvkXEU1mqy81/UeX21fXQDwBtDNwnYs5dovyiA0AQ/PfO5LTG1BppWZrmi1XtFmA8BtQU0JfzYsWHzQa/1O35o3frzAv636ZDAOgFsNwA3+bQUa1pz/PINNm14LPsC869NGE5vN5v3Wo42Tp51Xm4BomP9RB0QumhJH1Z8N20iQgp/7NRiH5/9gteW8E27xWjnqQdSC617Zdl4F0AZQbc3PG1rTZrPCsgZ7WeK/hwE3+2xbuIoD1dNnfvcX591A+/0BHLsAm91Azr73YH+7ECDDtHrVpuT0cb8MyNq+n/cf7/Tzu84n5lave52zz32UHLUgx3sKwC0Atxz32U1f4xJWQ7+x8kw3/pvKUbm50tS6LcabMuoAull6HbPeesy3q9a5i0d8QyVkpeWGpuVKfdwW9A1ppZNP+glp6RQyqBm9NPB4W9JDDc83oqasqCqdVw+ANm6e4NOmYBs3WsZsMPDNGA3GaDNWQ32Q1cbt4KlLaRePURzgmiOQq6hGk3XNq/Z1jzVUF/Bu/BxtCzIWuGOppObbBjYb1wBnOYCf0997dWG5XtJms6CCEIQwY8DtsUIiKZhtb/z8XL/TowJuTTHnwISS0KwKY6RljfSXbE6tIH3qgUltFMwCpqaLGl0/TjTB2hAPAG1FWmSRQByZ+y0YQcC2bi3ozvuyONMCbcKUg3QUnqDBavu6n7jTzjxHPYhacNo1ObS1jKcH27DAsKb1BvPeitaE5y741n53szmlpJJVDADvKyz9iqIBn3+3wLrN5BoAMb6IfLBTi3bKJfvv7xjQZjcAd+z35WMAsGOPdej+2fX3Y85h37F37c/17RAD78h76FrA3thjee41uOV+OWpBjvcXgFsAbjnus7t4jXNYDZZoal4+h1gN2M6aMma7qZzI5KaWXtcB3yxkwQA4l2h3agt16UAnTkMBBzZygNuKnusFvTYL+j6Z0c/JjH5MIS+dM+D2UgOUI5pWBTVVRTUDbsZoM1mosRqU0ZBYDq7hUiYES4eSLEmarWA1XHp173v/XEU1mqz7vg9yn93BBRldMAH4BiY05nSb4319MJDNADeWmEJeimfeZ0mL1ZLW6zkRzakqZjQpP+mhfKen+l3Btjd6rN7pofykSTljFlxZGOAmbBEG3bhW9H2RXLXYqStqG4zWycYx2ZRFkoC2nZLRfhCCMdrEp41ZbW6hpWU2Wy2wpFE8K/uZgTbz+ZTkUU41pSqF78i9Eazm3J+RW7xejnoQteC6V1bGE4Aa5qoVrTfC6F1vFrRaz/lZ/hu/F8ab/DMLEswr7WIt/6zgG88DTtWwe4rb9uj6CiBG/17k5RSb0j0u5AGgnWCQVod9DcRBIOlYttwxwN9l99lFgBvK5V7a3uHzP3T/HHV+nfHe85oHr8tlY/kV985RC3KMSwBuAbjluM/u5jXOZTWYGbZ5+RzLavCpdZyEt1oRwDZLNoWnjwffzEsosd/64Ftv9etUQM63Kvyzm9wxqSWhTlFQVQjgNik39FgDcFvSa7Okb5OFAG6TOf2YAoRb0nOzpqeqoGld0qSqqYFnj7IaJBjBy4ja/zZ/ttYQG8wG8/8JVsPdfHAynEiuohpNVoaL+QVfYh/wxnM0Eqmd1JR93hR8s/pgTGcAbADbDISTvy8YcFsq4FbQJ9XFJ01LMNre6al6owc8yg9mvjXljKpCADcELYgHkoJuKtUa9kRqq0JrUd5vQtWLTYqA+LDxar8EH3R92SxptGW1SRPswxAc0MaAm7LaCmErt16cyl5WMM7kpsJok0ab2WzKaOv6tAXQ9gU/Vmefco56ELXg7MszuKPJRQGmeaBttZnRav1Jq/WM1ps5rdcCvLG0lGcb9X1MwSoaqoK5pJjwXMPejQq6CRDVB4R6IMaZwMX5qsrDwM2+0eZ7UcGhnQBOek+nvJZWAS0LHfBo1xgNsezS74Ze+5TzGR4Ff17+/Q8BkTuOIH5xOxiC22N6ImNQGd8YRqtEW98ZhlDgIYB073W8fCyv+6m+/dFy1IIc7zIAtwDcctxnd/cax7IaGCQDs0GbKzbD1oCFxGhQJgOz4NzP1oQZ6MbHQNOmxzS5koFuQ5JTtpkdkp66oiLfPdrWyg+2gWrWVqXnHrjGLZf+zlJGBXAraFpuWC76VK/otVnRt8mSfkwW/Pg+WdLrZE0vzYae6oIeqoomVUNNBYaDptAp2Gb/3YJs6tEz6NMj6aPS/Pmz1/8K+ejdfaYuPaFcRTWarEuv1O+7/1CjY56bDHf1gDeeyy1gwWqEspw7IJzWjflqwYAbmk4AbiV9UlO8M+j2UMnzpHynupjxA4BbQUsOWkiAWwLbxA8pSbhsFb/DfutfK/syLy2DwHCQagrg1pWOGrPY2GzKPjGwzbHRxGtNmW1JQipy0gS+cfCN+bKhPgBcM0abykaPANr4vGP+/30/hFbx9Rrz9wB9lKUw3e3h74Vz7omoBde9jUQuKhJSAdbmtNp80nL1Qcv1Gy3XHwq8yRwocxo+z/D9xZwg3xvN15Hl55hDFHSDvJTnKyb59llcXaBi3/1w+F5RdEowsIP/+scT4GffvkJZK9LLGCimVjP2fd4DOAbS2FztciTa5ZQhZptnPssiu/3bOu++hdsxaaC9RfvBwTpKJivXbzfY1gVYZTt/zbeBqk5vtAWGHXe/HLpXOufrerHUtxg70V+3zjU8Efg7eDf+fhvk6g3GHrkA3AJwG/seu9vj72uuMFHvYjWYnAjPidGgXj197x6WEmnSHQNvy6XIkrRRS8mmzufNXjc1eOr3lsC3PdJTX2B8oWilol0WmwFtANmwPeAtSRktqCoLBdyIHuoNPddrZrJ9a9YMtH2frPjxOtnQc1PQU13SQ1U7wE1XKTVltGK2g/n6qEcPN23CljiG1RDN1t1+nC4+sVxFNZqsiy/Vb3+AQ7WBE02d1NSSTf3iTApbSBJUkZQu1wtab2a0YdDtg1ludfFOk+KdmhL//cFy04pmVJAAbhuAbuyBBLNxsNyksRWWhz57jzdlgGxfKJnnrRnoAGydIISWZcayzn7qaMenTdhtkiQtAQkCsgkI58E4DtEZAtkCaPvtP1OnvsEc9SBqwalXZf/2awbcREIKsA0A23L9TovVL1os/6LF+hctV++0Wn/w3wHM4R+zWxlsEz/fpnyhpn7lxHoB3R4YnEdCPW1KXl9mwK2Philjt6/e2DprBjw8V6m/xS45pf5+jzywnV93HWOYwSTvp/uws0pnamCzB5qS1yajPQIQpnHpstv635+7YJKeVwccM9bd7uuejrGXUTg0Fm4cBvb1n00bl13stbRgNODH1rIhW2GpX24yulq3Luq2nbHdHoMu2WEHwmrkBtRdA9pKXTRI13E/cHjdT+nXO1qOWpBjVAJwC8Atx312169xDqvB0kiNvWbMt760yP83A3ROhmTMiAS6Kftt0OfNAheU8cahC479xjV2D53ZpKImIWWAjb/oKNBmIBtLSQG2lfzcgOFWgblG9FhvmMmGx7fJWh/4b6LnuqTHuqJprYBbkpRqE+YYEIMNlyaPOjhw4DvSIXfTu77N4uQOjECuohpNVtyKx47AMcCbgW9sE+DYy+b3hufWz3NJq7WwPwC4Ec2Y5VaxvBRAm7DeygK/nxHRgkh9j+CJJFKtVQLcLO1PpFlmVm6st07nlfhsQq1QCal6Y7aBBGZQrv5pDLS1vkpt8rSFGjQacCCMNWa5MaBm/y0AmwQptJLRko3QW1CvPZ9UqTqX6BDL4NjrGdt9nRHIUQ+iFlz3fmBvtvWSVps5MzOdi3YAACAASURBVNkAri3Xv2i+/A/Nl/+i+eo/DL4BhMPf12sF3MpamW1P1FQvNKm+0aT+QU31SrWCbiVNiKhJDLf1WkAc+Sbck8zz91qR/g38de+b3iUp7deCndJMA4/2scN2AEwJcFuDJdhDEz3DLQFvvbeSTt4DbcMMNzn/PsurHx7bZ5V1CHLy4h3m3dDQ7vGC2wKjZP/E3FZQVZiTBkb2X0OvtQFa2M6NbwdwG2DF6VvYGov0KjuAxEEmnpx8e4JD14x7rS5TVy5FG1oUBO7uNc5RC647Ew4fLQC3ANxy3Gdf4jWOAt48q8GYak5yagCcgWvMhnMMN/zsQxVMZmrhCiYzBWPC+7v15aZ9wC3R6wfqrxQUhbIc0GbSUX4Gs01BNjzXBdhtJTUlPNkKeqgLeqqInhpigA2PVwbfKLHbpgDc2L+tprpqhOnAjVY/cS7kQ1/iA5H5JHMV1WiyMl/Y3+DlDgFv+LvN0VvMNyykaHjOcg0PTwBuklZKzHKbM7hmIFuRmG1z/jvYbcIakaQ/AdzE061lug3JS63R8dKbbb+2BLZxEqABbV4+it95wMwHJLS/7y6kCHPZ2MspaTQx2SBXRUdsqaNcpbbulADafoMPz5lvIUc9iFpw5sXZsRsAN4Bo7NkGGenqF4NsM4Bty/+V59V/+PdguWHxAf+Qai/sNgHbpvUPmtR/o2n9neryhariiUqw3Bhwq0DyZU/NnUTeHpC0PbH0tZOKHek0NLR2vVUDPBAz9HMC3DyTTqWk/HI9ppsuqgOwsffWeU1j73mwTadM+XZv7LYW8OmfM95X/3Plx4b/tgUU9lluCgy1aGbnmN5bTw/njmlj4cZhgLWXALf1hoFHAdvWtAHIqieM33XfC0Asezfdse2AdYPBpD2GmY9Z6AFu6Qy8HNiA3y3GpXLpErGhpKIUwC3J4xPbza5NeLhtQaoZ7AWuOxMG4JYYQJ62yxObo/EKQH2Maj/H5YnXuMUIHGqu2MdHG6xDrAbzfvNAnEmNDGyzbcwvzjPevL8bfmaZqT33pKZ87w4Abt6fjWWjCrAlr7YS/hnCbAPIxg9mt5WcOAqG27QCg63gB7zanpnVBgBOfvdQAZiraFJWVFc1VR1DbTXYDlbDLW7nL/OaORosP78PSRaiHnyZ2+UmJ7qrNth9ZbJ/LzltQ3KEAcdNKT8gE10wi63gB8A3eTZmm3i3wWBctm9ZbpIC2AXd0ApAcmoJpkPfYywcQYCultnmUwLFnFxSQmVxpAucdYG0rb/xvsaMMxabMOckjdDYdcNsNm5FY4n/Jvf3Pb1ojnoQgNt1r7gAbkgk/RQp6RKA279otvwnfS7+X34G041Zbqt3lp7iH8B6lpICcKt/0LT+SQ/N32la/aS6+kY1A26PVDDLzQFuWz5u7v0Yw214Ghw0WDMp6pB08VjALc1dHnBjnMkzylovza4EVcGlHsOtw+LbxW47AnATut/QayvgOAi42Zji3Ny+LbblgK9t77qWrabsr61xaD0Zbdq3fYTFKGAbfzdLgJstJhm7zYAsQyCtzllTtKGNAbQ7b/ltAHRjklJnyucBt1ZSuoPFl4AiAGyqJkK/VVb838x042fvSxmAWwBuRH8noh9E9LJerx+Wy2V93al6vKNFUR1vbH/nIx8C3g6xGsBaAyDnpUVJRqrSUvP84Wf1ddsKVfCppiYtdc84D7aeHaCwJ7BtB7ON5aN9sE1BNwHcSpqUJQNuD5pC+qiMN5GZChg3qYQNV5cVVXhwkyaNV9ebDQbdwWr4nT835763HA1WAG7nXp3Yrz8Cx9QH78MpYJs8hJkmbDWAavzg5hOJpObZZmEJAtB1mW0utZTnfQPaRFo6xHbwss1uIilAMH0wIDYQlrAFotUkstCWrczzfVpUwRwvx2SQzQUzaGu3dUMFyBafMT8COepB9AbXvecEcIN32yetVm80X/1Fcwbb/sGA28fyH/zf8HNDiMKKE5vBcJuwdBS+bZP6Jz3W/0UPzX/TtP4bNRVYbs8MuJU0JdpUtN4QrVdKluCiPgAKbQFuPeStZ7mVwDY+VM/fzVm42PwlWEoLjnT3l2Nse8wZO8x7eBktS7e3GsE+dXYumOP7++prdN6/zvy63w6XGR0s7+cp76UEwW2ft50Bdum2Ycpcj63XMuKYBKcLQO17MUsDA/8MbMLCvxyYP5fa4xizjWunYzWmEemxx+w6pPnDzkGJCls86nSp9wFuBiS2N01HVTTge9eR2pqM1NhtFQA3AeEMdLOFKH4O95zOxJSjFlx3Jhw+WkhKg+GW4z770q9xEasBIJoCZpZoZ4CaMdo8wNb3c2MGXR9w098Z064fptD/0pq82tSzrU0hbb3ajN3GclLHcKurin3cALpBWgpgbaK+bvLf8jekmWI/AG04BhcRbd7kS4mBbMFq+NIfhhFPPldRjSZrxIv4Bx56FyPee2zal3MxFReAzNhpCEMAW43wYABO/ztJR43J5kE2A+3wKvhZGhR19uyCbqm9kqZK/I50HuaFGAPbTOJpPm4KvqnUVDzXRHbaBeXsdx5k84mn1j0MdxEBtP2BH5oj3nKOehC14IgLccImHnCDbHSx/A/NVgK4fcz/H/pc/oNZbvi9yEqF4Qb/R8hJmxpy0p/0UP8XPU7+h6b1f9Gk/E4Vy0ofqSgEcIOkdAXAzSuSPJ7mQQsFQwT8cegU/76dk1T8p8r2HuBm4JkBKwN+W7KI4QfLSfoxPXekoCJ/5JnYnWtSWymw5AG3dPDkC6YedepL1tah9nU7dmIGIxpbS1+73y/wIBkzi0uGBwT7oJRnzLkjdcZc6tI+wE0YXsJ+TgtGGDNl+nmGG191lXCmhSMFtABgySmbvDQheLLQpWPVnmnnptkNdOlpSZ1tQU3ZeyhYomvjwCm8zHBTkI2JCSIrZWlpJ0QhALf+lJOjFpwwzZ29aQBuAbidffP8iTuew2rwIQjs0dbzgcN/J++2PsCm/23HMKlSAtt64Qktxdl5NahEB1yDJCnthSRIKqlISdnLzfm4AUwT9prKTDW9FEBcC7TJfiJXdbKhYLP9iR+Ts95zrqIaTdZZlyd2OmIE9oFvxngwUMyANwHKmAsn4BmnjrZyUZ9KKkw2Adi25aMiv+kw3Kwh6JiKGyPBgW9pnvZMNy8B9SCc/V5lqYnFJsyFFtAzgG974AJkO+Jm+sM3yVEPohZc9yYbFXArn1hSWmzq/Qw3W05Q8MbPya2BvgAlLbbkgDcHSKXUhSGroR1m+sJs8gb/LXgn97SXUCrbK7HxjNmFOtAD73wERHptm/Nbr/5t4K17HD4/O3bnPbRAD7PpkjrToYh9HFLgrS5Q1WN7CYjorZq6klYGHBWMSkEXWsdEUipA2W5JaSvVTOBlT3bL56AMt05VSqEbO95HPwHWvY/ufaUD2gFc/fvclpQG4Hb83JOjFhx/NudvGYBbAG7n3z1/8J7Hshq8pIjBMl2xYQDNBSPg9wzE9bdx23uQjX/WLwEWoMBfIXoccqEpd0MT+sAb2G3m4YbVFi8z7YBw7PFmKaYFg3NYtbH9uf1yBqhyewSr4Q/+mJz01nMV1WiyTrossfGZI7CrRsjhzAmmy0yTFfQ2cVTAN2Ow6TM3c91U0pbZ1j+2O3nR2uiM7MG27s/MeOsEGhjzwAA25kzrNscBbPzKoZM58076M3fLUQ+iFlz33hpTUorghNbDrWCGW1+26b3OjC1l7GKATMK0Ul6SAkEmDU2z4xDQNOjtbVEFRgJTFtcW4GZj7NhsnaAAL+2UcwO45P+1UQH2rdqzzvqMNidldWy1FmA0ulafSWXnIQw3KReJ96dVS0epffmBr/heSuvBNu+7pq/tvMuY/ZXaBd0vMdzMx83XTUv2FMCuTf7UczS2m113D7gpcDhcoxUw3fpodIHDDuC2KylXj1GAxZZkpcJqC8Dt+LknRy04/mzO3zIAtwDczr97Yk8pQjtCNoxrwF4EHhwz/zXwGLSg9JlrQ6mkBrJZak8/qVRarfaf1a4+4Gb/zTwFBdswoSXgzANw9ns19uxsw54Palqqq1y9cPbOHRINV3xg9o1ArqIaTVbch7cYgUMAnJzTPiDOvNm0siQJqc38vWZk15tMTVSnQigg1pebekDNkuXkd9b67X6Z4cWWW4x9vObXG4Ec9SBqwXXvizFCE5rqG1XlM1WcUmqhCYUwnvakQ8rs46WM6icmOyWZY5qlfBIiYzbmNdYFsOQ7tmODqUxVYax2QAdSSvme1tCYtDitoJPbcaCnsARSN+0mn7Z9gJtf81b/sRQA4BNTMR7i4Saj5tlZ7UyvQsl2+h9kvPUBN/Oms/rkwDa/SO/SOo2pjZCETkqpgqRW8USSi/dofmiGlppkV99PLxgxjfWA77UKdXUT/wY9a3G779saCsceNMCNQbcUmhAebsfOPjlqwbHncsl2AbgF4HbJ/RP79kZgv6TIDES7z8aCY9p0D5wzUC2BbGYAukNK2mGhO1aBtUiDjLdeoAIXhR4Yx8Ca/q4P4MnXj+F/AbLFR+TYEchVVKPJOvaKxHZjj8BxIJw2jracYgyNtLxis35ylLEuY/v0O4yFLmiWFksSE82z4fbN8tqQBYNt7Nvljzp+jnoQteC6t5QAbktabWa0Wn2wT9t89R+aLf9F8+X/yvPK/Ns+aLVGMAw83Gqqykf2cZtU8HH7QZP6bzStEZjwSnWJlFIAbo1LKVXPyv6XXp6qbO7q+agBZuOkS2UWM0riWFwO/GrBsRZA2j9f+6yFAR+1BLS5sAAARg5oasGe1l+Ogby0qO+4bj3Abb+U1PAj82djU7mtL+7++3qH4bY1t7ul9a0v/70xHwpNSEBZV15r/YkFwImc1IDSoZAMXfBX/zceS36r/UCINqXU2+7wpgl02yeNtZKqi14D91wC3Ax57QBurUedgG6RUnrKzJOjFpxyPuduG4BbAG7n3jux3xEjcAwAJ+3UNhjXZ7AZNT49u0Kc5v+OS2pbCRMnwSSmPZlpH0Qz2an/vXyP6VLM+0MQANsRN0VsMjgCuYpqNFlxA97zCBxs6tLJ97/1d/97sA/tvPGhZZL9rLSY3+/5zvm9zi1HPYhacN17htOUGXCb02r9ScvVOy3Xv2i+/A/NFWxbrH7Rcv3Ofwc4h38lA24PDKw1CrpN6h/UVADbnhmMK4spA24IbWEQhoEzn8ppK7+tjYow3AYAIAcC9YElf995DzfBZoZm1XYM+e/4juwBMtvFA24GCDHhTUEnBYq6OhV/fTxzrAWAEhusbQK201GPvMz83h1Vqw/AeW83f0jD49rh6YOU/XPvMei8tNSBYO1767LLpGey3FYP2nGXoqw3lfx2gMne9et4uLl9d1zr7bHuDawrn+0Clg/H0HO1YLnkX+fv2QhN2NVXelYoh024+6bTn97p4l8AbgG4HTkVx2bXGIF9BduXAgPVPBhnP6fVHz2hQ18CpIxs+zGk1ST9uwfTtla6drz5aMCucVfEMfrF0grpGEU1mqy432IEYgRiBO57BAJwu+/rM3R2kgS5pPVmQev1nJbrDwbXALItln/RYv2LQbjV+oP/vt4o4FbUVJYTZbk9UVMisfSVGgbbnqgqplQWEyqKmlNK+buwAm5D59H5XuqknQK+qaTUyQn79xofcygUYVCC2J7B0HdxS7b0vmj2fdySTZM08uAlN5e6NnG1GwShUNR+XHDnq3iQSDbaBf7sYrj1Ezv7gQnupZ1PnB8PUbyahLa1SegGL/SPY0w3j3iZPlaZ3867b/8w7/dwk323wU//HbZzfAtecICrJbK2gJG/3wJw61+fHLXg4EfvChsE4BaA2xVuozjEpSNwDGjWAeR4zj/MaJCS2fvX+yKxn9OgZfdOVwwuHffY/35GIFdRDcDtfq55nEmMQIxAjMDQCOSoB1ELrnvviQRwzUDaejNnUG21AdMNwNsbA3Bgtq0YbJtr+AuwLRjmA3DDA0y3R2W2PfB/G9hWUM1hLZsNHrtRpd2Am4I55n/pJaXOw20neKLDZSSwnQqWXefmv3v3AScOqjFRqbzC9nfzPtBzgtzVp7KqnVv36g8BPYfBn+6i+5Hnt3cc2rPaJ5PteKZ12IPD93T7WRfA7Jx/x/Rp6bh9wNYF2DH4usV4tD0Pj/k55/6V98lRC3KMTwBuAbjluM/iNWIEYgRiBPaOQK6iGk1W3IgxAjECMQL3PQI56kHUguveA6LMAOi2Skw3gGvs6cZA20yBuAX/XeLEAC1BHgaWW6PA25SBNmG24XcNFUXFclJbQj6g7hSGmmek9bzE+vt3pKRHpioPM9q2F8MPgTC7mWR7rs/WezvlWlqAgsOeDiyqizXZKWDQbvBtiz04xCZ0b+cg0LW1f/c8/f4Hj7V3yE8A6gbeU/ce2w6mkJc+ZYxPueZfd9sctSDH6ATgFoBbjvssXiNGIEYgRiAAt7gHYgRiBGIEYgQOjkCOJisAt4OX4aQNZDyF5bahFbGnm0pMhdUmQJv8fsXbyj8AbhWVANUAvBUNs90YaAOrjX/PUV6J93UIcBM/Mhcy4H25dkhD+6Db0W/+gNS0f5y+FcvZ1iyDr9sPVjj6XWxteOx52Xa7waxjJZig+A3S7/TcLEwiGeP1WICaWNADuwbPq6Upqm1dP0Ri+JzPGs2+qsgHE21LkCzH46yX+h13ylELcoxbAG4BuOW4z+I1YgRiBGIEAnCLeyBGIEYgRiBG4OAI5GiyAnA7eBlO2iCZynMKqIBuJjEFwLampYBxCrbZ+Mu1FtCN5aUKspUFwDYD2jjKa8gkZcc5DnhxdQAqAVQE+3ABYzexTzmH1XRFQOikq7y9cQvM3c85XfiWxt19H6PvANtv3BO7z6PnqAU53nkAbgG45bjP4jViBGIEYgQCcIt7IEYgRiBGIEbg4AjkaLICcDt4GU7aII0nc4YArAGAAfAmIBuHKiQwTjJG5R/HBhAVwmAr8cwSUjwrq009rwZciY8/xyOYaMeyuo5/0dgyRuD4EYj7bzeg24ZMFDRGoNrxV+m8LQNwC8DtvDsn9ooRiBGIEbjiCORosHC60WRd8aLFoWIEYgRiBEYYgRz1IGrBdS+cB9zEz01SQdfq7SYppu3vW7gNTDMB3fDMgFsC3trfD8UIXPcdjH20PUy2I8DAsc9uMJn15Be9FcvtHJbgyW8udrjBCOSoBTneVgBuAbjluM/iNWIEYgRiBPaOQK6iGk1W3IgxAjECMQL3PQI56kHUguveAwKmyaIWc9wYbENq6YZW+iy/EyCuD7iVDLbJo+Lk0va/lQN31HeI676rax4tI+C2C8DbK1mU87skWIDVucdmC5wAMh5mfm2P7WXv4+vDu9e8c295rBy1IMf7C8AtALcc91m8RoxAjECMwFFflsemjUeTFTdijECMQIzAfY9AjiYrasF174Eu0AaQbUOr9ZqfF+s1LfHz2gC4LuBWGdBWllSXJTVlSfidPYT5hvNVb7YtUGd8htMg6HMQNLrgvHYee8cxd4VEuMu89R5O8QxLxz/jPe14Lx1QTJMwOM+g56V36L9PupP9uZzy/jsvcsYYnHSSsbGNQI5akGO0A3ALwC3HfRavESMQIxAjEIBb3AMxAjECMQIxAgdHIEeTFYDbwctw0gYmHwWDbYmHgmzz1YpmqxWDbovViv9mwBtegBltANqKgpqqYrBtiueqpKYQAE7Ybub2tku2KEmTW8GPJ72LfRv3QJaDYFsH6Tr5vPYztIYAHz8uO8ZoAGDayR478P5kP4v77I5b59w1MXZoZFPQxi5WXDrfgfd7JFh2DNNt1xjsZdYd+fpXu/3+0APlqAU5hjYAtwDcctxn8RoxAjECMQIBuMU9ECMQIxAjECNwcARyNFkBuB28DCdtYHJRgGkA1+Z4rFb0uVzSx3LJzwl4U6abAW4A2Qxoe6hreqxreqgqmigABzAObLeE8bA/nD+9PiCzBxwzoMQxtoZ1kEeymA4Cb73jdIAae08t44/flR1z8NgD71XiKNK/fSDTYXnmSZe9u/E5klL3Xvmtd3BKgU/bcz7ympz7FhTUld3daw2CayOfy7nv4TfbL0ctyDFkAbgF4JbjPovXiBGIEYgR2DsCuYpqNFlxI8YIxAjECNz3COSoB1ELrnsPsFebA9tmCrS9Lxb012JBeAbwht/PVF6KMwC7bYqHAm1PTUOvTUNPDUC3mqZguikDDnEKgGQkAbWDzDgG2W7JpSB27p8StIynJcfUA+9kMPVQpYOAGyNGcn7umB0QyQNmPbBtGzzz768PLPLopDfYZZoJQzD90x8V0hreZ88togpf3cKP665rM8C6SyEaAjK60eefZYzsPY7EYNzJ+mtfV26bA6DudT9OcTS7s/QzO7bdzNgDHoBbAG5j32Nx/BiBGIEYgYMjkKPB4i9z9qXOPcuX9w2tox4cvE6xQYxAjECMwNgjkKMeRC247lUE2Aa5KGSjn6sVA2xvANvmc/rX5yf9Zz7n/35X0A3b4h/YawDbnuqanpuGvk0m9ONhSq/NhEG3x6qmicpLK8a6BgA31ZIa7LPF4tq0QFT6G4M9tseGwbAeireFz22PmAOROsdjfEZAI/3/gh11gbft82yDJ4TlJsdP4KJJZgcAvHRuB6Wg7VkN3QHHSDAFDLO9t0W86Rg9MAvvQ/bjC5KSbPn9DQBu8joamWEI307ZsIzdrriD7nVPaM6W1Je30/Nuf+6DbzKGffz2up+oOJpd/3QfMMu1oLIs5b7QR3+7exy5ANyiwbrH+zLOKUYgRuAPG4EcDRZ/zQvA7Q+7s+LtxgjECHy1EchRD6IWXPeuMHYbZKNgsr3N5wyy/Ws2o398fPAzwLdf8zn/HbJT/AN7DRLSl8mEXgG2Taf0X48P/PzSNPRcg+VW0aRAkAJgDiyOKRC1BbF0gRFc42GV427tI8M24tzfBWP4vwWkE8xIuWQO4OKvF1skMj0nAwh6zC271/39aIuA6dnwoQTeGdtLjm1SW+O27ZeUtrJNBze2dmw9P7X0lvR9ps9mB29r3/TWa///7L2JluM6riUKy1NE5HCGqrrvru7+/z/rXt11bw3n5BCTh7cwkSBFSbQtM8KZ8CmXM2yKIkGKIDY3gCBHHrMQ+00BNxpL5eUpEBcrZ1ClBHDxOGTOuCyhAhJWBtykXvMoJCBbF0Edgv1I1gHWdcBt3iWkWFsLXdCgG+CAmwNuLeaZ38Ml4BJwCYxKoJVSdSPLJ6JLwCXgEnjfEmihD1wXzDsHMEkCgmgYq43cSAVs++fTE/zX9+8Euv3x8gJfnp/hWwa4Iaj2abuFXzYb+Mv9Pfzt4R5+394R2+2jsty6BbHhELVhNjq3vxe2v+QKakCxIvBiRDEIuIUyQrEqHN5FtC22KjDbAuCmII6wtwTAofmorDYFobCv1n1WE0cQ8hOvZ/IcysYAUMZPNvO+jU6n4kLLvw9lgJWOq8CNi18ufSUJ9hlu2FgG0xIwjPrGmWu1URF84/v2GG464mEY+hkX+oBbykYbYuARyGrHqcNkHR0sCsCbM9zmXT+GamuhC1r0xAE3B9xazDO/h0vAJeAScMDN54BLwCXgEnAJTEqghZHlgNvkMJxUAAE3TZLw9fUV/nx+hn89P8N/f/8O//fbN/jvx0f6+w8E3F5fqSy+MDECupL+st3Cb9st/PX+Hv7zwwdmuW3QtXQND6slxXlLATdlmOXNjOBKwraK/oyKIBHIxJgTIkEavk3cRMeyUAb30+hSyveynLHoU6ogDmZbTUAdw3oLgJuGuBAw6nhA0E2abAC3AAwRKNR36wxS6bmYZsy8ALoJY4y6EQGwRLrSRQtoRc9S4ZvlQGhwf0X5RrAxuJWWADfjXpoCboUpadlxChxm8uD2RtBPqHb9ytRlEUE2dV1E+Uqm3NSN0V1KT1ogzizcQhec2bSTLnPAzQG3kyaMF3YJuARcAteQQCul6kbWNUbP63QJuARcAvNJoIU+cF0w33hhTQq4IbsNATd0IVV22//5+hX+/v07/f3H0xMlUbCAG4Jqv9zdwe93d/AfDw/wPz5+IODt9y0DbsiAu1PADV1K98hwuxxwSzOdsjzCvBAX0iRtpgA6DM6ZIP+B7SaYmwH32BtSmFKEt0n8KWVNiauiBdyY1XYAAtvQTrVDRdcru62DLtRDNxK313xsbcIC446rYJsB9Pr9NXUhLtnxfZImma/YDVa+0Hbq7wngRtKGI2WstfKU640Lq8pQBoibKEAeySmj8Gm4N2XUKeDGrrccGy/vAw+tAoIdgZgEtGG8MPqU+GEhkYMDbvOuIOXaWuiCFv1wwM0BtxbzzO/hEnAJuARGJdBKqbqR5RPRJeAScAm8bwm00AeuC+adAwi4Ufw2yUqKiRL+8fQEf//2Df63AG42lhuWxRfGZ4ux2+4JcPufHz/A3x4eCHD7vN7AB8xYSoAbkq+OsCfAzcbvEgBIg/KLe6XxU0xwJJxflv1G/y4w3JSF1ZOUSbAQGHLGvZXr03QJFnATQMeAN7mLawDa1N3SuM8yKIRgkH4uGAxKYovlrU3BNvyVXTgjYGnTDShRr8fVMz8EQIsbZG5YyERqWXwABGQFAho1o+BSWnIBTtiD8ZZFwE3BOOOSaklvYbylmkDosww3AdsQaGOGmwFKCSR1wG3eFcQBt/8FAP8JAH8FgF8B4OPhcLjb7XarFoKe4x6uVOeQotfhEnAJuASuJ4EWBha23vXB9cbQa3YJuARcAnNIoIU+cF0wx0jFOq4NuN3XMtyMK2gOqilOZvAy6kAa6F8ZYKmDqBSM2SkV8DP5FzihQhZTTLJsYhyw4FKK5RB0M8ANtwEZX5I1fcil1MYZQ/DNMtzwt5ILqTDZNB9EuBd1XoFLTUJQ5H7xQGM9XZHfFvDKYtIEMybM8NN5U2C4KQMt5K7QdmVJEmLAOJG4gQ2tO7AB/MJsAHDItgAAIABJREFUxXukOCH/VHAp7ZbMcnPAbd71ora2Frqgti2XlHOGmzPcLpk/fq1LwCXgEphFAq2UqhtZswyXV+IScAm4BK4mgRb6wHXBvMM3t0vp3+7vKaYbMtweEoYbEMONYKJ+vPwIiFkgrQdCMXqkOJSBf5j5RR6HgqSZe0RIJ+bHTDJ9lhwVDeAWM11at1Bl53HtzNiSzJ0Uvw3/VlRPgLpQpwBupcycSZ9VVtwZZbgphhYwQrqNZkDN5keeNEF/TuKlSbuDiyqDZPQ8Cy2OQUcOE8djyIkhdDCYfBdzj3IMN/w5k7SKxMRwY0dRiZNnGIcae41Bw5JLqRlZAt04UULXLQnQdMBt3rXilNpa6IJT2nNuWQfcHHA7d+74dS4Bl4BLYDYJtFKqbmTNNmRekUvAJeASuIoEWugD1wXzDt1VkiZIDLcHieG2FKBGs5SGjKLGrTHFfyJwo4kRIkhnY7AZyE0An3HAjcvnkcCI4abx3YosK/6dASjDcFPwTwCoALhRRlbTB3WRTFwftZ4+QKY95D5H0C38HbsdADH8KjrDZoim6XB0K81dSg0QKjKoB9wM2GZdWDNQz3LsUpfSkNUhMO4C4GfGJo3hxmBfiAsngJvHcJt3fTi3tha64Ny2nXKdA24OuJ0yX7ysS8Al4BK4igRaKVU3sq4yfF6pS8Al4BKYTQIt9IHrgtmGiypCwO31cICn3Q4wccKXl5ckcQLGb/vj5QW+YJbS3Y7K4mvddZQU4dN2C79sNvCX+3v42wMmTLiDz9sNfFyt4b6XpVRYSiWG24BLaYhZFrpdSrog7qQhBlvM1hlitdn6S+kDDP4U/2ljfpVAtzTchQJu2GZKoGDvk7iUspuqzRpqRzWf4yqDCFRmcyCLO9ejEJZyDSh5LeQ9sMxDASBDptIcHIxMPoEEC2HzxmOlMRsuMuSYPqcZZ2NyBSujnturEQOz4TxL6byrw/m1tdAF57eu/koH3Bxwq58tXtIl4BJwCVxJAq2UqhtZVxpAr9Yl4BJwCcwkgRb6wHXBTIMl1ewFcKPECbsdfHt5gT8FdLPJEr6+vNDvFnC7X63g42aTJE/4dbuBT+hOiuy21RI2XQdLjVEmrC/jeEitUICLkyIwhKOvPsgyDLixu6lk/BwmeXHVCftqIP5ZYLPpJcIhCxkvTRw5AZDUtbIHFIaYZAriDQNSoc8j7qUsJXbbZKBqBOAaSO4ZZ9JA0gQjJ3IpjYNCkubwdZZxGHxSBT8zqF4ybfOMq4U5HQBS7deQK7Jlx8XkFhS7TePkJePoSRPmXUHKtbXQBS364YCbA24t5pnfwyXgEnAJjEqglVJ1I8snokvAJeASeN8SaKEPXBfMOwcQcNsdj/C638PTfk8st2/KdHt6IvAN//6+28Hzbkdl8bVaLGC7WhGw9mG9hs+bDfx6t2Wwba3stiUx4cilFLGZzM0y9mQABBlMJJDLIAdjBsAZm32hFLctqTa2KWGiJUBQmklU3V5DcoMsJhq7o1rX1MJY2thmCWiY9SngXwK6CTgWYTG5OCQxyF1p09hqxbh61r1WXTuFlRYAt/B32pdcZoF1Z1lsg/H8uK4hBiD/mrmUhv6nGWVj/L0A6+ZY67wPlNeWjJ3G4cNPjKln/7ZjPD7WbydUB9wccHu72ed3dgm4BFwCIoEWBhZtrfQU1Xyq+wbHhdGgv3LaWo7K7OPmEnAJuARcAleSQAt94Lpg3sFD10dlub0cDgSqIZON3EsRaHt9pb/x++fDgcria9l1sMX3agXIdEOQ7dN6TZ93yyVslwy2rboFLIXDNuUSmPTMMqfsD8VECgzAjKn9UZJXAixl8i38VgIH8syq/VFSAG8AyLP9GkoWYQE4obbZSGxpu1LArdeenktpaV6NseaUaWgYbqEKe10aH4+LpEAlfyOJE/Q3ap/tnZaK/EdM4BBiuDHMU4i1F7/nezvDbd4VpFxbC13Qoh8OuLmB1WKe+T1cAi4Bl8CoBFopVTeyfCK6BFwCLoH3LYEW+sB1wbxzAAG3HHR7QbabAG/4ie6m6EqKb8pMCUAxyBBQwzeCa3cCvCHYtglgG7uTdspwK8Vuq+zOGFjXB3EqKx0D2org0XS9g3HWEqCnhtE3DiDG5vVhqelWlksEGRflgm02rLKL2Gn5/c3EiOH3TutGzwW1D3A64HaaSC8p3UIXXNK+2msdcHPArXaueDmXgEvAJXA1CbRSqm5kXW0Im1U8bDDpZrt0Uh6bZwNZ68a51Pj36JqQZ9g7T+itTuYrDb2hTlQZsedJwK963xJooQ9cF8w7B1CeCrqhuygmUdDMpQFo2+/JlRTZbRZwQ5YbupauBWBD4A3BtpV8z2CbsI5iuK+RDpyOzE0DcTXyOmdtldSrIyDiMKuuBnDTdpt4dvLVIMQ2lHiiRgQTZaJeLegHw8jr69+8rxfql8m+mPsNAoeTlXiBCyXQQhdc2MSqyx1wc8CtaqJ4IZeAS8AlcE0JtFKqbmRdcxTb1J0aRhRtWUJj4wYc3ZQUcMMj7syKkaDHCrRhNrLocBJjs1zSk+sBddc2ME7odQUYNo8Be0KbbNGK9p1Zs1/WQAIt9IHrgnkHkrNFQgDd9gKs4Scy2hB8U6ANvzNh8YW9tiD3UgTZOF4b/01gm8Thyh0D5+3BrdY2lQzgzH5pnLozLx++jBlup0frSAG3FvplVJe7jpl9ZpQqbKELWnTEATcH3FrMs+p7/MzMhWohvbeCg3Ew6hp6PeO07v5e6n1IoJVSdSPrfYz3Ja2IeoLCLWMEbc50BhiDb48mH8fig8MA4MYBdwHwE6MCdRLjBZkGFIraJrcbbOrY2nWdde0cI6VC0oNr+AhbY9LYuFJbK7pDRSbbV1uRl3sLCbTQB64L5h1ZBdxy4I3cTI8HQJBNGXCUgVMgNw1Gjww2fBPQtujo3/rWBAEOuM07Zl7buRI4h8l47r1+7uta6IIWEnbAzQG3FvOs+h7XZS7Mo6rnNKRanNBE4V+qIK5jQM0pz+qJ5gXfnQRaKVU3st7d0J/coJC5LYBte2K2HY47AtwOgJ8p+MYYjAHZ0KCDFQFu3WKJobsB2W7CpeA2TcSAydeupmvZiQcd5DpkVWB+faG+Xn/OBrFO1B1j98naOZvMz+7bydPXL6iQQAt94LqgYiBOKBLkKcmJ6MjjSMcfcKD1mdcBzkqZMtxwvFPgDddnjdlmYmid0J759r5TNz1xfZuqrvnvZ9gGJ+qfXpd8vW0+yrd6wxa6oIVsHHBzwK3FPKu+x9WYC2RI5e5CI0ryasqgPSV6vk3HdTYVsxlM1bPMC75HCbRSqm5kvcfRP61NPIYIqKEpt4fDEQG3HRyOr7A/vNAn/43fM+ONX8xoQ4BtsVhBt1jDstvwvwV8wzx4jEwxy40cVotuqQThMSHOvFqsZ+cd1IzHvynXmV5zTt+GAn/z/RgEvOgojHT1aN5AOzq98Wo9dqfN9J+3dAt94Lpg3vmVAG4CqhH3WJlt2Xf5s0e7dHIf1Xhtyj2W3bsuFEOxzk7MEDpb7y8Fn2ZryPUqQtFfkKei37Cr2VjXk4HX/DYSaKELWvTMATcH3FrMs+p7zM9cQAYDRn9AtyExosz2fshwOY+5YAGpM06MRErDxtQMxkn1SFQWPHOjUW+4nS/Hyh54sXcigVZK1Y2sdzLgFzRD3UURTLNA2/74DPvDE+wPz3A4vsDhwMAbuZYSvIOA2wq6bg3dYgPLbgvL7g6Wiw39jb8h4KagG7ExErAtA3YKRsPQ2la/5lnBCAtk0NKJLJEha6jHbBNJBPNJXbt6a7lde4f+fdohTB1QOM+aX5S3Ga+p3y+Ynn7pDBJooQ9cF8wwUKaK4FIaGGziQgroTsoMN3rTYQleGKO44cEFctqiWyn9FQC43nF5aU3M1+N3AOrUrXlD41BaC1UHpWsvycdGQojFThjkE9feyf3/ifWd0FJb9DzdeubN/LLmEmihC1p0ygE3B9xazLPqe8zNXEAGQzCijLuQ2lB1gNuQ0hCNn36kfT1D4Y8r6DYKrGbA0g1T/4qkHz05nMCcOEOGNe33Mu9LAq2UqhtZ72vcz2kNu4uyCykDay+wPz7Bbv8Iu8M32B0eBXhDttuLJFJAl1I06BBow/cdrLp7WHUPsOzu6W/SF4BvZrkp4JZnBj0GvnRpPc6/m3fNLjPGhoCvIaBMpK4GE7l6GfBOQDlm7xl3rhOpaP22TgN05xhPZVAxzqxQp+qS/FOLuq4553G8yjUt9IHrgnmHjtcQBtXwP47bxu/dcR/+HdxLTQw3BtowQQK/V4tl+Df7p8Qjc4LqAuCWHoIk60fD53mMAXYZ6DbvGE3XVqGvJoG2sKCOMoqn2yIlJsbxHJ1RfW8v+OYSaKELWnTSATcH3FrMs+p7zM9c2JIRxcBbZC6wq9Dw5r+/gGdKqFrhmK5bpSH/zhVxvgHM0DujvMpKMTcMjckxqfgu3RQMXZ9sh4ikF88qU4NuINB1w01T9UT1grNLoJVSdSNr9qFrXiEabMpsQ7ANAbbd4Tu87r/C6+4LvB6+wm7/HfaHRwLjEJjDV0fsNgTb7mG1fIB19xHWq0+w7j7AEoG3xRYWyHSDFdMFDguKPWQPFyzhjebsBMutaACeoz+ClK3e0mysw/4+CkYNGSX0PFQAbvb55KaMg2c52MaElkhLGXcprTD61BYb80nt6VyuNxm3gl5uPqH9hj0JtNAHrgvmnXjkOiqAG66bCLLt8POwg1d8y9/7wx4DAQT2MI71EjpYdktYLTpYL5aw7lYEuuHflEAhQG4SW7OU4nIASOe5NA32T0ujsC711v/8PtP3nfJqwXadeNYx3ZWqEn2vmnJbtY81B1D9G9cfzpf1ggNuVYN5s4Va6IIWwnHAzQG3FvOs+h7zMhfQiELmAoJu6DKkzIWOY/PY033bQlGgk4t4FvSVTZCkon58mmxz3zdApF2ymcjO7mJ9EmDWKuKcn6Dt6StqCZqTbVgmATdtuzQqN6CGNjS2D1GmojhNoNxguL5Dt4DqCewFz5ZAK6XqRtbZQ/RuLqTYbIcd7I8vxGRDcG13+Aovuz/hZfdveNn/SeAbgnD4++EggFu3EmbbA6yXH2Gz/Ayb1a+wXn6CFYFu99Ah6AZrgGNHy/OB9ggWYLLBvtHlKRVLH5jSZA3ziC+u06khV2a+GYCpEG9Og9SRLpSA5qGVCkxJsgnsV6oT+4Ykta1A9Uh0SxFsLBmyU0GDKljSQZdEfYNMmtAXq39ImcbjoHlGy2s5VwIt9IHrgnNHp3wdu4yy6yiDbXsC2l4OO3g+vNL79bCHHb5xDTcMNwLXOgTalrDt1vRG0A3BNwLdlOXG5wMC1tm1OB5+9BitobnT4Ff9GhDXn2RdtOvbkI1REF95/833qI1QOctoDqyBybLeW8N5HPLV08pFfyvZKUPtTnXpgLxDMqRZeu+VvEMJtNAFLbrtgJsDbi3mWfU95mcufCS3oY7chTYUGBsjRRyP6C7ERga/UA0sYEEGA8d6yw2ptBMcTZuvxrLCNLCI2xBwVFBo3A7J4BSMn6QyaU/hhF4bFtpjWATJyZhYhhqkOlGa0xuRIgBpgEFiSSRCMnWGk0dRysbQKRo/zjqofmZ+lIKtlKobWbc/YxBwQxCNYrahG+n+K4Fszwi27f7Jn/s/6Xtkue0FcFsS4IbsNgbbtqtfYbP6HbarX2DVfYosN9hEwG3P7lERkCqsa4lILcjFP6SGh+iNEL6oYE4FJjDrpaBs6J96/zy+G34veovW4tRAoXVW9FUvW2kOuKmqUCWoIFU+dYqGl2mvKW8NytS4lFYlwGU0NMdmq7qZ5fSP1MXUHO6I29qii0HZB9lut/+Y3HQPWugD1wXzTpEcbHvZI9C2g6fDCzzungPohgAcuZgeOLbmsmMX0k23CmDb/WoLd90aNgsG3RBwC6nPENg79Pes6V6yBKBP73Pz9XpIQjw/c3f7WH++px+UtMbQLBYwWSKaHAaMM9TCup2v+/p30saBcAYhWc7EWFjiQ2Yv9OyzJrKZ91nx2uol0EIX1Lfm/JIOuDngdv7sucKVV2EuLD/CaiHMBWK5dXAkVyEF3LKFv8RwU2BODZARl6DchTKc+ySn6coyQyEK2IYbiGDYZYyDXOGQ4aBJILQO9dix4J9YdRMKKbgVFQxH/SoYjcpwG2TIDQT6Tuj+kWVAm6Qu+9saqa5Mr/Ckvb8qWylVN7Le39if2iIG3DAj6RO7ku4QcPs3PO/+BU+v/0WfyHQjltv+O2UtxReynMmVFAG31a+wXf0Gd+u/wnb5G6yXn2GJLLfFPSwQcCM9AXBIALc+E4wYCOlJQ2RQSccSxkXCetDDmpQmN8yuHgPbwkrdC0bOBsowQwA7QEy+wfU/vZ6KSZymEqktsJ+NcNTOioChkOFCllLlUKRG3zC7o28cluQWADXqfwcdgW34yQHZ49sZbqc+h9cs30IfuC6YdwQpMcKBXUlfjjtAwO1p/wLfDy/wbfcEj/tn+htBOGS+YXkC3NCNlMC2FdwtN3C/3MKH1Rbuuw0BcBtkuXEKBaCz7YMAbpmbaPo852tqf50+ufdmLxqB+nwdMmt0fpAxFkpADkmyJXjYlTTB4ozLrLFRsC7O4SzM42gq0G3seqlcg/4aqv2Tfg0c1AeGW5J12gCS3BjRG33Ja4iBQHRIbB67Vmu7jdzdRjh5Kt/SBS10QQt5OODmgFuLeVZ9j2swF9bEXEBD6g4W4lbKgBvHkEiT0Ak1ukdv43IRdBoiRguzgNVZ4lIaTt/0VMwqRsneFF17cOOSM9yMcUAAFW4/hJAXMs0xV09j1KXKOyN8G8U5DbiNM/761xvQLRDrVB7aD1GiYgAp6KYuP4MuptWzyQvekgRaKVU3sm5pVpTbynoCY7c9wX7/DV72X+CFwLZ/EOD2uPsH/Y3x3DCJwv7wwoZdtyHXUYzbtln9Bverv8Dd+m+wXf0O6yWy3D6yWylsAY5LAtyQhRHX5Qi4pU40Vo9EcCoP5j+lPzhHQTkuHEsiY9plBlQgaOv3ypSjKq37a7aeK+CWnRZp5jtulrledEfKVBtmLCQJdnpGZ85wi38HEqBMgwzXFCczabQ0NpjZ+o8EVGOgjUA3/BQQjs+uZNxu//H4IXrQQh+4Lph3qlCCBAHcyIV0/wqP+xf4tn+Cr6+P9Il/P+1f4eWIByaR4bZZrOFuuYb75QY+LO/g4/oOHrotfbddrGAFzHJbHBCz4f2x9VJhRm98hnPgqHQwUtN7Cf/GhxHFQ2O2C/h+KSjFIXKOcKTD9PgKBxK2ATnglgBX8d6lNTGLajDarRB6IAOp1L6JTOhC4DgFEIMu0lup3RMBNjZ/zCFPIUJAGmpAXGd1HZeQBizbjg7l8aDEHpAkB1k1g+llblICLXRBC8E44OaAW4t5Vn2P2ZkLq99g3aEhxfF5kLmA4VnR9UZj8wzFxIkGjho6pHHZtTMzGhJlq73N6dXK4tKTJfldwaoAAOLpHSpq/Aw6LwXbSPGgwcBNkqYqyCUbkfi1AH/KIDCKX9HGRJHy78mGxbLzBijwfTla11ZjzMjmJChPNX6EcRCYB5mcqieRF7xJCbRSqm5k3eT0SBptATd0G33d/QnPewbcHl/+Hzzt/kEsN/ye3UqZ4bbskOGGiRLQnfQ3uFv9Be43/wHb1V9gs/yVAbfFAydOOK5GALccXCoBbnLAYayh3CjjhTmiXPy76Bhac9WQiQYb6gU5Vgm+qWzABcWTMtx4MZ9kuLG+KYUxEL2H+suOQkFn0LNlLVTz74ThVgwCrkBbOKFhSko4/AoxE6QVqotjZVMMNwbbEGgThpvoZGKLO+D2rhaGFvrAdcG8Q86AG8Zt28Pz8RUedy/wff8MX3dP8OX1O3zdP9LfT7tXeD7igQkDbquug+1iA3erNTwst/BxeQ+f1vcEvD0Q4LaGNSZVQI4bLgOHAxz2HCsuxNcUNhczz0rxxOoZblRHcMs34WMyN0cbDzI/TIn7egsMGj1RYLulCXns5j6c38cBKzLczEGK7NMThpsoisBG6w1/zmS2hyEKHFoGn7ElZL8eATu75zc3sv1O/m2Ugtobuj6bdZvqD7aU1ZXzzmWv7f1IoIUuaNFbB9wccGsxz6rvcQ3mAhlSSzSkNCA2MhcQcOP05THYf1QkAcUybjP55p+Vo6U1p6F2bBA4PukxykxPxNRSkmCzZPTQiRhuJjRYtxpMfLpDSl5O6e0JUgABhS0XbDDR4gl9nH6U7HQ0OvYUTg1Fa9CYk6vM8YgHV67PwT8z8sz2kPTu9rSqw+xUcoIlxlCSSc7p4tXPzy0XbKVU3ci65VnCbb8q4NY98MFMDeCmoNiES2kucTbGLOpkmADKJOutewy69QG3yGoWjRRikgaTbQRw4/Ojvqtsgq6VwCijZ7R/KeAWGd5Uf/AoynlqRo9SoSiLHpsjoaNL/bYQXptfVGC4ob6hgx0H3N7tYtBCH7gumHf4EXDDhAjoLvp0YHbbdwTbdo/wx+s3+LpDltszAXEY180y3O66DdyvkN22hY+re/hl/UDA28NyA3cIuGEcN4xRKS6l+/0+BdzEAyU9KI5nD9ahhP8dXdhPkUIE9OL6ofvysBfWpGy0rvLhOYeL0RJpxmbejicKIQMN+eDBYGzBvAjMtFB/ISlaqNoAfsV9dbRTrIIKJIOgJwrxmjOGYRpnjdue8/zE/Eq/FxsBL2BigbCRuyXZPshOVsZbsH/cRjhlCt9c2Ra6oIVQHHBzwK3FPKu+x7UMKXYrfWBXIVgCHBfiKmSyHZE1w4pRAbfoKimKKizsmYupZauRLs/YAHbTL+454nEa3ISYccfAFQWfDdnxIuCmJ2p6Uq8bB1Vm4bRP+2EUvJ7aWePIBkFl8NEYPwmYqDHj4lCm7kRM8491F4Y8GFKsQHmTYhWqMg+Enp/JrHoSecGblEArpepG1k1Oj6TR1ziY6bmUIhN6MIab1Qd9V8rAVMtMjASYsvaVZRDb+JzCfiOmm7ITMlaHPf9ITDbzRzjsEd3UCzpdAtysxE3GUrvIJ0BaaVppij0ba8mwGpQAx5akYbjZEKfGNO4xy5OUqOWwB2wgs05xhtvtPPst9IHrgnnngwJunJUUwTaO3fZl/wh/vHyDL7vvBLh9lwQKCM7hC7OTYqy2h9WWALdPqwf4ZcOA24duI8kTEHCLDLf9PnX1T9YP7ZZx6ohRYiKDlthyiTfHsFt8qNKyYRNvDbNQGWCKWXh8eG73zPn+GetPz2CE7awLvNoYYcGPnQtwlibNkcbG+Jo2e3QaDCHOgIwUkOF/4VDdkhCS6aPrrCZGE5fSZCws5JbKWuURWd7MZAvePPZgPnMtrc8sO+9899raSKCFLmjREwfcHHBrMc+q73E1wG35iVyFugXH5omAWxYTJ4vpxkqAFYOe3qtySxSw2gvJ6boF3YQGbd2FEvBOglZLXAp2KT3AwdAMYpBndYvJ6N/Sdk28wArcuOHYANb0I/edX8pwi0y2sMiJkZaGtSu5VEXmQk5E4Hto3Rq4Op5UMcMt7Vd0g8qTjVdPJy94QxJopVTdyLqhSTHQ1NlDD2RJEzCjNcVwOw4lTciNltylVNa7IuAW9UlgY5QAt+TQpgS4qYlms57akAcCYIluSu+VhQwYAtwkfEIvc3cxhls+WNa9KYZHKBmaFgBUg0sDbCcuqoEJklhx4caJpvAYbjf9oLfQB64L5p0irQA3XJgJcDNx3MLuU/a5kcWW9TG4hSrClUZAK69PvJdWTxXeEpt4YpL1OOylA8PNxHArAFU5psV3kJc95BDX+shw4yvLHD3DgwsH7hngpkziRDQTgJvoiJhsTntruILCztbYpZpFOrCbs0h2www3Jhlo2JluibbBMsbdTOK5FQgO805rr+2NJdBCF7ToogNuDri1mGfV95idubD+HTadupQi4IYx3Dg2j7qU8im9uFeOAG5BD4b4DsZoScCzNFkCK+c0Rgwq68hwY3ZYcCcN/8aIOlGllgE3NezELYgaGYG0sKFMYuYUYjCEeDwlwA2VtQ24HU/qIg3euKeqkUZtSQIYCQ0+Y7gF5oG4ylqXqpIrU/Vs8oK3JIFWStWNrFuaFeW2XiO5zqr7BCtkQS/uSE/AsSvE+iy4XoY1N1pK/Zw7mQtOYHnZ9TbqCY0pppyHUYabrLNcRuvD9diuvaInLAgV7DrhR+fMuVz0OWtbDUhrJPYMOPnCxP0cB9xM6IIE7GO9Fs6PDBs7fJnazbElPZdSz1J6CytAC33gumDemTCvS+kH+Egx3PoMtwC4iUdI2MMP5/QMe8+4H+fwmcfiwYZ6u+B6lB4uJ3v5JESKWYDCgcQY4Kb1GjqvzdhcBbjZgx+7/sd1VyyC8EVyGK46IDCM2WVTITRDEIyH8kMMt55HSplxbFnKKeOPGxO8drQ+cikVsE1D6RgwLiS8mXcqe23vSAItdEGL7jrg5oBbi3lWfY/ZmQuaNGGJWUox+9wGCey0R08At8BkU7BKjZCYICGQ1wxTLGcNMNjVB9zoNIqCTpsgn4kbqrqSqkGXJU0wyixQrI2LZsmlVIUelFrCcBPjJXLODdstNQKFc29D0oWkET3AzQaZYBvPvDSIqlLFheEmgBvTxxl0K8mpehJ5wZuUQCul6kbWTU6PpNGoJ46HHeyPGAfoCXb777A7fIWX3Z/wsvs3vOz/hNf9V9gdvtPvh8OOru+6FSy7OwLW1suPsFl+hs3qV1gvEWzjDKXLxZayWQOmpAnZrMVsCW6dwzLseeLQpQOAWzD2eM3ND2bSu4iBFuqydYpplAFu3JaYeIDtqoC6mXwEonfsDQMtwSYuyFqk8UH19CjvfB5qocdQ0/psDLsCcmYsv6Irlo1Tmsdwy3RuCGNgdKpnxH5/a0ILfeC6YN5xnztpAgJumLUU3U03kqW0Oy5or0qwty4TAAAgAElEQVQhVwzDLYZEKfdpjOFrt602zApnPh0A3JK4zKm3iZ1XBAaat2iSeHggzeUlLibasWEJDBKVBYrmUMx0QKNu+6pTrM7Bf4c1NPNOsYAj7sUNE6AacBPALoYuYIlyH6LnC30pazVH8LFeMcLaC3VFFmEIBaCxnt2ldN4H953X1kIXtBCBA24OuLWYZ9X3mJ+58Ctg/LbVUpgLBLihSykG3k4VobqNJht6PanSo/VecE4DrhlAi7UNk76DDWLYWsGwEsmwQk5jUiSpxJNT+iw9ttxr+ORIlFrBaLEup7HfKctgoXR2E3WWa8wUtyp1/im+ZDeTJ00IytnEcuO4bppcQWPXuUtp9QN0wwVbKVU3sm54kkjTOaHMDg7HVzgcMNvdI4FrCLK97r7A6+ErgXD7wyP9fjgK4LZYQddtCFhDnbDuMGPpJ1h3H5jd1iG7bQ0LEMAtuAYV1rtTxJgDbrJ2BiMwuNtnYQJUkZgFVcMcGNsla0nByEniFLHCSFh42r5eO+06nq/DpXhHA6wGU82US2mvbQPXBr061uZErlGfaCzUkMSnwPw7ZXi97PwSaKEPXBfMO24MuB1gd9zD8+EVnvecOOHb/gm+vmLChCf6+2n/Ci/H1yRpwmaxhrvlmgA2zE76cX0HD91WALcVJ02gLKWcQTTEPE728bY//aMPu++Oa2+aWDkF3GJ9+H2ybw/7+cwV0+zpeY023jM2cUK2bglEFT1fhD3H1cWkCXm6Av5JAbfUjT9sw829iusvXW76oTaFdl8YyqVYdEFCiTwKOibUpT2I+iNtU+plo3HcNMmNupn2CAzzTmWv7R1JoIUuaNFdB9wccGsxz6rvMTtzYfWZjCk0sNhVCA0pBtxi5qA8jlvUMvEARpRDAXCLhAHeCCQvsX3CaZU5vUmyDvWUssT5SRLZWcWubDk9ScpYFAUDL0kEIUrcNrcPuKnWlY1G0rG+sVU2pEqZ+ITJFoA1k+bbupCqrHsyr55OXvCGJNBKqbqRdUOTYqCpvPHHTM4Iur0QqLY/ItMNgbdvBMAhs21PYNtLSOiCrvzoLrok0A2ZbvewIv1wR2/8rVusiAVNhyXCplCjp+SOQ8hV8Ye88SWASsqEuELsztNzSQ1V2TrGGG720EOiD2XEMY2zw6pA6lIGX0nuvXW4wPzoXVfITlcEyEyfR9f7sgwHdU+W+EeZ0z3DWdvtuubdLA4t9IHrgnmHGwE3BMIQcHs57uBlv4MnzFR64OQJj/tn+vv5sKNMplgeX8tFB+tuBdtuBXfLDdwvt/BhtYV7TZjQMeDW0X9C8lJ2m4RQyZMS9HtWcN/vFTLrS7ZOaQw3uqS3XhuGstQZ5pa6wgswyM2PsZVTWDA9wC9wfQstzhxJuIGRCZfEER3QQQFwS2N79hhuGnYgX8NFYdEhujDkAoAotka/4apzehBi0IG6TpdYyYNr+LxT2mt7BxJooQtadNMBNwfcWsyz6nvMz1z4SEaVGlPBVUgMqXD6lGSB6zc3KMgxwG20lwWXGVOXshbYszVNIR5tAWV+5cq9lHJbrxoy8vLv7d8Fg28ozoXy90ZZBtKWBEAzrrU2xp11/3EjqPq5+REKtlKqbmTd/mwhRjAg6LYPTDcE1/bHZwHangWIe6XfOWQ/miEYixJZbmsB3rYMti22dBhD7LbFksqRS6nYRcOATjRQohFVZpj1GMFhfdPw19xCe4ATDa50vZ4EmEg+eTum2Wc919eTp8r0PaYZblFfEJBpmNWl5oyNTaI7jaE86ELqgNvJI36tC1roA9cF844e7t/RcwQBNwLd9pitdAdPhxd4lMykyHzDLKb4O7Lh8IVJs1aLJWwIdFvT+3615eyk3Qo2ixWs8LCEg43wyoaAm+7bh+KKJd2rANxyN8zk+gwa03VJQKbJQ5JCG3ve7xasGlmLNHKbupIMZynNCAC5V8qIfNKuZ+DYEOCWgW31sUwL89CAmtYbpshS9HV73gf5ndXWQhe06LIDbg64tZhn1feYn7mAYNsWlpgsQYwpNqSYlaAKO27aR1gIoRdqyEwbF7HjtuxUMFFtQ3KmZoyxLMZa2QrJIydkpWr6yQagpbNTJUVwbYy9IYZktH6o1p471RCjzZVp9fNzywVbKVU3sm55lnDbeQyZ5XaEPRAzWlxMmdXGQBt/v6ey/ELAbQkdgmoIvC3WxHZjN9IVg22Y0EZMO5vkWe7MZLYT1qQaQKhXX7H+2jV7pvHljkaqXNGizLO1znHvWobfwL36VqxRw9Et1rqURdXu4QvmGME56mihD1wXzDFSsQ4E23LQDZlsCLCRi+nhFV4Pe9jhG9dm2aXiU4eA26pbwrpbBtANWW/IbCN3UgO4RR1g9sr63E8waO286vfeMtyEiVYSUbI+j8SfHADwLMMtrb6W6RuvKsYM1Z8Lspg8rKFred0nWQ2CkHb0wubesLML63hpbKoYz5ZkkB7Wc3N93Z73SX5ftbXQBS167ICbA24t5ln1Pa7LXEA3IWEusMYWdZ+56eSHQnnrjeFRQ/m2lyebfFESuQKsUogXKZi5DLcT67FtHtiwFBXnRX2tnnpe8I0l0EqpupH1xgM9w+0DI5hjAxDopi6mCLAdYCcxMRls0zHnOcagG7mXCsiGbqQRaEMdwa6db/aacN98s3Y1ufGFgNtoG8cPyYogXJM++0362ywNlxFDacRM7fwd29rp5ymSdF1wirSmy6I8cTVW4I2ZbgfYiQvpq/y9P+zxmCRZl9FhdNkticlGIFuHrDYG4RBso/htygDugWsTDODBvSf3qchJrvDaKO3nh6SUHOqT/TFQcmi/q/ZC/xSoUNGJLOtQw2lrb/ls4wQiwoSMg3x7h/HZPdxGmH44b7hEK9vg2iJywM0Bt2vPsZPqvwpzAY0pQAMLXYXY4OJXrZvORBcKi/30uX+ulArgFSojjfnW343OYA6eCJidNJJjhadcVrNrXZnOJvn3XFErpepG1nueBXVtS+LjiOHGbDd2M6XQBAGMIz99qVhjzLDxxgGY2YUUATeb2OVNAbc6MXipOSXgemZOaV5cVwt94Lrg4mFKKuADcwbc8D9KoiBvciGVfysLznKkMJEJrscEri3YxVT/TbHb1HUza3JyQD0C4PTA9NLzPnS9fD8MyNeCTCfuuSvWpDGGWxW7+owpUKy32NZMLhUgZrE5E4CpM9zOGMQbuqSFLmghDgfcHHBrMc+q73Et5gICbrwoK9iWUaWrW/ieCtYq+eE2X0shT0npJCZBxaZj6n7++/uXQCul6kbW+58LUy20gJsaecSukNhuHAtUQwbEoMzqys5MCQHcAvAWE9Fc6qBy0vo21dnUpK3Lz3BSnWcWHiJRnFndpKE1Z71e17uXQAt94Lpg3mnAay67Ylrw7QAMvDHzDY9FcH3Ge5uDkAUehTOwhm92ITVAm8b0yo6aL9nD5uv0JXXVgT4tAbcT7zXvVJDaZgLcRhMJuUvpVYbuHVXaQhe06K4Dbg64tZhn1fe4LnMBGQz4ekNXoWpJeMEgAQfcforJ0EqpupF1+9MpGHZi4NnYQYlhR1nV+oCbGnXBsBMjb4hFMSSxMWDtOqDbNY2oft2jfXDA7fYfpHfcgxb6wHXBvBMg3b9zrM3AeBPWMa7VGh3Nuvrr3jyswZRROh6C8M7d9+7zjtiPUNvlxIMfQQo/ch9a6IIW8nPAzQG3FvOs+h7zMhdEYRulPYfCvtiQOpdWPSDF0J5L63Vgq3qeesH5JdBKqbqRNf/Yta5RQTRlTOyPR8p4h5+vB4wZdKC/8Xf8zsaaWSqDAjPjdR2sO3RhQkYFv5n5xj1aSJbSWsDtYt1wiiBPXO/ZXTa9QY/REerksrl5W9e/GlBQjCSbhbTUd9dJp8yIH6psC33gumDeKRPXE15xg8fK8WCSlImLP1Pc4oti8Um8Plp88N8cTzOuXecCbtcGZWrWvBFZJ+vchXUlCcnmHV+vzSXwFhJooQta9MsBNwfcWsyz6ntch7mAwJuobfnkBo1l1pwDmqvudig4RGkfZxpIW080wHqtk4xEp7darnDj6GzR+YVp8Guc7wR8dBhbKwbNRjlZ5XuO3NzIOkdq7+sadR9FQG2HbwHZXvZ7eN7vCXR73WPAbgbimFUB7KqEQNtiAeslBubuYIufSwzUzQAcs98kbYIAbr11Oax1fUOuDpS6TJ7nuT5NZ41L6z0x1qZ0qa5tlXW7Trlsotzw1S2MLNcF806QBHATJhsmtSH/UfrUt42rqW1gkA0QZAtvibkcEpUx4DaY12xsvbjmWnLp3nveYQh7pJmr9epcAm8igRa6oEXHHHBzwK3FPKu+x1WYC8JgoLOyTOnWAlx1RpQF8OpP1JI2TKXIDthW/UnfsLFYPSy8yRGjtU4WhbqvueE5rSte+h1KoJVSdSPrHQ7+iU0KzDYE1g4HeMH3fg9Pux087nb0GYC3DHBDkE2BtrvVCu5XK7hbLmEjANyqoxQ7ZPtR3oWEiZGFqC6saUPr43nrprDzBi3MyN4bskL7zLaom6Z1D0HcLIvkJYhkEofptEFM5GHkOPT9abV76VuXQAt94Lpg5lkSQDZaOClDNBwOsDjuAQ57gOMeFkXQLYJtRwLblgDdEvjfHX/CAo5mIcoJctSTfD1+8z1ndqhf254zALzz9MvM4z9ZXb1dNFmVF/hpJNBCF7QQpgNuDri1mGfV95ibuYBGFLIWkNGgrkTWdqgD3IaUhFhB6Udml1Qw5axyHVC0uTKtU6511HTew0SpVDEUBjcOYwrVlW31g/ATFmylVN3Iuv3JRa6iBmx7FqDt++srfHl9BfxE4A2/fxb3Uuw1stu2+Bag7WG9hk/rNTysEXRbMdtN9AWn15EYcAHwElepEE2oDEalANW86x5nX83HcGitt/dO25GEYFO9k+ufSwxYxSapuWmDrf6if2tAdBFc+L3WQL39Ke09yCFdMxeuxXh2XTDztLOstgOy2fawQKDtsIPF4VU+FXw7JEkTiNWGIFuHYNsKjt06/H1EAI4Aty6sJBFwSw9B3gqwHw5pKWvzCWvZ0B48fj+kU+bVNefMjnHb5O3bd06f/Jq3lUAr2+DavXTAzQG3a8+xk+q/JnMBDangLiRGQPGUrBgDYYZsO0MKNxg54wBZSZEF9oJ0ZJAIwbaj4GrRYDsmLrYnDVW+PQ4siNjOXLm6sr1Ewj/6ta2UqhtZtz+TEGxDd1F0G33a7wlg+4Zg28sL/PvpCf58eaG/vwvohmXxhQcvCLY9rFbwYb2Gz5sN/Hq3hU/rDYFu9wF043zWGMONM57qAirEDRGhBYusVHuAkv6oOuAMBkOs3+oJBQCH/axURwyuyznYZtuW6KxyXLfJ2SSys7qJ2yL6QF3G5e9EpicYqZPt8AI3JYEW+sB1wcxTwrqOGqBtsX8F2D0DfirwRow3ZMDRi8E2BdqOyzXAakOgG7+Z7XYEfC84E2pp867rRbZu8FyqO4Ael0iNK3x+nxM8XxK9UNfeusP3mceZqpuQRXHtdhvgGiPxo9fZQhe0kKEDbg64tZhn1feYn7mwhrvVErYdugwh0w0TjTPupO6raE0lQFV22j7Y+CwYdzTJgnXVDzxdUEL5pq+/MTgPuOoxIQRwK21ULlXa1oDqGVNBgK5sqx+En7BgK6XqRtbtTy5lt6HbKDLZvr28EMj27+dn+MfjI30i+Pb15YV+R7dTfOGhC7qQftxs4BOCbdst/OX+jj4/rtfwYbVm91J0K5WYlgfaI/DqHj4VcAOMMZjK087jiLPVhwCYGh0bJ8nanGXmG6+5yfpcyoYg2QTJXu4ZsjnQFrMpsB7l0Eu9F9Y5GBdU4zKyG1i36GDRyXc9IG5KIv77jyiBFvrAdcHMM0fdRRVsQ4Bt/wyL3TPA6yN9LvYvBLwh641iuhF2g4DbChBoOy43cFxtAdb3cFhu+TsE3RZLOBDotoBDWKdsQpw+U7bnYloDulWD/HE/m+yfCx4rPM+GDixybpwB2iYPZmoAwKExrgD0TpaFOUQpgnJuA8z8xP0U1bXQBS0E6YCbA24t5ln1PeZlLtyRuxAyGdDI2mJgbGS5iTsQAW7BuEDFvYBFsB6mFAOzxBiow7Kalcl09QR3HG5HqgCzaEHCTqtwUZUmpAbYlHKd6q9YVtTdvnWlLh+cWSo1nIYZb9XTwgv+BBJopVTdyLr9yYRJEhBEw1ht5EYqYNs/n57gv75/J9Dtj5cX+PL8DN8ywO3DagWftlv4ZbOBv9zfw98e7uH37R183m7g4wp1BR7QYOZSZLgd4bDHldS6lpq1dOQUf4jlFswrPeUh3ZGjdpzkh50xNZhcOClKgT/j7no8yjpOhlpqEIY1WhncGRhm9eEQeKfNLMOHYlAWXEhLcUSRba6ZCLuunyAl6pHbn6/eg9Ml0EIfuC44fVxGrxA3UnIhRVANwbbXJ1i8PkL3+o0+8U3f4+8GcCNWGwJs63t6H9YP/Emg2wYO3QoO0NEb16fDob+nTfahsldN16qpfbDgf8UThLTnycFyWGtj/XZPP+wKavbdJU+XAuCWHnBMhzQoaJdoIYy6xJwni8hQzsG3+vpmnpVe3Y1LoIUuaCEiB9wccGsxz6rvMS9z4Z6YC582lrmghhS6CingVg5smp9aMbYm6nvk5ClRcBIfjT8iWIZ1Rzspgm3WMCkrylq3ntTtKGFCFNKxa/vYkpM+RiJDmb4fwEZJRoEsBeyjMhWIuRBPHcvBt6unhhf8wSXQSqm6kXX7EwkBN02S8PX1Ff58foZ/PT/Df3//Dv/32zf478dH+vsPBNxeX6ksvjCmJx7A/LLdwm/bLfz1/h7+88OHwHKjeG6YREHiuKFBmAJueUw3Vgn9JZUPHfQV/o3rY+LCqYc1qVk4zDjOWHYJ2BbulsRG0hidAcASxlt+j6O6zkr7cpBs2HAj5WbOYUK2CcMcz92qop7ATMThbZlu4eDm9uer9+B0CbTQB64LTh+XccCNEyMAMdteYLF7gsXLd1i8fIPu5Qt90t/4/f6FEyngC11Gidl2B8fNAxw3H+Cw+QSHzQMcVgy6EeCGLLcjM9wIcMsOqeMal66/unUfCiFTLYU8uQv9nYNeZo3GtZTamb1yV327UhYO3+lqe5BROOi51EtFD3equdhDsjD7/yCbvGy1wL2gS0AZ+mpn8rONewb7vPMzzrP38mfhOlJ3wM0Bt+vMrDNrnZe58AC/I5NB3IWUuYBxfGJsngxsE2Oj/8ByufD9IOAmzAJ+7BOX0njyE4E75TDYbHjsvVRx9FSSsWpLc3mPPddzoWU2BYGAcnzWU7qD/VWXJXYJIsNJjCb6DIy33Cg7c4L4ZT+sBFoYWPxoKRs1fiq7h90HFVRJy/2wgr/Bjinghuw2BNzQhVTZbf/n61f4+/fv9PcfT0+URMECbgiq/XJ3B7/f3cF/PDzA//j4gYA31BWf1xv4QAkUOlgJ4xkPgeyc4H9rIgA9RCkAShof0yymU/ojHHwMuvJkTDsxxHQIE/ZD8GISPUTrsegwPQyxY49sPmPsJYc/A/GS1E6MoF6ssHe9MMI5fBuCbHHj3HVLAd0y99Jql6YbnMTe5FEJtNAHrgtmnoTiSsqAG7LbHmHx8hW656+wePqDP1++wmLH7qXkVoovdCddbeG4uofj5iMcth/hePcLHDYfYU8stzs4dGvYI+AGHexxrSKGW/RSYUavelf0je5B7/YJEYRs1WzJ83F0ANqiyz7PV9ED4dDiwICb1RfJ5loZyTGxTMnbxa7vcnv5Kl4fSNJKoaY21jH6amfBtCz4ICUJEZCBku8VDKmVgZdrL4EWuqBFrxxwcwOrxTyrvsf8zIV7+G274aDYyFygOG6sNDU2z1BMHG60Pa0iVccn+RkAlShb7W12ikXMLxufJpNKym4ziQ1ybStGVhq9ohxIR12DqO6hTHS0f2Bj7HT6uWxwFGxTtgIZVALCBZZbhdtq9Uzxgj+aBFopVTeybn/moJ6g+G2SlRQTJfzj6Qn+/u0b/G8B3GwsNyyLL8xCGmO33RPg9j8/foC/PcjhzGbLgFvXwVrYaGXALTdkSoCbGmdR3rlRxicycdXl360rjh7gxNUeDbhgnmlsOdEJfCcbE8gYiHQqrPULw8xMBWW4RYMvd4/K5k1ge+vJs95bFZRpM1ucrF8C4MY6p1suKXssg24OuN3+0zlPD1roA9cF84xVqCUAbpHdRsy2py/QPf0LuqcvsHj+AotXZrmlgNsdHNGNdPsJDnf4/hUO28+wXwvLrdvAzgJu+4N4qcg+nVdOPhQvJAM7BXCjOoJbvgkfY+M7y6FFzrLRfXY8pOEYoCljWMAwayNk+3ObqKc/StOx21irDABuVkVMTIHTZBHZyurpgl4ulmzggNvMz9xPUF0LXdBCjA64OeDWYp5V32Nu5sLf7hFwu6N4PWxILWGFm3o5IbMn+hZcC26VJph0Gh1aFZlRfFmoHRvrTDcCeQBrQe8iXdwy02gfISwb++8h9ttEQoYAumVZ6NhMsv0oxIkz8SVSo05PFTvolqpsxXASAyqeOjrgVv0g/IQFWylVN7Juf3JdG3C7F5dSdP8cBdwGWAS65g1JmtdiG7rNxluTRAy99ZwBrD7gJvCb6I409puG/owHI4R3qeumbaAw3IYAt/5hTN9l1oY+Sp6z3gEV6wt2DVnCMuiOyJC2bJXbn7Heg1Ml0EIfuC44dVQmyhPghhlJFXD7Bt3zn9A9/Qnd4z+Z5YagG8VzewI4vsp2cg3HNQJuHwhsI3bb/W+wR8ANGW+re9gvN7BfrGB/7MildL/fp4CbeKAkgI4Blkw0GNmaByrYSUKIgJ5J9JIwhoXRRuw7ZbiZwwez7Cdrai/ZQhkVS9WG7NXtl8llel/DxKbelmJBW++cOpHkskBmG3m50NqOa7ky3goJLepu4aVcAomrqO4L3KX0nU4MV6rvdGAKzZrXkPpIAbH/cieAm2SgWwvgxoaUnjxZKnjUXpEZJr8HIyhzMZXvwylWbiwF18qUcWDZ5YMMN5vYQYyq9PSLT8vEX0iY5eZkS0FDiSVxxH6r7C1FXv3fC+m+E4ZcGDeWEy2AIQ7PkpTtEpUtGlGl7HO3Mx29pQ0l0MLAYtzaXUobDutVbnWdg5ktfMaDGWJCL5kJPRjDzeqDPosgMNUoylD/1QPcrNtNMN4i+y0yFSZcSi2GZ8NxGv2jazaz3dT1Ktabus/SE2MiHJjeqM5LDmxMTIMeY0OvjfqCADfUF8GlNLqaOuB2lUfnZiptoQ9cF8w8HQLgpskSvjHYhkDb93/w59OfArg9pgw3SpaAgNtnOCDg9vA77LfiVkqA25YBN3Ep3e/z8A+F+E0FwC2JURxYt3HdmormEthaZk3l8CmGXGzCUhwoNmbqasqAV5rYJvWaScEvITJLbM40XqaGpUmARrzfIKUvOzoZsmkq3FGtLEIomQm2sjPcZn7mfoLqWuiCFmJ0hpsz3FrMs+p7tAfcMgNGFaO02MZToH+LYaT5SaPB0vPkyU6R1IXHuAtloFwKuBl2Ww8gYCMovgTEI5fV+ArcOAEVAzOiF8MtC/xaipujsTLyAOGy6bAnW8E1yBlu1fPeC7YLjOpG1u3PtvlDD9xxgh2M4YZZShFwE5ecctIEBtLiipu7lJJmEKMql3dkQATjowS4JeuwDW3QB8CiQWZDHogByk0J8Y3iIYlJ4iNOqmoYRtBNAbcSbChZdUxs00GGmwG66f5klGFb+WCGXUoL7LaSLrr96es9qJBACyPLdUHFQJxS5FqAm2Qr3S04U+meGG6GPZZ7bRyPhsWWdSC4hSp+lUYsTl0/7X6aosQZto2JUUyu8Clox2tobCMdc5eW0ZJ8gzuruX961iE/8HqfZi6VkDfB48Zqqlxv2Vh32N7UC+UkWch6Tmu5MJbpQCU5dH+/Ae1PmeZetq0EWuiCFj1ywM0BtxbzrPoe8zMXHuC3uy38EoJhL0NsHgy6qplKOdaZBd+4yRZw007EmAZGeSSnRP1MosmpmLj0BCNII/KoPk7i8ghDwsZgC9JMFaSNk8BmUgraXQK4lRlu3BB1T4qBr6MBxQFUlU7uLqXVD8JPWLCVUnUj6/Yn17zJde4pgQKy2zChwv1yBVsEgeQMJY312dcRoikMC6ywzuWHHOFvLRuDb6MFpWum+p2OMtx4FZZ4PVofKhNjSHKk7yRpAjHIEoab6LsQRmEihps93gkZrVOGm9VD0V40rGhhuPWT7Uhgcgfcbv9hPbMHLfSB64IzB2fosiu4lGLiBHYp3cIeM5VawA3XKk2eMBKBmPepvAbyv2WPTsukPajOPUNwrUoZzD2GGx0gWMAtxngmbxK1K4QxxnPuhCBq2uzkjF3bbAIImNOOCJQNxXAzhy0JUGh11+myoIP3JDwAH6poPLeob2aed17dDy2BFrqghQAdcHPArcU8q77H/MwFjOG2hU+bNbkKbQsx3FQhsusMv1UhctI2iZ0jvVDALShu0easyhkEkwSlpt9DDDdlCSgfzSRLKLi+0R2C4lWXTr6NJj7Iha1gGcerw+vZlTZkXNL2G5fSYEvpzcQIS++vdciGI1DJmb3ArDcbMNUBt+oH4Scs2EqpupF1+5MLwwG8auKE3Q6+vbzAny8vlK3UJkv4+vICj7sdlcXXuuvgfrWCjwiubTbEavvL/T38qol1KEMp6okFLMmlFIBdgnRtt59lOWYOO1xoCHALxl4ZDEvvkLslWXdVpTOkgBu3JSbUyZ+xoq5IDEPVN8qMGJo74yBjypQw8eQohpvGcrNZrW02wNufr96D0yXQQh+4Ljh9XEavuELShAO6ma7u4JABbnQQYjKV6v52cIVSYCk5aJC9s1zE233ZYJukCdbNNB5sa/xi+6nLfQxbYV30Ez2Q64QxwSb4XOZSWgpFRy6loneK5GQD2FlXWGmDVnmSLNykWFQAACAASURBVJSxHMLLlBPguEvpzM/cT1BdC13QQowOuDng1mKeVd9jXubCA/yO7LbNFj6u15SlFJkLHJvHsNsMsy0CbqqBFWyLKdZSAroB1/KYCZIpKRhgGvMhpC9PQa+4+VOjLirtotFGX9pg25HubgUeWHoaw60XsDuyCaTGEOYioHtDgJucFvIplgBtwTVIgqZSv9O2Vk8IL/jTSKCVUnUj6/anFAJuu+MRXvd7eNrv4fvrK3zDjKUIuj09EfiGf3/f7eB5t6Oy+MK1f7takS74sF4Tq+3XOzyQQVfSNdyJjkBgbhlYY9ad80zZ9YyrLAZoWMfVeLP3SdkQup6Tlii6KJXZE6n7asm1J+9nyo7Ib5XqwaA5gukay5dj3KnhylnsLNhWYo6fKXe/7GYl0EIfuC6YeXoEwO0VFnuM4/YIi5ev0D1/5YQJ+PnyFRa7R1jsnrMspVs4ru7hiIy27UdOnID/piylCLht4IAupQtOmsDM43hIru7wsUf9ow/rBWKBH9qfyhY/BZlMbeSmGoP/04F1CAXQX7eTuSX2xijgljW3eHCjzckOanrkPpPkrKgjbOxmWrrZJrL37IOP07Jg99F44G4zleoBvwNuMz9zP0F1LXRBCzE64OaAW4t5Vn2P+ZkLym5DY2oJG2S4KamMACirsBXo0uamsXJ6rLAM8ArBFAq2Ei8YpfhtEoPBxHfobQIzy6qwjZCArfbUKjOWAnMvT08ujdXYdME1KBuyEQVOmw41moTZRn8Lu01dlyw4WD0hvOBPI4FWStWNrNufUshmUF3xgky33Y6YbAi8fUGg7fWV/sbvnw8HKosvjC+zxfdqRUy3h/Wa3EjxExMlYOy2DWYoxXVM088UktYkEhwMTp3LecC9Rw2e4N45xgTOdFK4Rc5ws2E+s+Dc4T669qchQSfdkYrTJ4ffMniu50Krbl2GHVLqv7uU3v7DemYPWugD1wVnDs7QZQi4HfcAewTcNFPpd1i8fIPu5Qt9Ll6+w2L3RL8DlsdXt4TjcgPH1R0cNw9w3HyAw+YTHDYfCIQ7rLZw7NZw6FZwhA5wNbeupAq2pUzavJEF9/1eP3I3ylggSWOQsOQi2GbBpNLcYsCtrwewLK3g1etdynITFRIaO7mG54BdcTxPkYUytNl9lJNIpMw/+zzPPOu8uh9cAi10QQsROuDmgFuLeVZ9j3mZC3fMXFivJC7PklyKyFVIqOPqbhmVYNko4hhvmRsm9arWTTJjeQ0oVrthSP6Nt0qOqvL7GjAvk3ZR8Wdl4kah1J8C8GivTxRrfupnmRS1sqqeLl7wB5JAK6XqRtbtTxoE3HLQ7QXZbgK84efzfk+upPhWdyNkU6EOwDeCa8hoQ+ANwbbNkvXDSnREZyLtjBlyOm+DjhiMzzMUT8cmXzBr5FBsoSQBwYBRKe5QveQ6CS6WrccJC28EHDxn+oT2aCwlo0sDS6SgT6sN0HMa5de8Zwm00AeuC2aeAXiwgYDbYQeL/SsAsdyeiOnWvX5jxtvrI3+Pvx/5IAQWHRyXa4DlFo6UrfSemG30bwThkN3WreG4WMIRyyrgpuDVAJCV9q4CcLNrYIGVHF0/chbuyN5WQ9JwfJp0G9+7R+0euVAuiSOtPR9ax1PPmDLeZkIWVMnCAmw5CFlxv5mnolf340ighS5oIS0H3BxwazHPqu9xDebCPWWdW4kxtSBXIXoZJT15IpT0IAZNsFnZxjtZMqRSpTkOtlGDzS0GADfavCigmF5T6mNK7y7FnuM6bNy4XjwL3jGlAbktmy+0unYzUT1dvOAPJIFWStWNrNufNDiGCrqhuyiGItD4nwFo2+/JlRQPcSzghiw3dC1dC8BGrDbMSirf44EMuTkWQ1vLWngCEDTOupCxyOsr1j8zCJYcFvGBUtFDVZqYuyZN6r7BGEWpHshdXVNVm2bevv2Z6z2olUALfeC6oHY0KsshgIZvcS1FUI1cS9F9FMG2HQJtLwy2HXYJ4AbIXluuhem2BZDMpAi2AX6PLDgE3Cgq5SJLaDbMxuKW9wGfsmujrYd2vuWOJ+vzCJhUBPDmWMf7e+nYn4kD8ozhPOziebososttSgBI3Xf7wQgqZ5cX+0kl0EIXtBCtA24OuLWYZ9X3mJ25sFqRixAZVIsFLI2rUIynMK2gciNA/z5VdYwaF5mBUmOo5YDZkBFUU1fNIEUWh2xj7A3zYLQ9o9EBtxoZ/6xlWilVN7Juf4aRCxFgQgNhugmwtse4bgK+KdCG36nZhOu1AmoEvAnbDb/Dv+k3jUv5lmLqrZ1zGGlv2aGRe4+BlycAm++0d96sMyXQQh+4LjhzcIYuo/jAGeh2QNDtFYDAtldYHARsI3dSYbjhqtstgUA3ZLIh2221gWO3geNyxd8Lu03SwHALBkKd9Pa7dh0prCnFqJcVSQ2S/ffEWnXaoX7NuNTsp4dY1f2DDI2McJ4sRgDNTC7DAF9Nn73MzyiBFrqghVwdcHPArcU8q77HVZkLFMwfQmyenN59NihVULQafnQQkKtwKVWh5VlJ8fsisFat8KeGwyjyik1HqG1iU1PvfjvVPv/9R5RAK6XqRtbtzx4F3HLgjRjSxwMgyKZgHOeIYcgNzQxcO5HBhm8C2jCbsvwdmG0O9LyPSeLj8D7G4Q1a0UIfuC6YeWDFbZJZbuxeulC2mwBt/DfGeqNIbNIA9K5g0A2ZbAq88d8rdjnF3/HNeZfDK9m3j+xXe0BPaW0Zul4TCgzSemvAL0IIC4lu7HexnrDv15jTg2FtVBRy7Sl79jyep50OZ8piis3mgNvMz9xPUF0LXdBCjA64OeDWYp5V3+OqzAXDwCIg7ETFVN2JmoIlkK6ccq6mNi4zapw0YkiMtqF2U1LfZS/540iglVJ1I+v250wYQ43FCQiwIV8CP9mFVIE21SkMuHHsnRR46+gQBg9j+Pv348boxsntz1XvwXkSaKEPXBecNzaDVwXADU85iINMwNuC4rpxQoWFMuC0LG9e+RQ5AGsIunG8Nlgs5XspoyFhpBFnH5QXwKZL6hrff6vErrsPr87fYwfwhMP/qtkyoT9dp1VJ0QsZCbTQBS0E7oCbA24t5ln1PZy5UC2qmywYGH+TAYBusnve6Ask0EqpupF1wSC9k0sTwE0yTSPYFhjS2XepfcEZSHG+MdAW/61AnE1jUGYlSI1XBufcOHknE86b0VwCLfSB64J5h1XlSRy04F4a3Ux7YJseMtN+MAfdhNEmQBwx22gDeWogl3n76LVdIIEr68sLWuaXvmMJtNAFLbrvgJsDbi3mWfU9rstcYGV9nroeYmddemLVjvV10eld9Qi2KNhOZi164/dgCbRSqm5k3f6MCwczAqyhyyi5kAK6kzLDTf9mmy66LpFLKf4X3ErpL0mUIOy3TETltXOedYg00nlK6eKBdEDvYhF6BVeSQAt94Lpg3sELgFvCdJOYbsHNVJhvxSwsCLLhAq1gG/9NTLewTp6zWM6zVpeldakNkNU6Fyh1oQeP64Z5nw2v7XwJtNAF57eu/koH3Bxwq58tDUpelbnAeNt4KraTAzhfqmyvuRFIB8wBtwYT2G9xtgRaKVU3ss4eondzIQNuDKrhfxy3jd+74z78O7iXmhhuDLRhggR+rxbL8G9mvOH/y0twuqG1cx6jJMbeiUbljKI+WafNeG+vyiVwpgRa6APXBWcOzsBlLE9ltxlmG9pZErdtQbHd8C1lqS7DbhOwbUHx21LgTU8mBrMpN1/rxvf/w3vusX3/TDaBA27zTm6v7c0k0EIXtOicA24OuLWYZ9X3uAZzQV2H1IjSz2LItBkzaybKdq5Tq2pJ1hdsBcTVGKdpW2baeNSLIi35jsfs3C695+taKVU3st7zLKhrG7mOKqtNQLYdfh528Irv4x7w7/1hD3ssKYs9zrEldLDsMGt1B+vFEtbdikC3Vbek3wiQUya0JFwYDq85vEblGZ1tz2iuU6UzsttEsaUcbtu+UlvfeI2tG24v9RNKoIU+cF0w78QieSaZSjGGG8Zv2wHs8S2x3DRpgnUplaQJlK10iW/OTspsN4zjJkw3Weeq9u9vsIdL9rADoFdVAoc5h0aENQhUqqPuBaFeavb3c3bJ6/p5JNBCF7SQpgNuDri1mGfV97gmc4GdhaL3jnU1YtMnUtVz5XGKMtGMeEkqJTnE449zKPGVIqzZYJQ2AReehtW0jsNvDPSdDFt8lbYEbJReQ2qj41ojy5qOe5kqCbRSqm5kVQ3Huy7ELqPsOoqMNnwj0PZy2MHz4ZXer4c97PB93CdZShVcW3dL2HZrem+6FYFvynZLADdZG/sHE9NgVX6NEqwVcDtK1lRe+mTtuzgTnmgZBeAkPhJXm7d5ug/veiJ4435YCbTQB64L5p0+DLhJhlIF2nYItL0A7PD9ym8E4Ah0M2ueZCeF1Rr4vQFYrgPwpmw3XDPxfxFwk4ML6Uqyp3uTPZxhvQ3tqwvtOsXGOG3UTvfCKbdlXFdcr/2n9dZL/3gSaKELWkjNATcH3FrMs+p7XIW5IK5DbETp8RgqbAV3RCFZJZgpxPepTDIFeOrmwm4GqgG3euU9JLPwffU9q6dPVcHYrii/YltPlWfV3b3QkARaKVU3sm5/DuZg28segbYdPB1e4HH3HEA3BODIxRTdmABg2bELKQJsCrbdr7ZwR8Abgm7IduOspaQriLDByRj6yRPGDBA5dhmjFKiBWDxmuAwYs88SZc8zmVlT0M0Bt9t/Gn7MHrTQB64L5p07Rwu2IaONQLYXgNdngJdH/sR3AN14XSYWG7LZEGhbb/m9uQNY3xHwdhS2G8ZyOyLTDRMolChuumcr7t/r967DUqlbL/N5NVjftfaYWu/gHptlEbx9TAPTvbDpb2hrWQbv00aad357bW8jgRa6oEXPHHBzwK3FPKu+x9zMBXQXYuZCR+5CxHATI+hwKBlRMXh7kua7pBjpoC3yrlIX0oIVVaBo6fV8Rsc0rwobLWUqDGwyaoTe23DqRaqNC42ZckEdy0Q6qZTFhWt4gzLEEKzbTIX7WwN0SH7X2gzVDMxPWKaVUnUj6/YnFyVGOHC8tpfjDhBwe9q/wPfDC3zbPcHj/pn+RhAOmW9YngA3dCMlsG0Fd8sN3C+38GG1hfuOQbdNtyR9oboCkKwxCLgxY9dogLh2h3UzrkvWuIkMN9U3plxguE2BbnpQFMdTW8PPkgBtCriFT9vuOgPy9meM9+DWJNBCH7gumHdWHPFgA5lrAWxDoO0J4Pk7wNNX/sS/CXR74bIEuC2Z0aZA2/YB4O4DwOYBjgi8Eei2hmO3hAPtlBVwC/4kvBeX9Tjd59k+VuwTq/d9A2unglz5Zy7q6vtUjpHojaInSA68jR52a7+yA+lMtpd4AVX2yIu5BEgCLXRBC1E74OaAW4t5Vn2PazAXNgsG3ZYamwdzi6NL0qHAXMhPccbArAxwwzpHwbKiJmQTKbhT9ipINwj9jYQoxXyjUSlxjblB0KM5MUzcO5M2ZRuWmPyvd8cSuKZuTWPNGwT0IpKXuZdWbKJ42RaPVv4k1oe8g+GcbILcGK2cRrMUa6VU3ciaZbjetBJKkCCAG7mQ7l/hcf8C3/ZP8PX1kT7x76f9K7wcXxOG22axhrvlGu6XG/iwvIOP63t4WCLoxu6lCrhhXjwG3DgGnIYgSIgV4urOiVDNqjkEuFHsNk3eg/pC1xizhpV0jtFL/SOZ1KXKGp0LTADRSSIIrKNTtptuYn2Ne9OJ7DcflEALfeC6YN4JSIkR8K2studHgOdvAI9f4Pj9T/qEp2+R7YaupQS4rQRsu2eg7f4TLB4+A9x9hOP2AY7rOzgK0+0AyHID2b+n7R/fz9EibVxRh/s+eTBsQAALCAQbIAtDMHVIHVpyAghHddryJwBuU+2h/id6yB7epADIOW2fd9Z5bT+6BFroghYydMDNAbcW86z6HvMzFzYcowdZbhgsGzq2V4ghwYBbNKbMyT8BMZFNxQpIQBvTGwWQhhVYZgyVJJFnTp0A7nruQmK0Tbpw5ve2mwKVg4J/GV2f+8cNVUU/tHMJEKLIjHEygzYGunv6tTZvajMQqhtCN0vyK20exPjEIOl2g1FyOa2ewF7wbAm0UqpuZJ09RO/mQgbcMG7bHp6Pr/C4e4Hv+2f4unuCL6/f4ev+kf5+2r3C8/EFduJSuuo62C42cLdaE8j2cXkPn9b38HF5RwAcsdwWK06ewPYZMelywC0kRKB1RXSIlE+NOjXwSsAW/ibf2zWrB7j1GQc8EAPGozlIoIyrXQedgm70aQ4aejHd3s0Qe0N+cgm00AeuC+adZEdKirCLLqTIaPv+BeD7v+H49V8A3/4N8IhMt28ACMYdXrkB3Rpgew+wRbDtI8CHX2Hx8Tc4PvxCoNthcw/H9RYOyzUc0K2U1mXOUG23qvYQtc/AsnHfzuy3AbgGWXRmX91zLdV1fhRYQ1sjjyrNbSdd02v6RGiZoFsqYssFIDEeSmtIAtYbnRxSFw5sTgALz5S+X/aTSqCFLmghWgfcHHBrMc+q7zEvc+EOHtBVaLmGLbLcxFGIdNnxCPu9GlKRvRCAoSLgZtyHcnYb2T8JL2y8zzF6tqRRt8XtJiLzMdWTJ8NoKzK1Bu4ebmuANd60ROAxbmLivacBNzY8Q3YD/WfC6tM/JlgVYVMylENBIL3jkYGyGro8ySuyAdkQFeaHGKEh1lHOcqyevV7wEgm0UqpuZF0ySu/jWtQTmBAB3UWfDsxu+45g2+4R/nj9Bl93yHJ7JiAO47rZGG533QbuV8hu28LH1T38sv5AgBsCcBTLzcRxgwMzocmtlAO6cRI+6/tPS5D8JqCbTZwjRISi4OJvfZfS/iGAgnNy/3BQkxphwSjC9Q7Xtm4JXQa6kc4ILqfvY0y9FS4BK4EW+sB1wbxz7kiZSBFwEzdSBNe+/wHw9V9w/PO/Ab7+E4CYbuJeiskU8LXcAKAbKYJtyGz7+DssPv8Fjh9+g+P9ZzjeMcttv9wQ4IYBAuyBOS+7hoWVMdDw95AY+sQu06G6boV7B7dUcy8XWNAHJkRKoiPompEDE9n6JttnQdr6kFvc13JrlDgQ6+d5Xge4MbNN2NBUVb5XRtAt8xAJ9zxRuF7cJVAhgRa6oKIZFxdxwM0Bt4sn0ZwVzM1cQJehBwLc1FVoAd0B4z8cIuCmTLfo6xOAIxsTZ+hEKyeoRZ8h46Y5mGJTwSNUYKmCFD5Z7wQvCYKtLkLoLqtMrdKADJ0+BaCNs/6pMZmw/tTYVIYbxr7Ldi/2NBH/jdcP0/JLgFv8LnVtlZ1OGgApuOGGr+0xZ5EhqJsxs4EgI7QDBN+QATJ6ejfnJPe6ihJopVTdyLr9CaiAG2clRbCNY7d92T/CHy/f4MvuOwFu3yWBAoJz+FpJZtKH1ZYAt0+rBwLcPq0YcEO3UmS4UbZSCT2AYF1yIKEHKybqtBpTgrfJIUBiqcmBhPEolTMaNuhMLKIk/poaT3H96jGALYMhi9umDDdMFsGgGxtPDrjd/jPwo/eghT5wXTDvLGLA7ZXjtKHr6OOfAF//DfDlH3D84+8AXxB0Q5abuJZawE1cSeHjrwCf/gqLX/4Gx4+/w/HhVzjef4DD+h4Oqw3sFxjHDT1XOUt1cPVn6Eu8Ffqxfk8B3OJBLgNjOeAWD0MyJpgoAD3E5uviYUwE3VQ3FBhrg3t1NktUF+nhth4k0747yEDHVeRTG1eOLhP9gHpCD21oj6z6A/fMNjxBBPwGzZx5p5nX9pNJoIUuaCFSB9wccGsxz6rvMS9z4YFchh7QVUgAN3QrJYbbARlu+xAQ+yj0dNKXcpKUuJEK4w2DR+jpTq9TRaBnOKpbII0niJ0qSM7uwAqa70TljTsQ/zsaUH3ALXdnHXJr4vuw6xQrdATfoixSxp3NbhQwSps+wtDoktNBFViyobBtEvcsS5vn4Eh8einfc3BccwSoZQpxk8IYCSDJYKW4WNEGAtkflukWT+9KJ5fVE9kLniyBVkrVjayTh+bdXXBdwG3NSXaKgJsw3BKX+9ToC0aWLlK0LikDeCgpjtSh6ztdkgFjXI28hE2drH0aE84wPcRQcsDt3U1hb9CEBFroA9cF805DAtwwfhtmJEXADdltX/4F8Od/wfHf/xcAWW5fhOWGSRSwLL4wYcKdsNs+/Q7w+a+w+PX/g+Onv8Lxw69wuP8Ex80D7FfIcOPECXH/LntEOgcWwC3sNaOXhOaiiaxiu4msl4PaBQu0JYTpFddq2asbxrOdYxEsi+WSA5QsbE04tDa2Re/AxeoM48XB5ziR2RauM+FjSr1WMDGEHgiH0h10Sz6gtt4h1nPEAbf6eeQl6yXQQhfUt+b8kg64OeB2/uy5wpWzGlIbBtw+dBqbB7PPLaFDUAndhBRws7HcqE8K8OQx3SQaWXYCleJl+YlVjH3G4hKVVHIp1e+SmAtjMSos2BZjKwwOS6DDx9O/yNw4AmaY0ox804BbyutLGG66x9Gwd73MqxnIppuMQFc7EMBWilEUQMeEch+NYD7FLFD1DeAW4xrxiZ0ao8r8wI1GoNX7DuIKT3m5ylZK1Y2sZkN6tRvNezATXUrvl8JwoxhuGJlbXUrjYUTPPUc0xnDShCEXehPDTd19BgE3WbMzNpzG1DRnDRGoozWPY7g54Ha1qegVX0kCLfSB64J5By8AbhifDQE1Atz+CfDH3xlwQ5bbnwi4/cG/9wC3XwA+/w7wy38w4Pb5b+RWSoDbFgG3LQFuyFdOQ8LEw+XEs8JsU0PyZ7MHF/Ka8cYYcPM0YgrstsQt3zKQFQA0BzECwMWM11KGDvpt5Wadt4fYxh007G9DWOl4wEIWhrVPenGaTdsGhp77h8BawRskCU+gXiESz81juM37MHltQQItdEELcTvg5oBbi3lWfY/rAm4rSpyQxHATsA0VYZ5hSBVrqsSiYo08c2EtlGK4WbcjkYKJBMeumUSJ0Pg8JgA36cZCxAZltWmcBetOGpRetnHQmG/KDsO/s+CumGEKvUWV4caHY3J//KQ6uF6bW1Xlo4McTtbCDqfQFrq/4I9JXAy8JbLrTgHc4kmecO5DjCXezFjGh24iIkU+j2/kgFv14zprwVZK1Y2sWYftTSqbO/RAnjQBGW6dyWZtM5WSwWNjuCkjN89S2o81EDeQJvx1XoyfA6tn0n9Hjpx1F9J12jDjBLzzGG5vMkX9phdKoIU+cF1w4SBll18LcDs+fILD5gEOqy3sO2W4HejgPBwahw0ox/XVhGa9Hob4x8FtJCnSY5DJr3oMH+clM9zS2L9xNbdstuRgO3itZHt9jQttgCu9VxKyoJdgx+oHQxJQhltgtJVjuMWzfz1dLriUmpAEGoYlZr92wG3ep8hryyXQQhe0kLoDbg64tZhn1fe4DnMhZ7ihQj7AYW/ilolSYoxLfUpNHIgkkL4yFkoKzMR7oF5bt06TVCAxvfJdiwHZioBb6jIU3Uxjuu4SO0zj9hCWJYCXxpfgk7eYuVXjuSmoyC1ScNBeL5hhcPk0wKF6fmYun4H2z3S1sDGK+Fzsf8wGaGWk99D+pgw3BQlL2atixiXN3qfsj9Q9V2UVT0Wrp7AXPFMCrZSqG1lnDtA7umze5DoYdoDjt2FG6zVmtLaAm4lzGQ0nXtsTZlnv72GB0VyXtR3/bY08+xxEpu1QOABsBjKC9dBHw48yS9ezlL6jSetNOUkCLfSB64KThmSy8HVcSjFbqQJuGzhYwA3X0F4M5nIzLQAX3ELprNseged7eo7hlu8lU3d/OcSVvSxvdyUcTA565e6cCXim7LbYHgu4JS6hBlzk7TzbBEkMtwxoi+Fp9MBIKXJcWWQGRgCP6xUX0hCCJcZwSzJeO8Nt8vnwAudJoIUuOK9lp13lgJsDbqfNmCuXvhZzAZMmbLolMdzIVQjjlO3N6ZhRhIMxFQR9ySnbCqv1GHK9JJt9wC0oOWW4CYMM2yAcr0TZM0EtjR0RYreVFJ4x6kJMsqycGpEcw03iuUkChVHAzcwFS+NPGW6WVi8XqNuUikNRLW2XjVehTBLj2qkMENokhDaUT+9oLAP1PwYg1+DhMWmCuOTajKWF7FNXnv4/dfWtlKobWbc/zVBP4Hq1O+7h5biDl/0OnjBT6YGTJzzun+nv58OOMplieXwtFx2suxVsuxXcLTdwv9zChxWCbZyhdNOtCHDDcp0s7Brf04JtKcMtaIAUgCsx3OS7CLgxkBYPeUKansieCMaQ8oqtE5JhSdivA4vDxNvB70LCBDWwhtxdb3+OeA9uWwIt9IHrgnnnyPxJEzBT6S9wvP8IxzUy3CLgRvtVw3AjL5WRV9ijhrUx7h5DNBN74E770BHATfaHAZSS0CjKQLZzK7DdRgC3AAKGGMV2bY77Wwz9wmFBra7oh2lRVhwncDA6JsRFtoSCZDMvySeUuSYxjyUeKIYo4CRjcqBj49jNO528NpcASaCFLmghagfcHHBrMc+q7zEvc+EOHrot3C83ZGCRIYUx3ARwSwyo4FKqIJxFc0Sx9QC3MsNtWO8btlsI5aY0sKgw05OsnDFn6dvpSVRUwCrugexKibKOyjgw3EhBywmdxl8LkWY1a6g9FUyNttTOLABuCZAl12anjEWX0rA/Mqy4UcAtjg9vZrjNyamdbiLEGE3BSzdGqx/cGQq2UqpuZM0wWG9cBTJw0cBCwI1Atz1mK93B0+EFHiUz6fPhFTCLKf6OmUYJcOs6ykCKwBqy2fB9v2KwjXWEZCgVkJ4TzJn10MbSCXyCzO1f7b4i4KbJE5ThZtjSklqBRWvWHntgkMi9v7aa6KPmoMEyovP11te4N57KfvsBCbTQB64L5p1+DLjtAF6fAJ6/AzxKHLev/4IjJkz4KgkT8Hv83WYp3T4A3EvihI+/w+Izgm2/ATx8huMdAm53BLgdheFmD4hT5rHZ/5oj2WC4tAWbowAAIABJREFUlwA347xRZJIJEGf3kb2kNhnDLSbPSXVIcqBvDpdTZjPecABwE5dUjHjAW2IuFxlucUwj6GYAN/w5OYjP50Csz2YstWzpCLaZss5wm/dh8tqCBFroghbidsDNAbcW86z6HvMzF8SdNABuTIeOhpQqn9R4iSaUqjTpwoBSGVLSacf7gFuSvNzESKPrTPIE+VMygUfwKM2OZNw5w405Phxr5qjALSMtumCmgcEti0NdSjlTaBKFzpy0lYa5EnBLQLjcVSurtxDjInGhtTT9cEpp+y8GKJ3SCT1e2R9m8+JZSqsf21kKtlKqbmTNMlxvWgmCbTnohkw2BNgQaMP362EPO3wf98HZE1cuBNxW3RLW3TKAbspsw+/xSIaAdzqYKesH7rwNFzCjOBIdY9bswHxgRC/yObIYmaYpwUBMQLs+G2LG1ntVLoFZJNBCH7gumGWo4m5zvwc4IOD2zJlKEVT7/gXg+7/h+PVfAN/+zSDc8zcATKxweOVruzXA9h5g+4FBtw+/wuIjupL+QtlLMWECEOC2JsAN96DWlZQBtwxU6nXNHNQqK6tXpuwpweut2fn21tNYd1iZ6Wxa1upwgG1jbdo9fto2bVb0gDFhVnon+kPruSEPWOZesC0GDltU/9hPjRPdaXI2ZLdlycUccJv3YfLaggRa6IIW4nbAzQG3FvOs+h7XYC6gMbUh5gKntEaGGx1ohQxBA7HYstMx7kSmpLJA2f0UByb2mVyfCGNUSeWGlAXs+nEe+kIuxJ5IYjWYKyQQeNy0pNdGwK1gZhb7IG1NYtCpoTjCjsviGRUnTg9wy+RUiHuXj11iiJrNU3KC6S6l1c/tHAVbKVU3suYYrbetA8cQHWsUeGOm2wF24kL6Kn/vD3vYY0lZp3GOIaC2xPAC6F66QOBtBSt8LzpyJWUOtFmjzMFHausUDh8uFUtxLR1hoWVrneqfZIUNSRgK+svXuEtHzK+/kgRa6APXBfMOHibeAnxj9lEE3RBUQ3Dt8Qscv/9Jn/D0jcE4/B3BOXx1K4D1FmBzD3CHoNsnWDx8Brjj7KSwuYPjegvH5ZoyaGLctejqnx+KDPWpAnDrHdbautIDloSRVlhH80P4fK7Zmmm9zg7FabUWrxrLiksYciWbJGnyGFCXyynTM4nLaowTF/fIlgmXJmuYd1Z5bT+7BFroghYydsDNAbcW86z6HnMzF9CYIqNK4/IouMI6ml+50TIWCyI3iHJwZxDsyUSgyjX5GpWu+nDqD32XUquIuVQfBLTsByZiqA9rCnYx8hhP4UgcJgNfX7lru3iDYEKrjYxxiYEhzMGkghJDz1RbkFnpBDBckY1FwupTmeVgWy94bPXU9YIXSqCVUnUj68KBegeXE6NBADf8pFAE8iYXUvm3HuBYIApP5vHghcC1BbuY6r/jgcxAIG1WGGlczRPkka5BtRdOuH2O6pwpNpu7lNaOgpdrK4EW+sB1wbxjivHFCHBDt1IE3XbIdBP30idxI8W/EWzD37EsvrolwGojoNsdAIJsCLxtItgGS2S3rQC6jhlutG8teFAU18O+d0d5LbaH70lanFRQAyxkCcgZy9p4xGpX2JADttbeYUvZpdTqn0l90rNtWH+xB+3Y2l8G33KwrR/6YN755LW5BKy9y+GA+E1xuM3febn3KDkH3Bxwe1fzcnbmgrgPMXOBXQgpjpfGcev1vsaYKgXn6QN3VYKtomEX2jR5XQmoGzrBsgFVU45ePzi49uoUQ60WcKuS2IQLq60jv2/e5j6NvwjKVTbLi10mgRYGFm03c4DZxOjK48LY8pf1zq+eUwIMuLFBZMG3AzDwxgc3yIJjN/nogMnPPPKcGXhbSIKE6EZKmzgbT632EGXODvbqGlpvK/TVmK6Y1CNX7ZRX7hIYlEALfeC6YN4JiHGAoQe6CdtNWW0Etr0yu01iayKIRiy31ZpBN2K73ZEbKQFxyGxbrsidFBdwhozSsCv2nLx3UGzXucKaV9zRT677w/vpkw7xw5Y6C9Uyw9AMH5hXVJ7LKXc1zQE71yUVQvUi50ighS44p12nXuOAmwNup86Zq5a/GnPBxOWh0AODgBsbZ6MJj4JiqTB2TpJWieF2UgX9wmHTUDLYIkutpJjrlPU08FZVz7nK+qKxcPbHhbNr1stbKVU3smYdtjepLIwhW10EumFaBAXg0N1UdYmUoJImrxufkpLRwA6kmJWU5+D8hs+bCKnippMMiYo6vIhL4BoSaKEPXBfMO3IkTwu6Iai2w0QKyHbD96sB2/bRzYROQZYRdEPgLQBtCLbhbwi2sTtpkp8+RdpMbMu0b721rrTnHALZRpMMlN0pi/teux9nhTT6GvXgOHXobIKGSYZbofIJ0LKftO3UBnp5l0BZAi10QQvZO+DmgFuLeVZ9j6bMhYFWVQFE1T1644KjgNsbt22O2wt4evaYjQJ902DiHF3wOlgCrZSqG1m3P+Py550dTPmlOiR1CEr9eEJ2NzvvClCbA1K3P1e8B7cpgRb6wHXBvHODATcB3XLgjTKYSow3dCXF3xUso1NwZLkJsIYA2xLdR/GN33X8O71TpOrsvV8hnvFcdV1Sz7wjMm9to/rw3EPzeZvotf2AEmihC1qIzQE3B9xazLPqe1yLucCnLz8PcyGntIcBcKVYPRf9xK5eVHOUbKVU3ciaY7Teto4xgyaJXznazCwDdaGsA25vO85+959XAi30geuCeedXWJcD6FYA3+xv4ZiEM14yoKZsNwuy6W8p2DZv6722SyTguvIS6fm1YxJooQtajIADbg64tZhn1fdw5kK1qGLByVgTU3U6k2tKQv779SXQSqm6kXX9sfQ7uARcAi6BSyTQQh+4LrhkhPrXJvt3SWrALDZlvslnSMxlmMfKXCPgTd6UmUtcSDXxV4GZNm8vvDaXgEvgPUmghS5o0V8H3BxwazHPqu/hzIVqUc0HuDnr7Qyh+yVzS6CVUnUja+6R8/pcAi4Bl8C8EmihD1wXzDtm5f27gGpJ8hrNY5MDbtoeji/Mr36gM2dTzTtuXptL4D1LoIUuaNF/B9wccGsxz/we15TAhQw337xcc3C87loJtFKqbmTVjoiXcwm4BFwCbyOBFvrAdcHbjK3f1SXgEnAJ1EqghS6obcsl5Rxwc8Dtkvnj17oEXAIugVkk0EqpupE1y3B5JS4Bl4BL4GoSaKEPXBdcbfi8YpeAS8AlMIsEWuiCWRo6UYkDbg64tZhnfg+XgEvAJTAqgVZK1Y0sn4guAZeAS+B9S6CFPnBd8L7ngLfOJeAScAm00AUtpOy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cLIEjHI8nXxQvWCxgccHlb3FpCyPLAbe3GFm/p0vAJeASqJdAC11Q35rzSzrg5oDb+bPHr3QJuARcAjNJoJVSvV0j662N7hPvfzyCxQh0fMemS7nMiffNb9ACbMj6OtMjUahmAYt3jJzos3Ve/xv37cIxq5nP58mhf9VlcgXASfOOp01RTC30we3qgrlmltfjEnAJuATetwRa6IIWEnDAzQG3FvPM7+EScAlcQwIXGY2NDdyJ/rdSqrdrZF0IPE3Nv0mjfOz+6W9lgMDOt/Lcc8BtapCu+fvl68FlwNDl9z9JOhetnYhhtYKwpp97BLZHWzP5bJ8kuSaFW+iD29UFTYbAb+ISeFsJ3Mwa/bZi+tHv3kIXtJChA26XAm4jC8L45nOuzeVc9ZjpduEid/7EvUJfzm/Mj33lpWP83jfwl/bv7NG/why+Wl+u0Naz5RYNWFSu+u66LvzbKl28zbkG7+0aWQOG98j8IF5LLS6QPNPTRj4PdSwX9F1oj/xm6k3HsD//TgLcjnR3M+MG5vPsa1WtbKRp1E4iGU2/yG9QCtaUn67xhBKXrwflPU8mL5qSpc5dfv8TOgvoo1ny0qRvU2pmubVVA3pSi8qFi+0cmYOl+T77MzBDvyaqaGFkzacLTlwT8r7b8blY35efo5sCw68/vd7sDlcZh5o5I2Vq9k01Za4vwAufqQv2iLSzuciHf3x/es26h/Ra/Xg11sMVDWuhCyqacXERB9zmBtxyY8MYJHG0spN+/UH3oGbxTBe+0oNwhYejZvG+eOqVKrhCX67SzkaVXjgOo0rzwrrHXVQuVJRzGAeX9u/sIb7CHK7pi2wO+gbkWHuu0Naz5eaA27ToRlhkNXPEQlNngwX9Z5s3j/K9tMMasgnIRs82zzv+fnoOYrHi3rcHuBkNO9W/2jXmBLlOb6Kn+3rSZvmCPpxiUJ1Sttx+BrCKIcgq+lB1/2ScKuTMFpVpU2FeW9aYzKdJDLSiPyeNMUF9RnLZfEzmXHbvRG4V7aqS8/QiNVuJFkbWuwHcZpMaVuSA26ziLFV2gl6Yty2lsS3tt+13hd8Lh2C2ne9iLZiU8SSv9+xDWQfc5p21l9bWQhdc2saa6x1wmxFws8qb/k0LRhl8qDU2ovKMC+00CFcz9CNlpha66XUuq/ydnnBfKKarXz41DhMNCPPk1HpqGBmjG/j3C7jVshcGRTs59yuNvVMmz9j4nTC2/U3UFdp6Sr+ysq2U6nxG1gWdPetSfa7M84Xjr3MgnwsJSpUz3cqHNwOwSGxtBlIokBL0ndF5FgywrEX77xy4P2Wjn4+jMsMIFLHIyNBaNbaGTT5X2RpnyqPYw+2L7chkT3iKgD8DwHnK45PhGABYUuBveC0+aT0YkdU00GjmrQV9qdeW6za8Ho3Ni7H7F6+zY2sPSHkYwiss9WZCpcM5BL8N92NaVuWFIV53hiEdxs606wZYcC30wXy6oJ59fMoaN274D82zUwA335ufp4rL7Niz6qKLLhmHsi5KDsJ4IhmatcwRXQfGwPpTOzWpO8cr1OejuFaO1F16rk591mzLptbqKVNgtB8DIkjtk8r9eb6WT8l/quEVh6CnTolLy7fQBZe2seZ6B9zmAtwSQ+PARtDxCIcD7+D6J5Hlhyk7z0xYADTp5OG6ZCGpmRjFMoUHua4dAyfcspGd5dRYGjy1SA73vXJxE8V1ScKwchvqN+n9Pp7QdnPzOlmdV3ft/KlhuGhddXMtTIQ6d6FYeZ3n3YSyOqmNA2B87fNpjbBBBglWZhVyopxnHNtCo0+ThTPcpse9wCJTwC0D3ngLnwII0VMxBd9OAjN6OiC26XBEvSfMIdse4yKM9+rwb3UVtpu7AVAHrwnrbfYP1rO55PghDThJoV67gevLPdY5tEba78O/i4w7AyiJHOSRjLfNALc4bn2jTnsWCXw5Wz5eM7Y+TB/a9Q/4SvOkLJ84IHFsDDDcE7jKaIzBPw4i5O2wrtQ8D5gmmUyVMEfzOaTg50CygZH5ZNfaYHBhNUWQr/DEJ22MfY5zLBtfO+cKwFp/z2jZpbnb03X1wfT6lpZoYWRdC3BL5mNp39xbBDLpJPPF4sCyAphNc52ezS0Lvd8PtjefwRWwP09b7M1PdBEfeZh6ZI8SAJMzzSsYsKc+v0PlJ/GegQtTMErkVQhPMPw8nLq+jRMHzu0Hd2+47rB29MYkbf/oc18a8953dfKw9vn5dm/FvUbmYAtdMNf8HqvHAbdZADd+eBRkOx4PcMB6D0dQIyRZLMxix2fhI9PYGivGFWfcYDBDHna8J8TyofVg4AQnfN9/gMoLgAKOZpHRLvcAt7GHcvyBHQaP5P4DUWNKD8dQP0Zd+nH8K0U8tlD37m1P4GWaFPs6eGI9tLDXstAGgOEpl61coWQbSItu9eJMjSn/C5h18RnUuR1VSWSkjGRzmzo5yttWamuxDn3+g0+5AUtY/qOGf4kVI/fh+ZQZ5RoiKoxh+ffSxqB/cCBP0AyMiVZKdT4jq4WKtvcQ0EJAJt1Yk67B7/DTGBzlOVNapMpAR5Huo/NXaVxi8PP9Y/sOAmZo6xeLDhYd3mcBGJcvj82noEgxspcAbkFTGiSR70uIRgZgmVBoyVplAIfi4VXKIgxzRTbJqXefvSevKTwm8ZkIdvVRZIwyoJ/10+jZDDS1uwL7b3XJTdmBZgzl8I9BeDWobbv4/vbV309kcsplZYGeAgibzloDwho7v/f0FNfPFCDqXSP37gNuMWheolNz4KsIuik4KCMVl+V4+2QPp8Acz+/oLp21VsaFl+txplrcI2Q3D8OoHhRWNxiQVGI3cnvK7/7hbYVR1HDJa6EP5tMFdezjdOs7fNSctysXu+6ZijE6q8GTH2VvPmKvZLZMHThZnuSz7M17Y2PHILORQjPqWMCsoqIeivZoXCtYHylxo7ReDa0Bcc88SZAY2CcP7h1TTZTGOk3qKq+Zg4dHIwd4g8vY1B5fLqwhK4QDl4F4GKoHUBeHXUAPCijtzc06n9thUwc7I/Z73KtNjvCA+BQEHbKhTF9OtBda6IIWqs0BtzkAN920IaMNT/kPDLjt5ZP34DaICRs9YePM66xgb1kYaNosibFChrN9mykSrJE4qWsWhZMmmT2JtwwCNSCCIa+rktoecdM/DFrZhzELqlw4uQ3tNgtM2t86QMku1vnmpQeFTi1mg1TcobaML6aluEj9jZjOpbBcjgTn7rcjyqy8yPJ6riZiaqeNb14KLJFgrNu44AYAyBbhvP5xkLnAUijg2PwcTgFuhU2HARpCtakVnAJbI5veqdPv6mcyrCuGkWFc02hJMazYaKCnRqEF5YpjWup71M40O4pjU73x58paKdX5jKzqkZqpoDCmrb6hgx1zwEOGPL8D4NK7u6VH5OtGH4RONFKiA0Rxyf1Q5ynQxodN8QFBRpsy2xRwS0G3gUD6yRzKzlrlkItZ5Ck8Ze4cQBCZZakODQCYysEy9kSOA6fR6XMsB25SNqyYFt8kPR77yWUKgFsClOnmQHso+j/gSRYUQg1mgT815lg+NC96a7nK1K4J8d+098AxELA00RIZgFTINSA2YLy/EP4D/TJip2IEJvLK9jtZEOwekyOb5xHElUoNCMz3RZnEORskrfPZwKK2aluv6sewL1NQuXAgFZ/LyPYrASv62PDanUGjBnBLDGpeQCOYy4syP3O6hySwO+4n8Te+RvWdA25WpuEgw86bwQ1sXDci8G4PSIZdEIuAsNkrxSsjXMdTI9oRyQFm8TCU14ZQLgFueRW6tb15XBlVD0V7IzxDOcnbymYEXBkCccL32Z4oPNsJw84+v/JsDe6JDGBb3C1MsICtJtH1S9Y3OgjT8TUHJ9aW7MVkzlRt0qTQB9YnCYhs59EQ8Kbb/6Is7BpUsCFUZwbFYZ6BbE/ajzM9vs5Zfd47wKFDP9lV9A5MjJ2rtnBxDAfAVVO2jBOwDZbHvQ37Zbk+2iVqD9i9Rb6P0N0Q113j3tOzh2t2tZlOsrZGz7tpxF5oZRvUdOmSMg64zQS4MZMNDR80ig5w2O9hf9jDfq/upRZ0yx783BVFFqpgLJuNE2+iNHNfRaY+rUueq7EnSzeSskvu8e7CAyfgoDUqeL+XnQjrQiDx7MgYi3ZNOm/1YSuBLvlpsixqYZnTeHk5MJAv+AOATrJwFYIj6+ac9+jDG6fYoeGlyQJckWBkNr35ohOMmj67RRPa9aGy/AQk20zpBWKw2qU3X0zyRV39tCYJbmrQ2A0IbQB04ddFvnDq0aOJG2VjNgyxrYXT5bDBSLRZMDyJFJPuInhWFeca79po5Gnzwn3IQ2SxAhk6xcnbWGjz2AZkaN4p+CLy1jka1KuVV9ikq9FuDWv+LmE9hHtyW6OBq4LLxiUfGwfcLtHNhWtZt1g2Gemawx4Oe9Q5BvBS906Zp6nR1pv8AYTKtmE6082BkMysSMGRzTwz7GiNF6YbAW6qKwYANwUE9ACq12mzYQtrj3n+GGxUraIAmcJY/IQjyBBmrDnAsno0XUu4HqwXdbrpRiiWg20B0GI8PywuvJ6IGBbI7DOHF3YdoUIpS9GS5SIwNwW46T4jBQvZIDSrXhCJ6mx+9gmE0XWsk72G+QyXydqQrAkGjA0HNdqvAG6JCO31YSXG+9m1hYE+niO459HZybpD783zrDfDZT2P1zHAJoCkHLxYkDismXRwauuzCjMCW6FNAmrRfCrJKoyz3F/A6Gikm/U1zlRei3traISSidEa+tQ3JhVoU5CNPuk5ZIYpfx/fp4R3mHlhK1bXwsia7/Clvz/D+Zazj8McMz0uAW79dqVZjnWfwnMkgm+6h+kLNAPcwmPIz87N7c1lUR0FGU6dpPTM56Bzf+9plICsJzV783I9Kf6nBxN6QMB34pVIQyRk7KF8z6XrQSB/mDlo1hb73CeM3IC9ZFbF5F7OHPoGm2VgABJbbwrkz4DIeEIjXh+yb7W3Ku3hzXfDh8opaG42DTE8hTzADGBGAM6syukxTWIK2kNB9YizO49QeeDfJOOuz3rQC+mBTNFOze2GvtHSgwQGbTvLGbLyLtgmQcZB7tnhGW03or0hynoQ92uhC05dLs4p74DbxYCbGhn4yUYPMdv2e9jtd7BDwC2cMOiMjZtcfh71+3giTUusTsj8pDJsQs1iw2gZz9sABijLQTaqpowULDpaxnPyOKXiMi8LTbIAy4MfALdoVAR4ggwXVOxB04syMQZID3QrAALScLqVbp6zMdQTxvyUonQCTOaFLGBBgqZvYeNDa2HcsI8+bNg4oxgSBZ1caE69zMbXSk/vqcyR9NRVKjO60ZiWRdcWYwsadyOZH2a5w36H04g4tUbjIqUyMcornAjF+a2nKuGUNps7/bhjsmATIyVX0il4lZ4S9Vol81C5HnoEGucw12/uYdrPBo5sgxJXTqtQdFzs5sgqc92glWI7xjENZ5p4umaUuz67bDPyc6WvAAgb0D4yJYxRhjG0DGM2MB+MUldQ0Z76s5GrAAI+Owr+WxaMmdcnaKVWSnU+I+uEzs1SVDbPCmiJnkHADQ92UOcogMBgUQa6mI07ur8HZEg2P/q88+MeWUFhbuW6JYBJAngQ4BZDK2BbwnNewXDju5qNe65PZPOmy5H2D3WuPvP0PGQsA2ZnqQ7k+RrcWhPmljGcJBxEXG9FKlRPBrarSgsyN2wjo0toTbGMurAZN3rfuAVHwC3eT/cFFoixQBSpnmzcg94S2UQ0MC7sCs4khpi4/uLaQPISMM4edIV7mcOuAAKEnbsCTQfYJ2tpdMHlfjE4pvqPx42BIQWzUjMwdWO25kzE7RREFLlYt2sBROiwNMwZnIFxrxKfg/QpoLXTAFbcPmmrzvWMTcPeD+oFoeFGIthmD+NoZBIwTACXzKWU52dcj+MeRuQZADad80voltjOZZSr3XtkdvYsy9aZlbTQB/PpgnH2MY2TrhOWfqWz3QBItk3W/ZjlIeBLGLN0/zoEmuYgQ7A7aN7f5t6ct+SydqrrfOlgsgik5ZPSrun5oWlhb6eH7xbgSuyQdG9u91oW4NK9GZWWQwk+sDExJ5OFza6RomcU1OBKZP3ngygc20j6UGss7U8f+FD9b/av9hBc56FpV9yfqo2UAmWhJrFBw9o2GqA/84wy+jLsc/NwKTqs+WFFssblLo8WMC3odgtqB3tdbdnMkyDIZMhGiXok7FnsVEzIN7GdKUCKutiOvZqbhtlm9HEC86n9UiK1xY0EmxgRTzQtTDGFIS+KYDvS3jI9iIoHaAaEZoXngBsA/C8A+E8A+CsA/AoAHw+Hw91ut1udqUebXzafUi00XVltErfNstt2OwO4hYU5aF05Sc5PNyOo54h+AAAgAElEQVSoowthZAHwQhk2n+FEOnB0I4Gad5B9lpoF5nIALjG0osJIFsuhB1aNoWC8RVnFk2g2yILBkiiSFIQMD1/C6MtOcUWmzKr4/9l7k+VKjiRI8JGZJdKHPvShD32Yf56fnL8gwGxxM93Mw+MBSYIokoOUYiUSeIjFF1tU1cwZNNjhXCXywRjvbEFu9vw6AZZwsv0W8osarJ0dsKLL8y4wVUbGwXurLubYSTnJgB2qjhpXJpJjaT5h5eSQ6OD5HmXBXXEAmYYTIL6ibziAwdPWkPIwAwEk+s6ABzCY4GcPD54LyepzVYoViKNJtdZ5bYpKelbiVyUWwdooiXqg9GaYf6sTyG4ZfMP+G2xOPT3mMvf44Trt3qaaAWtQAZn28w7imWm72LkqIeF1s/wkVSN411A+AOeXqo/lgVZU2N5Y0dEJeaomnjnQkxP4jASr49oEfrP3ZrDBAi3u++d9uiNbUIBKSK2kLjX1IndeALihxDRBt0vJUPYFHIk9SRys3SAOOtVzID2TuA7uE3BromkCBw1KQF1DYEIlDVSDTQTBfhDgLvZV7b/VuuH191keOHrZ9ZpUC4cFNP/66+Mbn+MbgWcD4kWcaQyZuFBhknRU0htL/LoAlcYx22zFnl7fg8LIYBDeE3a8xmvdN5M5uY1QXI1kgk60x24Cbml3e35+FNJq395fMQGLPnsAkGqcAqDRb8v3mlBUsCFbHVF9jelS/RP4arvVRJKdqdU6PW8JDNG26PmRoGqdSxfQ41rPWsRCf133E0C1PtPkKJ+DPp1J61rLsSKDRAPpo/JRgm2/Pr7lWAmQtnrR62rtVb4/52ZODMHGTF4iMnApuQKdUDwg0em9tsC13nffvn3TfzWvADRNnHy+Vbu742f4g4/zBZv6uMgHqI5JjLTzaUVwbMIMT+Dm/bmoQtB4JDhNEH8nLLdBTVt9UVVBDfVPiM0nQLUDboizMuvZVTl3ZLjsrJWEe+zZuRctIO4FVTeJmd7fiMkUKju3URsFgfW2Ma00TGA2cjgumLWPZSY21RC11Mo1WXHVtmbEALu4gUDYfu12DyDgrLLr4DDIMcYFtMlBzMLFRDyMQ5OyTPKarPWTYL/sNqKJNY+rfQJjU4NS9Qrwmaf8oeN4+LFNVJE5eKYDOwntMCn8sfLIjNE5nsxTBaFHySqUlvTN5czYksNtAnYFNIU9PWyO03Ls2tc6bxxgHMOCE+kyiJ4d4LP+XjnPADiDiIr+vYljMJfc82cvx8AHOJc8eAv/5jzn338fb9ZP8qVw+wiFG4PzULi9Ign67fXVzaSTAceGaEYfTG1HhfgOQJNQofT+2xhfR+8d5GsHeUOHDQ2jl4jy3GFlZHAdOrihcKtI1I6nn8vJRZ9Ah4A3GHeqL9pW0whlArABYsEinzZngydmclQekr2EaH/3Z6znJfJ+BjuacZpO3QqfTj9phDtw21mNQ7IuEDRUQAGiTofQ68IJIJLsSKjHpGtaNkf8C4zvtlZyDhRcZODBMdutVlEfU84M39ifxDrW+ME5j3kH4OlkL1SSYtMMHJbDBCg0+wnt7FQyayHDx7vTua7ET+AB5sSA20rIATxwiqEmGyBGlJup3C2Y5wm4bc+55jWCllZSeM/n170fD8xbDTrKiurrdnxmfTFNCd7Rhmg8e1y/RVKWJXgMRJgoZnLa+6fBiwQxeq62PfUOz/cZCRaDkf1vqaX+rD94x3v+8Y/sgNvr4/eXBba9Pha587r+q+SOQEKWmM71M0oiaAsVuNB+BOAQ5m6NlZLEdB0C3HoxutQTYNP6NoGuXH8DcCPhFAHWuloFnFEGB4PTBBdBk+hnF8nALwtUg00R4LeAB4JJmxLLpBnLdBtInMraIH9g83xoRBIFPdvLPRiMZsxrRprr8RZw66sUYNbJA1zPViLSr4LTYuHEk/Da85pMWhrgMRtdQM23CSJVwnmn6tCLNinY78v33wE3JINJRNYcO7kTSCSQNstKYesiwRWMESDxipcUqSxbuZSgeE4CcEPhhiCq1sCFgHJ8lcQn1W0FZtWaonpsbA6VfrMC4qxGxWLCnmxlYX8v7TLVMFJgwv7HVnr8Apve4DLn8nsBbt8LeANQOEC3P26dPvo3P8MffDjgdlQfo+Q/gZAxWL1PRqyZRC/K1Gvf4/fc/3LZVqhPCfCkOipI9F5GYTv+gbH5IHkGOJIABpyVbOZ5ZeanaKRNhjs+V0yOyiKpz0D4dHx+H5uDCulyc8wVy7vbjthGkrTKWLl9Nf1h5ladw4zScLwqyai2cQDcQHCEqbjfsqONkVutcP3IX9HWhk9Qa4lNUNG+oOPcWr93gBtyqZJYKV8yyUuwj9VSc01YQJDkvccJwFWYZsW4CbqBvCpvlIrlSo1BFjW7aMIm/Q7fDSDoBMDWGPTvdp9bIbP98PXOqm9B70XPM0UZfL/1d8+36slAYm2CG+ILuqcnCBT0Ia/z2qM6QepCxVhxnyE6QEsI+e/2Oerhu63dU/7MBfoZvuCj/dfpel+A259NsAYbvhjcH5UAVf+2l98ev7245w5LCsqxgmmtAgaBTwyWseEiq/llgSbBRM/+G23IDLhlct/TbkHRumiAPZuIk045AbcBuo1nDWQ7EG0F7bCvTmZfWwHBIBmWf3D0Ud5EAKSdlJOBLHdiw3ACAjqoIkC3MkhgOaaxohFjUEuQkLw2melpyMQUseoq3uPCHuauCwNFgJJ/6x0rOYRThUFWnyasLR/IkR4NrD7WTBrjC2uAoEsszQrmVzdvOgkEeGK2kjGs629OIpViTMwpjWbgSKaKAOZB4aaAcmMs+l1gqMHK9/emKqWDi5BVA7CVQlTg9gIk7CwJovZc9ForwC3UEfXWbE4PMEGnQtorRBkQFn8kvSzdcKLngKLXegZTUaq5xlzOtIffIBzYuXDsDIZ6429geP2733H086HyAeojvhJPXG4VVbP21Qqqrt3qF6kmtmST7OCE85/FeAGy/IUs1sclWZ/hoocBmQq3mpPlZxpsK9BNgNtr9CELf1CXC7a7DaOIHAepsI1eCI8fFUzROCzwDP/OoDJs4dofcj4iYBBsE5R9YM0LmQmVKhxX3YVloGR6+RZL4fay7jNVaQxw1+sNXxlKH67dtjskVxq0ax/OXqwmLIaNCjKsY1n2fQs1nJKp3rMNmlh2Udaq5gABc6jzuM1yP6/vFYQUgBuDZSYwvb7DN0Siz/LDmRtY4TYAN4AyC6xhoCzFF5PN0UeMyGKeREv+JQE3Kn869iEwu+IbN/l3CSTvLRIk1+RKJhO04/rWCzouqvlB+XH/2Ao3JREJQgCscLLUi5sJNJWa6okGG9pKMpbg4mGR+GpNofx7+aFrgor5IJkhdUYqBtfvuYR8eGV8rAA3gIDLRtfzfvv++P59zecC3uBTdYKw46DPtmyn+31GkvVxvmCSITWn1Vam1cevS30MJU2DuXOLrv1MwK3XpmOb3s2/tLKJc6t+kFSow3fCZiZQMcg82F1e6x8Zmw/yNECDAOAYoSaIOdcYCSgG8QMdUtXFLIebPtE9uxvQWj7jFJtzZqTY/Wb7KEAdYEirgHvGi2zn4UMSfUc5IcEglrJzH0fsLUWtDvMjobWrA+fosJy/qx1M4BdYJkC3yyqrmoT/UdlZwHNYJbSCabwtTilHXkbgSk8B8cDQgnYdJfwnq6UcXXIv9zWiX2rmDxorO2bF4wFMCni9nKpOwM1KRqqmrfjrtdSxQj+vxQ14Q8435PCjbqXUe7+qpLMPO7HQpn0kSjXJvEG9DRmBADcOVzBfswx7+EvnCzA1zvVGPodYKVWNmjj6LvjyAbZ9e3z7/v3xXXkCyXqS81fBCi/7Gb7gM3zeF+D2gYDbAtlaXWDVQSrcuhwo+o40bS50urEvKlbAevXWtRpHxs/qLOxuNxzeAmzhI0KfkbDzWsP5G0VS8kV1AA3teg+iewSREnATKDJLXIppEeAGgzkk35uiiSoIAG6tpEE5B56F/YvK+SFJatCtneD4Q0SdJYNim1iqNKA/y3LFskz1FIOfJiXwu6b00dQ5JHa4TilECCpB3eaeQnRGbTrNnLUjbuCDjp3Pu+vmYezZ+yYUaQLVyIqsX13PQIUV1oJVx0iqkxHKZI4GO0E3rFersvr5HEhaISkwN9fiUNrYQYsZGckM2Sac1ChF4lKQ2eibHeYJwsFO1aLseWpAliVnqdJyQlxJIhIolWhxfDI4wdikImQFEA6CAnAT2AenI1YNqg4FMLmi4cixzpm8d5ASJWgZ7ATDWKqHCig6MVuqhy4zgrpPClIAEAtwo71szUUndJXA8fdb5cFm5z9TVvpZTvXjkqzPcNFzvkdJ6RuAm9WYqXTrDW6wnYBsBMHYAwVUxe17i9wAbgwgGRKXnY+S98v+cMAoAqUezUoFBom9LpIZDRBFBxPtJ4ND6bkegQo3quTWGg8gwuA9bYl74i2QucsOM/HwmDWe3UnQBNyorkV+sGx+qD6txoqUgiWP8Cdap5gDKh3Iw3XZ/LT9FuvFiYRU0Ici19em4qUBeJaINzhDoK3BmlJE8VlGewP30Gs2gGWoBJ1op14fLwTq2OsWdq2fZ80xlIShmqVqLAE3pDFB3oUagqQgweRYV7eAG3044pqay4FZ4h9y81lpAH+RpMUOuC27DyK2YkT5cfgDKZrmfixbqoSR+xGAefRsTCshn1pAac+hFMwJuA3lIJUcn23T7u/3Gf7g43zBpj5ecxOl/gt0a/AExADbGqR9RewyADfaAsYyzNcVH5wVbk0ibnFWcWQ8dO0fHJvD1wgITwCO8atwtKs/AbKJKHYD3GAzEmQSCYG+hwmiFMDGfRhfN2jGh+k9XcC8bCqVwwSGoHgi6FP2ov22SlQrFcz4rIE7l7HjZ4zJA+AtsjQqsQzu2k9qKQaY0yeLNxFdY0KVH5Vdsq3Mbb2+DYBVYB05D4CWykdJyEz7jbTXYxgHBfbrEXCrQbmWYMc4yX6mHbQjw2GHnEcDkiSMSTj1dc6Amw6IkqiC8QJIqMj9pBJkrEMVNrHEULjVY1a+uFVjbWW+tReWLw2C76KLGPm745LMFTQhQB2GuCKAVbaCoJ2xq+QawfNSZQ3f+P17K6zplyg0cV5/9gef4Qs+w/N9AW4fBriRESc7vsp8WuGmHmNgLHpzIIjP4Lp3V9eTq08NzDaDSARfw/iRhRD6zwCXzYBnTxki5F1uMRlgKa8YrweA0Kqa66lwwPNtkMWcUirf75Qln6+vobKAX8oEiw5PIItK3nbArce7VAkAOuUENWZtlEthAMMtdhqBvfoi0EqBnamksUCpdJ7NOApwozHNHRuJ40X1RlaDYxuBL/uttN00mLQ7dSaC/bFZmnQJFpTsulxnGTiVfP4BwG2ySRHUYPyYEAmbywBT4KTnxcDb/J7fxb2EDLxuqpStUXwDbuwXpTAJa4UBDns3BOD2cDBUayYDmFBOrkTca4OTz8CC4VaqTWMf4DoJhrPcoPc2A6sE3Jj0aXS7pDTUbzUvsiNgxMEMsqyOkv5UjpbyYQBu7ZCVILw0W38B3L4voO17gW5dpsSm3CxzmaDNM6f2WU7145Ksz3DRw6hsPdxYUtr920rpJmUW1IjqkzX3qFS6iGxZapn7TV+HfWPfw1ocUGsZMFv3CLuomg++Q6q0ASxE2V7BeUgS2kRkmXmXxRX4gsC3sb/13n1CeNrIBBRdfgVlgdQ+AJQCZKGK1Uok9GJaJehxWBETKI9XA4wzz6VvpULOCjfZT4xt55Du4dZm/aysDk7fpA6GeI1Nj3IQPfQRWQIfAhsx8VGyz+TQfrLLJDsGQIySvQLNqDwenCeBTgG4QdHV5CTU/bBfU+HGnmMGWiuxlLSP4CyUBiylD8Klx3hTMiwbpvGIgwtkvq1ImCWlulLvmCiHSYVbJcCXUuX25SQESZr1ep1j0NemojtKU0UWIkHG9dSmw+6nY7oFXP6K5IbxhRKdsPWcc/mcz7Zp9/f7DH/wcb7gDLitg9Nagfz6eEUMXLZKJBneH4Brk7cZ0zHB79JDhXIqI2Wvwy7V0x8CuPiWCMcoa+yt/M+LzTM27nhH3wGxu8XmCWYTWF9+EaDCrAyCXyKxH+oxkeI0KVBzJZjVQHqTNIzN+wv7ngbAE3yjoKLLP0v1iriuxQMJGnb1hW1QVxiwP+MgyS6AG4ikbLkz/C1WT8SfOkxrnFgdNpJrFWNRJftxfb47yZyKFajcpbqt8DMc/sW8q6dBf/KAmr77uk8Osceo10QAk8j7pPJlDBEVLwM4FamCnJHxAvxfx06ukslWSVQWSFRxVLi1fVZJ6Q3gppyU74M12fEPy05hFLBO2GvC+g8PomIM5WL0JSkYYVym8EspSsc2OPgncq1WzcPXAqwV6Q51fCuqv60eZqOPKHvpfgFuj//vlx8/fvy/X4cmvBGAREnpTyncyiiZZTIavQNuBhVY782ArMAANoRms32Uk7QcOU4wTAVaAD3FMCiI5qbpHm6ZTBCwKiMBS+ekhoqtBgeqh4mUMjSKZFhS4ROBhUOJkHNv0msyTKEoYNPs7rvz8nhhGRASzzF7UC71uLl5d/cT6KBYFT5yzDBGUfJkFsCA4jhWPQL6iAfkHRgkaHz5LGDAOkHEx5XUQMHB0j6831CN2T31PBBMVJRG1UWvG/1ugZEAXxn/rQQTWVtLmvE8ULgwaRlqGTjLWd4cM0AvsJz8qaS0owgEE2bEkqFi0t3fM5gl9m4rKWXCyHLNdnIrOS8Jjli/HgyDsnTODdKaDeoyUhy8sPaB2x0yWsHpwr2etEcEjPX6L5BYCXX0OsDeZLNwlhdXSWkGjgJZAbgJNKCoXI9TQEEPLed/76MAMOMCuFFhydLFLouRcvSXX6o0qZzoAtzoTGNvfSnc3vAfP/Xj7ZRSqSi2Hm5k2oOR9DrEuqR9o7J19NNolSd7RilQC4WbxEO0EREcc/9X6bG+T9VlALCBCvU9+tnKbxGIk9oS5csCCAy4CHCDwjxB4XVNlZQiaWA/q1ZxufRPp/WplDT74YU/lFIN9gL2WqoB+s5h+qxq5ni2fYgxeqJwIzDQokGrJ5phjsSECTZsaZsFaF5RC04z3KOddjZVDD4IgKeE0i9pLbHEnuuM64NKjirLB9FRYOICHaDcKHIsDw2w/RUxhvlhUH5VuK2CgCwpjXYCJNtEQj46cV2fp3+m8q8tdQ9ilOjEOdaD6HdJaZB4gzSLUhlOzaGkVCX6VCf0A1jNAAWyyMd8NhxCYfVLryV+tvLaUnGCBDmAbmyb4B5VXyWltpM/e4DOG4Ab4zURz1nSx+Q7QPYE3erH7vVVMTuUj2vFMMaZcmQn01zX/L1/cmweElvFQ4xv2p4x7rHdUclf/Yj5VO4X/I7Ij6nI8gnEVGb150sFW0R/tCHAaeH1PdkZqnZ/0X4s8kDqU6vsVg6zbGQLCNhDdP0bNmoot9xmhfu8FbEyOv2MBYIhhstSdognuOZhfgDYOz/ae3uarGdvU+d0C3DjeEzVkw/k2UtK681Y/YUxY7zKXGseIFMInQ7c6ZQ3DmyqF2H5r300Ve0q4+X8sDqq9ij3jStNqMZii5kW1DXgJpIscptOkdrfY6EYXLv45QYHRVqKMIo4CUmk2i2w4o3XirXYkx8gG/Mpq0N6rBEXNKaAfcGtw3yhfJHou44j1KuQYhDEdQxksioNhx4VwFxrvXOFbmnQ/862DO27uHbn359Bvpzv/LHf/VK4fZjCjT1Knvdwq2Q1kmdwBaH+hvKLCjcaABoUsKsVe1HuyzIx7e91DyocuIuihIcgAmW6MjxGqas5s9jW2tkC5pbxtsNhoOrr/7o2FJih3ijJojWb0YADHORWVioZM3twIcliM+IyvjAS7J3QjgW981i6AcVB9r9jDzezVWzgSWfsh1Eyg+yy5cQAKGHsqvdOBMzCnMp5O6GyD7TaoeeQ0lv01QL7tcvWDSht5X3hoNLIT5VU2mCW7RbF0nMAhZuUDu2/IDAB2iS7g7kkS1J/+yS//pgNJ7rnTat1ULj1Eo4yrJEIkvHPPm5cVzw4I+T3XM+LVeR4MhAR4NbHCVbp8VJbwmGU0ocKN57ixslDIFRvXI7nNdhVui2WaNHXzsb1BBTqqHahu5ZhGxzAeqATIoN1YcBTSu7SWLrQ2n+4htSs7IcXx3VnnyY15wa4pmBtsfRQ5vY0tyP9/h84UijddAJkkQFfCrePc9nXk/BaJbNUXntAjQMEAgwxOEMAxgTLpfly9AjaATepswjuBOjWV2xfwc/Zx9lXJEjE8THgJr4Ua3ddgYAblFYME3VoQiucO7lgWwYkVVLFQTma4MiuwooEJfvxJJhhImqSAlIMC7dx9CjGG/uh936PBzG3qXCDbRYJxH/jN+BoNBeBF9E1pR3uy0wldF8J70DgdZy86X57VN92TU0kGlsPt3rjo8prEm5SdzEWwrNce7iFwi17XHaTDcQ5QWxI6YbvrblgqR4TBiw+E4ZagTrVNFYgDbvymO7QQLAtADLaVawvgo0IltDmok/VbSUL1AICxhFb7G0mas1AtYbkShUDQapyHUkNwpLSTUFPFfJertqqkI+zVn/2Sp+RZP1VCrcf6uO8lOEvUje60gMAimJgAgabwk3EyJybBqWpAO5SbO5NxuZ6t4jjV1+/f3RsTgA9CPHuJYo/SeSyD1r2iYy4lTZdolkCbqOqJ0gIVNkY956AG4lUKt4IuHWsNEtKXeptYqvXxurDCgBrlN2z0oal7BETs1RyxWIqQSchhTJmAIEv5SMNLLEPXTQgidJRn4w5QTfH3iSA2C6pW/lkFRTyAQLEkfOUTWOeFIAbNdrKcdfv0KYqx22FWwLkJKRb0JAVIhZYdG/NFUMwgHBuSp9ECMpEPw+Y8TpbCrtbwK3yp1bT1ONKRZi5n8ewALeIk5uId7ktWTn6kx4Cf0b7vUpKqaqP6oAg25mrEjS0Oi1WwGhB0/NHJ7gDbtOHMh5yVRErtlRGugC3OCl79BH9Aty+FG5vBg15aMIbp5Q2w4rkHmqVBMGrDIAB1aUHQTSE54lV4XTLoIvNpRExy+XEm42JO2HWRqdRIKWgAJ7gCQE3JDQwJDxumtevnlCllFmOHb8jpc92ms9Q7NhhdnDJIJNBP0pM4ijgZkbY62AFrx3EqqyKmuNwxj40gQcmMOGAEQvFgMF/sBWhvlIdPtmFSGyzdxmBHCVBfOd06pD562CASCx40EYCbuwTmAcE5DrtuWA/sgNrAKDWCR/LdKn0QwffC1iCBFHsEtey2aZOH+dpchr+ZCDjgTnXCnyUwE/1BU926t5jcAE4pZPjQ5UJk0mrWPhMvTfUrPoCuFVnMpdGqtwWjrOcmpkelzPwedy7oZVwSP6lMsH9CbgpGJunIeXJSLIJ+ynHcubmEpXCR+KUfQ+bAGMgZdm9A3H2DIoSN+4plEB1QFBFEo9fi7Fq1upL4famt/iTH4C6ELaG/dwqUBy9HTewLdYeH4Bgb6+XVGo5aBKwRGAepYpt0yJAG4HSHchqAKTjRdqS3qn+Vp62RbCYz4fG75lglVq1S0pb5exS2n7MkrhBNU2bHwrP6kuGkh4laNHvBn10roAbiRc+W7Mx3hv2myQ2TJBFCYdWRBI3CMxj3AlGWp2WPW88hirDHcQQh5iAm5dhEkhWR/WIsHeRFWeRcIB8SHAT0UurI6OthIP1363eyNKjKIkn6SP7N05BZjzBOxXzEYcmkOSKGKszC6wvrq349yB/CKRxReb7Iu8QZkziKvaLyvXchzVHOg940uFOiAeYLDqO4qE26QMjPoy4sxNMIrf4PJ4lT5+ueWT5GaoFGgjAuH4BbiOB19qWWvK0b21RCTqQ/DURskr9UZrO5vUswyIQXvsJoDhVLlhrstHc09UPMmIsxnPhXVj6JXuAWK721T85Nt8BtxAgNC4w/Q9VaGy70aRTkuGIfdtCiFA3qZKq35XX9OdVvVBKtBAUoIf3HpuTAK/9KMWPVWRlcdB7elXpjMqdQUocADeVp+4tF/CeIIdZ7uqy1cgTsXZ6CB0PdDcS9/ZUD7dyrWtNw3fuPT0zt9sb/LO1T8SvipMxDySLNA8h4Oh4eJbaVp4UtvQOcMvKpgTDHDuQlrLdpc0kGd5CCqqz3Tt6xDXRALQARLYOACtSYDljKBAqBOgScKtrViVN5qmoYnHYH33gXVrOPLqnVAmTD01QzrrFc8o/M4bB/iAYLNItSDyo6+y72dInD1ezwm2Q/PV+qc6cofJnkC9/Mjh/169/Kdw+ROEWzVDVOLPLfF4qGcgNB0qLihpTM1CD0iEAxxb7yV4lrSDQBkST4Q6cENqua+919IO1YbBowI3sOtFsxaFyYrivSkqTVXbSVgYZDak7YI8gEc/k5p1gbcJwMPnrvYueaywFGidUUjK+kqy16VlymewxZN1iA2hEt/Ig9RHiO2HvxHMpGaF6K5JMG18Y62TU3WLCoYIYcj6HVW6WW3vcDCZFOS57O0Tyyh1/NU5DZdwJdvVwY5BBwA3j80McE/QqfAkmzensUJqZQSka/CL86cdS/xGCeVGlI4eD1XcE3KgkcMChoIeqFPYoivdqhds3NH6dTsOBcfdT1Np7rFJJl0W3c8QfNCZt4LxlgGxU2oHcBDg7KPFeaYUby+YsS+mkJ0Bg9ZnwniZYTyCBDKoSrn699vslw8A7qWGtbQf7WtV9az24aT6Zc7JXtf7SlsF21f5EE+7s45ZBzZfC7V1++I0PEYDB+s1gZys5V/+UONxiV3Fw17t8vv3JmjfOl0tKCUahTIJhIkC8WmEiIrzRyzojuOwFGUkOAbYo4XeVZAJzZmlzjY79yDJMAkDqMWqFmIFDN4Bm8Ox3xueZOOjv2LvcK/KlYTMQQM8xDW5Y5X70LQYsNfkRAMOEQQXrzxJ46yHlZk99Arc9wCKYLq2Vbz8AACAASURBVOIxvlcsOdk3g0iyhdHsOse9bUP0jxQID7+dB6f0AohDJUy8KUmC7UrQr5XuOzlAq0b3FXFIrjF8LXs4lC2iJVRu6yFIiZdt+Y7LST1IIGM0FTdpkRvb/W942jPXeu5v7EUlIJgT+mwoIwUkDL9rskcK9+jLt+8hkbBDTX5vipS0fYRJe8c1PiPJ+nCFG2L9Blen6pi9nKsvqje4QL7ZiFzwD5x6k6FOF0xm956B35d56b05W3Qs7IQKt39mbJ72SxFOxDe0W/zcCXATYaSYby7GQTwIkGaJvQE39uAiMDtI8WhtQh9JImL2b7NysUEk9AInebT1cKtqFNqGyIsayCPglmpHksNxoN+4poEqApaqvNkroXTgxrJRkacWXmObZqCavsjVTx2SYr1yAuXDuyeynwOq3jwpNNZ3H8BH8Mu+qOc3BRVtj9lfc/kU9sFL4JTKPK0rxuQgj1KxXBlnzTFPmVbmLAV4fYe5SPQ+716l3K8sKXUcRZGG9jp9K325rqlwH/fE2KEUy6Bx/2LZ0wTZCFDWQzKGYIxEv4P5Ish8A7jpmUnoD6X8PFSoe0VnqwP3Vv8qKX08/p/H4/F/Ho/H/348Hv/r8Xj8z99///1/vLy8fH+Hz/xbfOTjnOrhdZhQo4Sz1Uc8EjwANzpiMaRmErAdDE6RaYE01ceJx6ZgCR6NF9DhsoMHZU1jGG3ckzVweJnKApQU8nUr7+EngyUGys8QWAw+T87hMdXYzhWEEHzclD/RfAHAYzAMAiMMClCZRzCTgBud3iovYhPrLvuc430xRplI7gAgjFUHgACr4NOY+DTDEn05IhA+bwI4HbJJUVpKpL+ZHCYq7Ripahm9tFi6uudQGyvSVrfnkoBbwDLBojhZ1rzX7zkp5Zrk8wkMoo9Nddz4Gr468poGkJ1IpcPV824s21mVsqlo2KhW7BicHBueBlhhgLm0HUOhQQCq/VIHsXzveOrU/HR1B5itZqyoNoWjXvfWordKZjB6GJdaBzjhTJVoAjx4Xe9PBZtco2Pfg7GMtdH3ZJK4AYY8WQ29A5kgM3Dq0027h9t+8lD3l7TleMsZfEaCxf26/73vs5xfARtvvMB7P/fUHhx/eALcXKrQymmXUk6A18BEvbOuz1om7r1U0sDOwVfUr8R6Y3liPmom4+fEPPamAHErr3AL3GowHSKYCMDQ9kNSVj6ly8MBAoldpxIzgLsL8RSsKvepgvgEytt4kghqPigC2VBeQCYhwYW3eeyt4WNol0K1FuWfbXYSJPJMGnTD9yJiJVcWsN/OvGgK+7O0IdM3la1VnJGKsenzfDGeDm1Wvp5zO8AjT99jwG57P9djJ0yKlMhGwa5ugC7XaoDCWr+n7/HBGecY1fCQHObLts1A5YgryvZh3uA7mpzjQT29Pq92g+9OZWauM5KUqZzOh4txiwS5p/Y6pj3ttNNWNJwSny/A7S2FG/YvwX+Bbqm6NXFO5StLzgpAoO3i37kWIwYXKIR4xD6f641xgePeqqL7R8fmsJM8FKaDEJ/+HGtc46GY2XttAG6H+OQMRJOUDMCt4jITqnexOWNEgj6qulDvZtt/VulcwDsqIsceBvlc11nq7xWD2eYyxhnqb5yC2n1SnV+k7aZvS5uf8aFajlRMK70fqjm2Qx5w4e6z1/ZF/Vnl9KPf+Aa4jRYrOrSnaGv05KSPjiqbGivE1LBtIoEF3kUCEoCflImR8y2QuqtrQt2Y6nOMZV2R8xSqbe1vqd42gFxEXuziGteK/KXQzhBDtgO/QrvB+GT9mmxExCr1ezw9Xop8xxaugDF5036unyV7w7cv29cQ1l9WqLHVQik716EJcQAWRTT8fEzLKb5M/5qHYc1YLBR9eZG/wddfCrc/rXALhB0odstT2U8MbJaQZYa/Efwg2HWQQ6sz2Vs1K2ciLmbLiS22BcAmKncQS2eyUZtwSzYUqM4kjfKkVi0gqdmNdRgNqWXUXLotETcoTzp18m4gES5Uge4AArIXDxylQI0oB8rkk6ZEgFsokMYmTQbc+QySJs9VxSww4nb/Biuv4C7c7bDvbqgp5665iVP4OMYJ3AwALg30tCYOsCOPMj+qRvrtICLQDmh1gCXCcziPdnQC3ZBIKzHltRgIDQsa2T/Bti3KPwEwowQmAEBKthlkKMhJKTpl3OzpoeQn90kHBqPHXz5XlO/UXG/PnN8iyMZk02vR7BjXu2T8O4COObuoSYIdJKzA9ThWQqhxLonVCDbdE0bzF85UKksESY1fryCk+1uwVCIDG9/vfZ7uC3CjnXwyXgNMcIsC78EJEvWWDLDm5tIiE4zSuAyhfieSegX/vthIxk8g66Zwk1KLuF88lwAIXke+JQEDB7faXwHo9CO7RKhd7AQSMyCVLQ9gpPfvTLL1nneEAodKyR9eTIRPvii+3myrRvoAHKXCbdo6kgH7BM8I1ubqJrLlI/GDAuYNwnE9HUGsTFQUn2B0GQONv/mz9JMJ/Pi+Q9mYrznW1gkc9hxIC5jAWxthe76xBw4bpiZoEhPylVgXT0FnKgvI8lwIswA4h2/WKg2lwj7vCY5SPZPPmuAdx7x/h4lVxg759l+A23PALeOgLpEjKOB+yk2+Od6QnZLt8vqdQOyVuIJgheF5WuggSLhWDQpnqXivho+IzRk/QDEf+UGPC4GY7LE5VleFUjMGwMaULT84i0GghBqnEqHIn3gSchDhM3zDHkHqtcciGZ8JODraM4JHfLegtCteCsVunnqNORhrZpTLY+2FPW5V+npuAm+zv6msBUhTHsSQsfIO3FjhHmTpiCGbmB3xAHweDx2a+YBtzB4rM1eteYqy2UkOMM7kqfe05XG688mfpB8SKJtq6fTDCdr5+4wX2Mqm1qcpFIjXJsnfyy6IM5KLesYYD+w9sHhjeDrN4DjP2Es2Y/MbKjyRegF7vn4BYCfiG6Tyvfexv/pj9h/tE/AcMjazWs/VNiFqCYJOAJn6sEc7j1RfX0DH6Xc/Kzc4ePsP/dYX4PZBgJsUEjz6m6fMyJCAmcT0DdYYm8FKH24COsMDExGgG/ZTIOIMDFIZEYg3VU7aUFcjMTYhbxDOuffoLIvh82cNd204busINE9GOUxdAG4RCEZ5S48fnxtmg0HLXk4rwzSD5JF8IGhP2wMz1W8vBJ7B6clgg0WLixwwmVlqlQE6jN2eWKQB3xNrufUDA38NnEUfSXkU4cBMOgSWZaBHljDY9XAuDhBngB/5i1bSxslbhBHDemQtFHDY8Q7QdRsHHkrBdYgd5V4tUsWkI3QgQ5YvFZ6QV1DsBtXI3Gv0ed07hHt/ss+hV+2xT6ez9zPIY7i39TUXVL+h5TW5dntF24nmsGcJmhAAEGxQZUg5xEnaTxF2jywFzyfw5caFfZZTvYLiDsx/pm/PVZnSLza/v62LwTb+hC+XrU0/gmsHmXMHgrx9pw1A2Gz+5ffXPYfymdjzEyAngZEd8FAtSQZusMChXCCDq7sQ/IsxmAB37msGj7s6bbPl2F/0gdOknMbpNLr757y/wiNilOUht0Q5wKMDyLmvv7v1qKfb5utojPNVLoAn7McAXw+lseHTdq5iqHoOymzfnsAQviM7so9r7K/DmhKmlXO6f53gmd4Za+924zxZB8PmZSw37cOar2XzZqxF+8yxxvrNf+aaPzyfgOTLfM8YVFacYFuSpgLg3rYczz7xNkh3P46f4Q8+yhfMdd3KJ8dqrb5hb9/cMXl/EdBYxyfA7brHTbdZHARivNNsxxbFN0Qj/Iyhg1z4+dg8yfuIlGSTp3CA168lHYqnXCvHdRPEkex/AG4Z17Qjbvu5t/SISnznGVFl0c/FOxioFBgx3IWVhHexOXdwbyn3hFv3GNUTKk8EAKo1xPwm/GESIdtBNwZqehDquQS6eTyO+3YjDJhDtK+YwoMZd4a6cyOp+LvH+zVi04Cb60ktdAil1Ijhn5E3uE6HDQCAL6DhmESDZ1o4JiZ4IrDHIghM5o3uK9NXqP3O8Y95QDAxQcuoMsD9dxXgJb0LMg6JcAjpWcoa61i+gPEVMdOr/3auy/Gj88F74+A0EpKufpBHuebv2R5qA9rUQ3QnsWKKPsMX/DlP977f/gLcPgJwuzgrsDg0cgqQ9gV5YjJz4hhMXpl2GUDuhZCbc+ddnPMAd8IZ76i8RBHJKDkJT5Zd94CDEqJ9MM7H4IIGBgoAvU6/4KWEJ5nYHimYIoxxOr1pCAJs0hBnMjzHuj9iZ2swZAIWl0ArIvw3EyA5hN0xYBS6PtgGPBUXxwRs2/Su1LxYg2tAE+8FCCkpl5j90Vg4nYtN93PA7c40HYOsSBp2AI7zf2FZdINNEUNmLqTUOsQkjTsZmgBZc3tZ2k06FL88UUTP25YIZsDpR+0wSWOwAVX6HTlar30yW7Yu5h+9X07ON/ZPqh8DM+Fe30uGtT/YRwSHmbAEYFd83M15fv+znOqHJFmX5H4jOSIgOmDhm3osbN3hulhIIzEf1zyCcQHW/AToeZqnw7J+bk9O99tBgnePT6qd0k56z9Hu7MTEW3bmbTCA4sDTDL5nRce8pk0aiz7+cTf3bWRvFSxnP3MFeq+Tttst0y/1k2C3lezsYNLN0NzZalmc2yGdzy13evFl+MZA1Prql2/dAHs9bvZVYz0Q5H0yzW+tH8/LmrtJYshWD0QSKez2UYML82FO834hqRQhXcH58f5DKRR+0w8aHuL0HG8DZxdVIBbZJhIPlxhJL8nIODTrSMi9d1ty6UdlQ2+zP0a+eN1t4xygk8rNai+HSmjErgmy73t+X9+OWemPSbQlmeyYvO2nD8kgdWg1GJ/RPlILQEo63suYFEG2JFtCaR35j9/oSv6e18c+oYiJY9EIYAaAZxoxgb4oy98MxL6Pd7CtTGEzPQiJp8Krx2rmaNe9eQbuxr1FSBkkE6hBGzZIkAmCaZ6HS+GzbWr4wz55C/A8xaZ7VpVjcfQ3m92fsdi82r5uz4Ab98TmN5jDiGBOX5zKr35KPdZYlrQ/qAQL33cCzfN9Dbjtz9d7/0JLvhmjAezKBz0IPk/mj8DjvWmMCwXR0rlDKL8xUiIG5Fd3sUG+X+Tw2X9wva8q4LYY78naTHzhq6T0J53dZ338QxKs48Pu7GqyCetrMlu76mEusKuBv7KiGXBvYbGfbPoBKWs6rtkZ9q2MQkh9Gp8Dey3rFCg/nuCUMOPWvVUviP8eQFwHeTfy0/Ftnw8wglqz6VufAWx78NIGejIklteOIDGSoXuQ7Y0EKJRbx0B+S1BP97ldF28411xAg9GS05KICz1zEpy8y5yeBOAbm/jMDhyDAK7lMSYe3+G2UxE3Ehmw/QiIuazFa8rx0DmHi9y85dQAjnAP636O0UzEwqHtzi33c6qYvJlmEn43zwO05If2gD9WAZLN/s4JiO69QRXbztpSfTrszjuM/T8JcJv77z7JMhjcA3AJ7p/thScgyxxOs5ZT+SXDfJss+zpX+9TmOtbuKSiM750SlfGctYbB1ovRvhSnbOP0BuDGGxzUc/e2+KA+u0TA+eSbY01Cil8HIHRVNad69F0b4Thfep8DWEkV7bP51H4+PQJ8M1apjBiV+O8B0E+U1n0ym+x5PLWUQFRTR5wRDu7pdMX7XccFoxBI3lUJvsVGp/G6rPtrbHGbfB73zPUmtB3v2Lxjz4yYKdRSrXRBL9jwe6lccULj/nGpJmrL/6y00r5B9u6imsnZexuo+yuTrA/LDdJW78BJYR6t4FEMHLHViIufERGKnwkkwT+PpRMk/qZYzNh57ksr8GeMvq3Jzf7fAs4EEA/q/mFVEZvxe28B2GoR0Aur1/xe6TMdTgCo+77ffeNhHY73vQcFntllP85GQmML9DtHBcQOvh7JgrjWEFHQz7jP5gAC9xiSI+igV6ZmXx8mdSdYdLL5euebH+5+ebeTtl+bQnMYwj0uvQPcjsY7C0AuH3ClGeK1HeR0IWa620SvKW57Ej/P5Op9/qzf8RqNHAi5Ng1ZwhIwH35wd9OTfxr81hYrPiMKN0IrbTm/VmyBfX16rM/KDU6r5SO/96Vw+1MKtxvArQKblO7uyczZeB+NXFivK3MbSyHAhFwglOlm0HT8ejfsTzdRRrSzj9W9U9+eisHz5T7XxO+cyGXpRdi9kThMQ3R2jDt4tKMpyfa+gcTfIV5HQO7AChwM+4wfZhKCEOLC6Ked1ddvJMvnwGAzNREMlD1/tiCPjM0Map4Ci4qHFA3sLSDwiQA79mfaAn1fYMq9L+/BQdt//6T8u6PnOXQ3YOxx7J6xXG8ogu6dQgZn4X8v7NjGcjmmjeBhJsnNgF33x5jXN5m7WHkHlexfwWJ9RJKV89dsZidBoyF6fW9rLH9YLzupsKuZVIK42UpeikoVY3fThg3QOtncYZKlE3OLLiUCWDdKcg7rgNc67Bm7MLK0SPy1g6+rNwOs/ummEND9cAhLG6RBCDxj248+RWuVzHbfN7xL2Nqeb9y2n7CRCIDg90DCca/uQe7NvtFaO/SXU+KmiHySSHa5BlFn8D4dWOPu2N+DfLq3NqkwO9mBYTMOALRLwHy6e+MVABnGjETQ8xN2RkqjXFe3JWVvr00mzW0G6mmHUqqeXZexGoiExVTOyHGonD++M3bv2c7GPuH+4thtJxoDB3IVQc11nu7Xc7/vgtzPg0qK/WMyJvzDRmLlvj6tqM9Isj7CF1xUlRfALWOUG+J1AHZlVabfbUuDnpLpU27iSPnlbCVjsMRrxzYZ5v7J5n4ev1HV08BiHq6mtxFA1qYl1tfFL66fdSC2x0on2517gSB72v+n8dbBdtgunoCyG9t+IkJuY+TtGsNGbOB9T/20fJc0ZX1jXnMQu7RNeZ9tv3JO7pSGF6BMz0WC4rx07oHZ0DsexmnELVJbcRxsefir+/vSOQ8bFcb0GoqZNZsx2TZXz2xi7NN7svpKvD7zqBfkLD/8ntwSnz/NA3385f5J/kc56rQRV5LJ1+kddB3HJOqx/98B5H+GL3g+Bx/z0y/A7YMAt0ugNQC3O4UbQo7bpP0dznlbrGJ0jzD4ttF3R/MMZCNtf0dpbGDRZXOvTXsngb2wgz0uw8DfADhXgchMkPbrMHDPoJifyR4CDAYpqRUyXz+4S6b8/fH+wxEzaGJgLhQHPbzOzL+2+w1AeZn3nP8cuyNrl8aE1NuVyTb7ORPN0xyMJX26522CdFjzh+efgfIE3dLoX8se/NORkMsrR2HsxqLyNxNUnmuBAW0kWJivsZY1hxhHMrVv2fTT/nxKMcrTTpHEfh0CB5tjTqZvvnsyf5lQHdbuTyTCn+VUPyLJGtdggjUS2gbbeCrztGUaTc24gIgICGFqYAzLSrVN7ChJLO0E3G56QL0LGIZtGoy7y+GsBDKTLp2BWRwpH/2WbYyaC2Ey5jN6aVdGCXuUNvQ4sBfLTNRyyyS4KTuv5HfauK4QmuBH3oNA25kEmwn0YJJV6v8McDskyeFX5GtsvAS0CHgiyHunmtFYY93g3/EXXnEGzfR7Xi7d6BvpHAC4vcxkzMK1pDNA2H63X6uc5NK7BXPVB7Tg5F2dIEcQi0Yqrfxm52Itpt/ku2UbigYUraTY7dzFJAuAvK7DvWk4+0F2DynfneuuxqLGFmslbSXbHqSvyMyRbpoTNdayrzcbx/Mwr98fr6+vVpsS+ECfHTYJZy/Zk+LgWLob89yli5zn/nu9r8sZt7138H2f4Q8+whfsrUukaiYBQ5uXgOxeVraTKdzxlBYRzBexk4BWxizuETbGOuemxjraleDf9/zpOa4dIBeB5ug12+sflp+imgOpdiVXDotBW3wnYM8gU4PcJMKminoIDiJvaa/qPxNgmmT7jAHHL6F1XMT37xUz5FynvYZvsLRph5CSVF37ao+ht/h4jc2Wr+3+daiO4nq5X+jPZdlG2f8cr3k9+CQzQG6Xgdjmanc3n3MsdZzXNTkVRFjccxDwWS5cPLIMbPu+iJ/2n11X69sA+3nNU+l4v/4vuWfmlhfAN/I0zffBd9/F6E9j97nGjoC2XmMjS0UGmMzL8PQIDH4SGf9s5D/iZ1+A2wcCbtzgHWDh6PcjE/3+qbvBza4XCLJ38tT7R99g3m8AnbzKlXmI/lMXx/7+dx0AyLvGbasx30vnDoqskbAkE80k8wIOsawUAXYY5isp56Tw5LDy3gwIbKiy7GiyynvS124lJ5yJcgQMWDgV59woU+6BwzlndrLp0CLIQ0AwkrQtAadTTub7qfPYls3VCF+By4vRv3UkFgrod3bAjQHijfIhAZJj8LU5vyP7FgqiDvaeNN3T9S61KG6WeqdewlrxitkCth1wOzxHvqMBgdkAeJSScv7+1YBbKFkWwfL762MlGa+vCzBYCW2fWOaDGGYZgYcolIL85jDiDKL7fr32FOa62fBmu8b1L1qtbYOlKgPBvpRFsTZZYkhm1HMOmwUgS8l6I1tO8OAba0zyPvE4O/jotRfgbvVXzD8EaBamB9+rRPfaGoFruPYdwT2BKXtS50lRMk1C6OAv/VTwtTdE1lCfRwJUQIWC0rYMTBnV/Drfbc+U6/FdMg+rHS0dECzvbdDIiA2Cg6dmA3IDQLWH7TP5Ilm2JeoCYXiqHt5zHIDUYNsr9hLBN4FwApxncty+JBNPjhtmQ4gXyq20v2JN1Udl+HtdxNyNdbLuhzXY67P3pkC22Pf17ATckFByfqngHeAj4OnRN3MjaS62Qz4Y7xP7o2INHA60gLb1Xz9TrAPsgXoOnuydxGK6jA0EdIyR5EsfqMMT6+v06ro2gLiYq1OCpX0ZSqgC7P6OPdxyf6cd5RiLfOdBClfNyh4HMpZqnjs8d/iUtU+kesO61RhxnMdhXyebH7ZiRBLzs3vp5m6jrfCGHSZoDoU3lmfYtblW8m5+3z1X2YFpgzqyjzsAIeANdxCQ0hZMdnYbmv7niRgheOCSa8exV6BlEvwT+JFXauPZ9vmMbl9J/pvPzrWy+cd26Fbbjlwt7EaQCvJ8g+Ax+dHvtyvcDLDYj9F/xDONGPlGXJJsFm0nTLvWZL+Wx5B7MA4spN8WzgwBCT0r85KagADczrHIJACP4GTagS3c3sE2efcdMMO/5+ev+btxB9sX7wf7tHsga7vm8P8Rfew4b4hi7gG3BF7nGqPPux3jWCo5BrvvvMRyJ+X8cX9//je/ALePANyGk2Up6TnoHwtzC8SZxGgZXFD8NFZgji6oTxuu+W1b8QnlcDMejKC+dTWE5+S7N1Oyt8NYHzdBbPTNQE1gLBgqJReTgRj3DQmsHILANSbASMwENlA9AsdQaSwTn/VaTA4oMAlwTcHulryNYQUIi0SpGPwKRma5iQJpR9RmwHf7oDwWz57eOpBazRcclf86l+V6VUSfM3xTcn0XTvXbi4Hoqx/Bt2A2nGDMl0pW6piQKhDanT4ZTVzvHayNwTaXgaGO51IWZvzwHWWUeITxLta9R3nRFgAllibho/txXBlozrvHMEGMDFxzXYH3mrQvnqpjpx3QsZpDAVScNHQCCN4SVJ1c3Wc51Y9QNWhuVUYK9QgS2lep3VZyi0T88tIEqXpNaU+wL3Qm/0XWN0jVdpZ7Diw+gC3k/pfIXWNLrRmCp74eS/aoRojS9fV+WBN9C6idMiivvbYFVnuip4DYCRnVD9MGwnfhmrQlGbjr5GE8e5mmAhUIIkyFVJ+Aln8y2et3yuAvA1N9fSqnl8/KPGm354coNdUrQ2ngRsJUB9V7hz0pwK1iFr7r1QYoWd+ViniHPjGROF48H4G68nscL5QYsqR0rVPZh11N4VhBtjWSup63db1fH9++9d+7H6j34h56/f3hfdR+u0AGLPJycUGM9BqR4YRP8kLPHBWCnA0AoOdjLDPt81yDUKfhnr/gNEQC7Ku0/PcC3vFfZNNKGNa6+7bGGgAkYox2cShPf81S75hrhT/ThoxkRAGYYx0CbkUKcBBqPlvJ2iAZbFGSenEtJ+1USdke9f0n0Pbt27eeawB5AzR7khx9hj/4CF+g8Qh7UOs4FM8DjCVIkVB6xLXrvX8FuNCxFQ1Az2OROuvar+0PRk6hcZ5ryoBCgj5WHUs9nUwO4tq+uwHtCaJE7BEgc4G6WGP9fAnC9EvlOhjWOdQsCC5DZZTAOtd+/7Zyhtw/MdY9ltw4HdNPYgj7P0ziGFv5OQLH9iMZgTU2FaILkiNJ0sAf8rnbVIsF8OUceB5aqkSQf9xHMvJXsgULS3Opg8LyFNued8XEceLrVO/GMQDIvXq9wZYQJN8rg0bOd1V32Ydg/fFxuJZOJbQc+wf8pBSXXPfOaS5+PpVXvQGx/JzXej1uMYTiqF5DI38NdzurE+BnghxTLJTrlrEeT7XVexvg7VYmQaKE8r2fCPtvR3QjjhuA3DPsoXfbAeQcu5hDFbaD8c2ZfNmByDub8AW45cj8Db/+EKd6fC+rbNLAXhwtkoEB/vB6Yl5hVC6O9kp5TDNLq4C/y4gFrHb5cATw452Qhsvx3zEOWUqxO54EqBwlTKBgKrkcTDRg0oHJBKeYH2CfhzPK0qYdSb8aPidlPMwiJO9U1O1gEctpEAz/SkclBxdOP5LmBug0yeNobr6fWeZJVyW4YxbusACZXcuhh2MQGEcmD85jM7gJjCUCo5gjggUFBQAJyb72kqXK0et4ADcEBBjMywnne6WjwvyloxiBZ6wRMshRJjFYp/i9/L4Bt9MzBLBxUbk5KemSJPy37Scm+gm8JcO4g+9bQYMibW3hkbtvYCgBswuIT/DMNmEAbsM+mKpMq0OQh6AzlQvfIrg/loj9pC/4jASrVhVB9vibAZLVaE5uxzzJzGZAjSTo5eXx8vryeH15fbyUimQlHa8CDdIOeipNVJxBaOyrem4DbgbdENzDHvV0buqvPY7PMp/erhBEYf9tYyTrFAqwMVcI1nub9PtkMrVK1JRL4pGnxwAAIABJREFUlH3vZGzZe9rA3u1p2hmMJtgL8CeAGitBFuC2xrrnZQc7Lj4IdqgTQfat6r9pKdus9VjSN9k9cqwymgb4eVj3XkPTIXtvAbRczwUw22PInKcBp7WmCtChn8R8NQ77y2Nl63xmlRRmQhqqhKx1HH5H/2ighNYj/Zruwpjjsq84d/y7AaZff/32WCBMAzGRQANULlCo9tJSY3X5o0AGSsVq2TpGMQgAX7QeOEmXDffcAbeed+weAtpYk5y7ukeuvQEY9rojENIxIJ5/rXfeH4ol7pFf1zgU8AZQymip1nGtPSZTw8f1I7eftR9aYG0DebADBIuhwpXKDb69lmtt0U3lkjGqAHPHVdPdEmjjfiKwuub5++P7d8z7GrO1BqTinOVauXU+wx98hC+gT3eS3clvrwXb/6F+xHog2dHGj0kx7FDjoLXm9CcAt7U3RmxRl7B6lODpJYYM1ZcIVABEVPiEJe7lkXEOY2HsXS+TVLf9Xn6wQV2bVCvlSGKfgoQAsgJ8G4o0Ba6M+5mLMaan2sc+TfukX0glzvgnNoGf9+r3vT9qjzGGTbU1CXUCINFaKEk6KrIYU3seYXi3tI/jP0crAtsESPTtQTEABML+5V5nHjPUxyRCYtlhfYg8hP+herdzAHpOK1nLl9EWRZzcY4u5iTLkGQckBOk4Vn5OwHTftw6ESfJNeeT6WYDL8n+Ok1jyXusi1nXHWfE5EZs3trIehHlMrMHYBPn8JkhdIr6GpkmxzuW190YbBryzgF0TO8YZONeelwveltfnJKZPOW1P5hiDYNgcbFuN/v/hM1vhbAImqmQClN9v+xm+4PSqH/29L4Xbn1a4TZCoDFAxs2B4QlqtZM4eypwGFrtYWjqFg8Z4hux2Zm11rEi4cWWHb5NdyL+vZTi9hdogjQBPG8q9Ooa/EAiQyqcE7oIRkmQeiZMMZTJAfBIG1U5aK2we5RSRmEgFMQG3DjapcEugjEAKgkmCSgBgOqDdgD71KvFR0m2AaRBb+cgEogPp65QYxMrjk7fPYZDN7CX7R4M8mY3Nj9MSDxXFcHoC14KB2kGdSLR72Xqe21Di39nXhQopPdBkhYbTULCH96faJ8DZTj6hciPgcFK5MYAT28h1xeTEz1GJq66BXaekK8BlBF5kS68BONbWcFSTaT4b9rlfNplOr9k47ZENxz1/XpvaMfUaEVTKLWJ+5Ww51swMEGASEIikmcDb9Zjvn3NXn+VUPyLJctmilQwFEvC/15fwA510SeSoTJURqpNVrSHYWu0nBpJoRKs9tpQpEZhdipU6rjWWq8SZASioWREOhGPtCwpYv9g8BFPJ+hOoYECVAAV8E0mP7iHVKp7au0Nh6YTIyohYfwIUIlknwIHeX9P/ThvbPgy+Cl93EBiJnkBKGdl+Xg5lghWKLdkziIGy9/gJcJOCdzDrVH79+lj7SvMMm1d+oxLZLFUG8NRuuf2zjMAEjruMMH270dhuUg5LQbtcKhAAblAvkXTia0sxF6DeTBbgEwqgJ9gGECaAl9oWPxqs7r3U+ybLIBegqpcLFUCDYeH/qLSKnLRf7ZfHUqPdAm7NIi3couE3zjMSr1Ye9n5QySSypl3VVs8t0H3AyQXylsqvALc1JgDdBPB2AlnAdKpoE+XiBGxgSCkIub7rfRkLNNi9A27c8bW24bvX89Xl6VMjYdWYUOBWv5f92vr+9W7rv+/fH9/5tdRuLC39twBuBg96b3qc2WKg/74qHtMfU3VFMGfNQX5dPr7AvNfH7y8EGJq86HkkKRGkR8RfvfbD2kIRxBh19fa6/uG+MjGx1slaswkEidBGfPv7slOMq+lmePENEJdPZo4Ra1rqulGOLAMFYht5WAFdy+XFvhG4CSU5SKm29yQTtnhHez8Uhsh9BBiESpdbMYm7WgPL70uVzNhyj/0i9kXs+kNx2lSPJil7maqMd/P34QwcU2P+qewGYJ8gSI1NKqkKOLTKmGTCsv1d2owngxqrSSwqmZtYaZCdC4Bl7lZsW1gBi2R3BNO9KJbFJwWQo8Xq63EOGGPUdTPJgv0fCjeCbKHMg7sA4OY8xuDz3ou0na72AfLNHPcG7wJEQ1qhdSOwzj69qx+gGqafyzm99A6GeIVBQNnpLZewpxcgZuG6nxHi5y31oP/knjsRjREfDkKTpNtaGyaZkrDPeZG5SOCdYPkHtxc4GL4P/9YX4PYnATexzHQyrwgYK2gkM4ueGbpXb0xsTzNbWEgJUMjoSXJMXnlbC2HIuuoiVAW2cZP15WPAODfb1SWx9aNQu6GWSYCbSix//QXBHYzqSbkUAb430wYOKfmyOqGd1e+V5IgRCgDSYE4YsHKKSBDL+Blwq2RjzQtKOTspcIkKrLpk51ViIYDmrqQUDjGVHQAlDNYQlEUgJqY5gy86fM+rAL0B/NBS8r4hpReDBDaIgQYZcCQTkLPMBaQ1EMGAYhArCbKc5MePCazxfXvIEoi0wqEM669taL8NhpQn+yJASfBsBF9kkGbJxgDc+FyXACQTeSvE6JecjBF8nWu0cAuCCLvSIdc9nl3PNJyonZP21w5gamYS8DvYfvYMYrhdzBhPMOO7ci4C+AToktufQX+/Y94rWDYp2r49vn//Xg6TfyvJC7C1r3J29CdP9k8E3KxmJkiwgILfWuGW5aWlSuq3noAHwehgzDluyT7X76XCjQrMBNwUnnh4m/LVEm8Tn+C0E975XCwvfQhk6m0ddlC2MQNIKAcIQtde38BsgCgqjxKbS9vmNbsrK9TQPXpCtemimqRVFq2KYr+q5dNyxbl0jsBJJ7WpcEugsk/KY+AsYTF8OMydme0MT5OwqNcKBIjiuLBvM+lhyVNH5Z24Ia4QgeNkTfa3CDGGGAFmItEgQLaSugZUOlvqJwPgxAv8gqAYLRaOBx2ISOjfd0nVpnALwK3tRqz5lvqszGgCblAINUjUqiFsIigAgCcX0DhLgx/178CaFRdNwE1AK05EbBsfexXvt74/yiFpDwm4IfFR/znt//XsO+DWfvDb92+PbwAhNfet3ZuAWxFzUDRF8VmqSnuvOKHhmnZo6L1R+2PBEtp7AJPpM/k3yEIljdkfcfdTajOAZGr5hwPg5nLi7IN19Qif4Q8+gnyhooXz06R7A8a74rnXcCoeA7WMGHKtCYIerQrVgmwlZSk/AbRFfDEU90E8K+4+xPa2bZP5VfhPkGCUqzJhNimtNUtC+WWRKjwcJ0m+jQVSqSIihgFuB0Ahm2/F7fqNZZOsQM5S+61PIQAzQAG2FyPcAQ1yeaa23QbbAJKHf5Mf2pWkVVrLPMQKKN72OP5o89ChQBBBJJOR54xdo71rskCGfQdytuveAWQNuLSdoGq3AN8QlSwSRD6Q4HsBsqlkZokzT52lP5tCBHig9iPDZSOGwDsqDtdnQgUM8r2V4PZHD+YFWH4iphRnwQ+CPFA0pbw8lZ6TgG78GO8W5eQu8xTqKyBTanHEZHuZbu0/AICtFPxWa53+iqSvewfzfU2ywSOr6kFhAUMt+ozMMZPAsVY+ShA4pgC1V3C15TAEydffI6ZJhfv35R+a0JMaV2Wz0x98hi+4eqCP/84X4PanATczGG2IWFL08nj5DQwnmMpmPOhsnND0prLKgZuXfX3CpmAHBgAiq4Bgvnq7EHBLimBtCoNDcG0d5BJlB0BlBnMyYTL8oWijZJggSjMZUJwlQzw9w2gKXbF2MCjs/9CBK3vi7Ys/QbZwSsOpRhNjSbyhDGjxcb9+KQJoEJlQGmjofGQD3AZLQRbKfWlSzr9S1mKpmQii5Gm9n3up9CNwxBUUhCqMTk0CZ4AbnSgHMMLsSR6rg5bmOUZ0keSq2RmBrVoYeK55RDv8AZytwSEBbhenDuMLZkMKDjx9rgGzQjPgYAlGOTKUbfTXTh5GkBKvS3CVIHarHLxHag8eg1esjl4s3eMGwSeTMPVcKg/XszEAN6h4+r2gdlKimmojJ4jZN/Bo+g9JtxQsQM7MQBs8dClYJNqp5KibCR1CQh4ycABtK2km4FbBFXr0TIbqXwq4wW+MIHQBbVK4AexRPyomWQhWUuVGEBdry3vf5WJVlQkKuMAABUVvA25rf2BZeo+H0qHVLAHKbXvmqcKtN9ulGTaBifYLLslohQb7+5gxNyzkm0+wDWDCulb0gyLI1OCd++W1D6HKhGVGKnLQNXr/sseU/Ranx7jVYZxrj7UVJFh16ctJ28zeY0gYGvO2Eo7vquBUZRew2FS4rUQnFG5M8h2cu5l/j6QTF/mJ0dOO8778dtpCRuT3Cje+cysU1xgYlDQ42fvfYNC3Shy+s8yQa54DLcANYAVKSstPAnzT2NFmDSIEa7HWyUpQQhNCNoEKh7CRjFnWc5f9CoVb940z2cKSoLEOH+ugB6xnKJnav3sN9pT3euE8d1La5EUx/lSBqLx2yXV8IItL9BIozf0HOy31TcctvUsfSpoZdzQgAkKQU94BaJ8qX3Ihx1Gt3jDIqx0VZUJrXOpd8E67n/hO33kokUo/9xlJ1kcBbgNsE+DWiuffllIzwNdexwFASdpjQKfH79fql9jlxrBNWPMEoA00kSSkPTaRQnUynQD3j+wDQNf1DobdSUja13SpMm3lItvCbgKsJsFduc5vrcRNqK0tEoBjgOxeUwTPoURDnsEem0mKUFCwrp2AWwFbFdclGEngwjEqyXS1EOhBERdNkIn7ddgwrG/NEZ9TpEiDqkul61wmenoPlepUC3GsOK+OZaeasG3IFltdALc1BhHxS02OsHdrgdPqY5eCl9ig/texbJbJM5dpG+enZixAgKhI2bIDzo16TF1+nIe4cP93aJ4glcmqMRfir3bAjcKNiK1J/iIFz0qormbh+usYnzaTsRbJY4KTSf7RJ4xqJh38g70pwcNZ4ZaAG1WDrbaOOVHu3fFDq6pJLm5tJmRM1/25ViZ2QL/cuRhJ3I24Qp7sy9H+RxlrqUojFiqfYwJI7WdKyW3Fc9oQn2o9s9Sahy+F28v3YxL4N/zmhzjV43v5FDqVkpLZWonXby8qLc0SF8NYW7Kv/i1wrhvaW8FgIM7CCmgZGrmagFsq3Rhgwgi30woTD2fuIH4i5b3wmXiHIVDCsvUOwZgJYFBAB4cawByDuiHFB5PS8UiUNJJx6wdC2R/HDIExUo2q61fAGGwKHWyJNmBs143kPJ1ISt233j3Wwd5TQgx4JoRIeiTHHsG4FW8KhhydwMiwpw+VMMH0vANwowk04GZwUcAq50kJU4x1/Expc6otYRulxGR5KcepHAZYymBICdBY8IEm0QTRkBTVzI+m5gRnO2mXCnJLAtreX8EeBlrYKppNgdwVd6154bqw8a+0MlUEXHsAFbrXkQMoA25xOhkPykiwbWxkp+9V9kZGT4IbqlcauHNpntWcSsrGaYfrPVASoqiGx8O7FM7KGO65UD6sgAxMG5Oo79//U4F3J4xIzscJkv9/AtygbkP/qU6sAKqnwi0De6pPRz+oDPZQrgX1cZtwggoOT8tsMOBmkE12V4CbE2Wr3AzQhOkJWZCJzQb8o9wgoKYdHHsGuFGBVnb5RwfsG5+N++9AnkuaWvXhBIqgxGsBAmy87/5fR4WbxpEsawJu2MeDjOqx8KEBekz7ZZZ6yvdFmSnGTjkQADee3tilrlRRMUGhc7fiaS8pVfN72LuyGxls535foMuwN3zPG8CtbAbsGgPosdZALAhwSwUlfTFBty6LIchUfb0EuBFYRAkp1UH0l1C4VVJSNnpj1aE+y7LgX7KPWQLc9C3ZTy2Vh4Mw9MFGUlWA+doBt8vpqqFwLYBlI3cESlWiG4q/er8Gu7pPF8Bk7BPGQq1GdJxCf6EebmusywcgmaphC1CQpBAJQcZn5XOpSp0lcZVQqn2DnPzog1hznCWlBa5a7eJDFCY5u4fYn5FkfUhukCW/JAIrDyDg1sBLgm4JUnQJZPv99c6leITysRQtILN6PKA24qEEmFPFcozHAJZMmRBB/iQaDQY0+AoYPcBsJs7auyveKdKtff5Q6kCJuWKzlf8IcCuwgeAHD+zo93EVSo5Dql5cZl+EfvS0q5A9FG4E3DoOI+g2yzL7rl57VajI0lrGWQfVXZIitV+/r3UeYCjngmXw0YdSaivJ3IVtWhktlRAIdABD6BMQ/o6ApHMejRxBEwBa8ukkbKRwb1/eRANJ5J7Pfifa/TZGQzDA92OPyleojrmKARKRRGA5eV2TZj4EEALceOou6b/eFP0H8XwLsO1PpJVAXK2YO0u3fyyhQPyecLwoceV+UT6oxOZIKDoPpkq7xesNHmf1TVe3OdeKmIXxgOwyxCXZZoiEIOelYmzE1CDvRS7GO5OAo6gkh5JqNMZzBFrnuLrlBq/hkCKqxtQyyxFcA/yM3Zo4qDVF0HUon+EreKI1FHz/DV+w3/Ov+PeXwu0DFG6jb9vL6+O3Att+k8LN5S2proIhgzVJ1YxOTBtoNgNlOikaQiTGsQmHwi0BN9yrEwaH5LhiIOY0EHRYsHnYRFItRIkZAywq3LxYg/WW/ZyHLdRnQ7LcvVuiHCgY+cDQJ+otlYUTT6qJ+gQXOnaWZqwhwNWSKQrAjfAm09+938PPAG5yWDLGGYC1B6CCxSo3qzrIfEs9JIMW60CJAg1yBDBCUqBEwJjbEcCpMtBSuZOIP5/wxGSSfpAJmBJ+L68yvtEbqR05gm+wKnz3dlQti559nTI4ctLQPXJQdkwnBU/TyRHBSXpszjcSUoGuPcPdqyjY+7iGkrxgnAwqXIEmg7wHkCOau6rcbyRjDL4JkAXjwy/LsVMh6dMZO0EDSDJKoFwyl/xRj0iAAr0SXa7FBDeVQBVs/+fx/T/fH/8B4NZMVQNydNyMlMLUPPVhn5FgaZ8FgyrwaVdyXMpvwqrBplxKSkvh3A3f1TC7QIMoKa3xpfQm1LFJQCjORPCieSnEJxRlsB30I2Rp176jii3A6HzXVjw1oDekr9uEUQTdt0CwS1XXzjzSDkf5T60JDh2CxD7BzoEpn0UjnECCbJ17prC8gnu8A12XVEhZgIb72hPpb1E3KOUECQzZxjZwvQzIDDOQDJ8o80L16mzLMINtM/XIAtymYQBu7HmjDMWN2KlwC7VskXHwY5cDezT2HSt4rMMX1Omj69lgIzVh0XwfcUP2cNMagy9oHMz3aMKACRJJOjfSF4HhBWJgAj3cRnyVza85J6E+c+wUBxxg7/Q8cl8AdEiVx6mkVIcVPFG4CQgJMGvZEvVwW8QQs+d+BikZC0yJ0ivaAMZD7OHGflBUh2yWVCf3suwNQEjbY9rkdgy0WbUWlnJF/a4I4MXFkUA2cdm+dxwGJPI2+ntFn89UuZFkS8CtSMobB/EZ/uBjADf431Ddr5LSygM2xfNJ8ci4z2qTbtXAwyVIZpEgZ2xRNjQAt1SzwsyZLdnV9IDWbNs8r0rSCUxH3K8ywV+/lf/XwScUArBSJQE3AUl5kEE/uxVBVH4j9hmq41DXZ9l/xqgAIpvE6ZjGti7sT9mjteZ73dXag3NgjEdwooESqONCxd29yaBI3fq48cCernRacUAoc7mHAPAplqdNVp4TMaN87iy/N+CjQAHAkI29+0MTUHSJba25QWSj52IB5QbduDUTRNJhIEEopI+k8MDECg/I2QA3laXyYBHGMhnTBJEYsU2rsXA9KjQV50TVGRHHAtx8Ku2agvb7VLX1fUSq50ElSXJGLNJVTOy1yqoy5PjsswibwPxThyCgCsnVJstfsJores4KcKdieAJuLF9nr9NxkJLMOPcEvsG4b/2znp/AOYncvofV1h0nWpuDiqLKvVaLJvaS3sUg7XtEHlwAN6gfh+J5a+vB5f2lcPtSuBXbJMUSDGuwWqVw0wlbPkQhk4pOeEI5Bla25byQDSNIHOUEDGzptN4FuDn4pfQXpISS7Gsz5tA9wEGpNwgaYQq5DrZnMOws94ukUAEi3l/lhKsHHiX4KhHa9Q+TJWifFO8G4KeZYJRDyKmRXbsB3NSjqMtkbLP6nq4+BQwnA4yf6+QiMx/JEDlBjz5DwXqJvaZSLJp551HxTH7F7rWrmGo/fq9TnraYSA6cjEfjXbF6VLhNdZIDBI7K9eckovSJMT5ZjhngTDBoKgtDKRbS2mjOC2AQgEYFNFgnAhCU9F/XiVm9a4/DdjBm8JczosKMc5gSbzrsAqBHOWAnnclsDaBjBF4BtjIxxbpb1y0gPtfhANywhghi8OQoRYlbz6FUvMHpGnBDMoXklCwYFbN9+hnLlToh6P9a4bZYTJa+zNM2/6UKtx3Er2b2PqVUyjaVFeShCZIrmoIg0wygiRgO93lvW1KzCbgBDGK5hDIt7MBLw+YNWCfgphuyjCRMX8b0ug/1rlc7KL+Fhvu/fsuSUqyzHXDLEpJ4ll05d1GYSk3JkhIA8rALbFR+AdyCsDAgwfCXiSADf1FSDZYEMCr7gPlhSWn2xiIIpbnk+wEAEkCd7QMy4IWP5wmlUj0R2NrWhU9aJQrmvztwDp8eY93+hT3cetKX0mnZNmWesc44Wip/ge0Q6Ca/DNUuCAwfnEAgiInYegC0CghFW/rMJmK4F6xCtPosVJFUA+i5kD1TzdKnBFgxQVKKsVQoDzpO87XXJZlwNWBkFUif3IfTZHlaZR72UGvItjTVYFnayiSXvft4XQErRAb0bD7xjcRWq0oCJMYJeH2i34yN9hMlmWU1yEbArffZXEe8ftxfveR4cEIAi/+6ktIz4NblpA26TYUbAFiCpxAIJeCmJJXluYpFAExB/dhhHYF+rgySA1bbN/hkHyK/L6I3gXgA87VmYd9JlEKpUifPLsBtV0Jla5jVUufH6uNGZZ2J/Fa+EfyO/mZlj7a+TlDZ8pADl4H2O61xU1k02nU0kNIgd5XT6RCAtVYXADEVbuMUS9iBO8CtVIjoYbu30bgCblmJATUh/WkCzUFSYPQNcBQRQ8UZVW19IAHSRJfzBXFRBBRK/RrUJZENHyDALRRuEeNVj2UCqRJEhH2OU3gJuDGvtJJ5lpS2i4lqliQmSXA69GD47zSsYUXlzPX+XF/qX4y1LMC0Y/3RogWthDRc5LVq/XXerT835N+ln+xQuEXbDMQ61dqjS296XJHjEeCmyKD3M14954NK1+iJq5YmrKY4nPjqvAhvJKIVgo5FoFcLhqhEinjUhCFhglClFuDG/d3BxIzZAihMgQ5yhrJzzHGJJ+TYb3slr03BA7/XU+d4dF9Gf4d/fync/qzCjYE9jc8qhViO9rcoKU2JaQS7srcRiGYPtCwpI3DUDpBsUKjHKCUOWbgAFsXXOyDTbE+CMBfATaUYDji90Gc/K5UyjJWdCh+yFXmiGFh2MKnd+wDqrxpToP7jmrty6Qy4MQhugzOVRrCraIIf14uTdKjs6AQF0msG+7fKjjhRZvTdQBB+kBurnwdKNZ3KTul4Kws4EJTtOoEi4NZCBHqQYB0YP3XGElL+qcyw0i6u88SY8ZHqnnIifY9pfH2SmfqSqBQpyrNVdonnDCNezw0lXAWxL6GU6fiqniFLldIgD8CtL19/9JwIQEsxMhRHCJbgiJp9DkaoEhsAdnBA15LSTe2GtXQJVvg8EczCjUSpXyjcYi47KeM7xanBKC1iINH4ALsupMKNYCv/Jssb6pSVBKh/W5YLzRIxPvO/U+GGPZOndxVIwOQq1VuZUGzkgRkXBZIZ6XWs5xICLNboi9WfNiAQRgKBG8vqm/1HwkzAlf0+uW8D8ENMCIDD5ZOATxgKac/n/lcD+1BpE/Q3GJ3NpGcy0naOyYUVn2ViGLililVKj61sbi95oC9MEEJkjdKLFnnCOKyETX9CEWW7gZ8K+Ma7yO/QRl/BzH7HBH6guuDzEQRCstSMtpV8AsZjnYxkIdwFXXmrG2RRaCx6TfE6WFUicepd8nc4JqFmC0xYoB7IL9wk+l8uIIYkGctXeiULYKtEBaAQQaxxSmloemiXQ02t+Al9iOjHm2yq2lqUTloBI9Uh3acIO6x6JDs7wNemPICXSFDZODvL+0YZF8ovExwjIVZJP8v0MAZjzrkL6avyRLvcJ/JlTEa3mIgHKNiawLAwNsDpjwHyMjHsNROndo8+p+zZh4OS0DQ7Ty28Enn2ycM374dWbMnV3XW8ea9ffYzCzQAC1+7yAzw0oQE3lEqjf+VQPGJvrd1AoLQJrPanVAQKmGd5YK1fkwOOc1NJtsXfO9guGzftL4nfDn1ZaQFlVxHrS+F2KClNMEWAWzxDxW/s7WYVtk86ZruZKCkl4LQB3tzHVCn5/du8yX6nOi2AlSLQA1AC/okUi/Gx12KDWz0WUrjFAWmyAaVqa5V75TKIV1vllK6EBhcOXEpAKooQzJ5smwhQu+HA32FHu6cpy2UH6dvROYB/igVcSuoexT0crBIain60dFnfY5BAf7H3cOvrwb9K5Y5DBSFKIXHjeZNx06DxHTNe7yltorznAOAiief6LtYw4xz17u7f5R9wMLOa5xngphPZpRxpol1ESxyYiF6gimsAvfGZGY/LrlZ8E20YsnVNbR34BlT6lKI67TPHZffdCbgNhRvVpe4XaIAUYyQFe/q6O8ANCjfaMq4BKLrXgQnsW9ql4rQzEW+Ff/urfcEzP/FRP/sC3D4EcMPJQzCwkpFXD7dsLAh11R7YboDbQHEj2Up2txn7dwBuqY7ZFFBGg7Gc2IRx1Jynk6BhBvjE59YpI1uPqNzwmzx9ADGhPjPg1v25rBJC/JfADwwpN6LAnvRjYk32sjkqCwn+cWfHoQm0MTXYLO1SvV7fPYMAJmNhOGqMmXgh+Wvn5fcTswwgTKxi3wDKOiqFZvInZwM1QrM/RPnb0YhR0Vk1DoA8vjxGncmik3hehc+Sxsf5uUHLNJcCrfQeZtN09PhFHeCeZ3SHDjbbsbaCaMn2Z18+QKPRCyltufYeAAAgAElEQVQTWDhelg1vwU/do71fO23Qh4C4pRBUsqWTGLeSUsy3+0kgaSHIFX2IesoZWBFY6ES0g5Z5bL01OEhMmZSqh4X7o/A5vUYp147Ap1aHAQL1gyLgAJBGh0WgcbL6c5Dp1aEJTp57Hf5bFW45ZlHWrBMys3ek7TRCw9hC2C1Ye6ekkeuS5gHD2vs8zQERMvDSImbCnp8At7Sbnq8Eh2YA1OZlA2xS+RY2sddgr7dky914PU6VO0Q1yVj2+3JvJJMK38DDSNibau9pkrE1/Sp8yA4KJ+mgx0pgLgA7j07PMw8ukd0nA5zgE/xCvw+JKPuTfd9UEM73YS8v2ik+IN7JzaC9PgyP7dbbirZBANJ3g41vG9h//L6wjAIMQj3H722xs2yREjASR1ZB6l0zeQCw7YTVZe9+ffTkCSJESTIVPlDV9Os5RZXtx1xgRY3y2PT3F98voib8KPvH1tz5cCqu4VIvFzjVdrkJG4Lru0oaZVIiQKNnTgJP6WcvABVGStURBEsNmvK9Sew6WUej+/W7cQCQV0SAltobeK/s8Xt4138N4JYqoDyllCfsqtqlCRiNNQkyKZnYSwtKLxxUkE3ee4/0mrIChfaH5aFx8jtVnQPx8SOQnOZeYlxyAdyocFOfuV6/ikNjDNahCa1wS8CNp9C3wm0ctEL7EuRg70vbelb+cP96C3ee0jkRSQxbLMdAXuHdQqSdAlW5so4EhaQ+bMvX9gTllzphkUIGkz2paGQVlEHFNqKtcgrLrHj0AwA3tWsAsH5pK0H1MnI5qYuikoGN9GHbVIqOQ1y6tBTxJoKTAbip9JbxcbdsocKtm/3n4Wf9rD0j1z8NLgcpxJhJizYAN9lj500sKeWI2+74noz7RzxwBNx2sh2ekT1cM7/7/RWkyfQ3tJ30rQn+995A6yUeMhenlDZO7L6ufSBjYA2R9/a+GKFi+3ECuRW7h3KffiPGVSebw2+qz7ta+WjzHhRu2adtjRvsm/o+s8VU+78TYbjHgf25AAY/gHw5LLkP/9YX4PZnATcFwSjvykMTVq8V9gBJ1U6oCRRsh5wyg9IEAbJh8ADcuCwE7mybS9aL7BGVA9jUsBUyhMWKsFnwlZUZYFmwXwogR5C9MWx7MhabupoEM2HNhvhkfmQ1nOz1q8ERRtJndQYBMjBeYpECcCP7K2UYAgFYfiuB8GIHgIQOtPvoQP2UkmyBisGGRtkh7FhscEFHFzWLZlfJGiXiBDicxGF0OlE1rqMyBNX8K8CI4FuBC8d4XpfLRg89838ZdSUYTAaKtYkeAQFEWWEZ6oV67gCJeBrwKj9+bWe2GGNPSx5F7YBCe429HzJ15LqMACzVeixPJgg3SnWoREvADoybTw2NkhwwcMJXMZAdWAbophMenYz6kQm4zaPAXXZEdWQ6pWSuHKD2K1PJwP3O0i32hCPYTsYtevHx+Pcch1qKDJbf57c+y6l+hKqhrxG2jYDAIFjS9qWy7RT+TDXpHLEALVOdNEAj7xGYRDHbbdfxLOxlSbCGXAIX1ggubVsvJMA+pQKTANRdwCn8AgPzi1JmbxuAcPQmkGKSN0BH+Ymcl+hpyHX+FATG+g8/oXcH4Cdla6jTIInDCcRUD7UDoYKVPUFhGA3gc8K093NwA9TSSXHZhJl20oCHSI6hSr5Y6xkkZPKSSeAg7HIOEcEr0ZIw5M3NnvEDx2IAXhtLT8UCYx6Y6E7OpERkku1Edk+ysaKQqzgL6cSXgDAeX3nwBkYFaKpxFho5AVcBISQbOTIC12cJpsC2VN2wkfjW1/Q0yNN++toGLDx/Vm8iyQ1F537t+R6xnresWAls7v07UDEOPPk3AG4NtEfvKPQgLpXTANqoWMTgEQjLBJiHTqD/nvqkkXAIsr3nyoBRnQC62XgfcrHF8mOiuQ5gb8JWluXIlhJUxfCUUhI/AAEZw73y0DjuZ4AtVIIKbGKIrvg0+i+KtCPoRjvGvZ8vQaAKvnScupy/D3WX4i2Clj2WPaRJnETLVYB/3ecs+uLSZgKMWnGYegyrfcKkLLzfr7vZtq3fdwcYFgFa92f7VfU343pABQTiYvVehC1ibYNtJMFxvlMcBiDwym1SRpk/QVwE4CTZRln7fsDR2iuhkOPeiaj/Arp1xAUJgWxoEH9CXxm7tiqbn6gxjFOgFTuEr2/AbZuPiImU58VhP/WevUlw4BoPusnDE9wjse3dVUDBOIGrsAE394mz6rB/t+1yj+MVcMM64NxRdjGYswa3xqEJ63OjlY4BfcUxI5ZM/5gkKL+Ok43XnEmM0iXRs+UB1/k+AbNUlGv2C3B7M9T673zgIxKs85PnKaXs2dEy4pYT98ZLcMwB5laup8CEbEn2HcCilzJmU7fBDNU+BrNMR7xbj2SLFKAJnQqGLNhzlYeEostsjzcWDa05m03OrOeMjUk7VdY0jp6+9B66XzuNx6RhddCc9oWONOJeKcgmu59BBx1YGPbxKMmgZNJjtt3JWCbglORmwGtTq2eEIScYM0fBibhc+ZagpmGfMCXmOhuNbokOXD0ppVapcKDohHbdwx3otqkB3TeJ8Q2ch/r9OThk8NFxEEspeehEsjoEUaeTanDP6pg2+vt8RkCWSWQEUsat43QnlLgpcOlFJsY02V2WAu32yHM9g8ruERSg+Jj8LLWiPdh7oZAt2vZoJpMILvsv9hlzUrWu7BJVl3v4kBeeXOqTxBRI/usBN5cv1C6WCidP8jsBOAdbluqnd7pJKc0wnwSUe9/mvnKJBZUReRK1b8cLbYGTbFCCeufySIns9lLJfKcT6PbsnTcwhIGyLD7bMQ41cyZRcXHiLOJOrqz4tWQvCKpssi9bq8EeqnNdZ4B3GzCqRzuNJ6+L/U2FNPpvsaRKUKXUTaEaCyUFTPZVnaiEou9HACoVYExEZQNPEoQcZiVf8GnmvUSetA0+sP4Yr4w7aPvHMkriYl8/UKJQ4ab3Om29AbglK3Ul6Yby8LJnJ7l4tPMiyUxGGCDNJKyvJYWZVMjwL/EeA7DKRFQk0gQbZrk01R1PJlSACfGIE+gWpIDiBNwX/lYnIoIoSIDwtP0/g4D5kNwgACX1IhYRvylPRMAbcMt377hogSkBOkUfPhv2IFlJ/mwqy6Es20HfLZaof8YSyJir0Wgk51JksodYVISsS1DVWT1Nl+BgEoKuyqlj4Ddsw8C3ezwjTgtymY/O/VEqPz7/ZsvaoHn9S2Wtah8SBRvhE7EwRaVWPaH8bfRHlEPxScBpryOfmgTOFd/RDhcnkPY8gAyVz8PXiwOBv8dBTSYsaJ+8dpgPqtVKVOdc1YSTQJynb6YC2vuevSoN7Jn4S4C6QVi8ecTfmmuRK871Eriq0U8eM/yN44Qt7g8SHxyHFHb8NxyiQM9eTgDM0q5hnVGo0mWlDcL3OMWhJIiLe/EHmW53Lz+cAJXadAQepbJStSoiAGZCPQUjTt9MyKvcdxBBTMyJKWQc63XEaqA2HY4bKZBIoN55gcHd7C/qNfIFuP2fx+Pxvx+Px/96PB7/8/fff/8fLy9fhyZUMpobCwcoLJktm2bfBl1SU5GNAYsEtujISlZ/tjYsWU4q34n4dfIoWyizKQ+05QXWdWNNqjfqdilDl6w6krPYaEOKm+x+OPyxsZAQSDFCFl+Km5vECRFCP5qDvQSE7k1Zj4kCumjSuLOteve7eDSD7mOwGy5jL+WQU/dnBq2ToNAI7pfBiwBXeYuDk5EYYH56pGjVG+jrHg8Au4LJ6nmfAJuVAONKXn5XOznG2QY5S6dyfHjaTYBtsfbE6MSx6y2j9qmAYgMpw97VdAq+9tUBsJTqgthUAb9y4WyyaYLkudcm6HZJvvckPNRtVkv6VCUNbYJl0V+onSrHj88RDnCA5bkGZFDQ0y0TgQQjQrmkMWQ51F4SZeB5rsPNFl1MUwTXBA/+Atn4RyRZtomnQCQCEtnA5+/+rp9e1szBtgt8o1EgKIhyF6gQUpFxMW30EdkPKwE0La+rhcWGD1Z52mc98a5Ge8cAXJQwAe63X/SbKAF767rcN1FyxQDVvxoA5GlMxrY343tZI/m5AJum2SR77WqjTJjK1q2eOSybxfMLJOPJeyfwTWZ7V8xSuQzzlll9fP3uMY2YQaBaAm43c+L5nUqc+XEDkxqXjFG4rlIpHDGVSnhh9nq9bu+dE/Jszw0g2PZ+ArZM5HPMrRSHxYPYZ4JWAtxSyXd4Hs09XqbzwQnoXezwpmgj7JZrvr+e/mCugZt52mOiAfwx3vV4XPY1HuIfBbhF7MTkej+F2T1dXTo3ZTy2M+xn1IDx1lNJ7jv7L/dczThgAsBW23K9JzMz8DYmGfhgAwyVHI8Kjv0UdRL2LHXDKfJU/wlA7gM71nHbSRpNYIQ/g/8II5DqzFkrl4RREAdbzuJwufeIyISR50Sp7q6ivZDHQXyXH4my2fC3CQqaQD8w1Nx3splToCAAMUo+uVMVqyKmZxuiCbrJgQNL3cH/OgYdPYo98ARwDbJknJOAm8sVJcJImxBgZhJ/ur5cOZVq1r01pjaJ6TbvjB03k0VbIttIi2via9QecA14WUhwUCtxCBpSYJGAK/KpvWcubLfzKDqa8xqozwnUS8Vyboatf2SKJhInwP7td8CeQllmg6Kh8iYhEnam50bfAP5Am+P1pLmAzS+7oRg+bH+2Xwq1XxJk6fc/wxfMOOOv+ddXSemfLilNZQ56c61G/zw5UT036NyCbQl0SiynGGkaFi5yOAAY47EBavnT5PTXd3/S0HsRH4zqCGJt8GZwtxmgI+PrTVlGfwc8+L5itSmJPyQuKH9ykOIwcRjcKI/ySIQFzUAZxqVNEP7ftnMGHm/uwQ3428ZDMnGVo+WczoSRj7J6x00QMwHQ7Wcbez4SCdl0jMMAbcmmU5KfKXgqL56oMPTAPZDXFWj23gnBHNChBuOPIsHQCYA6gXCp3KLPXwC/fSjD3jsgE52RVQm0NQPaDzCSgXoWvIeSiAkepp9+mhDq/TIiCNAPgLyVm3ZqGSDaDgBwK6w8kryhwolgo8NzlbvBrJjhi8cagMyWyLXdQuAde9tjd12/t7Ypghnaw79CNv6xgFsGHVPNNomKpF9jBGJ9J3y18e1STXpuHYzqaqECuEBhIxCb5U87wJQMbvaVulOkHBPmAxEx5l1qtFyv9HV++7tkvD85oUL91uhZkvv8xpZuY3MaD65zk0XtK3bb7KQ2wYgDMJGGArbzei1cn7aapWKhSubJZkw8HUdsKlwpfA8KuzFXZ859y0W3LdzvR3Dt/rOHccgPawDmXplrIJNbkkUn25fKlt4NGpuDAdrjmn2t3vFt1889Aws3f9JGcgOnEYNE3Kgo50nZ55V0/GOkh23JZYq5ORPXPpKx4zfDX/gZ5775twBubZsJvBJ0cfJNXz39whznXoez76zX7WZvhqKH/oDPsAPA53W5R0HPfDOBDsbwDQo6piDpofYF1cR9j+cDpIkYiiRjKmOONp5+YyjGGKwQOApAhmqkFDhIDLWB9/uSP91Dt4p3H4Yb77dVapxEC46R7kY9v+/4mb/X6+L6u51nBNhartKxnk1uxPOZO2jPznj/FDdd1eC2aUNYIVs3iegziNe+netptBK4gG0RMwtMOqdtBrpoYwE+Cdjco64tZhsEy5bPwIdDkhyCmMitmD/o9s5HehZ3ImwCVJ0L7DaAILdL1Z1HMb8ETKn1EvskK+vwXJfYUa1TuNbuYpvMXwiAGiyWrxOgl8DpDmZudvGTcoP37MQ/85kvwO1PAm5c3G6QnockYLNxhgJZvoAOMHgj+NAGZ7+C7FvwPLC7XRTYtFn6A1voXjMblf0sQNCrZUBf38yEMIy9pNw3ziIcRTJyrm+/CxE2z3MBfZ6BUyn9gsS8X8GJ7s/ssgBN04gScGv/l+qhty9+PwdvvJfKZexk+m7z/u97nsOcPU0C9gRjAyTztQW4IljYhqSfj8HM6o/RfQta3cZSSDgtHT+dfSlg3OnYhDtOcPE26d2nKJ3fBWjGCAewurPLPQXh0GUbwvVuTNP+CJozXWsDcPGu96trA9wuH3TCbwT1AJxmgnBRQv07AbdjoJnqk7fUaBzrd34uwWjvBZa8oZpiAO5YR1zQSgZd7ppNkHMtlQ9CMrQDnkyv5j45zfE75/30/vv3hgpaA6fVqvE4KLNMoiTYPgwPytQjcE02l/s8lG0uT8d1tP9PSY2fV4kO3yfJuLRLoS4eCrFULWRT7AAvyRALINyaIR/n708BblRA2eHe+arxfc5x/J3qs7KMJ2VaPusBKG31X8xLEnz4eqjc3na9N5/Yekjt7xO/dQWUEjRMAUWoNOyix/2vQLxeVsm3AHOBDO/ci2+B5Ce17tF+3QNqJ3DtXwO4Ka67ARVi/G7oFxN/ArJoixHb9F/nP5cYKkC38DczLLgn5/MmAisuAFbM9QAcfciLfBffH59TSemIn2Z8kTbDBKZBuy16O1QeTLXnGLi479FmPfHNuWbn+g2gayiC5pQd90HNLedjz+9yTyWY4etafkCAzddw7hHXDbAU0ULf/o3Y9s1cYcQh93nebLGSa/UMFrZPwD4Ydv2qcCNYRzO6iykEKon4GqM38r7nNmvOSx0CUoPpnL3XLTPiIL3HHtcMjP09SM7NT4tvhB+cakHmmBjXVGXKtxoMq5jGrsSRFN17EmO3+2IbC8yVKnZ0ix2svPcXduVXAO+vIOP/cDjwzl/8Atw+BHCLxoLs0aDrbjOxJdZtY73YnzL6l4WezPLNjN8Z1VufzR0WMt6x2fIXKWm/lgm0yck6kmnoexiuWHqyhLZbO7+czNT2PPHPmeDgB3HPaczC4OHG/P35HnGDi0qB5r2dwvgTiS+/f3Ly7/3ecJA763FIvCk7O4ZXe3nJJlE4sf+7eue5AuJkiLcFeJew5LNFgqWmrQTbyB6hBIMNRl2acQILI32B+nLfj9d/v+Nd8Gq3gcm2j+f4PgElY1VpR2zXmvckyJCMH0P9CeLXI1+WbH5jf65wmmqIe3r2dyZ7m1yf7Ohf4VRPTK2JEzekfyuwfA8RMVf5z5IkCeCwR9xZMUHsdtjVnVxhQkSFFE7Syj6jrZS6AdzSZsuOnvfDc2WaNsimUZNljPoUIeMKZB1Mb+OjAiEzuty/uzpDaU0Fw6H4y8ON5DLWO0Y/RZ66epIX2Gkd3i2U6PVa16SK27CUtOw9KX9kwmGpSOqUN5wSF5pATB+C6ez/NGKNPeh9zjAfCYObGGKU9oaPJDDaAgwTPtpHw/7087fgB+Ov51+zaTV2941C/0r0uaV9rN/VGMQcvgtnyFjo9LI7wJoERmWuzp+HOuJu4CIZkwqHWWbYbRjr8/LDPSNpfs9eFMj+7nj0nbbshozSCDz5ecZnf5U/+BBf8NQHX0GvO7+RccD4+pCYH1eQnuMA/D8Fj2x17tG8iI8jhxmxy4jh0l+RRJ2gyv29sPeHyjOvQXIkq0JsK/rkX9i/rSKh34J5icEtfvsCZua4bWv1VhVLP5vx2p7C1HO9Yw/ZBLHlF73SVLft9mzzLYPs1xVO1TKbX9iFIGMd3T9/gv5ngiPAQCVaqc4MUJXEteyegaJWfWUOnUDXVM9ntmkyxztpTlHmq1M24XX73lyAvs73Gjn/uSToBhfY4ukA2dWDOYBv++30C09UiHeu6bY1yiGvv/gnrynmGcberhjAM4CTfmD9/VfkBrev/0E/+ALc/jTgFo2zhTQjKfp9KhDWv26N9FuByRu9gI5B1VPGcqJFCgLSoBLsOKmYoP4CJaIg/7wuibIjEXoaMO494w5XfKooymAezvXGAFyZ4P1e73CIkQzV3TgutCy85OWZz9c+qQAGyzeFx0hGdJMI8F2qkmpGB+nTcP8seJAqm37vS0RxmbixRg9g5VsAx5DJxwmvvjeAgnHEuZ1zutb24e3gR9X3BfzeHNWTtXsZgz3IvVMDMN6NEdv3czqoXnInrQPW1PhZBJUDvOy9QfBCOxMfH2D0eGeOZzKhPUbX3+kXu8UlthXyGQlWrtU96V//zkbAb67HD3LCl8tsiVODgTzxCsqBeFaW8CRry9KDBRRd4rl1vWjqXeCNVFLWXkywAnurptRB7j7nxzXwJNmTyvMtAGQEkWvpdh+gJo8bJHUgDGALTbnZA2lv2q59JMAtD2DBXrpRuPk9D5v3DkYMUsD3lpB6I6B40rJBmHrfIPQW4PayGpMj7tA6ksL6l8c6TY/s9Zyb3a4928NP/GAQFRyJoycIsoR7kCA37XobEfpsHzrEU7/dVwiLRdeM0+Be0eeWgJUCc5a9sx/W3eY9lGpfN6j9vFozwJ4K6UOStgFtVGhcbXiQrrhf2mQC6RFOHF7gOoeKcfqGW4vYSfQymRmlP7jLe0C7jzaHn+EPPgRwO8bmuWfeG0fuI7j7zjd86bvijY+Ypfkc7Q1ybRlYa3XPVvItQArAuWIxre6OGfa8Y8uv2GRfi1qqJ/aUNXF0KcU7xayDtboZp1PuMb5nIuHieJ+EyG8S7WFX+skOa4GD1gY29rpJK89TjL3AfQoZzqBbW7Rr2eU19J+//9x2bHsj/MTy66ocU7M+2rj2D7+gD2DdIwFfXYf+xGurQxgTOueZ9nP5+fNZNxApFWQEpE+hQdzsOi5vxco3P4/95f22+aN+aYC2zg0zbue4XMfjuf0yYXYQ0FzW6SxTPo39F+D2eHwdmnDclZNJYmLEY7griZERSJeEINpxY5m8fbkO0wYgZ9jsNwA1y4OvarIETOYmdbQH19HfGEzLNXB7ZlR3cOa8se+NzVEBtDm+fAcG8vV32ltVvTgwvQSZMEzRIXL0LEnAigNzureXixCMp5319hJPBhsE8Ky2S14w3oMGNRPXk1R/Y4T2eXsGnDkICpA5+oAdMbf8pS35OCoHA+Q9s40GlVRKmoESj/6u465XsgnHHApDrQ/1JuA+5b7MOUs27dCDh9slFBu7qZgg7MGQYJ3OpCr2wxMw/jyG58IjJbjYEwYbe3P3PrMqTv+u4IRB3sYuEmgLRcV8w7eCiNgpZPIVOP81LNbHJFnnMO1DvhusJcEIKjrXYTz1dSmbcGBIgTBZmtZz2QopAwz2L1ZKvb6+4nj5YJdpM0sdVFdC7hD7A3PUYE6CN3Pd0nje2hXgZLtSIsdRPk+JGgA3AeZQPAzIbT1Hn4LX6rQGntRvcNh5qDFqHKMnZDxb+okuKR0dV3r/bLau38GAt0BB+n0qDfGyUuHVv38tsKxOK8SebIBxzl2fBAhVZpS04YGaBea7birSLB36KfLpQJa8PX/93CI39Mx+JyeogJqUFPUJyMluy83tYPRS/WnxYOzi5D3NI8diEIxX0OBuPzOm2f0038/2kgo1roZw0FuZkT4RHAkVflpJspGnJ0vAbfNbDuEuv+hxbWVQlkyfSZQPsXJvXuSfA7jdEWDnV/xpcvLNkXrjA88Ij03R+JaS9b3A64j5N0CAvXg7PQqbFiUptKWJ56fto+8jYUh7R/vesR98QMYop/3O3OoJ4Jb2cSpXI2uTXWTmtMU+ug/nK4CMCJ4zxzuulR9U823zruTEdtYA/1YCD8+kWGj4IPst24b+3g6tVqgwAv8z2NaAmMsqzyRsEMZ1aimFK0WpyZdOPxDAGYHbbU3R7yTzy7hGz5EPFPOorLy+twNPOb/9HOOAAMZNh5d97z6yKzuBWfs6mnhE/ZTrPXII39vP/67necOOjNX4poDo3mZ9AW5fgNvN6jgBbmEkDqzu7TI7LWapDp441ETTYSehP7D6aUuGBRDxFBUy5HqGE9u60TNEsiI57qf05wR2cRyOr5Hg456cb0wLErsMmjuhmXLzPA3qLfXHDDDn/RVUJwPEdwB4Z0BslqLZB03A7alhYwCicWIwspfn4jnLByV4GEmgpnAHbt4AkGoNHAIFZziR9Jm53EHVp+8ZianBqMgyoPjH0vaqyf1wXFNOsFhWMAA3Bn5703E6diTHSlCxb1SWCvBh+k+zuRmsXsHH2D/7Xt/+vSc5OZb8OgMlxgcawQhcvZQisJUjnmWlBhUIHuzgGseXwex7wMgvwO2n8yUlKARX+hCeBY71f+sU7O5hWL0MS+1G0LTj0p7LBipW4lFrOAFVAhULoNBe8hqh4m2Wgxhw4/VHQL6DrjLNXPv0l7ZfLLKsdS2bOmRCk7mWKpMgE2z/CtDHwUEAaOqiOQ4E4Xdbj6bDVJDJd+/MMMHFvSDqsM4vpNBKGxw4W01Jx51gx6+Pb9+/Pb5BoRaw3aMJvdXH8vXx8tuav60MGqeZt3tImLVX4khYBGr1+tgZ7xG0S90QwT8yYoOys0yp3bPB3BPgNhRu0sowkfI6HgmNc41SO9YaBhAtS9to6/l9x6bcExWqVNrvbvhXcHFMrPv3S/2RSpRQFHRchHEL8tKPwbtsiZXIjlQQI/ktUYf9Su+hnEcfZjPn0UGMgMHqe0qSymOWataftmN/8hf+UYDbn3zXf9evT2Ai84319SA1qLQum5adBADusGsN7Eie/PpaPm/eaxEr39jDN0tLhy1G3BMkqclIsfJtK+mUaEfYgzqIyekjbRMamCO7EjE8472IYS/AGsG5fWHU998C3Ay0aA/Rrso+rTfjmK/xCBJJQuM+JbOAy3YcR9jez34F2wRUIjfMLHLkCOseO4HGNgFl35ePg12qZ3EMKgV/Arjhx9XCINeAerLaltKjm5vfciEAbsprx5qiIt3qypVbDv/z5iZ/f6wcSdEQhExl47Y3Bqg4/cy7ALc3n/+v+8Bn+IK/7ul95a+S0g8oKW2jH8kRgz8dD22lW6pdKgQbjEtlwjBN/DL+LeAHE3gCVRDUzYTICbTAKSZcOE1nqF/gamDabSoB8KT6awa0lIHn0k0G625JW1UzpdIM/GgU9+CZLhEKh/FOOCXqLfUHA82ReJDNIOPdfw8YUniJKv4AACAASURBVE4JycQpUdPrzkDYozCBzSZoGI1PMCtLH5kYtQ8MBUoE532PncHgse5gY/jOMS0XtgpJlg0ye3PkKVxQL0TwwwRagCiXdiaACjy2dYHvK4nbmEN+miVl+a5a93n6Du+pJNolSBUALhtQvX8IjuZ6Q9JCtVwoTrzvU/GXc9hPNiDoVPClPJ/zTgVDgnuc47Eht6CW67OV9QkdYrjcLL8DhuucCbwNRVONZ6hLisHToRSbgupEW/4E0/VZTvUfoXDD/CjBANj28vLyeBnAW/fxWslHAtQso/yG03ormYbarRQsAtxYmkkb2uCNwCAw05nYMLG/9sohYLN5DgTCWHYuSYW96GcN9agXcO8f2YnmuXv9soy0d1ipJozYPX6Uuo1+ZV2foBv+1nhgj8p3WOFG4ibNeJ4aPYCY3fZGktKfgx+U8WqQtMFOWLBf1snKAJh+WYDb98f376HSRdJEBf3r68vj5bcXKwEq7uixkPrXKHyAQelHQwEpwCYV8SZ9ZM2gHJR8HMlPDT/n2q4N84dn4/sj7sLIwGglrBjJKuauVYoJ9tO0RantUmymzU3ArR3m4eRpzIFisQDgcIsrqdE2lM8vwE1+bi+xJ7TMvZGKE61Uw3I1kDOxFngaKjfuDYOl3kuy06F82Ykg7eWy6d8EVqgHFtbxfyMh+wx/8Lf3BVto9M/454xNBLjrlOUoAV99RBfpE7aw/RhKynn6cX0Ttg2/80rFbC1qANq081tcLzJRoA5jtk1lF4JUE8/PiUaD0vRNAAIH4GZiVrmW4tFQ1t4BbTXxkS8orjoQ5ADiCfEngOT2dasYk75VtJdEGj3cO+B2XX0XoFCA/0bGHqE6+r2orICfXGtGwCyU54zPRRzuBF/m4PAvqjJD7grK0D3+gpSBe6D2z20qiJm+oUgvcqxU6aHIRr4wDiW43cQfALjFta/qyPvr/zfs+8/Yss/wBT/zPH/0s1+A20cAbmE4zcCsIPC1EqFu6tsMx+7gs+Q0i04ZzDJZH5sHmZXxNpoRkh8dtI+gicYJz1ABebFLW9+iMOxidza5cxtjgFCVkAcwRpYqQJKVBIzy2rFa89mDIVFwHKVuETyndLcfh0E33+md6o/FiJWKIHq7VJKJ48wv/TlcuzUSqQG4NRsTsXcwz5GJDAivB6wSpvpyA9xGYrY5XilarBwRdrSVfE3lVwKaO8h4b5wruQ1mUgqZjOafAS31s7UmnLRcSq/oIPfrEBMDsNToEtaQ1gdLY9gku5Offu7elx3goek43qX3mm9ARUWDTCsZCfCJqVYGTUx487W4CASkU5GTQZa/NpgRcxOgqrZOsKMda3of8T1aNMRoAYCKWOFeX2L/LvsNZYkC3KiA+OaggvsmTnBMRc3POqXPcqp/+yQrwDbus1IzLbDt5fXx8vryWKWES+VWirdSuslTAGgH4/rNSbTUbthTBcxUz6tUtk0wWiQA7L2D+Kk8mqqpnHmr7wYTHh9RmaczA0Ti/ZfILCZL9c1WNfXyNuAGK1olmVr7BdIQaGtgoVV/tg99j7ZrrR40oYCngEve7aLQMvVK662U/YP8jL8vlr6eeI39GXBrX/Tt8f0/C3CD3eGcca6W/Xp9efwmhRtUbkxO4I/KLrBHXT1q2kqXEOb86fmHjQsiIWIJqjgEmiZpJNNjMFfsA9QLGttQstQ6gd9qk9yJDOdwrDXGIvT/ANxkdqXoi55wsHWsb23VDZJkJrxJBlF5GUVVKo8aBEpEcCegKn0Z4yTMSfsn7uH072HbA9QVobX82XoY+r7V1QjKCh0cFPtKJJWeBaXny78BnJeqMsvRT2TKzxr4n/z8Z/iDv70v+Mkx+3t8fAPc0maVz0FsXn5r+bToT5rAWVUhQp0NdZV7mb4+XlYsU+GUT6m3L4ly/BPITrCOMTft/yBd217S3ohsrOtZPdo/VwhGqzkAsrLBABydD2WPsukzVZoeOcIoiay9uZeO4paVvlAkANA+8s8yM9V6hb51vqdiuGVWRLZuz4d/tt/kuztmJfHdBFLEoGOBRr6Hg4ioiE7AbSn5q40GbWXZO/Zwi7iXcRNy7qx0omJCNgXKf1YDiIgJgSNJPFrj9ynSW5W+g25q7fDhG3Tfa3/kBn8E6Psj9/njv/MZvuCPP937f/MLcPtTgJtBigawGrxa/7HXDtkbNjseCQSCxbbQSLoth0mpigA79zmxwreJUAIFTJTN5BdwQMaochWc6lXJWji7UWNf0H+oiMnmMseZgFv3S3C6wyVoIGxjyjtzIzGle7k0hQlLlsA0KMZAUoF3gTdmv2r8S/XxDvXHSkiXgRwnG/V8cE4R0pK+whREFC5FgcFL9lQyiBOMz+Z0PM4JuBmgdcJJx9h/d94AZx9fd7LxA/PBYMAgLHub7aBlKrZ47aspccN1M5NUxcTilcKDnhl/x1q1csVAsUDH8qkYs3wI/r4S7akksKNHMokeRgbcsN6LVfUaKacOkJRSIapimrla6pPYU9izBBsZTA1VDAIEJ1KpKrOKgvPFvd2gKJUcZnsTUqv7CAzmZiKwGHumV4nB3B/d4ShBjAGeB3hZvym2Du++9krtGSdoqZ6aednPOfLPcqp/+yRLgSN6iq2y0QWulKIJwBtVbigrXfau/5Dpb3C45kllNq2gal/QwG+ddKm1bCC9/AJVY2KL+w4GhQ+9tTal11hnBKKXDdee9uEADvRBOnDdDiUA/FAlWSjRrNPeQqFaO4OA2/o8QDYopL79+g1jY794Atx0AqiAkHWfM+BGu9NNpScJJYgNJ2j2cCfgBjUTQP3e/98e379/f/znP98NDlIRC1+3QNdd4dY+iwkKx4p+iTYYiqooIewELJQGAmVhs6T+ovrNJSlWnnEJnuavk0vFBYhBusQW90glltQhnVwtkDQVW63oYnxCUhPrGaAZFmuAUWspoK+fdovBZlYf2C9l0kqo2dss7Uj/NEiUBF1pgvlOiY3LPjOWdJ7eiWy/Y+fIM6FNfz0B7/5c+as4NKOeF3tJyTvAg7TnDbxhb7x5Iu81Qvio73yGP/jb+4KPGsz/2nWCzEElAcmjBba9vrw8flvk0fJxECaULQIpsnbVWsPaB7D7TTSxusRCBvqn7NWZ60iqVO6DVEVtwgLaD8WUAfqPWJBll8LJGZth74KIZSWF1HwgfqV4izlqUKwNR/8VwoTl2+qeSYIkMA//EiWY7ptHG7XiS+ecBWwiB1IJKQC3zu2i9kp5ogG7fjzaHdgplfZyYK7gkGIJxemIYnRIVLfOaMAtY2bmmyzTxzorIt1ikjZ5DUzKX9A/C+QDkb5uze/9YUX6t8f3ZT8BurXPgm+NmOe/wF/81yzAR9z4M3zBRzznW9f4Atw+AHBjDxWCbcngrPKfSo5pMMgAk5nkvzdjUhMX6p0RynG3SgnF4BdMZxm+YPSpQlNwa9DhBY5uAAVSRRHMQcIOJ9BYxwa4sUfQYu5RCsHgjqqBJpFp5Bmi0q+494jLVAEekrFlOUkY8mJgCLiFOqFBt3eoPwgewDBm0tdG3qVLWQ7c1UtADFGClb10IrcIcIx9hbgt6YgycVjJCk/cMUhpcIWAaufW7bD6enSMNT06ETeAvgzCV0AjR0DkE2DswWqIpVpjXb1yup8UHSGDJaoTNI4ZRCQY8HjoZESGFQJs0c+j2bXQvkHRks/CpISgpdd9O9EGFTFXcuIEYtffZlv3Oevfh/Ms4IKgWwZSDAQItgewjMTqAriFooJzpZplgONUdNRWXM+hMk+DZTqdsPYUApCayjnnXKckBNq2QCGU+zGY4J6/GEPuOeyXFVSsHlMj8GTS/gcDi89yqn/7JIu9NdnEf5EHpQTgf0vllj3dmjgxYNB2Yc1NJ89kXaMnGHzHVLhZ3SaVFwgan4QZQL9syFaWOBIHJ1x2ad7Xa431Hgtwfa3JBF9Y4prATAHkrXBroKP3AP3m+v1a94VltTpKvX2wj81CT+KsgLZSpzsJ9JqZSgamISzhXc+SbRZYpl1+b12PvvPHD1zfSchStXk/fXv85/t/Ht//g+8JyGT54++lclxrYjSXTsANAF8puKh42xRuUvmFQiqTgR0w7SR0jadJvpq/AjMx8XfzxyS35qXjIpFuNW5eOCzn6sRzV7iBeBPgBpXLet81d70IJKZjUsfE1f6D8w71BBSUjdcFAUoflCpigFdc0y4pjbgIzkuVApXUco2217P/okrfxGa9QB8yLMCt1GskQkvJgnbitNfs17gRk9oXqYwmaElgfhApX4Db3+LE6rcyuL/9zwMIAXCyQDb7st8AuCFPovoKvmVRMxULIY5r4KiJ0gLcAjBLsqmAumxTMPRmLu90jgKgZsSriEyh8lfJNcjX7+uZAGi3kitBKeRBLcErMYbFDVC2HQA3URLKtdhbjaeNY/8TcJN0qx9c+cAaozKpiv7UbqDvscaUdq6vuQNuyzY5fn4GuKXPc8k/5802L0jiVNguW0VigDqGEavTF0P6wHi335hOZyUUaIcR+TZyTlaBCBhEvkeFmw6HqmFmvttz2P96Q5FOguz794qLKz5eQPFGXGCWUqz4t9/Bf4cH/Kzc4K9+1y/A7aMANynbukyn1VUrIO6mxilvnYqlLOvKrqGKssKQ0+ilnQkoTkZ69p1KBUoriKDuSdAEIAesNtRRuA5XIQLpSirIBskZ0VAheCUWxebeBTr2s4pp1eo22EamdvaGA3MiBiadMBwdEgopDAW2tdqt/xzUHwG4rQSsDS8UbirPoaNIappSbbJsBl4os17vwKonJoCzln8H3CAF7wdAMIEnV6CcIKiTv3KZm7pEc8l+YGqMjDKzYL8ZkDuxTtOTqo52Zt28/SWatrNs2o4/gTEOf2GxUk/wHpx/qx3M7gcY6Y+jUgr7Rcw/gaYsH2NPmyg7lrKTgFuDFyDCuEoK6CqQjaoufM3kkomsElqWZ2OdsyygL8x9ytI16SYzNeyxYZkzwcJ1XwBuPY4omx7Kn1R8EHBHuKXeSlaZJOPJ8ijtPa6lE+C2wBsGFFXuhmD4A5i8z3Kq/yrAjeB3AG5kmofCbZSWho0rgAJqt8Equw8YVcrWJ2FPZV9DcvGyXbRbLM2nYLtVVFREF+BGNjgVSwm4id1ucKHNcydelmDfAW6tdssyUgJE6m9H4ipU0iQTCsgMNWlwYOFTaHub/HkGuL3Ct4iEkk9c+z7Lf6FwC1C7h4SAW5eU9qEJ6x1ZAttgIdtF/FgqBvV1W78fgGmURbEPUXtxxxR5oqDMLwiA3q+/dEsGlh7x/S7zd1K4eUWBPdKYZj++Kh9i/7a6TwJu6TN+PH6whxviEyrDtE4IxGZMI/IBqnK+w/9t71p2JMlua3ZXDzCyf8FLSQsB+g19iJaSIAmwNlp4PZsxMHoZ8GfZCy302EmfYGvgqu42LslDHt64kRGZlXUzK4tjC12VFRkP3ht8HB6SdozbMQMZdbuQTqdkqT+RM88pEeKAG4NusSb6ngFwQ6lWMOmV8Q2GoS7lccANPQEJiPZkDx5O145Zy85wozVNICW7Bi/48wx7cPO24AXlO+fUANysVL/5Xga4PT49Hp4eHw+Pj+pHoiebMtw+SAuP9u6HfoH+WwPc4omUAesksaik4SSovbfQcagacL8tFJ6xRTXpKu/Hw8OhAW4tUeTJBk8YWLUNrkWte4RR7r8DZOyqfyJV0LUmAAMZZbYRD7q6BRvNADft10rVMs6yNsBNRepJKY8VJU7UKhONWUwvsV71yiJm38akzv0MW0u6mX5TM8eVYpZcNEAtfGn4MfAJAtyFLs1JSItRZVvlFkLCokRS255XAHfyN6IFBAJts9fGwNYWENoGIgC3GEYT+aTTKj/mvKe3fZUZtmCGBApwezbghilx1P8Fk+SaQwyGGxwdYi/Ia+tK3y1BSqEjCI68J1F+0I/NzuP2QRxSLimliS7imBsoKPcXJaW+4azMgGnZ7p9a6UQG3DAFD4qdFCAAN7nOkgKu2WRzIhfAiQVm1Ejam0qbkx+ZLwOCALwxA+QI++PhITIS6HGkKQ2VkdOTKdBx6+3ZGANROgAkv8ARaLoW9+wMQCUG3IIuvihd8ewQseyECBDnkWuDhUA9tpRBYWwtAdzoLmlqba98nH1mTA1l3GSWGwONXmLM57ebAjAYDH6wqSyb5Aw3sF7I2HNJKZXH4D3RfwMEEhAVmU7OmhFLT4JrmdaoKxssPZMVHCyjijPgBuaqs1sFdEMZlr0HFERpwBxBvB1hW4L76XDj1VbyHILUDC9AfNur1GsE2Ur0z4iMHQK6yASaN+aMSJmsNADcYlhCAG7N6YQzjHfHAWtf6/1mbJZRvfkgy/Y1GLbKuLL+bdbHLdi70XNMN1GwHdXhtZJS9GdC7xJyapnFxFPgFMhpVFQrGTcT1b9rS6A/Sj8UjOZSEio7sT0LUFu3Xjj3+iOaJ5szDeXpPdzgvHLiScsQFUe0JAv1bXPADQC64xFRLu8TYIfNl9ka2s9o2zAC3OQQsMxsjYyNTUSpw+HdEnBrzjuCIOhqLXnU8snGcosemmbbTc9xaaSXa+nLbcEF90dy76ELrqIHnx9BgJsyKfW+8e47o7dbv3YPLjlnjoOdb0sP8JOYC9rHKXwaBtwigWX7gwA3hvP0mZU5SXGxleVzwBvlafh+7O9gYTLgBrvnpbEUuPXsOmGRmBCy/dO9qj6S7RFPoLqL5P2Qkj32ciliNr9/Z2uivp8zeRLDrW0FtAqINgEoQ49gO9o27Nfmzz9yhj24eVvwfDFe+QwxZEt8rEZCsGEvj4+Ph6enx8P/CeBm4BOqc8xutf2JZvSRcDDdRyXS7nvS02bXE/FVvHzu63kZoqQt4BIlP9CTV1bp0OKGD9Yk3ytFWpsG8x8/H9rzIHFPsYm3Msl9kBf70BNYkUQWXSvOLMoUtwE3rsKBnRd3VBjfpPPR5xQMWeNUIKbwiaYpkdFcA020u09g/oVPPDZgywQTjET3D9Xn1eqRSE68Y8AN5AmQNmQiuQ7oWTLc+nYpBijiSPOjvUy5nUJ6M4fuhN+xyUhHHCXPrD1XWwuID21v2IRxLym1klmVeAFupyqlGbbg1Hs65/gC3F4ScLMgCQE4BgdghH0C3IIOYy8kZ6IV2UkOpDtlaPiryt3ZDZYVlkbvPNkLjr8x8Poebu4gOuhmisiCL71CZHeVkQND0G6KBwZYAGP9FrzskFgDKhPbuquAW2S40bgeZVIwQhKCoB9dK9cBi8n+jXJQex7K6mpjaiqLaaIX4MRKtdJABFoFYJ/uxHIJKEJHN3memYfxCWMxBtyczUAOuK1wBA3kVURgEPe4CI6lb48+K5ojRxDEwCGtCWkWbVqrgZ5kKp0tFoGKMlg4gwTDiOBXgb4UcHhJU/RciL5CxAJd9HDjPc8MtyiH9B4UKOtCT4gOdOOtKO8RwElxrD4kcImzcG0PRzk5ekio0ODkxJqDnZP3kcAkAAuNUecOFsq1AAgaiK29QBRw0xKs9p6IB2ENxhEg2h6kRuWZueIvoAKwXF7GDDZ51zvAjfoEcRP6cxyLWUb15oMsAG40nEQZpdy/jcoeJTEQXdhRXowMs7IQozTRM9bSw40ZbpaZR3NnK93QYD0aUxuCbSXHwU42NWX8KJTttMBCYUDVdwG4SU5ZykkyYINWCgAe8G4BaHLn3cEtK41x5iyuZe8fgjgC46PcNpIOYPIJ6OhMBGYu6/k0E95ZY9JfqjuIXQoQyUpKPfARO2jmr50OvfYsY56mlFoJEdgK6L/XGo5ruwEMTTD948kICvqYOSEq2XTGIikSACnW3YFLSV4ggWdMMzSJ9nJJZfkN1w8Bm92f6DyK+zzYsU8DMMW92rW9x2XHcIM/h8SJn3sAuMFlEvBWtLWXZYfJI+awrbHrck+wAdgl0BcJME6EOCgbZ8dwJbDmEssG9PiA0U2/wzekFhCksz0pSW0ywArRvdc3mTdg3ktKDYSjvr/FcAsw5ZxA6+1+hwE3Thw1dltLIgXDTRM8sA/KcAPQhcQ6OKjCEIYu8emR6FGoIEvrU+p+P/qOudoOpnDo4w7sBjgi92GAtFc8GODmzH5jnMoFbSBX0+3uc8YwN+8NSv2zJRkhySWzlRbLiY4mJrn61WBNYSS9JamQsDLCgJaUGuBk73zY0Ob/qz3Wx7SWC5g4bfrTfVDvaYaqEv1aAtyofFKHEu1h2KKHaxwrmKL41FSJ5bFYZg/i+aC7NRECv9veOtsnYLDBPmt5vtlBTsyTvV5jpCuboTHZ4Fs1RvoXhy++aJ8V4HZpfTcrNrj0fffnK8Dt2YAbN2k0GiyXlBKFmJkEkZHhklK8/+ZQWdBvlRuIZxDLqhuG6S0oa0DZQwouAgARbUSDHRqVW0EUM3bJEVfFLh955iYDbu0PXucvmVTLPkh/ElOOCXADMAaWTQ7klI0EVpKVtKYJc2pwmFmjCVw+n4Flsg66Jqvsj0YNB1PHQCIJpgaAmzZ9ZmAJ5qrPkCMjzZGMGrd+PLTaAgLcAoWiIJXYbpb5MhOLsMTshp6H3f4x4AaWm01ug1YghpuzvDqNoc2+MV1KWTe5oakaMPSDUPyGWZlwIAC4WcBlAYOPKqesmawH2CrmVHC2M0DmDnDDvjEQSYApN+Rm0Gm4hgau9sD+/hiLq+vhpi+jsUMBuPl+C4abJmGD2WEPksDzVA5ggKj0f0BZUuvthHWV1xeNZAPU+ERARjDc0DMQgBv2rr0rRK9BqZzvF5RkGFCjTBZz9iR7N2a3yTG+Z07L5M0yqq8HcAMABkYy9W1zZz32oO5JAqC9KX6UWDsob0Ct9/bid9+z/PYywIHtdAH2Ssoyu4+LAJVAJTAn8a6bvs0Mt3wRYXJ5L7Uow/ayEpShGqAHW+Ca2eyi91jzQACgAu1RKilNjFUqH8R70jtSmeVn5wSYZMrawSux2wDGKANvLAP0nvR3DLrIXiy3q1baDx3D4L6zzAysGTFAQm8ulHwqpbEY0uuzYqCL2rPUw83YVG5S+vVDIClJArDtPO5xgiPUsAaIVLLrsiA2l7dfiN49uj8A8yq7HMx0IgtHcLYA26IeDQxpBQed1u5lpd7M267pQRwPonCgUmkl0JFu/+XVhR/GASNgSwC9JCtP6OjjIWHjSVCAkl4kTCC4CZgZbgJCGyvWGcseky5Q2ZeOTRKbD7rGS5cJ/GS7cepN3bwtOPWBbu54840Rc7DvCMCt+ZCSNILvBWZ2e8fDz9A9bpCbvCsGcnGpIVWZaHxkWmABuHUVJB27VE2pvuuJBQrArfXskooHtEcIwC36zMWzo4cbkwL85256aehxq4ohdi98ME2WZ4Ybua6qS1yJQmZcsg7ATayAseY0mSGAvbq3XjUjABjrN7fzug5rDDfYimMMWwFVuYe2KOiuYmwEuBF4ahyQSJqAnU9tQlFmLPrXmXfWAsIAt2itsM1Ij72pfXJlyNGih1uVlF5CJc2KDS5xr8fOUYDbpQC3xHKxJo9Cn0adfrAQkPVwV0pxnHDE3Jkw5Ud1f5oBMkgFAQLACDin4qBSJgRsI1Gk5uxLdp2aUfp3rU+AAw4KFPWAmzoquV9NgCCx5dSoWGP6lO1BH6oIyBRL4bIIGIDck6uBOd6QE4rSgxgAb1iDLfZHnraIjLsCS9FEnAciqDHGgIqc+ZSVkf9HIEfwAxz2iEZs2QG4MeDDDDC5ImJpWw1+rfWaAWwF+8KDYg5y3cB1gFsnwzA+FD7Zeko5aevB8WT9CgH4Yu/5NER9Ns+Q0/rirGrwLbOJABHGHtGJl4epYxNxHQEMPUMSjf6R+UN2H83orbTag2tdWI9o1NEyZhCP+rZBHQre0R7x8zEAq2XC+h+sv72/HtMR6EgMRDg+OjQh9oBPbbJSPdmrANwMnYejkyYPyvvX5If7I/DYtI8D7LZX85TSYCQFQyh6dgjTtQC359tsgAWeRECSgnQa9axMQAtiFjBrEHT7JLVg3GrZvAETxNJ1srWz0oxB1j2ZvtMdqApHFzrSz2uJG/uO7m3sJ9PvBGYAkUiJFAbEkfhwwG0gdu9dQzaFAJsI3u3txL2SfuD+bXiFCVHWHz0JQGmQjomrAYH1uaSgMLNqUSpkrHQB+fneQ40oOENDHcA6p0CD7zP63rCc1gFx2DEHrnw6a5alBmhR/q4yigEIfSIMeBsCMLYxwaLiHnKq35NfQKwxxdHIH7L3IrHDsT7mXyx2Cn8/i8f3qN6CAW6ui4NRA38I6xnJku7eoVfh8lnCDYm81OeWU2c90uu4X3BHUSqMioMAxGN/K4sGeh/VCdmfYmaKp37n420FuD3fktzAGTLgpsPMrB0JhidYCx4F1033mY/qk4mRgPR3D8NR7P133Z19GzB/gxkcIlFSa/jvePdwRABYVHYNtrgk6kEIgB7FtW2wQ7Ot3r+b+nh7OxCw3tC6JobbBKMYjL8YqBOEA44tOvCNezVKqMZ2Xhlt7l9ameqDD6UbAG6e1IjrqM7qADdPzObp48cYtgDc0JJA9ay1kvABRhpHY5BJqoyCYbYyWNggiwx8wRFfqhlQuZrbK8Ci+zKwKccY6XIOgMEBuGGYWEuWtf3ByY9zE9E38BJf/RYKcHt6+nD1Vdh5Ay+axUJQZH2ZIgDX4Mh7E6Dkw+muXfkC/Ep2Lg2Jd+qrOGmqjKTEFAAWHCgPdtgphhNP4AqmvmGqp9w7IrX83WC8WHbUZsEFNZkbZooFy9Pi5B5j7LcqTTQOjV5UVO0STZEBmPC/LatEE/iYWaDyEE6EK+eYzrbC/kDGygYyuFJkMIWGXiSGW9p/gE89kU55bNPr7LAnZja855AfN652B4D3SH9t/9uS4eaOOEAtkidn+4OB2bEOKcDQZt9WTtoylNwEVjHINCGXeyP0gCoeIQFuzgYBoAl6ZWQkUyDpzBbLRnppJRwVA6sMoXN2SPe+qUyfZgAAH3pJREFUer8GXQLPbEZ2k8psAFzT+6eTW3U/K3ulD8Y8Lo+Vo6DcZWNApfeYAOPTvpVBPnPwDIhgxlEw0qLkD++Hl21RoMlOSGK5oTcTsTUQYAOw8FJSOFvk4iQ2yYa+nmVUX9Qe7LRJRw+zdZH79ADZwBVzOn0ypYM3ekYPEhasICqNs0Aj3nfsIwpA/OU0e0OV//GnQRROgFs4+bzlCVw3yoIkUNC/xZ9CFYG2CqAgyk8VSQWuScS3WBh6pAYRPQsICRY9Pgdr2r+TwBxaNAbasjx4BVxzR+8aS0wom5aFamwGAwQBXvtwCQCLVHLkrSnoM5KKPjX06cqGC5BLdw8RrK3/HX8WzD25rx7U9ZfdFOix9fMEH26S9KMF3pa5Skw4TSrZXmZmOAOOFESHKsrBqX5uu0Uj7/Ts0If+7xbghv1Db2Aku3T3hV7FtfOi8Puop2OfIk9x5W8GFhfJrR5s8/3dBc5enobBFM6K5YCUyn5X9tFLfDzDHty8LXgJwU49Z+hUAUt84Jb6kNImwafdI4ev0z8bAOSAmycezMY1u4g32H0tAvf6z9gusQ0xhblIWuFzSyBrT7I8RVqrbLhqhdoP+BRVAtoWoGD0z3bZJDa36QwMjJGk74OW2RojTHNUXEECnW/tRkgvqUjCPuWJx9aGpOlWMNy8yoQrnMjC9OA9JbzFnu9k2PaTPPW9D+KEEx+4bUJkBXU1k9/BGzy3LMBvQU6wYzlx5zEIBsEtGekaIOTJ5xgmpkOgeEqpgsjhC68nuqa+mq/oYjNswQxxFMPtAgw3OM9eJuJBERrvLxklXipBiiIrAwsQ0OTa/MVwZc1J9P5iWeloQMAZGHOQufwiTU8NxYOsM5wxVekaeLT79qAGTjPT+z0rG0ozqNORlecpcKmhM/rfdKU/mIaowb72VICxk5eRgtRlVp0cVwu9OPMQ5RNwMg1cNKYDABTOYnOep3ObHXBEdrgPCJcvNgWuTgGw9R1oAQ+S3PZxlptS56bhl8oKPfH6k8NhseaxiUvXlwa0CXkEuFl2CY5+68vka8WlNVhfuXQ4ChGQuP0k9gg+I+YegQtyJnrWCHRiGqKdwYNqByx8lHhMJNJje9AaI74jEAF4twDBGCAgJwdG3lfbjDwHvcn58JI0M9YECCDTByfKQQUvLeKgFFekoNIynogPoVfQe0qBiL6ZbP6sL+/BO3VuJm+WUb35IKtj3PA+Y13kQcIomLC940F+1C3HFMoOYFKNk//LgMyGS7IA20yH+UmD9cvgA08MYwgPDAQHInrHOqsQizSIpZp/VKCGstsO3uCxnAUQLQqyzh8pY0B5I9lEUg3JMdhQxdo4B4/gyhgeia0LfWTXcObeoGSKboPfJ7GPTTdYmRTRpf0bEYxxYDYG3BKA5Po9SiV9L/Eec/Z3t8dUgcMipJYIDAA6G87Bvk7mSDz2YJUdFiBp/l66RoKss13x4Fa+bgkV7DHoUxD8BBgMoA026uj7xKXb/i6BMe+b9MhLGIDbkp0e72KAC7HnvOcq9WHCipySNNnQECf9eYY9uHlbcJLEbvFg86Xl3YxBAa2VjVa+xNTOwIKINY8YxhnR+oyp/QfsQm/P8DuXizNexOKyREhOV0PvdsCXJ6zRuxrxETHcJDHds+2IaQa/k2Si7L+uRYRXGmGAV7SDEcDMdQwrfr2OF1a43u11OekLMAsZeKKqGU9/UcyhYie2rBrXmEDOLDLo5AHDNvUY92oYSzZSX+4hIcANzTgiS75obxvZ2WC2G3YYZJj2FTMJFaSEz67TaxmEQ1uYADH1FgpwO1VTzbAFp97TOccX4HYRwC076JhCqBPfxmCb2YgU4iBTEYwflIaaZjDkXZEI9LXKpappE3gZIUACnMAcapv0FpmPHBCJYrBsh+qgaCrqFG31JC2QgTHkHiXRVyVlcTCtJw01MHXERsaBm1Bk7eVjMCfgQAQKA0O3xv7w0kcqe4TCNaZS32A+O+iQ+CJUzdEHwKtYgs5C2q+pdKQ/pyrr5X+j4+KocPIJREJT7xRis9zs+0bv1j1i7C1zlDA0QVmEuJ6tjTcTzf3cuDQoPw0xcPpg1Fka68+ZgksAcAgE8SjuqIF91u2T/PJEmWtfquoZODg2oNZz2QCXOYH6hwCMZEvltg7IoXFtX3IKB4f6PwUgYM5XDzzaflkwXbp3Wf0AYkjgexif7ovFQCT/jO8zG+I0x2KWUb35IGsAXPVsNE4wjA1/sJGWgbM53h6QdBnizinsM+iqMojJzDqkA/8YxDFX04OExX6jRH349ZHoGbGQEggSuDKUKW7VRaR7jAONTnoMdi6ATJWbygMQdS99S+44a4p0DKZ0J6YBWgHEu+Rl4MSI7kEPsB8VwDN/gG+FwMXx/hh92rG8BkBu1rP5/V/sE7ktWr8RMEzJkpFd621tr+fzdwLg7AkQp8iAbazbzp6NTD2hHBiWiwSDhNknKZl65Gb8fXEb6Fs5AZGrp1gDI3EaMH/cXC/1eWpDgKTPfgFe7MgZ9uDmbcHFpHmtE3W2xqdO85RO9R91Ldb8i4hNnKFP3jCvY0pEUWJx6T0Gwxjv8FKT9vfDfaXNjjgFgf3JHPtxmwa9v6YqckmpVkign13oEa0SaT3XbLibgzrG9u0BHPGXQ5cvns1ijJEuzy1IUOnhDvhCBzHgxgmG1EYGW88TWgbCmu7nAWuRBCN2fxpaZ77HKAgbhgcEuXUAW4qkBmEVSDHBfNcHoZWxHncYUgYyCPXCA+iY9OhpfvG13txbuu4MWzDjeQtwuxDgxuUzAdBQOQyVLPRBSPKTjfXj4Fuioi7cS1esbnCg2Z0dw0yX+L477OwQu+K2EK3LUETAg6DCVI9fC0UaDLiZYaEyVsnkYEKkGBiatNpu0ZvuYzgCU7kDwNEBBKy8mFEAUDH6wfjTD5gOo8zzIqOyEjBkNeyebAg7KE1DuCytah/HmYhdyac0fZeuSwGngTzx0EYiyFnwXEcDh8Fkx0bCgnM07MfUxCiZRv8NmyyF6ZU0YUlZUxFgylKnzU9gzSieRWC5lnJHUORBHJ7VrkQgkzo89rxrzAuUL7kTOABlKfvl4HqamsWOZIDTATzmcwY7j5gz3q/HnA0/fy470q3h8AoBGyRn3095Y4m4U1CJ0i0ADEzNZzCHQfpePqc5FrOM6s0HWb2eSTqaAhh/d6D3mryXL84qqyadd+Ru7F+/YzatIw3JhQKcoaBlmEsYl3Qu7pbefWcprOHzpNdYNvEMPRN0yxWDnDpGG2fG05AEskkOkHTg9Y4s+FGZs/1fu/1eF2w95tCWEEhPelm1hfkJorYGdri7XqxFz+rqb2xtX+5Yt735KrZ9vLcACnusziBl3HdiLbNcNuhiCTxdW58ejHOXw2E9Kl/qfL5+LQigi2A35HsSw3X3/tl34Ax7cPO2YJ+obvgoAn66FgnaKgBlmCM/aV0nEqxtSZWISQIECnad++hsHgdtEsaC3AIB7VsJUOqT17BjdKyBj8JaTxM5FYiL19oqUmyadwwZwn2Zf5t4GQwm9sAiikuCIZfYuJ74ijjQYSbSe6pKeiPbJ/pYorEeY3DVPAMN6xYtHqAb87/bW98911R5S4p85Eyg5QOsGAGYcXi3L3hytg2fGCf39vtV20/3No6YYQtmSLIAt0sBbu7IkJIfUJrH7Kj0Clt0nAPZVZ+ZMvJyC5za5WznKFO5GnBRNgkxfOfkLRRtCnj6u0UNPDOBjDrN/RuMNYFSNu3tQxP2UiN+NjZ0PXLs1wOSbBTWnMpgEexw5NcWyI3gyNM/9xVnZG1ImRueOLL1ZoIWX82ApZzEjzEHwgLHNqkUPct0oIReUgGjbt3aZ1wSMMya7zRCiQG4fMxRoDMO5HrgYh2oYFbMYmcrcud921J2lcqNUjmUA1sEftqJdzE43LHD3dizrGbRTLbJwewcJXv8HgjJgDYcMHKMmKGyWNedazp4dgCPl55Kx07iKCsepbq638dO5bnv7d7vdUwjvQvCxkd/33vu5XEjPbkZaO8AUNZVYt9zZks37njeHnBbA9twU2vMnWc8V066qa1Dmwlld6NxNdl77km2wU7Sbw1kMUroHGEm7bcYKyvo5w4bjPd1rL92rF9iup14/ICJuMpwI7lE0N5dbyC78fuwBQx263zqK7oGrOk28CyKvL+je071E3bxVdbiCGQ7TX+f+nhbx88Isgpw21qF5/59YLcWwFQP3PTxB/3esaDDcjC4xr7dPl1iqnVcQEJEBM3xW2sNS37rPfRM7B7sYznS/TnopvGQEBFsqIJ/IxEQWg9rTL5cYbjhVR8owbD1/G73palI2kLHsP+YDWu8P9HR4VjJJDOz5TaN1IFksaeLAbhRz0lzxjiNs7o5PR7p+9uFUG2tzSnWrkTEFBmsl8tVf4h77gFZJJ7XwMfr6tXnvtHX+P4MWzDjuQpwuyTgJno3Z+RVIWWlPwaC8ksYDt7xl3PBbOt3zUo2n+9pNUsRaqVTNfpr+t7R0gPK9iDTD+CGJq2xgQnghhltqImPQQ3Ll6Q3sPi9yfE4+4OBGQdGdwF4+1/VzUC2PxURkTZ7qQwd9OX+WQseAgwmGVJ05ow/TPGTUe7UWNxLtdDsFv0crAfZJuuC7pXtuhvfFTmP9t7R/WgOUvId9JlVxj0AQPfl5+0dSexxYp05YEPGGQBsx87sy7HW90lc9yjDBaLakgPtmbHOWdM//eej405zLGYZ1VcRZJ0I/BzfC4N12HX+5fd27bld6vC0veGnxH0fTfAMrYKAFPv07wlBWncp1ZEtAWET1cy+pWEq6TuYFKlO+zJY6XwHZ7D7C84tQu1DLuteyiK0WwY+t5cNgZkFHH6/udej9ndTPbqwWbTv9q1F9jWOfmfXnt5+ylCdW0Dw0lhzQvWU59tzV/vevSzz0XfW/bZuvbZsx56bfsYxM+zBq7AFz5DhLXw178EuqbuS9B/6Ihv7cZEgY33AP5vtSOSEVUFlYKrXa36fffUE9Y1bI1m4P90lZlAp0cdD2ms6fGuJkY7oWucUbyWf5EKj5yQbY6pwqU9GCaCx/fHvprWgqpfFfSx96Vim/Tb6fD3MDO21DZJt3TLh9Hy/+Bbe4WvfwwxbMOMZC3B7LuA2yjjvZCOMsw1LJbdnIxxzxo4pnJMDNbuZ4fc6KjLuO0DHNeAt2CSqcyNjgKaUnEEPI8OOf/t5vxLuZTqS0VHZpMAPfXSOrNRM59Xv7UjgtWjq5au1mNZmIY987gElAafyGRlLncjTBZI72Bt7DGO/Jse/sxbUn7dPjgOVnFU1icHTcpx37NRsPvcQ5OuuMdx6Z4IaA8dnvLO3zr/193zWWUa1gqw9FqWOOUkCxNrQgCkY3HlaeTTbj3KTGMjCgQ8HhPg5CjMz29TMJlq72hvcMd6dgcyQ2x7QDVkXvmYkvZAc0+bRYbuDdXWaHjhJ7nXwWAIr4OPIp1mzP5t26YVlP8MelC144UUUt3xQTr4rkb0nqbfmt57n4+2RRn4vuIO0B0fU1fTIfTDTj4YorAFu7brRpN8SNJtJ7Hii9XhmDAq5TTkmlCNJjiGTepVhi4v09/Jy67hnrfmY48QUahez6T+XPTxV9jNswan3dM7xBbg9G3Db15/knOzkOQtqYbjRY49nuv38vRK8ODiUs1opsyOMgF6pqkJy4MadeFZq+5XWUdlvPeuFs+ZjXOT4Oun973jeXffK5xkZs2MGLmjyweTITEdRjLZeCL7ydLnzd/Up3zw9WDj23Nuy5z02/jmfY+v+tv6+pyfSuryipDi/G9vPecoa7NqzdMJZRrWCrNNWsY7eIQGzY2D8eq9L61X6JK0TKLGUQPiu5J77vdKEOY1daSI191zlUitnNAyaFLWgjadDWyKkf8JVUgSu4zpekytS+m0TxBdNsPfYrh0irkNOkMAuX+DY+S5tC064dzt0hj0oW3D6upzzjc34J+3Xy+691Wuj2sA4wpv3eIIe2z5XHigTMVGQElzOFqN4YmMYDwVglQs0djeqw1s37P94zprDXi1sS6YBd/Uke9fe/PWh3ctX3PSln0HU0CvtvedYo81qpXMFfqffm2ELZoiuALdLAG4zVuoVXyMbH2YCBYCzeDwyMjEFNZd4bCvSVyy0F771sUOwI5vEJQArTr2Dbmt09y2Q84Wf/fKnH8ttMyPm9ncnMH75G7+pM84yqhVk3dSy38fNpAbY6MfT+lx+POiAGf0MQFb0mGFG96AlBQFuvm8jNLLBKI5QJKq1HM/gG08A9OnFxpToVmEJuEXHM/QxArAmpU42lfrBeq7qZD3738kByX1sias+xXMBtxuw0TPsQdmCq+7SN3nxs+Ihnqy9wmq7qXjoDhi2b3Jz3uhDz7AFMx69ALcC3F58n43AHf/sGCXZ0wBVB3/pRdqVgRtcNL63jxE2dAJuwJm/rDx3AJXHLnh38jhPurOMagVZ561PfeuIBAxwU2bbJxsoE4Db09PHwydjwbWz9PpX936wvZXJhqb8xBC37+rxPWtWu+QLNObDXOJ3MCRkurf1MVJ2mp5L/ut6HXFfTz0AZaXBamsg28PDw+H9w8Phg/xrQ3MEcLP+nS66U9kAteveqgRm2IOyBW91d13vuc+Nh7ZK9F8D4LZf6mUn9svq/o+cYQtmSLEAtwLcJuyzDUBis65/eYs3ZVwmSPDSlzgXcMv3MVrXDUN5l+BSAW6X2J+zjGoFWZdYrTpHkgADbsJmA7NN/02AW8cSjhoe6nGKYSb2rwJfMQlvBLjpROkA59rPnz7ZXX7+HBOkuUdqKwW13xeAG5Wwgir3Wdp0a/82nyD+8CCA24cPH+RfYbk10M2m6WVbXYFUvTn7JDDDHpQt2LcWddQlJXB6PDSaQsx3dHPx0B0wbC+54nWu50lghi143h3u+3YBbgW47dspdVRJoCRQEnhBCcwyqhVkveAivtVTJ8Dt46ENSkA5aQPbnj4+RQ839C1d9I75fPjc+rzZ52g1nsA2p7D1TZqNfMY9UWVaqpLdjJemIJk031b2mQJj1neTmHdR+prZdVhe6dcmoFsD294fHgxsU9DNGG4+VY9L5gtwe6uvyKnPPcMelC04dVXq+JJASaAkMFcCM2zBjCcqwK0Atxn7rK5REigJlASOSmCWUa0gqzbixSXQMdw+fuL+bY3h9nT4aEMT2gRTAdYceMtgWbs3DEfAfWo7NoXBqJuaImnUEE6+96kdYedvP9sXlJX2YICbDTsQdpqMUdD/qO2bAn+NJWfns0PQo7MH3BrYpiWlek5luOkE1jQXNbdivfhS1AnvQwIz7EHZgvvYK/UUJYGSwP1KYIYtmCG9AtwKcJuxz+oaJYGSQEmgALfaA/cpgSM93BrD7aMAbjo04XNjvwnY1hhoMW1Ny0ENVutKcqyi1EE3ESKV5+vQU574TYAbykDbv42RZgMNBBAzNhoYcHIP2k7OmHYEuGFCqjHilgy3D4cPH4zx1oA9HqDgq14Mt/t8AS7/VDOCrALcLr9udcaSQEmgJHBJCcywBZe837VzFeBWgNuMfVbXKAmUBEoCBbjVHrhPCSymlC7LSmWYAoC2T5/9ZwG3vP9aD7jZMAWSmpSICkLWSkGNkgbW2KCHG/60xnBrQxMSwy0Bbq001spcrdQVzq+w1961gQlaUuo93PqJpVK+igcowO0+X4DLP9WMIKsAt8uvW52xJFASKAlcUgIzbMEl77cAN+5P4n1OWvYWWWbNCLf/LtNQfsby1TVKAiWBksB9SGCWUa0g6z72y009hfkUn6RctA1NaL5FHpzwsQ1T2ATc8FQN5FrWXqKsVI4aDqAxxhxNKXWoi0pKMbEU/dYCr1OunPhB7f/sWVBeGtdvwBkGJzwcHoTZhimlNjgBDLcC3G5qq76Wm5lhD8oWvJbdUPdZEigJvFUJzLAFM2RbDLcC3Gbss7pGSaAkUBI4KoFZRrWCrNqIF5eAlFtq/zQB1QSo6qeVGuAmTLdI9IHhxu3Y+vtD37b0eSO4AZRjhpuiZd7HjXu4CSMNk0kP76TfmjDcQEFD0tEgNwUO7V59yIOCcgDtWllqO2cD3Lx/mw1MUBZcMdwuvt/ewAln2IOyBW9gI9UjlgRKAq9aAjNswQwBFeBWgNuMfVbXKAmUBEoCBbjVHrhPCVh/M+3JhqEIAN0+HYTd1gYp2LAEBdxW2PSJ2DaaMBAsNCbBWSWog20Cuem0BQLIMKGUGWrvZU0c8LNL4lnkngUVVPacD22Q4aZtMIL2hmvgWgPeMCih9YhTsK0At/vc9C/7VDOCrALcXnYN6+wlgZJASeC5EphhC557j3u+X4BbAW579kkdUxIoCZQEXlQCs4xqBVkvuoxv8+Rp2IEy3WTCp5eYWpkpMdsS4CZsNfx3fIynw23RGE0Bs3cxsNRhsdTizUA2GXqg7Lh3wkSz3wlM0zuJKaUOuOnHArrJ5VtZaQPW3uu/ypbD78acS6Wv1cPtbb4gpz/1DHtQtuD0dalvlARKAiWBmRKYYQtmPE8BbgW4zdhndY2SQEmgJHBUArOMagVZtREvLgGaKqqssigxbYw3Kc0kVpvuQeu3RjibTws9coPEbzOULn+L/879aKX81Nhm8bMCYDE2wfrY2vWV5YbniemlfsvOYDOgrf1uJaoC6MklGUAswO3ie+9OTzjDHpQtuNPNU49VEigJ3I0EZtiCGcIqwK0Atxn7rK5REigJlAQKcKs9cJ8SIMCtPWAAagpYyf+sNFPbpHVg2zlSMSArBoAuOXJ5AFQHrgFoGwBueofyIFJGqiMU7Pd0r1EyivJRHeYwAtvaFwtwO2ep3+J3ZgRZBbi9xZ1Vz1wSKAm8JgnMsAUz5FGAWwFuM/ZZXaMkUBIoCRTgVnvgbiWwmG5Ofd2c8SbEtjRr9HnyGE4q3Tql8dkEn9sAwLxU1iE3PXlHs1Psz86FexreWwFuW6tTf1cJzAiyCnCr3VYSKAmUBG5bAjNswQwJFOBWgNuMfVbXKAmUBEoCBbjVHrhfCQyBtGCyMSC3AOcgFQOpHJIbjie1g88C20L8Wla6czk2QcIMpOUyUr5GAW47Jf7mD5sRZBXg9ua3WQmgJFASuHEJzLAFM0RQgFsBbjP2WV2jJFASKAkU4FZ74M4lsFUquvX3M8SzAbz14N5JQNvodhL4diqAdurxZ8ijvnIXEpgRZBXgdhdbpR6iJFASuGMJzLAFM8RXgFsBbjP2WV2jJFASKAkU4FZ7oCRQEigJlAQ2JTAjyCrAbXMZ6oCSQEmgJHBVCcywBTMesAC3Atxm7LO6RkmgJFASKMCt9kBJoCRQEigJbEpgRpBVgNvmMtQBJYGSQEngqhKYYQtmPGABbgW4zdhndY2SQEmgJFCAW+2BkkBJoCRQEtiUwIwgqwC3zWWoA0oCJYGSwFUlMMMWzHjAAtwKcJuxz+oaJYGSQEmgALfaAyWBkkBJoCSwKYEZQVYBbpvLUAeUBEoCJYGrSmCGLZjxgAW4FeA2Y5/VNUoCJYGSQAFutQdKAiWBkkBJYFMCM4KsAtw2l6EOKAmUBEoCV5XADFsw4wELcCvAbcY+q2uUBEoCJYEC3GoPlARKAiWBksCmBGYEWQW4bS5DHVASKAmUBK4qgRm2YMYDFuBWgNuMfVbXKAmUBEoCBbjVHigJlARKAiWBTQnMCLIKcNtchjqgJFASKAlcVQIzbMGMByzArQC3GfusrlESKAmUBApwqz1QEigJlARKApsSmBFkFeC2uQx1QEmgJFASuKoEZtiCGQ9YgFsBbjP2WV2jJFASKAkU4FZ7oCRQEigJlAQ2JTAjyCrAbXMZ6oCSQEmgJHBVCcywBTMesAC3Atxm7LO6RkmgJFASKMCt9kBJoCRQEigJbEpgRpBVgNvmMtQBJYGSQEngqhKYYQtmPGABbgW4zdhndY2SQEmgJFCAW+2BkkBJoCRQEtiUwIwgqwC3zWWoA0oCJYGSwFUlMMMWzHjAAtwKcJuxz+oaJYGSQEmgALfaAyWBkkBJoCSwKYEZQVYBbpvLUAeUBEoCJYGrSmCGLZjxgAW4FeA2Y5/VNUoCJYGSQAFutQdKAiWBkkBJYFMCM4KsAtw2l6EOKAmUBEoCV5XADFsw4wGPAm4/+tGP/vs73/nOP3/55Zf/9MUXX3z5gx/84OHXv/71u0+fPn359ddff/jzn/+c7vF73/ve4Ze//KV89s033xxu5e8wqu3+fvGLXxza77/5zW/k/trP+Pt3v/vdw09/+lP5/Q9/+MPhL3/5S3o+/L19WH8v+dT+eLn34+uvvz78/e9/f1Xv3w9/+MPDj3/8Y7nnW9cP58j3pZ+v6eemf5txhfxgaJtMv//974v+bp9Bf/MGYfvz1VdfHf72t78N7RP0/5/+9Cf5O+v/n/3sZ/L77373O9f/vX14qfU9Rb7nrN+17dcpz3ft9+c1yvfa61vXV//xpfTDW5PvX//614X+hv7/7W9/u/DPm304Nf6Abm8Xavbj5z//+SI+wE00+f/kJz+p9X0F/s217Uddv+LDig8vFx82n7/p3+aft59///vfH9g+tM/Y/9+KD66FT/3qV796ev/+/bdfffXV5z/+8Y8fHx8fv/3222//9x//+Mf/vDscDv/ZoX4tQvl3++xfWwxUf08SKPnU/qj3Q1+J5+qHfzscDv/yyvTLfx0Oh/94JfrxHPne+/NdW3+fIt9z1u81Pd9z9cdzv/8a5Xvt9a3rl/9T/s9l/J/n6q/6fsWnFZ/nAKLsU9mnm7VP/w/EUuRY1Hix5AAAAABJRU5ErkJggg=="/>
          <p:cNvSpPr>
            <a:spLocks noChangeAspect="1" noChangeArrowheads="1"/>
          </p:cNvSpPr>
          <p:nvPr/>
        </p:nvSpPr>
        <p:spPr bwMode="auto">
          <a:xfrm>
            <a:off x="2087761" y="1418930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514350"/>
            <a:endParaRPr lang="es-MX" sz="1013">
              <a:solidFill>
                <a:prstClr val="black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33295" y="2123136"/>
            <a:ext cx="42373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Step by step: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08080"/>
                </a:solidFill>
                <a:latin typeface="+mj-lt"/>
              </a:rPr>
              <a:t>Match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available information with the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standard requirements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08080"/>
                </a:solidFill>
                <a:latin typeface="+mj-lt"/>
              </a:rPr>
              <a:t>Identify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sources of information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08080"/>
                </a:solidFill>
                <a:latin typeface="+mj-lt"/>
              </a:rPr>
              <a:t>Localize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pivot entries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08080"/>
                </a:solidFill>
                <a:latin typeface="+mj-lt"/>
              </a:rPr>
              <a:t>Model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the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information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against the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standard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08080"/>
                </a:solidFill>
                <a:latin typeface="+mj-lt"/>
              </a:rPr>
              <a:t>Publish!</a:t>
            </a:r>
            <a:endParaRPr lang="en-US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970674" y="2031696"/>
            <a:ext cx="3248377" cy="4399584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5276641" y="2981757"/>
            <a:ext cx="25582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4F447C"/>
                </a:solidFill>
                <a:latin typeface="Calibri" pitchFamily="34" charset="0"/>
                <a:cs typeface="Adobe Caslon Pro"/>
              </a:rPr>
              <a:t>Important!</a:t>
            </a:r>
          </a:p>
          <a:p>
            <a:pPr algn="ctr"/>
            <a:r>
              <a:rPr lang="en-US" dirty="0">
                <a:solidFill>
                  <a:srgbClr val="4F447C"/>
                </a:solidFill>
                <a:latin typeface="Calibri" pitchFamily="34" charset="0"/>
                <a:cs typeface="Adobe Caslon Pro"/>
              </a:rPr>
              <a:t>Concentrate on </a:t>
            </a:r>
            <a:r>
              <a:rPr lang="en-US" b="1" dirty="0">
                <a:solidFill>
                  <a:srgbClr val="4F447C"/>
                </a:solidFill>
                <a:latin typeface="Calibri" pitchFamily="34" charset="0"/>
                <a:cs typeface="Adobe Caslon Pro"/>
              </a:rPr>
              <a:t>not duplicating </a:t>
            </a:r>
            <a:r>
              <a:rPr lang="en-US" dirty="0">
                <a:solidFill>
                  <a:srgbClr val="4F447C"/>
                </a:solidFill>
                <a:latin typeface="Calibri" pitchFamily="34" charset="0"/>
                <a:cs typeface="Adobe Caslon Pro"/>
              </a:rPr>
              <a:t>information, but on including only the </a:t>
            </a:r>
            <a:r>
              <a:rPr lang="en-US" b="1" dirty="0">
                <a:solidFill>
                  <a:srgbClr val="4F447C"/>
                </a:solidFill>
                <a:latin typeface="Calibri" pitchFamily="34" charset="0"/>
                <a:cs typeface="Adobe Caslon Pro"/>
              </a:rPr>
              <a:t>necessary pivot entries</a:t>
            </a:r>
            <a:r>
              <a:rPr lang="en-US" dirty="0">
                <a:solidFill>
                  <a:srgbClr val="4F447C"/>
                </a:solidFill>
                <a:latin typeface="Calibri" pitchFamily="34" charset="0"/>
                <a:cs typeface="Adobe Caslon Pro"/>
              </a:rPr>
              <a:t> that would allow you to move from one standard to another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1758" y="33965"/>
            <a:ext cx="855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>
                <a:solidFill>
                  <a:schemeClr val="bg1"/>
                </a:solidFill>
              </a:rPr>
              <a:t>Mexico´s</a:t>
            </a:r>
            <a:r>
              <a:rPr lang="es-MX" b="1" dirty="0">
                <a:solidFill>
                  <a:schemeClr val="bg1"/>
                </a:solidFill>
              </a:rPr>
              <a:t> </a:t>
            </a:r>
            <a:r>
              <a:rPr lang="es-MX" b="1" dirty="0" err="1">
                <a:solidFill>
                  <a:schemeClr val="bg1"/>
                </a:solidFill>
              </a:rPr>
              <a:t>Experience</a:t>
            </a:r>
            <a:r>
              <a:rPr lang="es-MX" b="1" dirty="0">
                <a:solidFill>
                  <a:schemeClr val="bg1"/>
                </a:solidFill>
              </a:rPr>
              <a:t>: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080">
              <a:alpha val="61176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lvl="0" algn="ctr"/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ts val="1350"/>
              </a:spcBef>
            </a:pP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7179276" y="1426866"/>
            <a:ext cx="321463" cy="321463"/>
          </a:xfrm>
          <a:prstGeom prst="ellipse">
            <a:avLst/>
          </a:prstGeom>
          <a:solidFill>
            <a:srgbClr val="D9E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Elipse 12"/>
          <p:cNvSpPr/>
          <p:nvPr/>
        </p:nvSpPr>
        <p:spPr>
          <a:xfrm>
            <a:off x="1141893" y="5496448"/>
            <a:ext cx="212606" cy="212606"/>
          </a:xfrm>
          <a:prstGeom prst="ellipse">
            <a:avLst/>
          </a:prstGeom>
          <a:solidFill>
            <a:srgbClr val="D9E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Elipse 13"/>
          <p:cNvSpPr/>
          <p:nvPr/>
        </p:nvSpPr>
        <p:spPr>
          <a:xfrm>
            <a:off x="5685422" y="1263549"/>
            <a:ext cx="212606" cy="21260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Elipse 14"/>
          <p:cNvSpPr/>
          <p:nvPr/>
        </p:nvSpPr>
        <p:spPr>
          <a:xfrm flipV="1">
            <a:off x="4352047" y="5442712"/>
            <a:ext cx="45720" cy="5373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Elipse 15"/>
          <p:cNvSpPr/>
          <p:nvPr/>
        </p:nvSpPr>
        <p:spPr>
          <a:xfrm>
            <a:off x="7576187" y="3537020"/>
            <a:ext cx="192564" cy="192564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Elipse 16"/>
          <p:cNvSpPr/>
          <p:nvPr/>
        </p:nvSpPr>
        <p:spPr>
          <a:xfrm>
            <a:off x="1235677" y="2203993"/>
            <a:ext cx="118822" cy="118822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Rectángulo 24"/>
          <p:cNvSpPr/>
          <p:nvPr/>
        </p:nvSpPr>
        <p:spPr>
          <a:xfrm>
            <a:off x="1785067" y="1913755"/>
            <a:ext cx="5548184" cy="3157151"/>
          </a:xfrm>
          <a:prstGeom prst="rect">
            <a:avLst/>
          </a:prstGeom>
          <a:solidFill>
            <a:schemeClr val="bg1"/>
          </a:solidFill>
          <a:ln w="57150">
            <a:solidFill>
              <a:srgbClr val="FFA361"/>
            </a:solidFill>
            <a:prstDash val="solid"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717" tIns="235647" rIns="203717" bIns="235647" numCol="1" spcCol="1270" anchor="ctr" anchorCtr="0">
            <a:noAutofit/>
          </a:bodyPr>
          <a:lstStyle/>
          <a:p>
            <a:pPr algn="ctr" defTabSz="21002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4725"/>
          </a:p>
        </p:txBody>
      </p:sp>
      <p:sp>
        <p:nvSpPr>
          <p:cNvPr id="26" name="Rectángulo 25"/>
          <p:cNvSpPr/>
          <p:nvPr/>
        </p:nvSpPr>
        <p:spPr>
          <a:xfrm>
            <a:off x="1787224" y="3417818"/>
            <a:ext cx="5543870" cy="735227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D4F00"/>
                </a:solidFill>
                <a:latin typeface="+mj-lt"/>
              </a:rPr>
              <a:t>Open </a:t>
            </a:r>
            <a:r>
              <a:rPr lang="en-US" sz="3000" dirty="0">
                <a:solidFill>
                  <a:srgbClr val="FD4F00"/>
                </a:solidFill>
                <a:latin typeface="+mj-lt"/>
              </a:rPr>
              <a:t>Fiscal</a:t>
            </a:r>
            <a:r>
              <a:rPr lang="en-US" sz="3000" b="1" dirty="0">
                <a:solidFill>
                  <a:srgbClr val="FD4F00"/>
                </a:solidFill>
                <a:latin typeface="+mj-lt"/>
              </a:rPr>
              <a:t> </a:t>
            </a:r>
            <a:r>
              <a:rPr lang="en-US" sz="3000" dirty="0">
                <a:solidFill>
                  <a:srgbClr val="FD4F00"/>
                </a:solidFill>
                <a:latin typeface="+mj-lt"/>
              </a:rPr>
              <a:t>Data </a:t>
            </a:r>
            <a:r>
              <a:rPr lang="en-US" sz="3000" b="1" dirty="0">
                <a:solidFill>
                  <a:srgbClr val="FD4F00"/>
                </a:solidFill>
                <a:latin typeface="+mj-lt"/>
              </a:rPr>
              <a:t>Package</a:t>
            </a:r>
          </a:p>
        </p:txBody>
      </p:sp>
      <p:pic>
        <p:nvPicPr>
          <p:cNvPr id="27" name="Picture 2" descr="Resultado de imagen para GIFT TRANSPARENC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452" y="2903021"/>
            <a:ext cx="893414" cy="5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51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60" y="1314571"/>
            <a:ext cx="3084940" cy="290477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301884" y="788482"/>
            <a:ext cx="42701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The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Open Fiscal Data Package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offers a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standardized framework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to present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fiscal data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by its different classifications, measures and levels of disaggregation.</a:t>
            </a:r>
          </a:p>
          <a:p>
            <a:endParaRPr lang="es-MX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r>
              <a:rPr lang="es-MX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Mexican</a:t>
            </a: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s-MX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Example</a:t>
            </a: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:</a:t>
            </a:r>
          </a:p>
          <a:p>
            <a:endParaRPr lang="es-MX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A361"/>
                </a:solidFill>
                <a:latin typeface="+mj-lt"/>
              </a:rPr>
              <a:t>Administrative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: by using the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administrative classification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, you can organize budget data to show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who is spending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(i.e. Ministries, Responsible Units).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8080"/>
                </a:solidFill>
                <a:latin typeface="+mj-lt"/>
              </a:rPr>
              <a:t>Functional: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the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functional classification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allows users to know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what is the spending for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(i.e. economic or social development, governmental functions, etc.)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1D402"/>
                </a:solidFill>
                <a:latin typeface="+mj-lt"/>
              </a:rPr>
              <a:t>Economic: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the 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economic classification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allows you to specify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what are you buying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, in other words, allows you to disaggregate information all the way down to the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line item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124854" y="1597407"/>
            <a:ext cx="219135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7C8622"/>
                </a:solidFill>
                <a:latin typeface="Calibri" pitchFamily="34" charset="0"/>
                <a:cs typeface="Adobe Caslon Pro"/>
              </a:rPr>
              <a:t>Important!</a:t>
            </a:r>
          </a:p>
          <a:p>
            <a:pPr algn="ctr"/>
            <a:r>
              <a:rPr lang="en-US" dirty="0">
                <a:solidFill>
                  <a:srgbClr val="7C8622"/>
                </a:solidFill>
                <a:latin typeface="Calibri" pitchFamily="34" charset="0"/>
                <a:cs typeface="Adobe Caslon Pro"/>
              </a:rPr>
              <a:t>OFDP enables users to establish a tailored ecosystem around fiscal data, specific to the national context in which data is embedded</a:t>
            </a:r>
          </a:p>
        </p:txBody>
      </p:sp>
      <p:sp>
        <p:nvSpPr>
          <p:cNvPr id="9" name="Flecha doblada 8"/>
          <p:cNvSpPr/>
          <p:nvPr/>
        </p:nvSpPr>
        <p:spPr>
          <a:xfrm rot="10800000" flipH="1">
            <a:off x="4480003" y="4765399"/>
            <a:ext cx="625397" cy="507734"/>
          </a:xfrm>
          <a:prstGeom prst="bentArrow">
            <a:avLst/>
          </a:prstGeom>
          <a:solidFill>
            <a:srgbClr val="07797A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schemeClr val="tx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158234" y="4926886"/>
            <a:ext cx="3497675" cy="923330"/>
          </a:xfrm>
          <a:prstGeom prst="rect">
            <a:avLst/>
          </a:prstGeom>
          <a:solidFill>
            <a:srgbClr val="008080"/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+mj-lt"/>
              </a:rPr>
              <a:t>With this level of disaggregation, we can link the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OFDP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with the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Open Contracting Data Standard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01758" y="33965"/>
            <a:ext cx="855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Match</a:t>
            </a:r>
            <a:r>
              <a:rPr lang="en-US" dirty="0">
                <a:solidFill>
                  <a:schemeClr val="bg1"/>
                </a:solidFill>
              </a:rPr>
              <a:t> available </a:t>
            </a:r>
            <a:r>
              <a:rPr lang="en-US" b="1" dirty="0">
                <a:solidFill>
                  <a:schemeClr val="bg1"/>
                </a:solidFill>
              </a:rPr>
              <a:t>information</a:t>
            </a:r>
            <a:r>
              <a:rPr lang="en-US" dirty="0">
                <a:solidFill>
                  <a:schemeClr val="bg1"/>
                </a:solidFill>
              </a:rPr>
              <a:t> with the </a:t>
            </a:r>
            <a:r>
              <a:rPr lang="en-US" b="1" dirty="0">
                <a:solidFill>
                  <a:schemeClr val="bg1"/>
                </a:solidFill>
              </a:rPr>
              <a:t>standard</a:t>
            </a:r>
          </a:p>
        </p:txBody>
      </p:sp>
      <p:pic>
        <p:nvPicPr>
          <p:cNvPr id="16" name="Picture 2" descr="Resultado de imagen para fo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490" y="4585802"/>
            <a:ext cx="405362" cy="405362"/>
          </a:xfrm>
          <a:prstGeom prst="rect">
            <a:avLst/>
          </a:prstGeom>
          <a:noFill/>
          <a:effectLst>
            <a:outerShdw blurRad="50800" dist="38100" dir="2700000" sx="87000" sy="87000" algn="tl" rotWithShape="0">
              <a:schemeClr val="bg2">
                <a:lumMod val="90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73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406484"/>
            <a:ext cx="9130890" cy="3244626"/>
          </a:xfrm>
          <a:prstGeom prst="rect">
            <a:avLst/>
          </a:prstGeom>
          <a:solidFill>
            <a:srgbClr val="3C8C7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50" dirty="0"/>
              <a:t> 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" y="3651111"/>
            <a:ext cx="9144000" cy="3206889"/>
          </a:xfrm>
          <a:prstGeom prst="rect">
            <a:avLst/>
          </a:prstGeom>
          <a:solidFill>
            <a:srgbClr val="FD9B0B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18" y="2860634"/>
            <a:ext cx="2300639" cy="7106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19" y="3793825"/>
            <a:ext cx="2138382" cy="594488"/>
          </a:xfrm>
          <a:prstGeom prst="rect">
            <a:avLst/>
          </a:prstGeom>
        </p:spPr>
      </p:pic>
      <p:sp>
        <p:nvSpPr>
          <p:cNvPr id="13" name="Flecha doblada 12"/>
          <p:cNvSpPr/>
          <p:nvPr/>
        </p:nvSpPr>
        <p:spPr>
          <a:xfrm flipV="1">
            <a:off x="1004290" y="4518088"/>
            <a:ext cx="1286513" cy="598712"/>
          </a:xfrm>
          <a:prstGeom prst="bentArrow">
            <a:avLst>
              <a:gd name="adj1" fmla="val 25000"/>
              <a:gd name="adj2" fmla="val 31086"/>
              <a:gd name="adj3" fmla="val 25000"/>
              <a:gd name="adj4" fmla="val 43750"/>
            </a:avLst>
          </a:prstGeom>
          <a:solidFill>
            <a:srgbClr val="00808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b="23906"/>
          <a:stretch/>
        </p:blipFill>
        <p:spPr>
          <a:xfrm>
            <a:off x="2943923" y="3773909"/>
            <a:ext cx="6105111" cy="225764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l="3867" t="19116" r="3099" b="6566"/>
          <a:stretch/>
        </p:blipFill>
        <p:spPr>
          <a:xfrm>
            <a:off x="2826461" y="1325880"/>
            <a:ext cx="6222574" cy="2193361"/>
          </a:xfrm>
          <a:prstGeom prst="rect">
            <a:avLst/>
          </a:prstGeom>
        </p:spPr>
      </p:pic>
      <p:sp>
        <p:nvSpPr>
          <p:cNvPr id="12" name="Flecha doblada 11"/>
          <p:cNvSpPr/>
          <p:nvPr/>
        </p:nvSpPr>
        <p:spPr>
          <a:xfrm rot="5400000" flipV="1">
            <a:off x="1319872" y="1472331"/>
            <a:ext cx="655352" cy="1286515"/>
          </a:xfrm>
          <a:prstGeom prst="bentArrow">
            <a:avLst>
              <a:gd name="adj1" fmla="val 25000"/>
              <a:gd name="adj2" fmla="val 31086"/>
              <a:gd name="adj3" fmla="val 25000"/>
              <a:gd name="adj4" fmla="val 43750"/>
            </a:avLst>
          </a:prstGeom>
          <a:solidFill>
            <a:srgbClr val="00808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01758" y="33965"/>
            <a:ext cx="855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2"/>
            </a:pPr>
            <a:r>
              <a:rPr lang="en-US" b="1" dirty="0">
                <a:solidFill>
                  <a:schemeClr val="bg1"/>
                </a:solidFill>
              </a:rPr>
              <a:t>Identify sources of information</a:t>
            </a:r>
          </a:p>
        </p:txBody>
      </p:sp>
    </p:spTree>
    <p:extLst>
      <p:ext uri="{BB962C8B-B14F-4D97-AF65-F5344CB8AC3E}">
        <p14:creationId xmlns:p14="http://schemas.microsoft.com/office/powerpoint/2010/main" val="5127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2162370" y="436569"/>
            <a:ext cx="6981630" cy="6421430"/>
          </a:xfrm>
          <a:prstGeom prst="rect">
            <a:avLst/>
          </a:prstGeom>
          <a:solidFill>
            <a:srgbClr val="FD9B0B">
              <a:alpha val="5882"/>
            </a:srgbClr>
          </a:solidFill>
          <a:ln>
            <a:solidFill>
              <a:srgbClr val="FD9B0B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8" name="CuadroTexto 7"/>
          <p:cNvSpPr txBox="1"/>
          <p:nvPr/>
        </p:nvSpPr>
        <p:spPr>
          <a:xfrm>
            <a:off x="101758" y="1947441"/>
            <a:ext cx="206061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>
                <a:solidFill>
                  <a:srgbClr val="008080"/>
                </a:solidFill>
                <a:latin typeface="+mj-lt"/>
              </a:rPr>
              <a:t>Budgetary program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869913" y="1545106"/>
            <a:ext cx="385722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FFA361"/>
                </a:solidFill>
              </a:rPr>
              <a:t>Who is responsible of spending it?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Administrative classification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Ministry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+id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Responsible unit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+id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Program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+id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57175" indent="-257175">
              <a:lnSpc>
                <a:spcPct val="150000"/>
              </a:lnSpc>
              <a:buFont typeface="+mj-lt"/>
              <a:buAutoNum type="arabicPeriod" startAt="2"/>
            </a:pPr>
            <a:r>
              <a:rPr lang="en-US" b="1" dirty="0">
                <a:solidFill>
                  <a:srgbClr val="008080"/>
                </a:solidFill>
              </a:rPr>
              <a:t>What is it </a:t>
            </a:r>
            <a:r>
              <a:rPr lang="en-US" b="1" dirty="0" smtClean="0">
                <a:solidFill>
                  <a:srgbClr val="008080"/>
                </a:solidFill>
              </a:rPr>
              <a:t>spent </a:t>
            </a:r>
            <a:r>
              <a:rPr lang="en-US" b="1" dirty="0">
                <a:solidFill>
                  <a:srgbClr val="008080"/>
                </a:solidFill>
              </a:rPr>
              <a:t>on?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Economic classification</a:t>
            </a:r>
            <a:endParaRPr lang="en-US" dirty="0">
              <a:solidFill>
                <a:srgbClr val="008080"/>
              </a:solidFill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Most disaggregated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spending level: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line item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34151" y="3849295"/>
            <a:ext cx="14651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Level of specificity:</a:t>
            </a:r>
            <a:endParaRPr lang="es-MX" sz="1600" b="1" dirty="0"/>
          </a:p>
        </p:txBody>
      </p:sp>
      <p:sp>
        <p:nvSpPr>
          <p:cNvPr id="3" name="Flecha doblada 2"/>
          <p:cNvSpPr/>
          <p:nvPr/>
        </p:nvSpPr>
        <p:spPr>
          <a:xfrm rot="10800000" flipH="1">
            <a:off x="833721" y="2348864"/>
            <a:ext cx="1222765" cy="1298420"/>
          </a:xfrm>
          <a:prstGeom prst="bentArrow">
            <a:avLst>
              <a:gd name="adj1" fmla="val 16502"/>
              <a:gd name="adj2" fmla="val 16785"/>
              <a:gd name="adj3" fmla="val 18768"/>
              <a:gd name="adj4" fmla="val 43750"/>
            </a:avLst>
          </a:prstGeom>
          <a:solidFill>
            <a:srgbClr val="077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b="1"/>
          </a:p>
        </p:txBody>
      </p:sp>
      <p:sp>
        <p:nvSpPr>
          <p:cNvPr id="11" name="Rectángulo 10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01758" y="33965"/>
            <a:ext cx="8554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3"/>
            </a:pPr>
            <a:r>
              <a:rPr lang="en-US" sz="1600" b="1" dirty="0">
                <a:solidFill>
                  <a:schemeClr val="bg1"/>
                </a:solidFill>
              </a:rPr>
              <a:t>Pivot </a:t>
            </a:r>
            <a:r>
              <a:rPr lang="en-US" sz="1600" dirty="0">
                <a:solidFill>
                  <a:schemeClr val="bg1"/>
                </a:solidFill>
              </a:rPr>
              <a:t>entries</a:t>
            </a:r>
          </a:p>
        </p:txBody>
      </p:sp>
    </p:spTree>
    <p:extLst>
      <p:ext uri="{BB962C8B-B14F-4D97-AF65-F5344CB8AC3E}">
        <p14:creationId xmlns:p14="http://schemas.microsoft.com/office/powerpoint/2010/main" val="160176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2"/>
          <a:srcRect l="16964" t="9537" r="25302" b="22039"/>
          <a:stretch/>
        </p:blipFill>
        <p:spPr>
          <a:xfrm>
            <a:off x="1043984" y="1521866"/>
            <a:ext cx="6022181" cy="4014669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0" y="406484"/>
            <a:ext cx="9144000" cy="6451515"/>
          </a:xfrm>
          <a:prstGeom prst="rect">
            <a:avLst/>
          </a:prstGeom>
          <a:solidFill>
            <a:srgbClr val="3C8C7F">
              <a:alpha val="5882"/>
            </a:srgbClr>
          </a:solidFill>
          <a:ln>
            <a:solidFill>
              <a:srgbClr val="3C8C7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2" name="Rectángulo 11"/>
          <p:cNvSpPr/>
          <p:nvPr/>
        </p:nvSpPr>
        <p:spPr>
          <a:xfrm>
            <a:off x="4129349" y="5542710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r"/>
            <a:r>
              <a:rPr lang="en-US" sz="1350" b="1" dirty="0">
                <a:solidFill>
                  <a:srgbClr val="4F447C"/>
                </a:solidFill>
                <a:latin typeface="+mj-lt"/>
              </a:rPr>
              <a:t>… ALL IN #OPENDATA</a:t>
            </a:r>
            <a:endParaRPr lang="es-MX" sz="1350" b="1" dirty="0">
              <a:solidFill>
                <a:srgbClr val="4F447C"/>
              </a:solidFill>
              <a:latin typeface="+mj-lt"/>
            </a:endParaRPr>
          </a:p>
        </p:txBody>
      </p:sp>
      <p:sp>
        <p:nvSpPr>
          <p:cNvPr id="13" name="Estrella de 5 puntas 12"/>
          <p:cNvSpPr/>
          <p:nvPr/>
        </p:nvSpPr>
        <p:spPr>
          <a:xfrm>
            <a:off x="8366808" y="5402273"/>
            <a:ext cx="202838" cy="179495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4" name="Estrella de 5 puntas 13"/>
          <p:cNvSpPr/>
          <p:nvPr/>
        </p:nvSpPr>
        <p:spPr>
          <a:xfrm>
            <a:off x="8141525" y="5405955"/>
            <a:ext cx="202838" cy="179495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5" name="Estrella de 5 puntas 14"/>
          <p:cNvSpPr/>
          <p:nvPr/>
        </p:nvSpPr>
        <p:spPr>
          <a:xfrm>
            <a:off x="7918580" y="5415567"/>
            <a:ext cx="202838" cy="179495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6" name="Estrella de 5 puntas 15"/>
          <p:cNvSpPr/>
          <p:nvPr/>
        </p:nvSpPr>
        <p:spPr>
          <a:xfrm>
            <a:off x="7698351" y="5415566"/>
            <a:ext cx="202838" cy="179495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7" name="Estrella de 5 puntas 16"/>
          <p:cNvSpPr/>
          <p:nvPr/>
        </p:nvSpPr>
        <p:spPr>
          <a:xfrm>
            <a:off x="7470351" y="5415566"/>
            <a:ext cx="202838" cy="179495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1" name="Rectángulo 20"/>
          <p:cNvSpPr/>
          <p:nvPr/>
        </p:nvSpPr>
        <p:spPr>
          <a:xfrm>
            <a:off x="1448919" y="2081071"/>
            <a:ext cx="3352646" cy="689015"/>
          </a:xfrm>
          <a:prstGeom prst="rect">
            <a:avLst/>
          </a:prstGeom>
          <a:noFill/>
          <a:ln w="28575">
            <a:solidFill>
              <a:srgbClr val="FFA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2" name="Rectángulo 21"/>
          <p:cNvSpPr/>
          <p:nvPr/>
        </p:nvSpPr>
        <p:spPr>
          <a:xfrm>
            <a:off x="1456324" y="4025520"/>
            <a:ext cx="3140573" cy="197407"/>
          </a:xfrm>
          <a:prstGeom prst="rect">
            <a:avLst/>
          </a:prstGeom>
          <a:noFill/>
          <a:ln w="28575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30" name="Rectángulo 29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101758" y="33965"/>
            <a:ext cx="855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4"/>
            </a:pPr>
            <a:r>
              <a:rPr lang="en-US" b="1" dirty="0">
                <a:solidFill>
                  <a:schemeClr val="bg1"/>
                </a:solidFill>
              </a:rPr>
              <a:t>Modeling</a:t>
            </a:r>
            <a:r>
              <a:rPr lang="en-US" dirty="0">
                <a:solidFill>
                  <a:schemeClr val="bg1"/>
                </a:solidFill>
              </a:rPr>
              <a:t> information</a:t>
            </a:r>
          </a:p>
        </p:txBody>
      </p:sp>
    </p:spTree>
    <p:extLst>
      <p:ext uri="{BB962C8B-B14F-4D97-AF65-F5344CB8AC3E}">
        <p14:creationId xmlns:p14="http://schemas.microsoft.com/office/powerpoint/2010/main" val="43263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6346" r="1070" b="4170"/>
          <a:stretch/>
        </p:blipFill>
        <p:spPr>
          <a:xfrm>
            <a:off x="713099" y="1542837"/>
            <a:ext cx="7717802" cy="378921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406484"/>
            <a:ext cx="9143999" cy="6451515"/>
          </a:xfrm>
          <a:prstGeom prst="rect">
            <a:avLst/>
          </a:prstGeom>
          <a:solidFill>
            <a:srgbClr val="660066">
              <a:alpha val="5882"/>
            </a:srgbClr>
          </a:solidFill>
          <a:ln>
            <a:solidFill>
              <a:srgbClr val="660066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3" name="Rectángulo 12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01758" y="33965"/>
            <a:ext cx="855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5"/>
            </a:pPr>
            <a:r>
              <a:rPr lang="en-US" b="1" dirty="0">
                <a:solidFill>
                  <a:schemeClr val="bg1"/>
                </a:solidFill>
              </a:rPr>
              <a:t>Publish!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4129349" y="554271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r"/>
            <a:r>
              <a:rPr lang="en-US" b="1" dirty="0" smtClean="0">
                <a:solidFill>
                  <a:srgbClr val="4F447C"/>
                </a:solidFill>
                <a:latin typeface="+mj-lt"/>
              </a:rPr>
              <a:t>…IN </a:t>
            </a:r>
            <a:r>
              <a:rPr lang="en-US" b="1" dirty="0">
                <a:solidFill>
                  <a:srgbClr val="4F447C"/>
                </a:solidFill>
                <a:latin typeface="+mj-lt"/>
              </a:rPr>
              <a:t>#OPENDATA</a:t>
            </a:r>
            <a:endParaRPr lang="es-MX" b="1" dirty="0">
              <a:solidFill>
                <a:srgbClr val="4F447C"/>
              </a:solidFill>
              <a:latin typeface="+mj-lt"/>
            </a:endParaRPr>
          </a:p>
        </p:txBody>
      </p:sp>
      <p:sp>
        <p:nvSpPr>
          <p:cNvPr id="22" name="Estrella de 5 puntas 21"/>
          <p:cNvSpPr/>
          <p:nvPr/>
        </p:nvSpPr>
        <p:spPr>
          <a:xfrm>
            <a:off x="8366808" y="5402273"/>
            <a:ext cx="202838" cy="179495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3" name="Estrella de 5 puntas 22"/>
          <p:cNvSpPr/>
          <p:nvPr/>
        </p:nvSpPr>
        <p:spPr>
          <a:xfrm>
            <a:off x="8141525" y="5405955"/>
            <a:ext cx="202838" cy="179495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4" name="Estrella de 5 puntas 23"/>
          <p:cNvSpPr/>
          <p:nvPr/>
        </p:nvSpPr>
        <p:spPr>
          <a:xfrm>
            <a:off x="7918580" y="5415567"/>
            <a:ext cx="202838" cy="179495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5" name="Estrella de 5 puntas 24"/>
          <p:cNvSpPr/>
          <p:nvPr/>
        </p:nvSpPr>
        <p:spPr>
          <a:xfrm>
            <a:off x="7698351" y="5415566"/>
            <a:ext cx="202838" cy="179495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6" name="Estrella de 5 puntas 25"/>
          <p:cNvSpPr/>
          <p:nvPr/>
        </p:nvSpPr>
        <p:spPr>
          <a:xfrm>
            <a:off x="7470351" y="5415566"/>
            <a:ext cx="202838" cy="179495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</p:spTree>
    <p:extLst>
      <p:ext uri="{BB962C8B-B14F-4D97-AF65-F5344CB8AC3E}">
        <p14:creationId xmlns:p14="http://schemas.microsoft.com/office/powerpoint/2010/main" val="91832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9" y="1352930"/>
            <a:ext cx="7370679" cy="5505070"/>
          </a:xfrm>
        </p:spPr>
      </p:pic>
      <p:sp>
        <p:nvSpPr>
          <p:cNvPr id="5" name="CuadroTexto 4"/>
          <p:cNvSpPr txBox="1"/>
          <p:nvPr/>
        </p:nvSpPr>
        <p:spPr>
          <a:xfrm>
            <a:off x="-33869" y="586194"/>
            <a:ext cx="5057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err="1">
                <a:solidFill>
                  <a:srgbClr val="07797A"/>
                </a:solidFill>
              </a:rPr>
              <a:t>Opening</a:t>
            </a:r>
            <a:r>
              <a:rPr lang="es-ES" dirty="0">
                <a:solidFill>
                  <a:srgbClr val="07797A"/>
                </a:solidFill>
              </a:rPr>
              <a:t> fiscal data </a:t>
            </a:r>
            <a:r>
              <a:rPr lang="es-ES" dirty="0" err="1">
                <a:solidFill>
                  <a:srgbClr val="07797A"/>
                </a:solidFill>
              </a:rPr>
              <a:t>using</a:t>
            </a:r>
            <a:r>
              <a:rPr lang="es-ES" dirty="0">
                <a:solidFill>
                  <a:srgbClr val="07797A"/>
                </a:solidFill>
              </a:rPr>
              <a:t> </a:t>
            </a:r>
            <a:r>
              <a:rPr lang="es-ES" b="1" dirty="0" smtClean="0">
                <a:solidFill>
                  <a:srgbClr val="07797A"/>
                </a:solidFill>
              </a:rPr>
              <a:t>International</a:t>
            </a:r>
            <a:r>
              <a:rPr lang="es-ES" dirty="0" smtClean="0">
                <a:solidFill>
                  <a:srgbClr val="07797A"/>
                </a:solidFill>
              </a:rPr>
              <a:t> </a:t>
            </a:r>
            <a:r>
              <a:rPr lang="es-ES" b="1" dirty="0" err="1" smtClean="0">
                <a:solidFill>
                  <a:srgbClr val="07797A"/>
                </a:solidFill>
              </a:rPr>
              <a:t>Standards</a:t>
            </a:r>
            <a:r>
              <a:rPr lang="es-ES" dirty="0" smtClean="0">
                <a:solidFill>
                  <a:srgbClr val="07797A"/>
                </a:solidFill>
              </a:rPr>
              <a:t> can be </a:t>
            </a:r>
            <a:r>
              <a:rPr lang="es-ES" dirty="0" err="1" smtClean="0">
                <a:solidFill>
                  <a:srgbClr val="07797A"/>
                </a:solidFill>
              </a:rPr>
              <a:t>seen</a:t>
            </a:r>
            <a:r>
              <a:rPr lang="es-ES" dirty="0" smtClean="0">
                <a:solidFill>
                  <a:srgbClr val="07797A"/>
                </a:solidFill>
              </a:rPr>
              <a:t> as </a:t>
            </a:r>
            <a:r>
              <a:rPr lang="es-ES" dirty="0" err="1" smtClean="0">
                <a:solidFill>
                  <a:srgbClr val="07797A"/>
                </a:solidFill>
              </a:rPr>
              <a:t>an</a:t>
            </a:r>
            <a:r>
              <a:rPr lang="es-ES" dirty="0" smtClean="0">
                <a:solidFill>
                  <a:srgbClr val="07797A"/>
                </a:solidFill>
              </a:rPr>
              <a:t> </a:t>
            </a:r>
            <a:r>
              <a:rPr lang="es-ES" dirty="0" err="1" smtClean="0">
                <a:solidFill>
                  <a:srgbClr val="07797A"/>
                </a:solidFill>
              </a:rPr>
              <a:t>uphill</a:t>
            </a:r>
            <a:r>
              <a:rPr lang="es-ES" dirty="0" smtClean="0">
                <a:solidFill>
                  <a:srgbClr val="07797A"/>
                </a:solidFill>
              </a:rPr>
              <a:t> </a:t>
            </a:r>
            <a:r>
              <a:rPr lang="es-ES" dirty="0" err="1" smtClean="0">
                <a:solidFill>
                  <a:srgbClr val="07797A"/>
                </a:solidFill>
              </a:rPr>
              <a:t>walk</a:t>
            </a:r>
            <a:r>
              <a:rPr lang="es-ES" dirty="0" smtClean="0">
                <a:solidFill>
                  <a:srgbClr val="07797A"/>
                </a:solidFill>
              </a:rPr>
              <a:t>…</a:t>
            </a:r>
            <a:endParaRPr lang="es-ES" dirty="0">
              <a:solidFill>
                <a:srgbClr val="07797A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2252" flipH="1">
            <a:off x="3227936" y="3492859"/>
            <a:ext cx="981220" cy="101453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900311" y="2825770"/>
            <a:ext cx="5057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smtClean="0">
                <a:solidFill>
                  <a:srgbClr val="07797A"/>
                </a:solidFill>
              </a:rPr>
              <a:t>Big </a:t>
            </a:r>
            <a:r>
              <a:rPr lang="es-ES" dirty="0" err="1" smtClean="0">
                <a:solidFill>
                  <a:srgbClr val="07797A"/>
                </a:solidFill>
              </a:rPr>
              <a:t>question</a:t>
            </a:r>
            <a:r>
              <a:rPr lang="es-ES" dirty="0" smtClean="0">
                <a:solidFill>
                  <a:srgbClr val="07797A"/>
                </a:solidFill>
              </a:rPr>
              <a:t> </a:t>
            </a:r>
            <a:r>
              <a:rPr lang="es-ES" dirty="0" err="1" smtClean="0">
                <a:solidFill>
                  <a:srgbClr val="07797A"/>
                </a:solidFill>
              </a:rPr>
              <a:t>remains</a:t>
            </a:r>
            <a:r>
              <a:rPr lang="es-ES" dirty="0" smtClean="0">
                <a:solidFill>
                  <a:srgbClr val="07797A"/>
                </a:solidFill>
              </a:rPr>
              <a:t>: </a:t>
            </a:r>
            <a:r>
              <a:rPr lang="es-ES" dirty="0" err="1" smtClean="0">
                <a:solidFill>
                  <a:srgbClr val="07797A"/>
                </a:solidFill>
              </a:rPr>
              <a:t>does</a:t>
            </a:r>
            <a:r>
              <a:rPr lang="es-ES" dirty="0" smtClean="0">
                <a:solidFill>
                  <a:srgbClr val="07797A"/>
                </a:solidFill>
              </a:rPr>
              <a:t> </a:t>
            </a:r>
            <a:r>
              <a:rPr lang="es-ES" dirty="0" err="1" smtClean="0">
                <a:solidFill>
                  <a:srgbClr val="07797A"/>
                </a:solidFill>
              </a:rPr>
              <a:t>that</a:t>
            </a:r>
            <a:r>
              <a:rPr lang="es-ES" dirty="0" smtClean="0">
                <a:solidFill>
                  <a:srgbClr val="07797A"/>
                </a:solidFill>
              </a:rPr>
              <a:t> </a:t>
            </a:r>
            <a:r>
              <a:rPr lang="es-ES" dirty="0" err="1" smtClean="0">
                <a:solidFill>
                  <a:srgbClr val="07797A"/>
                </a:solidFill>
              </a:rPr>
              <a:t>make</a:t>
            </a:r>
            <a:r>
              <a:rPr lang="es-ES" dirty="0" smtClean="0">
                <a:solidFill>
                  <a:srgbClr val="07797A"/>
                </a:solidFill>
              </a:rPr>
              <a:t> </a:t>
            </a:r>
            <a:r>
              <a:rPr lang="es-ES" b="1" dirty="0" err="1" smtClean="0">
                <a:solidFill>
                  <a:srgbClr val="07797A"/>
                </a:solidFill>
              </a:rPr>
              <a:t>information</a:t>
            </a:r>
            <a:r>
              <a:rPr lang="es-ES" b="1" dirty="0" smtClean="0">
                <a:solidFill>
                  <a:srgbClr val="07797A"/>
                </a:solidFill>
              </a:rPr>
              <a:t> more accesible </a:t>
            </a:r>
            <a:r>
              <a:rPr lang="es-ES" dirty="0" err="1" smtClean="0">
                <a:solidFill>
                  <a:srgbClr val="07797A"/>
                </a:solidFill>
              </a:rPr>
              <a:t>by</a:t>
            </a:r>
            <a:r>
              <a:rPr lang="es-ES" dirty="0" smtClean="0">
                <a:solidFill>
                  <a:srgbClr val="07797A"/>
                </a:solidFill>
              </a:rPr>
              <a:t> default?</a:t>
            </a:r>
            <a:endParaRPr lang="es-ES" dirty="0">
              <a:solidFill>
                <a:srgbClr val="07797A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340197" y="1971873"/>
            <a:ext cx="3955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>
                <a:solidFill>
                  <a:srgbClr val="07797A"/>
                </a:solidFill>
              </a:rPr>
              <a:t>We’ve</a:t>
            </a:r>
            <a:r>
              <a:rPr lang="es-ES" dirty="0" smtClean="0">
                <a:solidFill>
                  <a:srgbClr val="07797A"/>
                </a:solidFill>
              </a:rPr>
              <a:t> </a:t>
            </a:r>
            <a:r>
              <a:rPr lang="es-ES" dirty="0" err="1" smtClean="0">
                <a:solidFill>
                  <a:srgbClr val="07797A"/>
                </a:solidFill>
              </a:rPr>
              <a:t>managed</a:t>
            </a:r>
            <a:r>
              <a:rPr lang="es-ES" dirty="0" smtClean="0">
                <a:solidFill>
                  <a:srgbClr val="07797A"/>
                </a:solidFill>
              </a:rPr>
              <a:t> </a:t>
            </a:r>
            <a:r>
              <a:rPr lang="es-ES" dirty="0">
                <a:solidFill>
                  <a:srgbClr val="07797A"/>
                </a:solidFill>
              </a:rPr>
              <a:t>to </a:t>
            </a:r>
            <a:r>
              <a:rPr lang="es-ES" b="1" dirty="0" err="1" smtClean="0">
                <a:solidFill>
                  <a:srgbClr val="07797A"/>
                </a:solidFill>
              </a:rPr>
              <a:t>navigate</a:t>
            </a:r>
            <a:r>
              <a:rPr lang="es-ES" b="1" dirty="0" smtClean="0">
                <a:solidFill>
                  <a:srgbClr val="07797A"/>
                </a:solidFill>
              </a:rPr>
              <a:t> </a:t>
            </a:r>
            <a:r>
              <a:rPr lang="es-ES" b="1" dirty="0" err="1">
                <a:solidFill>
                  <a:srgbClr val="07797A"/>
                </a:solidFill>
              </a:rPr>
              <a:t>that</a:t>
            </a:r>
            <a:r>
              <a:rPr lang="es-ES" b="1" dirty="0">
                <a:solidFill>
                  <a:srgbClr val="07797A"/>
                </a:solidFill>
              </a:rPr>
              <a:t> </a:t>
            </a:r>
            <a:r>
              <a:rPr lang="es-ES" b="1" dirty="0" err="1" smtClean="0">
                <a:solidFill>
                  <a:srgbClr val="07797A"/>
                </a:solidFill>
              </a:rPr>
              <a:t>path</a:t>
            </a:r>
            <a:r>
              <a:rPr lang="es-ES" dirty="0" smtClean="0">
                <a:solidFill>
                  <a:srgbClr val="07797A"/>
                </a:solidFill>
              </a:rPr>
              <a:t>…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7448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080">
              <a:alpha val="61176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lvl="0" algn="ctr"/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ts val="1350"/>
              </a:spcBef>
            </a:pP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791823" y="1913867"/>
            <a:ext cx="5548184" cy="3157151"/>
          </a:xfrm>
          <a:prstGeom prst="rect">
            <a:avLst/>
          </a:prstGeom>
          <a:solidFill>
            <a:schemeClr val="bg1"/>
          </a:solidFill>
          <a:ln w="57150">
            <a:solidFill>
              <a:srgbClr val="D9E021"/>
            </a:solidFill>
            <a:prstDash val="solid"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717" tIns="235647" rIns="203717" bIns="235647" numCol="1" spcCol="1270" anchor="ctr" anchorCtr="0">
            <a:noAutofit/>
          </a:bodyPr>
          <a:lstStyle/>
          <a:p>
            <a:pPr algn="ctr" defTabSz="21002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4725"/>
          </a:p>
        </p:txBody>
      </p:sp>
      <p:sp>
        <p:nvSpPr>
          <p:cNvPr id="11" name="Elipse 10"/>
          <p:cNvSpPr/>
          <p:nvPr/>
        </p:nvSpPr>
        <p:spPr>
          <a:xfrm>
            <a:off x="7179276" y="1426866"/>
            <a:ext cx="321463" cy="321463"/>
          </a:xfrm>
          <a:prstGeom prst="ellipse">
            <a:avLst/>
          </a:prstGeom>
          <a:solidFill>
            <a:srgbClr val="D9E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Elipse 11"/>
          <p:cNvSpPr/>
          <p:nvPr/>
        </p:nvSpPr>
        <p:spPr>
          <a:xfrm>
            <a:off x="1141893" y="5496448"/>
            <a:ext cx="212606" cy="212606"/>
          </a:xfrm>
          <a:prstGeom prst="ellipse">
            <a:avLst/>
          </a:prstGeom>
          <a:solidFill>
            <a:srgbClr val="D9E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Elipse 12"/>
          <p:cNvSpPr/>
          <p:nvPr/>
        </p:nvSpPr>
        <p:spPr>
          <a:xfrm>
            <a:off x="5685422" y="1263549"/>
            <a:ext cx="212606" cy="21260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Elipse 13"/>
          <p:cNvSpPr/>
          <p:nvPr/>
        </p:nvSpPr>
        <p:spPr>
          <a:xfrm flipV="1">
            <a:off x="4352047" y="5442712"/>
            <a:ext cx="45720" cy="5373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Elipse 14"/>
          <p:cNvSpPr/>
          <p:nvPr/>
        </p:nvSpPr>
        <p:spPr>
          <a:xfrm>
            <a:off x="7576187" y="3537020"/>
            <a:ext cx="192564" cy="192564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Elipse 15"/>
          <p:cNvSpPr/>
          <p:nvPr/>
        </p:nvSpPr>
        <p:spPr>
          <a:xfrm>
            <a:off x="1235677" y="2203993"/>
            <a:ext cx="118822" cy="118822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" name="Grupo 1"/>
          <p:cNvGrpSpPr/>
          <p:nvPr/>
        </p:nvGrpSpPr>
        <p:grpSpPr>
          <a:xfrm>
            <a:off x="2981067" y="2908551"/>
            <a:ext cx="3181865" cy="1449501"/>
            <a:chOff x="2874928" y="2814668"/>
            <a:chExt cx="3181865" cy="1449501"/>
          </a:xfrm>
        </p:grpSpPr>
        <p:sp>
          <p:nvSpPr>
            <p:cNvPr id="7" name="Rectángulo 6"/>
            <p:cNvSpPr/>
            <p:nvPr/>
          </p:nvSpPr>
          <p:spPr>
            <a:xfrm>
              <a:off x="2874928" y="3602862"/>
              <a:ext cx="3181865" cy="661307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3000" dirty="0">
                  <a:solidFill>
                    <a:srgbClr val="9DAD01"/>
                  </a:solidFill>
                  <a:latin typeface="+mj-lt"/>
                </a:rPr>
                <a:t>Open </a:t>
              </a:r>
              <a:r>
                <a:rPr lang="es-ES" sz="3000" b="1" dirty="0" err="1">
                  <a:solidFill>
                    <a:srgbClr val="9DAD01"/>
                  </a:solidFill>
                  <a:latin typeface="+mj-lt"/>
                </a:rPr>
                <a:t>Contracting</a:t>
              </a:r>
              <a:endParaRPr lang="es-ES" sz="3000" b="1" dirty="0">
                <a:solidFill>
                  <a:srgbClr val="9DAD01"/>
                </a:solidFill>
                <a:latin typeface="+mj-lt"/>
              </a:endParaRPr>
            </a:p>
            <a:p>
              <a:pPr algn="ctr"/>
              <a:r>
                <a:rPr lang="es-ES" sz="3000" b="1" dirty="0">
                  <a:solidFill>
                    <a:schemeClr val="bg1"/>
                  </a:solidFill>
                  <a:latin typeface="+mj-lt"/>
                </a:rPr>
                <a:t>Data</a:t>
              </a:r>
              <a:r>
                <a:rPr lang="es-ES" sz="3000" dirty="0">
                  <a:solidFill>
                    <a:schemeClr val="bg1"/>
                  </a:solidFill>
                  <a:latin typeface="+mj-lt"/>
                </a:rPr>
                <a:t> Standard </a:t>
              </a: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299" y="2814668"/>
              <a:ext cx="2439123" cy="722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853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436568"/>
            <a:ext cx="9144000" cy="6421432"/>
          </a:xfrm>
          <a:prstGeom prst="rect">
            <a:avLst/>
          </a:prstGeom>
          <a:solidFill>
            <a:srgbClr val="3C8C7F">
              <a:alpha val="5882"/>
            </a:srgbClr>
          </a:solidFill>
          <a:ln>
            <a:solidFill>
              <a:srgbClr val="3C8C7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50" dirty="0"/>
              <a:t> 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342453" y="2241303"/>
            <a:ext cx="6850870" cy="4036297"/>
            <a:chOff x="2222068" y="1612169"/>
            <a:chExt cx="7747865" cy="456477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2068" y="1612169"/>
              <a:ext cx="7747865" cy="4209479"/>
            </a:xfrm>
            <a:prstGeom prst="rect">
              <a:avLst/>
            </a:prstGeom>
          </p:spPr>
        </p:pic>
        <p:sp>
          <p:nvSpPr>
            <p:cNvPr id="7" name="Elipse 6"/>
            <p:cNvSpPr/>
            <p:nvPr/>
          </p:nvSpPr>
          <p:spPr>
            <a:xfrm>
              <a:off x="7156579" y="2532252"/>
              <a:ext cx="1595535" cy="3644693"/>
            </a:xfrm>
            <a:prstGeom prst="ellipse">
              <a:avLst/>
            </a:prstGeom>
            <a:noFill/>
            <a:ln w="12700">
              <a:solidFill>
                <a:srgbClr val="0779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626554" y="1327261"/>
            <a:ext cx="8282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b="1" dirty="0" err="1">
                <a:solidFill>
                  <a:srgbClr val="008080"/>
                </a:solidFill>
                <a:latin typeface="+mj-lt"/>
              </a:rPr>
              <a:t>Find</a:t>
            </a:r>
            <a:r>
              <a:rPr lang="es-MX" b="1" dirty="0">
                <a:solidFill>
                  <a:srgbClr val="008080"/>
                </a:solidFill>
                <a:latin typeface="+mj-lt"/>
              </a:rPr>
              <a:t> </a:t>
            </a:r>
            <a:r>
              <a:rPr lang="es-MX" b="1" dirty="0" err="1">
                <a:solidFill>
                  <a:srgbClr val="008080"/>
                </a:solidFill>
                <a:latin typeface="+mj-lt"/>
              </a:rPr>
              <a:t>information</a:t>
            </a:r>
            <a:r>
              <a:rPr lang="es-MX" b="1" dirty="0">
                <a:solidFill>
                  <a:srgbClr val="008080"/>
                </a:solidFill>
                <a:latin typeface="+mj-lt"/>
              </a:rPr>
              <a:t> </a:t>
            </a:r>
            <a:r>
              <a:rPr lang="es-MX" dirty="0" err="1">
                <a:solidFill>
                  <a:srgbClr val="008080"/>
                </a:solidFill>
                <a:latin typeface="+mj-lt"/>
              </a:rPr>
              <a:t>available</a:t>
            </a:r>
            <a:endParaRPr lang="en-US" b="1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3" name="Elipse 2"/>
          <p:cNvSpPr/>
          <p:nvPr/>
        </p:nvSpPr>
        <p:spPr>
          <a:xfrm>
            <a:off x="1513781" y="3304182"/>
            <a:ext cx="1238301" cy="2789817"/>
          </a:xfrm>
          <a:prstGeom prst="ellipse">
            <a:avLst/>
          </a:prstGeom>
          <a:noFill/>
          <a:ln w="12700">
            <a:solidFill>
              <a:srgbClr val="0779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1" name="Rectángulo 10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01758" y="33965"/>
            <a:ext cx="855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Match available </a:t>
            </a:r>
            <a:r>
              <a:rPr lang="en-US" dirty="0">
                <a:solidFill>
                  <a:schemeClr val="bg1"/>
                </a:solidFill>
              </a:rPr>
              <a:t>information </a:t>
            </a:r>
            <a:r>
              <a:rPr lang="en-US" b="1" dirty="0">
                <a:solidFill>
                  <a:schemeClr val="bg1"/>
                </a:solidFill>
              </a:rPr>
              <a:t>with the standard</a:t>
            </a:r>
          </a:p>
        </p:txBody>
      </p:sp>
    </p:spTree>
    <p:extLst>
      <p:ext uri="{BB962C8B-B14F-4D97-AF65-F5344CB8AC3E}">
        <p14:creationId xmlns:p14="http://schemas.microsoft.com/office/powerpoint/2010/main" val="33938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01758" y="929640"/>
            <a:ext cx="9042242" cy="5791200"/>
            <a:chOff x="1068326" y="1794022"/>
            <a:chExt cx="6671052" cy="3817067"/>
          </a:xfrm>
        </p:grpSpPr>
        <p:sp>
          <p:nvSpPr>
            <p:cNvPr id="19" name="Elipse 18"/>
            <p:cNvSpPr>
              <a:spLocks noChangeAspect="1"/>
            </p:cNvSpPr>
            <p:nvPr/>
          </p:nvSpPr>
          <p:spPr>
            <a:xfrm>
              <a:off x="1393446" y="1794024"/>
              <a:ext cx="1006232" cy="1006232"/>
            </a:xfrm>
            <a:prstGeom prst="ellipse">
              <a:avLst/>
            </a:prstGeom>
            <a:noFill/>
            <a:ln w="41275">
              <a:solidFill>
                <a:srgbClr val="BCCF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s-MX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Planning</a:t>
              </a:r>
              <a:endParaRPr lang="es-MX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  <p:sp>
          <p:nvSpPr>
            <p:cNvPr id="20" name="Elipse 19"/>
            <p:cNvSpPr>
              <a:spLocks noChangeAspect="1"/>
            </p:cNvSpPr>
            <p:nvPr/>
          </p:nvSpPr>
          <p:spPr>
            <a:xfrm>
              <a:off x="5109068" y="3164317"/>
              <a:ext cx="1006232" cy="1006232"/>
            </a:xfrm>
            <a:prstGeom prst="ellipse">
              <a:avLst/>
            </a:prstGeom>
            <a:noFill/>
            <a:ln w="41275">
              <a:solidFill>
                <a:srgbClr val="5A63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s-MX" sz="20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Implementation</a:t>
              </a:r>
              <a:endParaRPr lang="es-MX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  <p:sp>
          <p:nvSpPr>
            <p:cNvPr id="21" name="Elipse 20"/>
            <p:cNvSpPr>
              <a:spLocks noChangeAspect="1"/>
            </p:cNvSpPr>
            <p:nvPr/>
          </p:nvSpPr>
          <p:spPr>
            <a:xfrm>
              <a:off x="2577364" y="2165053"/>
              <a:ext cx="1006232" cy="1006232"/>
            </a:xfrm>
            <a:prstGeom prst="ellipse">
              <a:avLst/>
            </a:prstGeom>
            <a:noFill/>
            <a:ln w="41275">
              <a:solidFill>
                <a:srgbClr val="9EAF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s-MX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Tender</a:t>
              </a:r>
            </a:p>
          </p:txBody>
        </p:sp>
        <p:sp>
          <p:nvSpPr>
            <p:cNvPr id="22" name="Elipse 21"/>
            <p:cNvSpPr>
              <a:spLocks noChangeAspect="1"/>
            </p:cNvSpPr>
            <p:nvPr/>
          </p:nvSpPr>
          <p:spPr>
            <a:xfrm>
              <a:off x="3839683" y="2534467"/>
              <a:ext cx="1006232" cy="1006232"/>
            </a:xfrm>
            <a:prstGeom prst="ellipse">
              <a:avLst/>
            </a:prstGeom>
            <a:noFill/>
            <a:ln w="41275">
              <a:solidFill>
                <a:srgbClr val="7885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s-MX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Award</a:t>
              </a:r>
              <a:endParaRPr lang="es-MX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  <p:sp>
          <p:nvSpPr>
            <p:cNvPr id="23" name="Elipse 22"/>
            <p:cNvSpPr>
              <a:spLocks noChangeAspect="1"/>
            </p:cNvSpPr>
            <p:nvPr/>
          </p:nvSpPr>
          <p:spPr>
            <a:xfrm>
              <a:off x="6588455" y="3486574"/>
              <a:ext cx="1006232" cy="1006232"/>
            </a:xfrm>
            <a:prstGeom prst="ellipse">
              <a:avLst/>
            </a:prstGeom>
            <a:noFill/>
            <a:ln w="41275">
              <a:solidFill>
                <a:srgbClr val="485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s-MX" sz="2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Auditing</a:t>
              </a:r>
              <a:endParaRPr lang="es-MX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  <p:cxnSp>
          <p:nvCxnSpPr>
            <p:cNvPr id="24" name="Conector angular 23"/>
            <p:cNvCxnSpPr>
              <a:stCxn id="19" idx="0"/>
              <a:endCxn id="21" idx="0"/>
            </p:cNvCxnSpPr>
            <p:nvPr/>
          </p:nvCxnSpPr>
          <p:spPr>
            <a:xfrm rot="16200000" flipH="1">
              <a:off x="2303005" y="1387577"/>
              <a:ext cx="371030" cy="1183919"/>
            </a:xfrm>
            <a:prstGeom prst="bentConnector3">
              <a:avLst>
                <a:gd name="adj1" fmla="val -46209"/>
              </a:avLst>
            </a:prstGeom>
            <a:ln w="47625">
              <a:solidFill>
                <a:srgbClr val="BCCF0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angular 24"/>
            <p:cNvCxnSpPr>
              <a:stCxn id="21" idx="7"/>
              <a:endCxn id="22" idx="0"/>
            </p:cNvCxnSpPr>
            <p:nvPr/>
          </p:nvCxnSpPr>
          <p:spPr>
            <a:xfrm rot="16200000" flipH="1">
              <a:off x="3778489" y="1970159"/>
              <a:ext cx="222054" cy="906562"/>
            </a:xfrm>
            <a:prstGeom prst="bentConnector3">
              <a:avLst>
                <a:gd name="adj1" fmla="val -143573"/>
              </a:avLst>
            </a:prstGeom>
            <a:ln w="47625">
              <a:solidFill>
                <a:srgbClr val="9EAF0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angular 25"/>
            <p:cNvCxnSpPr>
              <a:stCxn id="22" idx="7"/>
              <a:endCxn id="20" idx="0"/>
            </p:cNvCxnSpPr>
            <p:nvPr/>
          </p:nvCxnSpPr>
          <p:spPr>
            <a:xfrm rot="16200000" flipH="1">
              <a:off x="4914122" y="2466255"/>
              <a:ext cx="482492" cy="913629"/>
            </a:xfrm>
            <a:prstGeom prst="bentConnector3">
              <a:avLst>
                <a:gd name="adj1" fmla="val -66076"/>
              </a:avLst>
            </a:prstGeom>
            <a:ln w="47625">
              <a:solidFill>
                <a:srgbClr val="78850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angular 26"/>
            <p:cNvCxnSpPr>
              <a:stCxn id="20" idx="7"/>
              <a:endCxn id="23" idx="0"/>
            </p:cNvCxnSpPr>
            <p:nvPr/>
          </p:nvCxnSpPr>
          <p:spPr>
            <a:xfrm rot="16200000" flipH="1">
              <a:off x="6442306" y="2837308"/>
              <a:ext cx="174897" cy="1123631"/>
            </a:xfrm>
            <a:prstGeom prst="bentConnector3">
              <a:avLst>
                <a:gd name="adj1" fmla="val -182284"/>
              </a:avLst>
            </a:prstGeom>
            <a:ln w="47625">
              <a:solidFill>
                <a:srgbClr val="78850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ángulo 27"/>
            <p:cNvSpPr/>
            <p:nvPr/>
          </p:nvSpPr>
          <p:spPr>
            <a:xfrm>
              <a:off x="1068326" y="2471036"/>
              <a:ext cx="1298693" cy="1148262"/>
            </a:xfrm>
            <a:prstGeom prst="rect">
              <a:avLst/>
            </a:prstGeom>
            <a:solidFill>
              <a:srgbClr val="A9BB0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AutoNum type="arabicPeriod"/>
              </a:pPr>
              <a:r>
                <a:rPr lang="es-MX" sz="2000" dirty="0">
                  <a:solidFill>
                    <a:schemeClr val="bg1"/>
                  </a:solidFill>
                  <a:latin typeface="+mj-lt"/>
                </a:rPr>
                <a:t>Open Fiscal Data </a:t>
              </a:r>
              <a:r>
                <a:rPr lang="es-MX" sz="2000" dirty="0" err="1">
                  <a:solidFill>
                    <a:schemeClr val="bg1"/>
                  </a:solidFill>
                  <a:latin typeface="+mj-lt"/>
                </a:rPr>
                <a:t>Package</a:t>
              </a:r>
              <a:endParaRPr lang="es-MX" sz="2000" dirty="0">
                <a:solidFill>
                  <a:schemeClr val="bg1"/>
                </a:solidFill>
                <a:latin typeface="+mj-lt"/>
              </a:endParaRPr>
            </a:p>
            <a:p>
              <a:pPr>
                <a:buAutoNum type="arabicPeriod"/>
              </a:pPr>
              <a:endParaRPr lang="es-MX" sz="900" dirty="0">
                <a:solidFill>
                  <a:schemeClr val="bg1"/>
                </a:solidFill>
                <a:latin typeface="+mj-lt"/>
              </a:endParaRPr>
            </a:p>
            <a:p>
              <a:pPr>
                <a:buAutoNum type="arabicPeriod"/>
              </a:pPr>
              <a:r>
                <a:rPr lang="es-MX" sz="2000" dirty="0">
                  <a:solidFill>
                    <a:schemeClr val="bg1"/>
                  </a:solidFill>
                  <a:latin typeface="+mj-lt"/>
                </a:rPr>
                <a:t>SICOP-</a:t>
              </a:r>
              <a:r>
                <a:rPr lang="es-MX" sz="2000" dirty="0" err="1">
                  <a:solidFill>
                    <a:schemeClr val="bg1"/>
                  </a:solidFill>
                  <a:latin typeface="+mj-lt"/>
                </a:rPr>
                <a:t>available</a:t>
              </a:r>
              <a:r>
                <a:rPr lang="es-MX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s-MX" sz="2000" dirty="0" err="1">
                  <a:solidFill>
                    <a:schemeClr val="bg1"/>
                  </a:solidFill>
                  <a:latin typeface="+mj-lt"/>
                </a:rPr>
                <a:t>budget</a:t>
              </a:r>
              <a:endParaRPr lang="es-MX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2591898" y="2923071"/>
              <a:ext cx="1007157" cy="265453"/>
            </a:xfrm>
            <a:prstGeom prst="rect">
              <a:avLst/>
            </a:prstGeom>
            <a:solidFill>
              <a:srgbClr val="9EAF01"/>
            </a:solidFill>
            <a:ln w="28575">
              <a:solidFill>
                <a:srgbClr val="9EAF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err="1">
                  <a:solidFill>
                    <a:schemeClr val="bg1"/>
                  </a:solidFill>
                  <a:latin typeface="+mj-lt"/>
                </a:rPr>
                <a:t>CompraNet</a:t>
              </a:r>
              <a:endParaRPr lang="es-MX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3802959" y="3273976"/>
              <a:ext cx="1079678" cy="265453"/>
            </a:xfrm>
            <a:prstGeom prst="rect">
              <a:avLst/>
            </a:prstGeom>
            <a:solidFill>
              <a:srgbClr val="788501"/>
            </a:solidFill>
            <a:ln w="28575">
              <a:solidFill>
                <a:srgbClr val="7885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dirty="0" err="1">
                  <a:solidFill>
                    <a:schemeClr val="bg1"/>
                  </a:solidFill>
                  <a:latin typeface="+mj-lt"/>
                </a:rPr>
                <a:t>CompraNet</a:t>
              </a:r>
              <a:endParaRPr lang="es-MX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3714190" y="3966382"/>
              <a:ext cx="2722151" cy="1644707"/>
            </a:xfrm>
            <a:prstGeom prst="rect">
              <a:avLst/>
            </a:prstGeom>
            <a:solidFill>
              <a:srgbClr val="5A6301"/>
            </a:solidFill>
            <a:ln w="28575">
              <a:solidFill>
                <a:srgbClr val="5A63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buFontTx/>
                <a:buAutoNum type="arabicPeriod"/>
              </a:pPr>
              <a:r>
                <a:rPr lang="es-MX" sz="2000" dirty="0">
                  <a:solidFill>
                    <a:schemeClr val="bg1"/>
                  </a:solidFill>
                  <a:latin typeface="+mj-lt"/>
                </a:rPr>
                <a:t>Open Fiscal Data </a:t>
              </a:r>
              <a:r>
                <a:rPr lang="es-MX" sz="2000" dirty="0" err="1">
                  <a:solidFill>
                    <a:schemeClr val="bg1"/>
                  </a:solidFill>
                  <a:latin typeface="+mj-lt"/>
                </a:rPr>
                <a:t>Package</a:t>
              </a:r>
              <a:endParaRPr lang="es-MX" sz="2000" dirty="0">
                <a:solidFill>
                  <a:schemeClr val="bg1"/>
                </a:solidFill>
                <a:latin typeface="+mj-lt"/>
              </a:endParaRPr>
            </a:p>
            <a:p>
              <a:pPr>
                <a:buAutoNum type="arabicPeriod"/>
              </a:pPr>
              <a:r>
                <a:rPr lang="es-MX" sz="2000" dirty="0">
                  <a:solidFill>
                    <a:schemeClr val="bg1"/>
                  </a:solidFill>
                  <a:latin typeface="+mj-lt"/>
                </a:rPr>
                <a:t>SICOP (</a:t>
              </a:r>
              <a:r>
                <a:rPr lang="es-MX" sz="2000" dirty="0" err="1">
                  <a:solidFill>
                    <a:schemeClr val="bg1"/>
                  </a:solidFill>
                  <a:latin typeface="+mj-lt"/>
                </a:rPr>
                <a:t>Accounting</a:t>
              </a:r>
              <a:r>
                <a:rPr lang="es-MX" sz="2000" dirty="0">
                  <a:solidFill>
                    <a:schemeClr val="bg1"/>
                  </a:solidFill>
                  <a:latin typeface="+mj-lt"/>
                </a:rPr>
                <a:t>)</a:t>
              </a:r>
            </a:p>
            <a:p>
              <a:pPr>
                <a:buAutoNum type="arabicPeriod"/>
              </a:pPr>
              <a:r>
                <a:rPr lang="es-MX" sz="2000" dirty="0">
                  <a:solidFill>
                    <a:schemeClr val="bg1"/>
                  </a:solidFill>
                  <a:latin typeface="+mj-lt"/>
                </a:rPr>
                <a:t>SIAFF (</a:t>
              </a:r>
              <a:r>
                <a:rPr lang="es-MX" sz="2000" dirty="0" err="1">
                  <a:solidFill>
                    <a:schemeClr val="bg1"/>
                  </a:solidFill>
                  <a:latin typeface="+mj-lt"/>
                </a:rPr>
                <a:t>Transactional</a:t>
              </a:r>
              <a:r>
                <a:rPr lang="es-MX" sz="2000" dirty="0">
                  <a:solidFill>
                    <a:schemeClr val="bg1"/>
                  </a:solidFill>
                  <a:latin typeface="+mj-lt"/>
                </a:rPr>
                <a:t>)</a:t>
              </a:r>
            </a:p>
            <a:p>
              <a:pPr>
                <a:buAutoNum type="arabicPeriod"/>
              </a:pPr>
              <a:r>
                <a:rPr lang="es-MX" sz="2000" dirty="0" err="1">
                  <a:solidFill>
                    <a:schemeClr val="bg1"/>
                  </a:solidFill>
                  <a:latin typeface="+mj-lt"/>
                </a:rPr>
                <a:t>Indicators</a:t>
              </a:r>
              <a:r>
                <a:rPr lang="es-MX" sz="2000" dirty="0">
                  <a:solidFill>
                    <a:schemeClr val="bg1"/>
                  </a:solidFill>
                  <a:latin typeface="+mj-lt"/>
                </a:rPr>
                <a:t> API (Performance)</a:t>
              </a:r>
            </a:p>
            <a:p>
              <a:pPr>
                <a:buFontTx/>
                <a:buAutoNum type="arabicPeriod"/>
              </a:pPr>
              <a:r>
                <a:rPr lang="es-MX" sz="2000" dirty="0">
                  <a:solidFill>
                    <a:schemeClr val="bg1"/>
                  </a:solidFill>
                  <a:latin typeface="+mj-lt"/>
                </a:rPr>
                <a:t>MIPPI (</a:t>
              </a:r>
              <a:r>
                <a:rPr lang="es-MX" sz="2000" dirty="0" err="1">
                  <a:solidFill>
                    <a:schemeClr val="bg1"/>
                  </a:solidFill>
                  <a:latin typeface="+mj-lt"/>
                </a:rPr>
                <a:t>Infrastructure</a:t>
              </a:r>
              <a:r>
                <a:rPr lang="es-MX" sz="2000" dirty="0">
                  <a:solidFill>
                    <a:schemeClr val="bg1"/>
                  </a:solidFill>
                  <a:latin typeface="+mj-lt"/>
                </a:rPr>
                <a:t>)</a:t>
              </a:r>
              <a:r>
                <a:rPr lang="es-MX" sz="1200" dirty="0">
                  <a:solidFill>
                    <a:schemeClr val="bg1"/>
                  </a:solidFill>
                  <a:latin typeface="+mj-lt"/>
                </a:rPr>
                <a:t>… </a:t>
              </a:r>
              <a:r>
                <a:rPr lang="es-MX" sz="1200" dirty="0" err="1">
                  <a:solidFill>
                    <a:schemeClr val="bg1"/>
                  </a:solidFill>
                  <a:latin typeface="+mj-lt"/>
                </a:rPr>
                <a:t>including</a:t>
              </a:r>
              <a:r>
                <a:rPr lang="es-MX" sz="1200" dirty="0">
                  <a:solidFill>
                    <a:schemeClr val="bg1"/>
                  </a:solidFill>
                  <a:latin typeface="+mj-lt"/>
                </a:rPr>
                <a:t> …</a:t>
              </a:r>
            </a:p>
            <a:p>
              <a:r>
                <a:rPr lang="es-MX" sz="2000" dirty="0">
                  <a:solidFill>
                    <a:schemeClr val="bg1"/>
                  </a:solidFill>
                  <a:latin typeface="+mj-lt"/>
                </a:rPr>
                <a:t>   	         </a:t>
              </a:r>
              <a:endParaRPr lang="es-MX" sz="2000" dirty="0" smtClean="0">
                <a:solidFill>
                  <a:schemeClr val="bg1"/>
                </a:solidFill>
                <a:latin typeface="+mj-lt"/>
              </a:endParaRPr>
            </a:p>
            <a:p>
              <a:r>
                <a:rPr lang="es-MX" sz="2000" b="1" dirty="0" err="1" smtClean="0">
                  <a:solidFill>
                    <a:schemeClr val="bg1"/>
                  </a:solidFill>
                  <a:latin typeface="+mj-lt"/>
                </a:rPr>
                <a:t>Public-Private</a:t>
              </a:r>
              <a:r>
                <a:rPr lang="es-MX" sz="2000" b="1" dirty="0" smtClean="0">
                  <a:solidFill>
                    <a:schemeClr val="bg1"/>
                  </a:solidFill>
                  <a:latin typeface="+mj-lt"/>
                </a:rPr>
                <a:t>  </a:t>
              </a:r>
              <a:r>
                <a:rPr lang="es-MX" sz="2000" b="1" dirty="0">
                  <a:solidFill>
                    <a:schemeClr val="bg1"/>
                  </a:solidFill>
                  <a:latin typeface="+mj-lt"/>
                </a:rPr>
                <a:t>	   	        </a:t>
              </a:r>
              <a:r>
                <a:rPr lang="es-MX" sz="2000" b="1" dirty="0" err="1" smtClean="0">
                  <a:solidFill>
                    <a:schemeClr val="bg1"/>
                  </a:solidFill>
                  <a:latin typeface="+mj-lt"/>
                </a:rPr>
                <a:t>Partnerships</a:t>
              </a:r>
              <a:endParaRPr lang="es-MX" sz="2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6529754" y="4300670"/>
              <a:ext cx="1209624" cy="659148"/>
            </a:xfrm>
            <a:prstGeom prst="rect">
              <a:avLst/>
            </a:prstGeom>
            <a:solidFill>
              <a:srgbClr val="5A6301"/>
            </a:solidFill>
            <a:ln w="28575">
              <a:solidFill>
                <a:srgbClr val="5A63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2000" dirty="0" err="1">
                  <a:solidFill>
                    <a:schemeClr val="bg1"/>
                  </a:solidFill>
                  <a:latin typeface="+mj-lt"/>
                </a:rPr>
                <a:t>Investment</a:t>
              </a:r>
              <a:r>
                <a:rPr lang="es-MX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s-MX" sz="2000" dirty="0" err="1">
                  <a:solidFill>
                    <a:schemeClr val="bg1"/>
                  </a:solidFill>
                  <a:latin typeface="+mj-lt"/>
                </a:rPr>
                <a:t>projects</a:t>
              </a:r>
              <a:r>
                <a:rPr lang="es-MX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s-MX" sz="2000" dirty="0" err="1">
                  <a:solidFill>
                    <a:schemeClr val="bg1"/>
                  </a:solidFill>
                  <a:latin typeface="+mj-lt"/>
                </a:rPr>
                <a:t>binnacle</a:t>
              </a:r>
              <a:endParaRPr lang="es-MX" sz="20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33" name="Picture 2" descr="Image result for logo shcp 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950"/>
            <a:stretch/>
          </p:blipFill>
          <p:spPr bwMode="auto">
            <a:xfrm>
              <a:off x="1651465" y="1909899"/>
              <a:ext cx="490190" cy="294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Image result for logo shcp 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950"/>
            <a:stretch/>
          </p:blipFill>
          <p:spPr bwMode="auto">
            <a:xfrm>
              <a:off x="5367087" y="3225492"/>
              <a:ext cx="490190" cy="294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Image result for logo sfp 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92"/>
            <a:stretch/>
          </p:blipFill>
          <p:spPr bwMode="auto">
            <a:xfrm>
              <a:off x="2782019" y="2249706"/>
              <a:ext cx="596918" cy="358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Image result for logo sfp 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92"/>
            <a:stretch/>
          </p:blipFill>
          <p:spPr bwMode="auto">
            <a:xfrm>
              <a:off x="4038535" y="2620994"/>
              <a:ext cx="596918" cy="358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Image result for logo sfp 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92"/>
            <a:stretch/>
          </p:blipFill>
          <p:spPr bwMode="auto">
            <a:xfrm>
              <a:off x="6793110" y="3579421"/>
              <a:ext cx="596918" cy="358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83" y="5102671"/>
              <a:ext cx="520082" cy="443349"/>
            </a:xfrm>
            <a:prstGeom prst="rect">
              <a:avLst/>
            </a:prstGeom>
          </p:spPr>
        </p:pic>
      </p:grpSp>
      <p:sp>
        <p:nvSpPr>
          <p:cNvPr id="40" name="Rectángulo 39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101758" y="33965"/>
            <a:ext cx="855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2"/>
            </a:pPr>
            <a:r>
              <a:rPr lang="en-US" b="1" dirty="0">
                <a:solidFill>
                  <a:schemeClr val="bg1"/>
                </a:solidFill>
              </a:rPr>
              <a:t>Identify sources of information</a:t>
            </a:r>
          </a:p>
        </p:txBody>
      </p:sp>
    </p:spTree>
    <p:extLst>
      <p:ext uri="{BB962C8B-B14F-4D97-AF65-F5344CB8AC3E}">
        <p14:creationId xmlns:p14="http://schemas.microsoft.com/office/powerpoint/2010/main" val="412216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adroTexto 24"/>
          <p:cNvSpPr txBox="1"/>
          <p:nvPr/>
        </p:nvSpPr>
        <p:spPr>
          <a:xfrm>
            <a:off x="621916" y="470533"/>
            <a:ext cx="556468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8080"/>
                </a:solidFill>
                <a:latin typeface="+mj-lt"/>
              </a:rPr>
              <a:t>By using</a:t>
            </a:r>
            <a:r>
              <a:rPr lang="en-US" sz="2000" dirty="0">
                <a:solidFill>
                  <a:srgbClr val="008080"/>
                </a:solidFill>
                <a:latin typeface="+mj-lt"/>
              </a:rPr>
              <a:t> Open Contracting Data Standard </a:t>
            </a:r>
            <a:r>
              <a:rPr lang="en-US" sz="2000" b="1" dirty="0">
                <a:solidFill>
                  <a:srgbClr val="008080"/>
                </a:solidFill>
                <a:latin typeface="+mj-lt"/>
              </a:rPr>
              <a:t>extensions</a:t>
            </a:r>
            <a:r>
              <a:rPr lang="en-US" sz="2000" dirty="0">
                <a:solidFill>
                  <a:srgbClr val="008080"/>
                </a:solidFill>
                <a:latin typeface="+mj-lt"/>
              </a:rPr>
              <a:t> we are </a:t>
            </a:r>
            <a:r>
              <a:rPr lang="en-US" sz="2000" dirty="0" smtClean="0">
                <a:solidFill>
                  <a:srgbClr val="008080"/>
                </a:solidFill>
                <a:latin typeface="+mj-lt"/>
              </a:rPr>
              <a:t>able</a:t>
            </a:r>
            <a:br>
              <a:rPr lang="en-US" sz="2000" dirty="0" smtClean="0">
                <a:solidFill>
                  <a:srgbClr val="008080"/>
                </a:solidFill>
                <a:latin typeface="+mj-lt"/>
              </a:rPr>
            </a:br>
            <a:r>
              <a:rPr lang="en-US" sz="2000" dirty="0" smtClean="0">
                <a:solidFill>
                  <a:srgbClr val="008080"/>
                </a:solidFill>
                <a:latin typeface="+mj-lt"/>
              </a:rPr>
              <a:t>to </a:t>
            </a:r>
            <a:r>
              <a:rPr lang="en-US" sz="2000" b="1" dirty="0">
                <a:solidFill>
                  <a:srgbClr val="008080"/>
                </a:solidFill>
                <a:latin typeface="+mj-lt"/>
              </a:rPr>
              <a:t>make the link</a:t>
            </a:r>
            <a:r>
              <a:rPr lang="en-US" sz="2000" dirty="0">
                <a:solidFill>
                  <a:srgbClr val="008080"/>
                </a:solidFill>
                <a:latin typeface="+mj-lt"/>
              </a:rPr>
              <a:t>: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257175" indent="-257175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>
                <a:solidFill>
                  <a:srgbClr val="FFA361"/>
                </a:solidFill>
              </a:rPr>
              <a:t>Who spends?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Ministry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+id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Responsible unit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+id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Program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+id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257175" indent="-257175">
              <a:lnSpc>
                <a:spcPct val="150000"/>
              </a:lnSpc>
              <a:buFont typeface="+mj-lt"/>
              <a:buAutoNum type="arabicPeriod" startAt="2"/>
            </a:pPr>
            <a:r>
              <a:rPr lang="en-US" sz="2000" b="1" dirty="0">
                <a:solidFill>
                  <a:srgbClr val="008080"/>
                </a:solidFill>
              </a:rPr>
              <a:t>In what?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Most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disaggregated spending level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    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(Economic classification):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line item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27" name="Picture 2" descr="Resultado de imagen para GIFT TRANSPARENC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83" y="5643130"/>
            <a:ext cx="1205714" cy="80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ángulo 27"/>
          <p:cNvSpPr/>
          <p:nvPr/>
        </p:nvSpPr>
        <p:spPr>
          <a:xfrm>
            <a:off x="2879561" y="5673304"/>
            <a:ext cx="530433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fontAlgn="ctr"/>
            <a:r>
              <a:rPr lang="es-MX" sz="5625" dirty="0">
                <a:solidFill>
                  <a:schemeClr val="tx1">
                    <a:lumMod val="75000"/>
                    <a:lumOff val="25000"/>
                  </a:schemeClr>
                </a:solidFill>
                <a:latin typeface="Adobe Caslon Pro" panose="0205050205050A020403" pitchFamily="18" charset="0"/>
              </a:rPr>
              <a:t>+</a:t>
            </a:r>
          </a:p>
        </p:txBody>
      </p:sp>
      <p:pic>
        <p:nvPicPr>
          <p:cNvPr id="29" name="Picture 2" descr="http://blogs.worldbank.org/publicsphere/files/publicsphere/Johanna/ocp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71" y="5714698"/>
            <a:ext cx="2320634" cy="68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547" y="1142840"/>
            <a:ext cx="3709361" cy="43420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ángulo 9"/>
          <p:cNvSpPr/>
          <p:nvPr/>
        </p:nvSpPr>
        <p:spPr>
          <a:xfrm>
            <a:off x="4946547" y="2282796"/>
            <a:ext cx="370936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A361"/>
                </a:solidFill>
                <a:latin typeface="Calibri" pitchFamily="34" charset="0"/>
                <a:cs typeface="Adobe Caslon Pro"/>
              </a:rPr>
              <a:t>Important!</a:t>
            </a:r>
          </a:p>
          <a:p>
            <a:pPr algn="ctr"/>
            <a:r>
              <a:rPr lang="en-US" b="1" dirty="0">
                <a:solidFill>
                  <a:srgbClr val="FFA361"/>
                </a:solidFill>
                <a:latin typeface="Calibri" pitchFamily="34" charset="0"/>
                <a:cs typeface="Adobe Caslon Pro"/>
              </a:rPr>
              <a:t>Budget breakdown </a:t>
            </a:r>
            <a:r>
              <a:rPr lang="en-US" dirty="0">
                <a:solidFill>
                  <a:srgbClr val="FFA361"/>
                </a:solidFill>
                <a:latin typeface="Calibri" pitchFamily="34" charset="0"/>
                <a:cs typeface="Adobe Caslon Pro"/>
              </a:rPr>
              <a:t>extension allows you to link several pivot entries and express their value using </a:t>
            </a:r>
            <a:r>
              <a:rPr lang="en-US" b="1" dirty="0">
                <a:solidFill>
                  <a:srgbClr val="FFA361"/>
                </a:solidFill>
                <a:latin typeface="Calibri" pitchFamily="34" charset="0"/>
                <a:cs typeface="Adobe Caslon Pro"/>
              </a:rPr>
              <a:t>different spending measures</a:t>
            </a:r>
            <a:r>
              <a:rPr lang="en-US" dirty="0">
                <a:solidFill>
                  <a:srgbClr val="FFA361"/>
                </a:solidFill>
                <a:latin typeface="Calibri" pitchFamily="34" charset="0"/>
                <a:cs typeface="Adobe Caslon Pro"/>
              </a:rPr>
              <a:t>: it is </a:t>
            </a:r>
            <a:r>
              <a:rPr lang="en-US" b="1" dirty="0">
                <a:solidFill>
                  <a:srgbClr val="FFA361"/>
                </a:solidFill>
                <a:latin typeface="Calibri" pitchFamily="34" charset="0"/>
                <a:cs typeface="Adobe Caslon Pro"/>
              </a:rPr>
              <a:t>key to involve Ministries of Finance to achieve the link</a:t>
            </a:r>
            <a:r>
              <a:rPr lang="en-US" dirty="0">
                <a:solidFill>
                  <a:srgbClr val="FFA361"/>
                </a:solidFill>
                <a:latin typeface="Calibri" pitchFamily="34" charset="0"/>
                <a:cs typeface="Adobe Caslon Pro"/>
              </a:rPr>
              <a:t>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01758" y="33965"/>
            <a:ext cx="8554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3"/>
            </a:pPr>
            <a:r>
              <a:rPr lang="en-US" sz="1600" b="1" dirty="0">
                <a:solidFill>
                  <a:schemeClr val="bg1"/>
                </a:solidFill>
              </a:rPr>
              <a:t>Pivot </a:t>
            </a:r>
            <a:r>
              <a:rPr lang="en-US" sz="1600" dirty="0">
                <a:solidFill>
                  <a:schemeClr val="bg1"/>
                </a:solidFill>
              </a:rPr>
              <a:t>entries</a:t>
            </a:r>
          </a:p>
        </p:txBody>
      </p:sp>
    </p:spTree>
    <p:extLst>
      <p:ext uri="{BB962C8B-B14F-4D97-AF65-F5344CB8AC3E}">
        <p14:creationId xmlns:p14="http://schemas.microsoft.com/office/powerpoint/2010/main" val="381954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722961" y="1431766"/>
            <a:ext cx="8421038" cy="5316192"/>
            <a:chOff x="697497" y="1412302"/>
            <a:chExt cx="7013967" cy="3895502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2"/>
            <a:srcRect l="2496" t="13873" r="44946" b="34233"/>
            <a:stretch/>
          </p:blipFill>
          <p:spPr>
            <a:xfrm>
              <a:off x="697497" y="1412302"/>
              <a:ext cx="7013967" cy="3895502"/>
            </a:xfrm>
            <a:prstGeom prst="rect">
              <a:avLst/>
            </a:prstGeom>
          </p:spPr>
        </p:pic>
        <p:sp>
          <p:nvSpPr>
            <p:cNvPr id="16" name="Rectángulo 15"/>
            <p:cNvSpPr/>
            <p:nvPr/>
          </p:nvSpPr>
          <p:spPr>
            <a:xfrm>
              <a:off x="1500189" y="2035969"/>
              <a:ext cx="1800226" cy="744905"/>
            </a:xfrm>
            <a:prstGeom prst="rect">
              <a:avLst/>
            </a:prstGeom>
            <a:noFill/>
            <a:ln w="28575">
              <a:solidFill>
                <a:srgbClr val="FFA3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1500189" y="2795163"/>
              <a:ext cx="4043110" cy="96541"/>
            </a:xfrm>
            <a:prstGeom prst="rect">
              <a:avLst/>
            </a:prstGeom>
            <a:noFill/>
            <a:ln w="28575"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</p:grpSp>
      <p:sp>
        <p:nvSpPr>
          <p:cNvPr id="19" name="Rectángulo 18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01758" y="33965"/>
            <a:ext cx="8554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4"/>
            </a:pPr>
            <a:r>
              <a:rPr lang="en-US" sz="1600" b="1" dirty="0">
                <a:solidFill>
                  <a:schemeClr val="bg1"/>
                </a:solidFill>
              </a:rPr>
              <a:t>Modeling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31974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406485"/>
            <a:ext cx="9144000" cy="6451516"/>
          </a:xfrm>
          <a:prstGeom prst="rect">
            <a:avLst/>
          </a:prstGeom>
          <a:solidFill>
            <a:srgbClr val="660066">
              <a:alpha val="5882"/>
            </a:srgbClr>
          </a:solidFill>
          <a:ln>
            <a:solidFill>
              <a:srgbClr val="660066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50" y="470534"/>
            <a:ext cx="7988900" cy="638746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1758" y="33965"/>
            <a:ext cx="855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5"/>
            </a:pPr>
            <a:r>
              <a:rPr lang="en-US" b="1" dirty="0">
                <a:solidFill>
                  <a:schemeClr val="bg1"/>
                </a:solidFill>
              </a:rPr>
              <a:t>Publish!</a:t>
            </a:r>
          </a:p>
        </p:txBody>
      </p:sp>
    </p:spTree>
    <p:extLst>
      <p:ext uri="{BB962C8B-B14F-4D97-AF65-F5344CB8AC3E}">
        <p14:creationId xmlns:p14="http://schemas.microsoft.com/office/powerpoint/2010/main" val="177957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406484"/>
            <a:ext cx="9144000" cy="6451515"/>
          </a:xfrm>
          <a:prstGeom prst="rect">
            <a:avLst/>
          </a:prstGeom>
          <a:solidFill>
            <a:srgbClr val="660066">
              <a:alpha val="5882"/>
            </a:srgbClr>
          </a:solidFill>
          <a:ln>
            <a:solidFill>
              <a:srgbClr val="660066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96" t="12277" r="1055" b="4169"/>
          <a:stretch/>
        </p:blipFill>
        <p:spPr>
          <a:xfrm>
            <a:off x="0" y="1373603"/>
            <a:ext cx="9144000" cy="4365226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01758" y="33965"/>
            <a:ext cx="855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5"/>
            </a:pPr>
            <a:r>
              <a:rPr lang="en-US" b="1" dirty="0">
                <a:solidFill>
                  <a:schemeClr val="bg1"/>
                </a:solidFill>
              </a:rPr>
              <a:t>Publish!</a:t>
            </a:r>
          </a:p>
        </p:txBody>
      </p:sp>
    </p:spTree>
    <p:extLst>
      <p:ext uri="{BB962C8B-B14F-4D97-AF65-F5344CB8AC3E}">
        <p14:creationId xmlns:p14="http://schemas.microsoft.com/office/powerpoint/2010/main" val="144951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6639"/>
          <a:stretch/>
        </p:blipFill>
        <p:spPr>
          <a:xfrm>
            <a:off x="0" y="405743"/>
            <a:ext cx="9006840" cy="472767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182588" y="4285012"/>
            <a:ext cx="4614452" cy="635374"/>
          </a:xfrm>
          <a:prstGeom prst="rect">
            <a:avLst/>
          </a:prstGeom>
          <a:noFill/>
          <a:ln w="38100">
            <a:solidFill>
              <a:srgbClr val="FD4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9" name="Picture 6" descr="Global Initiative for Fiscal Transparenc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659" y="5304258"/>
            <a:ext cx="868561" cy="57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angular 10"/>
          <p:cNvCxnSpPr/>
          <p:nvPr/>
        </p:nvCxnSpPr>
        <p:spPr>
          <a:xfrm>
            <a:off x="4865431" y="5005807"/>
            <a:ext cx="736227" cy="632293"/>
          </a:xfrm>
          <a:prstGeom prst="bentConnector3">
            <a:avLst/>
          </a:prstGeom>
          <a:ln w="57150">
            <a:solidFill>
              <a:srgbClr val="FD4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65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5226"/>
          <a:stretch/>
        </p:blipFill>
        <p:spPr>
          <a:xfrm>
            <a:off x="0" y="701041"/>
            <a:ext cx="9144000" cy="51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400551"/>
            <a:ext cx="4572002" cy="6457450"/>
          </a:xfrm>
          <a:prstGeom prst="rect">
            <a:avLst/>
          </a:prstGeom>
          <a:solidFill>
            <a:srgbClr val="660066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5" name="Rectángulo 14"/>
          <p:cNvSpPr/>
          <p:nvPr/>
        </p:nvSpPr>
        <p:spPr>
          <a:xfrm>
            <a:off x="4572001" y="406485"/>
            <a:ext cx="4563942" cy="6457450"/>
          </a:xfrm>
          <a:prstGeom prst="rect">
            <a:avLst/>
          </a:prstGeom>
          <a:solidFill>
            <a:srgbClr val="FD9B0B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0" name="CuadroTexto 9"/>
          <p:cNvSpPr txBox="1"/>
          <p:nvPr/>
        </p:nvSpPr>
        <p:spPr>
          <a:xfrm>
            <a:off x="5652660" y="1209454"/>
            <a:ext cx="240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rgbClr val="008080"/>
                </a:solidFill>
              </a:rPr>
              <a:t>Investment</a:t>
            </a:r>
            <a:r>
              <a:rPr lang="es-MX" dirty="0">
                <a:solidFill>
                  <a:srgbClr val="008080"/>
                </a:solidFill>
              </a:rPr>
              <a:t> </a:t>
            </a:r>
            <a:r>
              <a:rPr lang="es-MX" dirty="0" err="1">
                <a:solidFill>
                  <a:srgbClr val="008080"/>
                </a:solidFill>
              </a:rPr>
              <a:t>projects</a:t>
            </a:r>
            <a:endParaRPr lang="es-MX" dirty="0">
              <a:solidFill>
                <a:srgbClr val="00808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966059" y="1209454"/>
            <a:ext cx="240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8080"/>
                </a:solidFill>
              </a:rPr>
              <a:t>Federal Budget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108" y="5673763"/>
            <a:ext cx="798495" cy="680684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706122" y="5615616"/>
            <a:ext cx="441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rgbClr val="BCCF02"/>
                </a:solidFill>
              </a:rPr>
              <a:t>+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-1833840" y="4934532"/>
            <a:ext cx="4568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		</a:t>
            </a:r>
            <a:r>
              <a:rPr lang="en-US" dirty="0">
                <a:solidFill>
                  <a:srgbClr val="4F447C"/>
                </a:solidFill>
              </a:rPr>
              <a:t>#OPENDATA</a:t>
            </a:r>
            <a:endParaRPr lang="es-MX" dirty="0">
              <a:solidFill>
                <a:srgbClr val="4F447C"/>
              </a:solidFill>
            </a:endParaRPr>
          </a:p>
        </p:txBody>
      </p:sp>
      <p:sp>
        <p:nvSpPr>
          <p:cNvPr id="19" name="Estrella de 5 puntas 18"/>
          <p:cNvSpPr/>
          <p:nvPr/>
        </p:nvSpPr>
        <p:spPr>
          <a:xfrm>
            <a:off x="2596929" y="4755321"/>
            <a:ext cx="173849" cy="123838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0" name="Estrella de 5 puntas 19"/>
          <p:cNvSpPr/>
          <p:nvPr/>
        </p:nvSpPr>
        <p:spPr>
          <a:xfrm>
            <a:off x="2371645" y="4759003"/>
            <a:ext cx="173849" cy="123838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1" name="Estrella de 5 puntas 20"/>
          <p:cNvSpPr/>
          <p:nvPr/>
        </p:nvSpPr>
        <p:spPr>
          <a:xfrm>
            <a:off x="2148700" y="4768614"/>
            <a:ext cx="173849" cy="123838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2" name="Estrella de 5 puntas 21"/>
          <p:cNvSpPr/>
          <p:nvPr/>
        </p:nvSpPr>
        <p:spPr>
          <a:xfrm>
            <a:off x="1928471" y="4768613"/>
            <a:ext cx="173849" cy="123838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3" name="Estrella de 5 puntas 22"/>
          <p:cNvSpPr/>
          <p:nvPr/>
        </p:nvSpPr>
        <p:spPr>
          <a:xfrm>
            <a:off x="1700472" y="4768613"/>
            <a:ext cx="173849" cy="123838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4" name="CuadroTexto 23"/>
          <p:cNvSpPr txBox="1"/>
          <p:nvPr/>
        </p:nvSpPr>
        <p:spPr>
          <a:xfrm>
            <a:off x="1198447" y="4622910"/>
            <a:ext cx="441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rgbClr val="BCCF02"/>
                </a:solidFill>
              </a:rPr>
              <a:t>+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1" y="1883721"/>
            <a:ext cx="4346596" cy="2775058"/>
          </a:xfrm>
          <a:prstGeom prst="rect">
            <a:avLst/>
          </a:prstGeom>
        </p:spPr>
      </p:pic>
      <p:sp>
        <p:nvSpPr>
          <p:cNvPr id="9" name="Flecha arriba 8"/>
          <p:cNvSpPr/>
          <p:nvPr/>
        </p:nvSpPr>
        <p:spPr>
          <a:xfrm rot="16200000">
            <a:off x="4128609" y="3608607"/>
            <a:ext cx="261934" cy="624851"/>
          </a:xfrm>
          <a:prstGeom prst="upArrow">
            <a:avLst/>
          </a:prstGeom>
          <a:solidFill>
            <a:srgbClr val="008080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744" y="1875347"/>
            <a:ext cx="4195132" cy="3706303"/>
          </a:xfrm>
          <a:prstGeom prst="rect">
            <a:avLst/>
          </a:prstGeom>
        </p:spPr>
      </p:pic>
      <p:sp>
        <p:nvSpPr>
          <p:cNvPr id="12" name="Flecha arriba 11"/>
          <p:cNvSpPr/>
          <p:nvPr/>
        </p:nvSpPr>
        <p:spPr>
          <a:xfrm rot="16200000">
            <a:off x="8220902" y="4612136"/>
            <a:ext cx="330200" cy="1515997"/>
          </a:xfrm>
          <a:prstGeom prst="upArrow">
            <a:avLst/>
          </a:prstGeom>
          <a:solidFill>
            <a:srgbClr val="008080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9" name="Rectángulo 28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101758" y="33965"/>
            <a:ext cx="855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5"/>
            </a:pPr>
            <a:r>
              <a:rPr lang="en-US" b="1" dirty="0">
                <a:solidFill>
                  <a:schemeClr val="bg1"/>
                </a:solidFill>
              </a:rPr>
              <a:t>Publish!</a:t>
            </a:r>
          </a:p>
        </p:txBody>
      </p:sp>
    </p:spTree>
    <p:extLst>
      <p:ext uri="{BB962C8B-B14F-4D97-AF65-F5344CB8AC3E}">
        <p14:creationId xmlns:p14="http://schemas.microsoft.com/office/powerpoint/2010/main" val="144523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6999" cy="6704813"/>
          </a:xfrm>
        </p:spPr>
      </p:pic>
      <p:sp>
        <p:nvSpPr>
          <p:cNvPr id="5" name="CuadroTexto 4"/>
          <p:cNvSpPr txBox="1"/>
          <p:nvPr/>
        </p:nvSpPr>
        <p:spPr>
          <a:xfrm>
            <a:off x="1166812" y="2868774"/>
            <a:ext cx="6810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7797A"/>
                </a:solidFill>
              </a:rPr>
              <a:t>Unleash the power of data by linking standards</a:t>
            </a:r>
          </a:p>
        </p:txBody>
      </p:sp>
    </p:spTree>
    <p:extLst>
      <p:ext uri="{BB962C8B-B14F-4D97-AF65-F5344CB8AC3E}">
        <p14:creationId xmlns:p14="http://schemas.microsoft.com/office/powerpoint/2010/main" val="395941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080">
              <a:alpha val="61176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lvl="0" algn="ctr"/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ts val="1350"/>
              </a:spcBef>
            </a:pP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791823" y="1913867"/>
            <a:ext cx="5548184" cy="3157151"/>
          </a:xfrm>
          <a:prstGeom prst="rect">
            <a:avLst/>
          </a:prstGeom>
          <a:solidFill>
            <a:schemeClr val="bg1"/>
          </a:solidFill>
          <a:ln w="57150">
            <a:solidFill>
              <a:srgbClr val="0093D0"/>
            </a:solidFill>
            <a:prstDash val="solid"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3717" tIns="235647" rIns="203717" bIns="235647" numCol="1" spcCol="1270" anchor="ctr" anchorCtr="0">
            <a:noAutofit/>
          </a:bodyPr>
          <a:lstStyle/>
          <a:p>
            <a:pPr algn="ctr" defTabSz="21002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4725"/>
          </a:p>
        </p:txBody>
      </p:sp>
      <p:sp>
        <p:nvSpPr>
          <p:cNvPr id="9" name="Elipse 8"/>
          <p:cNvSpPr/>
          <p:nvPr/>
        </p:nvSpPr>
        <p:spPr>
          <a:xfrm>
            <a:off x="7179276" y="1426866"/>
            <a:ext cx="321463" cy="321463"/>
          </a:xfrm>
          <a:prstGeom prst="ellipse">
            <a:avLst/>
          </a:prstGeom>
          <a:solidFill>
            <a:srgbClr val="D9E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/>
          <p:cNvSpPr/>
          <p:nvPr/>
        </p:nvSpPr>
        <p:spPr>
          <a:xfrm>
            <a:off x="1141893" y="5496448"/>
            <a:ext cx="212606" cy="212606"/>
          </a:xfrm>
          <a:prstGeom prst="ellipse">
            <a:avLst/>
          </a:prstGeom>
          <a:solidFill>
            <a:srgbClr val="D9E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/>
          <p:cNvSpPr/>
          <p:nvPr/>
        </p:nvSpPr>
        <p:spPr>
          <a:xfrm>
            <a:off x="5685422" y="1263549"/>
            <a:ext cx="212606" cy="21260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Elipse 11"/>
          <p:cNvSpPr/>
          <p:nvPr/>
        </p:nvSpPr>
        <p:spPr>
          <a:xfrm flipV="1">
            <a:off x="4352047" y="5442712"/>
            <a:ext cx="45720" cy="5373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Elipse 12"/>
          <p:cNvSpPr/>
          <p:nvPr/>
        </p:nvSpPr>
        <p:spPr>
          <a:xfrm>
            <a:off x="7576187" y="3537020"/>
            <a:ext cx="192564" cy="192564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Elipse 13"/>
          <p:cNvSpPr/>
          <p:nvPr/>
        </p:nvSpPr>
        <p:spPr>
          <a:xfrm>
            <a:off x="1235677" y="2203993"/>
            <a:ext cx="118822" cy="118822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Picture 8" descr="Resultado de imagen para EITI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47" y="3164828"/>
            <a:ext cx="2567306" cy="5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33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419922" y="3180685"/>
            <a:ext cx="6304160" cy="1554228"/>
            <a:chOff x="1707893" y="3001473"/>
            <a:chExt cx="8405547" cy="207230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/>
            <a:srcRect l="30974" t="33058" r="31390" b="50446"/>
            <a:stretch/>
          </p:blipFill>
          <p:spPr>
            <a:xfrm>
              <a:off x="1707893" y="3001473"/>
              <a:ext cx="8405547" cy="2072304"/>
            </a:xfrm>
            <a:prstGeom prst="rect">
              <a:avLst/>
            </a:prstGeom>
          </p:spPr>
        </p:pic>
        <p:sp>
          <p:nvSpPr>
            <p:cNvPr id="4" name="Flecha arriba 3"/>
            <p:cNvSpPr/>
            <p:nvPr/>
          </p:nvSpPr>
          <p:spPr>
            <a:xfrm>
              <a:off x="2240692" y="4464177"/>
              <a:ext cx="222421" cy="609600"/>
            </a:xfrm>
            <a:prstGeom prst="upArrow">
              <a:avLst/>
            </a:prstGeom>
            <a:solidFill>
              <a:srgbClr val="0779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12" name="Flecha arriba 11"/>
            <p:cNvSpPr/>
            <p:nvPr/>
          </p:nvSpPr>
          <p:spPr>
            <a:xfrm>
              <a:off x="8431427" y="4464177"/>
              <a:ext cx="222421" cy="609600"/>
            </a:xfrm>
            <a:prstGeom prst="upArrow">
              <a:avLst/>
            </a:prstGeom>
            <a:solidFill>
              <a:srgbClr val="0779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13" name="Flecha arriba 12"/>
            <p:cNvSpPr/>
            <p:nvPr/>
          </p:nvSpPr>
          <p:spPr>
            <a:xfrm>
              <a:off x="7040435" y="4464177"/>
              <a:ext cx="222421" cy="609600"/>
            </a:xfrm>
            <a:prstGeom prst="upArrow">
              <a:avLst/>
            </a:prstGeom>
            <a:solidFill>
              <a:srgbClr val="0779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14" name="Flecha arriba 13"/>
            <p:cNvSpPr/>
            <p:nvPr/>
          </p:nvSpPr>
          <p:spPr>
            <a:xfrm>
              <a:off x="5313406" y="4464177"/>
              <a:ext cx="222421" cy="609600"/>
            </a:xfrm>
            <a:prstGeom prst="upArrow">
              <a:avLst/>
            </a:prstGeom>
            <a:solidFill>
              <a:srgbClr val="0779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</p:grpSp>
      <p:sp>
        <p:nvSpPr>
          <p:cNvPr id="16" name="Rectángulo 15"/>
          <p:cNvSpPr/>
          <p:nvPr/>
        </p:nvSpPr>
        <p:spPr>
          <a:xfrm>
            <a:off x="0" y="372519"/>
            <a:ext cx="9143999" cy="6485481"/>
          </a:xfrm>
          <a:prstGeom prst="rect">
            <a:avLst/>
          </a:prstGeom>
          <a:solidFill>
            <a:srgbClr val="3C8C7F">
              <a:alpha val="5882"/>
            </a:srgbClr>
          </a:solidFill>
          <a:ln>
            <a:solidFill>
              <a:srgbClr val="3C8C7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50" dirty="0"/>
              <a:t>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50110" y="775122"/>
            <a:ext cx="74437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The EITI is the international standard for the Extractive Industries’ transparency, whose main objective is to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disclose information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regarding the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payments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made by enterprises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and the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revenues received by the State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The EITI Standard requires countries and companies to disclose information on the key steps in the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governance of oil, gas and mining revenues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: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568781" y="4734913"/>
            <a:ext cx="9082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A361"/>
                </a:solidFill>
                <a:latin typeface="+mj-lt"/>
              </a:rPr>
              <a:t>Income</a:t>
            </a:r>
            <a:endParaRPr lang="en-US" sz="135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419327" y="4734913"/>
            <a:ext cx="12100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8080"/>
                </a:solidFill>
                <a:latin typeface="+mj-lt"/>
              </a:rPr>
              <a:t>Expenditure</a:t>
            </a:r>
            <a:endParaRPr lang="en-US" sz="135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842923" y="4741073"/>
            <a:ext cx="7290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A361"/>
                </a:solidFill>
                <a:latin typeface="+mj-lt"/>
              </a:rPr>
              <a:t>Income</a:t>
            </a:r>
            <a:endParaRPr lang="en-US" sz="135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01758" y="33965"/>
            <a:ext cx="855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Match available information with the standard</a:t>
            </a:r>
          </a:p>
        </p:txBody>
      </p:sp>
    </p:spTree>
    <p:extLst>
      <p:ext uri="{BB962C8B-B14F-4D97-AF65-F5344CB8AC3E}">
        <p14:creationId xmlns:p14="http://schemas.microsoft.com/office/powerpoint/2010/main" val="6049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731520" y="762000"/>
            <a:ext cx="7924389" cy="5730240"/>
            <a:chOff x="1829175" y="1447094"/>
            <a:chExt cx="5485651" cy="3738846"/>
          </a:xfrm>
        </p:grpSpPr>
        <p:grpSp>
          <p:nvGrpSpPr>
            <p:cNvPr id="19" name="Grupo 18"/>
            <p:cNvGrpSpPr/>
            <p:nvPr/>
          </p:nvGrpSpPr>
          <p:grpSpPr>
            <a:xfrm>
              <a:off x="1829175" y="3754577"/>
              <a:ext cx="5485651" cy="1431363"/>
              <a:chOff x="1069997" y="1965561"/>
              <a:chExt cx="10034110" cy="2618186"/>
            </a:xfrm>
          </p:grpSpPr>
          <p:pic>
            <p:nvPicPr>
              <p:cNvPr id="4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8156" y="2448634"/>
                <a:ext cx="1811059" cy="685649"/>
              </a:xfrm>
              <a:prstGeom prst="rect">
                <a:avLst/>
              </a:prstGeom>
            </p:spPr>
          </p:pic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66459" y="1965561"/>
                <a:ext cx="2437648" cy="1651794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0074" y="2149987"/>
                <a:ext cx="2197785" cy="1282943"/>
              </a:xfrm>
              <a:prstGeom prst="rect">
                <a:avLst/>
              </a:prstGeom>
            </p:spPr>
          </p:pic>
          <p:pic>
            <p:nvPicPr>
              <p:cNvPr id="14" name="Imagen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5430" y="2424726"/>
                <a:ext cx="2388713" cy="733464"/>
              </a:xfrm>
              <a:prstGeom prst="rect">
                <a:avLst/>
              </a:prstGeom>
            </p:spPr>
          </p:pic>
          <p:pic>
            <p:nvPicPr>
              <p:cNvPr id="15" name="Imagen 1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24692" y="3801131"/>
                <a:ext cx="1947335" cy="753807"/>
              </a:xfrm>
              <a:prstGeom prst="rect">
                <a:avLst/>
              </a:prstGeom>
            </p:spPr>
          </p:pic>
          <p:pic>
            <p:nvPicPr>
              <p:cNvPr id="16" name="Imagen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06397" y="3893417"/>
                <a:ext cx="2055571" cy="569235"/>
              </a:xfrm>
              <a:prstGeom prst="rect">
                <a:avLst/>
              </a:prstGeom>
            </p:spPr>
          </p:pic>
          <p:pic>
            <p:nvPicPr>
              <p:cNvPr id="17" name="Imagen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2714" y="3800986"/>
                <a:ext cx="2198533" cy="754097"/>
              </a:xfrm>
              <a:prstGeom prst="rect">
                <a:avLst/>
              </a:prstGeom>
            </p:spPr>
          </p:pic>
          <p:pic>
            <p:nvPicPr>
              <p:cNvPr id="18" name="Imagen 1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9997" y="3772321"/>
                <a:ext cx="2365673" cy="811426"/>
              </a:xfrm>
              <a:prstGeom prst="rect">
                <a:avLst/>
              </a:prstGeom>
            </p:spPr>
          </p:pic>
        </p:grpSp>
        <p:pic>
          <p:nvPicPr>
            <p:cNvPr id="2050" name="Imagen 2" descr="Resultado de imagen para MULTI STAKEHOLDER GROUP EITI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019" y="1447094"/>
              <a:ext cx="3365962" cy="2307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ángulo 19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01758" y="33965"/>
            <a:ext cx="855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2"/>
            </a:pPr>
            <a:r>
              <a:rPr lang="en-US" b="1" dirty="0">
                <a:solidFill>
                  <a:schemeClr val="bg1"/>
                </a:solidFill>
              </a:rPr>
              <a:t>Identify </a:t>
            </a:r>
            <a:r>
              <a:rPr lang="en-US" dirty="0">
                <a:solidFill>
                  <a:schemeClr val="bg1"/>
                </a:solidFill>
              </a:rPr>
              <a:t>information</a:t>
            </a:r>
            <a:r>
              <a:rPr lang="en-US" b="1" dirty="0">
                <a:solidFill>
                  <a:schemeClr val="bg1"/>
                </a:solidFill>
              </a:rPr>
              <a:t> sources</a:t>
            </a:r>
          </a:p>
        </p:txBody>
      </p:sp>
    </p:spTree>
    <p:extLst>
      <p:ext uri="{BB962C8B-B14F-4D97-AF65-F5344CB8AC3E}">
        <p14:creationId xmlns:p14="http://schemas.microsoft.com/office/powerpoint/2010/main" val="127924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85984" y="1438040"/>
            <a:ext cx="74706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OCID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ID_CONTRATO</a:t>
            </a:r>
          </a:p>
          <a:p>
            <a:pPr algn="just"/>
            <a:endParaRPr lang="en-US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just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The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revenues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in EITI will be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tied to their contracts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; thus, the user will be able to navigate trough standards with the “ID_CONTRATO”, plus the entry “OCID” with be added to the EITI standard to properly connect the whole procurement process. </a:t>
            </a:r>
            <a:endParaRPr lang="en-US" sz="2000" dirty="0">
              <a:solidFill>
                <a:srgbClr val="452D65"/>
              </a:solidFill>
              <a:latin typeface="Calibri" pitchFamily="34" charset="0"/>
              <a:cs typeface="Adobe Caslon Pro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07" y="3876028"/>
            <a:ext cx="2656703" cy="786789"/>
          </a:xfrm>
          <a:prstGeom prst="rect">
            <a:avLst/>
          </a:prstGeom>
        </p:spPr>
      </p:pic>
      <p:pic>
        <p:nvPicPr>
          <p:cNvPr id="10" name="Picture 8" descr="Resultado de imagen para EITI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909" y="4009014"/>
            <a:ext cx="2567306" cy="5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4230328" y="3876030"/>
            <a:ext cx="584947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fontAlgn="ctr"/>
            <a:r>
              <a:rPr lang="es-MX" sz="5625" dirty="0">
                <a:solidFill>
                  <a:schemeClr val="tx1">
                    <a:lumMod val="75000"/>
                    <a:lumOff val="25000"/>
                  </a:schemeClr>
                </a:solidFill>
                <a:latin typeface="Adobe Caslon Pro" panose="0205050205050A020403" pitchFamily="18" charset="0"/>
              </a:rPr>
              <a:t>+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59644" y="843230"/>
            <a:ext cx="4161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8080"/>
                </a:solidFill>
                <a:latin typeface="+mj-lt"/>
              </a:rPr>
              <a:t>Incomes and Contracts’ information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01758" y="33965"/>
            <a:ext cx="855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3"/>
            </a:pPr>
            <a:r>
              <a:rPr lang="en-US" b="1" dirty="0">
                <a:solidFill>
                  <a:schemeClr val="bg1"/>
                </a:solidFill>
              </a:rPr>
              <a:t>Pivot </a:t>
            </a:r>
            <a:r>
              <a:rPr lang="en-US" dirty="0">
                <a:solidFill>
                  <a:schemeClr val="bg1"/>
                </a:solidFill>
              </a:rPr>
              <a:t>entries</a:t>
            </a:r>
          </a:p>
        </p:txBody>
      </p:sp>
    </p:spTree>
    <p:extLst>
      <p:ext uri="{BB962C8B-B14F-4D97-AF65-F5344CB8AC3E}">
        <p14:creationId xmlns:p14="http://schemas.microsoft.com/office/powerpoint/2010/main" val="271409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942224" y="2186604"/>
            <a:ext cx="301080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Ministry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+id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Responsible unit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+id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Program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id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Most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disaggregated spending level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(Economic classification):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line item</a:t>
            </a:r>
          </a:p>
        </p:txBody>
      </p:sp>
      <p:pic>
        <p:nvPicPr>
          <p:cNvPr id="7" name="Picture 2" descr="Resultado de imagen para GIFT TRANSPARENC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09" y="5267835"/>
            <a:ext cx="1208753" cy="80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sultado de imagen para EITI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73" y="5383506"/>
            <a:ext cx="2132333" cy="43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4170193" y="5194043"/>
            <a:ext cx="584947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fontAlgn="ctr"/>
            <a:r>
              <a:rPr lang="es-MX" sz="5625" dirty="0">
                <a:solidFill>
                  <a:schemeClr val="tx1">
                    <a:lumMod val="75000"/>
                    <a:lumOff val="25000"/>
                  </a:schemeClr>
                </a:solidFill>
                <a:latin typeface="Adobe Caslon Pro" panose="0205050205050A020403" pitchFamily="18" charset="0"/>
              </a:rPr>
              <a:t>+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833173" y="2186604"/>
            <a:ext cx="218687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id_ramo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id_modalidad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id_pp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id_partida_especifica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63225" y="899484"/>
            <a:ext cx="1437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8080"/>
                </a:solidFill>
                <a:latin typeface="+mj-lt"/>
              </a:rPr>
              <a:t>Expenditures</a:t>
            </a:r>
            <a:endParaRPr lang="en-US" sz="2000" dirty="0">
              <a:solidFill>
                <a:srgbClr val="008080"/>
              </a:solidFill>
              <a:latin typeface="Calibri" pitchFamily="34" charset="0"/>
              <a:cs typeface="Adobe Caslon Pro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780176" y="1413210"/>
            <a:ext cx="7480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Mexico will be the first country to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track expenditures in EITI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and this will be connected will all the information regarding Federal Expenditures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through the Open Fiscal Data Package.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This will be achieved by connecting these standards with 4 key entries: </a:t>
            </a:r>
            <a:endParaRPr lang="en-US" sz="2000" dirty="0">
              <a:solidFill>
                <a:srgbClr val="452D65"/>
              </a:solidFill>
              <a:latin typeface="Calibri" pitchFamily="34" charset="0"/>
              <a:cs typeface="Adobe Caslon Pro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01758" y="33965"/>
            <a:ext cx="8554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3"/>
            </a:pPr>
            <a:r>
              <a:rPr lang="en-US" sz="1600" b="1" dirty="0">
                <a:solidFill>
                  <a:schemeClr val="bg1"/>
                </a:solidFill>
              </a:rPr>
              <a:t>Pivot </a:t>
            </a:r>
            <a:r>
              <a:rPr lang="en-US" sz="1600" dirty="0">
                <a:solidFill>
                  <a:schemeClr val="bg1"/>
                </a:solidFill>
              </a:rPr>
              <a:t>entries</a:t>
            </a:r>
          </a:p>
        </p:txBody>
      </p:sp>
    </p:spTree>
    <p:extLst>
      <p:ext uri="{BB962C8B-B14F-4D97-AF65-F5344CB8AC3E}">
        <p14:creationId xmlns:p14="http://schemas.microsoft.com/office/powerpoint/2010/main" val="337170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" y="406484"/>
            <a:ext cx="9143999" cy="6451516"/>
          </a:xfrm>
          <a:prstGeom prst="rect">
            <a:avLst/>
          </a:prstGeom>
          <a:solidFill>
            <a:srgbClr val="3C8C7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grpSp>
        <p:nvGrpSpPr>
          <p:cNvPr id="5" name="Grupo 4"/>
          <p:cNvGrpSpPr/>
          <p:nvPr/>
        </p:nvGrpSpPr>
        <p:grpSpPr>
          <a:xfrm>
            <a:off x="200883" y="843052"/>
            <a:ext cx="8943117" cy="5546750"/>
            <a:chOff x="200883" y="1311250"/>
            <a:chExt cx="8145043" cy="4539285"/>
          </a:xfrm>
        </p:grpSpPr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2"/>
            <a:srcRect l="31386" t="34174" r="64047" b="55012"/>
            <a:stretch/>
          </p:blipFill>
          <p:spPr>
            <a:xfrm>
              <a:off x="341533" y="1643639"/>
              <a:ext cx="547382" cy="729000"/>
            </a:xfrm>
            <a:prstGeom prst="rect">
              <a:avLst/>
            </a:prstGeom>
          </p:spPr>
        </p:pic>
        <p:pic>
          <p:nvPicPr>
            <p:cNvPr id="39" name="Imagen 38"/>
            <p:cNvPicPr>
              <a:picLocks noChangeAspect="1"/>
            </p:cNvPicPr>
            <p:nvPr/>
          </p:nvPicPr>
          <p:blipFill rotWithShape="1">
            <a:blip r:embed="rId2"/>
            <a:srcRect l="38938" t="34174" r="56285" b="56442"/>
            <a:stretch/>
          </p:blipFill>
          <p:spPr>
            <a:xfrm>
              <a:off x="348739" y="2499935"/>
              <a:ext cx="572549" cy="632601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/>
            <a:srcRect r="12609" b="79211"/>
            <a:stretch/>
          </p:blipFill>
          <p:spPr>
            <a:xfrm>
              <a:off x="1217643" y="1706433"/>
              <a:ext cx="4095764" cy="336788"/>
            </a:xfrm>
            <a:prstGeom prst="rect">
              <a:avLst/>
            </a:prstGeom>
          </p:spPr>
        </p:pic>
        <p:sp>
          <p:nvSpPr>
            <p:cNvPr id="38" name="Rectángulo 37"/>
            <p:cNvSpPr/>
            <p:nvPr/>
          </p:nvSpPr>
          <p:spPr>
            <a:xfrm>
              <a:off x="1715520" y="1706433"/>
              <a:ext cx="2250080" cy="189110"/>
            </a:xfrm>
            <a:prstGeom prst="rect">
              <a:avLst/>
            </a:prstGeom>
            <a:noFill/>
            <a:ln w="28575">
              <a:solidFill>
                <a:srgbClr val="FFA3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2" name="Flecha derecha 1"/>
            <p:cNvSpPr/>
            <p:nvPr/>
          </p:nvSpPr>
          <p:spPr>
            <a:xfrm>
              <a:off x="894316" y="1765795"/>
              <a:ext cx="568411" cy="12974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/>
            <a:srcRect t="-1" r="29165" b="2763"/>
            <a:stretch/>
          </p:blipFill>
          <p:spPr>
            <a:xfrm>
              <a:off x="1217642" y="2606518"/>
              <a:ext cx="3780792" cy="351000"/>
            </a:xfrm>
            <a:prstGeom prst="rect">
              <a:avLst/>
            </a:prstGeom>
          </p:spPr>
        </p:pic>
        <p:sp>
          <p:nvSpPr>
            <p:cNvPr id="23" name="Flecha derecha 22"/>
            <p:cNvSpPr/>
            <p:nvPr/>
          </p:nvSpPr>
          <p:spPr>
            <a:xfrm>
              <a:off x="898237" y="2639542"/>
              <a:ext cx="568411" cy="12974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1715520" y="2569287"/>
              <a:ext cx="1438325" cy="222151"/>
            </a:xfrm>
            <a:prstGeom prst="rect">
              <a:avLst/>
            </a:prstGeom>
            <a:noFill/>
            <a:ln w="28575">
              <a:solidFill>
                <a:srgbClr val="FFA3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5"/>
            <a:srcRect b="79247"/>
            <a:stretch/>
          </p:blipFill>
          <p:spPr>
            <a:xfrm>
              <a:off x="1246592" y="3497557"/>
              <a:ext cx="4131000" cy="320228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2"/>
            <a:srcRect l="45139" t="34174" r="50819" b="55002"/>
            <a:stretch/>
          </p:blipFill>
          <p:spPr>
            <a:xfrm>
              <a:off x="348740" y="3350146"/>
              <a:ext cx="484463" cy="729641"/>
            </a:xfrm>
            <a:prstGeom prst="rect">
              <a:avLst/>
            </a:prstGeom>
          </p:spPr>
        </p:pic>
        <p:sp>
          <p:nvSpPr>
            <p:cNvPr id="27" name="Flecha derecha 26"/>
            <p:cNvSpPr/>
            <p:nvPr/>
          </p:nvSpPr>
          <p:spPr>
            <a:xfrm>
              <a:off x="888915" y="3520315"/>
              <a:ext cx="568411" cy="12974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1715520" y="3468616"/>
              <a:ext cx="1256755" cy="203252"/>
            </a:xfrm>
            <a:prstGeom prst="rect">
              <a:avLst/>
            </a:prstGeom>
            <a:noFill/>
            <a:ln w="28575">
              <a:solidFill>
                <a:srgbClr val="FFA3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2"/>
            <a:srcRect l="52278" t="34174" r="44017" b="55012"/>
            <a:stretch/>
          </p:blipFill>
          <p:spPr>
            <a:xfrm>
              <a:off x="348740" y="4242320"/>
              <a:ext cx="444020" cy="72900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6"/>
            <a:srcRect l="-1" r="-119"/>
            <a:stretch/>
          </p:blipFill>
          <p:spPr>
            <a:xfrm>
              <a:off x="1246593" y="4293521"/>
              <a:ext cx="3967960" cy="313299"/>
            </a:xfrm>
            <a:prstGeom prst="rect">
              <a:avLst/>
            </a:prstGeom>
          </p:spPr>
        </p:pic>
        <p:sp>
          <p:nvSpPr>
            <p:cNvPr id="30" name="Flecha derecha 29"/>
            <p:cNvSpPr/>
            <p:nvPr/>
          </p:nvSpPr>
          <p:spPr>
            <a:xfrm>
              <a:off x="921288" y="4352885"/>
              <a:ext cx="568411" cy="12974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1703670" y="4260482"/>
              <a:ext cx="1139335" cy="222151"/>
            </a:xfrm>
            <a:prstGeom prst="rect">
              <a:avLst/>
            </a:prstGeom>
            <a:noFill/>
            <a:ln w="28575">
              <a:solidFill>
                <a:srgbClr val="FFA3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pic>
          <p:nvPicPr>
            <p:cNvPr id="34" name="Imagen 33"/>
            <p:cNvPicPr>
              <a:picLocks noChangeAspect="1"/>
            </p:cNvPicPr>
            <p:nvPr/>
          </p:nvPicPr>
          <p:blipFill rotWithShape="1">
            <a:blip r:embed="rId2"/>
            <a:srcRect l="59465" t="34174" r="34026" b="55012"/>
            <a:stretch/>
          </p:blipFill>
          <p:spPr>
            <a:xfrm>
              <a:off x="200883" y="5121535"/>
              <a:ext cx="780176" cy="729000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7"/>
            <a:srcRect r="-776"/>
            <a:stretch/>
          </p:blipFill>
          <p:spPr>
            <a:xfrm>
              <a:off x="1233540" y="5280563"/>
              <a:ext cx="3727698" cy="304670"/>
            </a:xfrm>
            <a:prstGeom prst="rect">
              <a:avLst/>
            </a:prstGeom>
          </p:spPr>
        </p:pic>
        <p:sp>
          <p:nvSpPr>
            <p:cNvPr id="35" name="Flecha derecha 34"/>
            <p:cNvSpPr/>
            <p:nvPr/>
          </p:nvSpPr>
          <p:spPr>
            <a:xfrm>
              <a:off x="921288" y="5368025"/>
              <a:ext cx="568411" cy="12974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36" name="Rectángulo 35"/>
            <p:cNvSpPr/>
            <p:nvPr/>
          </p:nvSpPr>
          <p:spPr>
            <a:xfrm>
              <a:off x="1703668" y="5228475"/>
              <a:ext cx="1987029" cy="222151"/>
            </a:xfrm>
            <a:prstGeom prst="rect">
              <a:avLst/>
            </a:prstGeom>
            <a:noFill/>
            <a:ln w="28575">
              <a:solidFill>
                <a:srgbClr val="FFA3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40" name="Rectángulo 39"/>
            <p:cNvSpPr/>
            <p:nvPr/>
          </p:nvSpPr>
          <p:spPr>
            <a:xfrm>
              <a:off x="237682" y="1311250"/>
              <a:ext cx="1049009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350" b="1" dirty="0">
                  <a:solidFill>
                    <a:srgbClr val="FFA361"/>
                  </a:solidFill>
                  <a:latin typeface="+mj-lt"/>
                </a:rPr>
                <a:t>EITI STEP</a:t>
              </a:r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5510925" y="1366639"/>
              <a:ext cx="1347807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350" b="1" dirty="0" smtClean="0">
                  <a:solidFill>
                    <a:srgbClr val="FFA361"/>
                  </a:solidFill>
                  <a:latin typeface="+mj-lt"/>
                </a:rPr>
                <a:t>REQUIREMENT</a:t>
              </a:r>
              <a:endParaRPr lang="en-US" sz="1350" b="1" dirty="0">
                <a:solidFill>
                  <a:srgbClr val="FFA361"/>
                </a:solidFill>
                <a:latin typeface="+mj-lt"/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10926" y="1618169"/>
              <a:ext cx="2835000" cy="554747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10928" y="2566018"/>
              <a:ext cx="1622815" cy="432000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10928" y="3441668"/>
              <a:ext cx="1911067" cy="432000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10926" y="4317319"/>
              <a:ext cx="1922034" cy="43200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10928" y="5142422"/>
              <a:ext cx="2257378" cy="459000"/>
            </a:xfrm>
            <a:prstGeom prst="rect">
              <a:avLst/>
            </a:prstGeom>
          </p:spPr>
        </p:pic>
      </p:grpSp>
      <p:sp>
        <p:nvSpPr>
          <p:cNvPr id="37" name="Rectángulo 36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101758" y="33965"/>
            <a:ext cx="8554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4"/>
            </a:pPr>
            <a:r>
              <a:rPr lang="en-US" sz="1600" b="1" dirty="0">
                <a:solidFill>
                  <a:schemeClr val="bg1"/>
                </a:solidFill>
              </a:rPr>
              <a:t>Modeling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426246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" y="406484"/>
            <a:ext cx="9143999" cy="6451516"/>
          </a:xfrm>
          <a:prstGeom prst="rect">
            <a:avLst/>
          </a:prstGeom>
          <a:solidFill>
            <a:srgbClr val="3C8C7F">
              <a:alpha val="5882"/>
            </a:srgbClr>
          </a:solidFill>
          <a:ln>
            <a:solidFill>
              <a:srgbClr val="3C8C7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grpSp>
        <p:nvGrpSpPr>
          <p:cNvPr id="3" name="Grupo 2"/>
          <p:cNvGrpSpPr/>
          <p:nvPr/>
        </p:nvGrpSpPr>
        <p:grpSpPr>
          <a:xfrm>
            <a:off x="408945" y="779004"/>
            <a:ext cx="8246964" cy="5469396"/>
            <a:chOff x="408945" y="1423522"/>
            <a:chExt cx="6262823" cy="4321531"/>
          </a:xfrm>
        </p:grpSpPr>
        <p:sp>
          <p:nvSpPr>
            <p:cNvPr id="16" name="Rectángulo 15"/>
            <p:cNvSpPr/>
            <p:nvPr/>
          </p:nvSpPr>
          <p:spPr>
            <a:xfrm>
              <a:off x="408945" y="1423522"/>
              <a:ext cx="2684014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350" b="1" dirty="0">
                  <a:solidFill>
                    <a:srgbClr val="008080"/>
                  </a:solidFill>
                  <a:latin typeface="+mj-lt"/>
                </a:rPr>
                <a:t>EITI </a:t>
              </a:r>
              <a:r>
                <a:rPr lang="en-US" sz="1350" b="1" dirty="0" smtClean="0">
                  <a:solidFill>
                    <a:srgbClr val="008080"/>
                  </a:solidFill>
                  <a:latin typeface="+mj-lt"/>
                </a:rPr>
                <a:t>&amp; </a:t>
              </a:r>
              <a:r>
                <a:rPr lang="en-US" sz="1350" b="1" dirty="0">
                  <a:solidFill>
                    <a:srgbClr val="008080"/>
                  </a:solidFill>
                  <a:latin typeface="+mj-lt"/>
                </a:rPr>
                <a:t>Open Contracting </a:t>
              </a:r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2"/>
            <a:srcRect l="38987" t="34174" r="55953" b="55012"/>
            <a:stretch/>
          </p:blipFill>
          <p:spPr>
            <a:xfrm>
              <a:off x="846392" y="1712384"/>
              <a:ext cx="606438" cy="729000"/>
            </a:xfrm>
            <a:prstGeom prst="rect">
              <a:avLst/>
            </a:prstGeom>
          </p:spPr>
        </p:pic>
        <p:pic>
          <p:nvPicPr>
            <p:cNvPr id="39" name="Imagen 38"/>
            <p:cNvPicPr>
              <a:picLocks noChangeAspect="1"/>
            </p:cNvPicPr>
            <p:nvPr/>
          </p:nvPicPr>
          <p:blipFill rotWithShape="1">
            <a:blip r:embed="rId2"/>
            <a:srcRect l="52289" t="34174" r="41994" b="55012"/>
            <a:stretch/>
          </p:blipFill>
          <p:spPr>
            <a:xfrm>
              <a:off x="807013" y="3595169"/>
              <a:ext cx="685197" cy="729000"/>
            </a:xfrm>
            <a:prstGeom prst="rect">
              <a:avLst/>
            </a:prstGeom>
          </p:spPr>
        </p:pic>
        <p:pic>
          <p:nvPicPr>
            <p:cNvPr id="47" name="Picture 8" descr="Resultado de imagen para EITI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839" y="2521169"/>
              <a:ext cx="1026000" cy="211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8" descr="Resultado de imagen para EITI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642" y="4383661"/>
              <a:ext cx="1026000" cy="211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7595" y="1814263"/>
              <a:ext cx="3585993" cy="1161000"/>
            </a:xfrm>
            <a:prstGeom prst="rect">
              <a:avLst/>
            </a:prstGeom>
          </p:spPr>
        </p:pic>
        <p:sp>
          <p:nvSpPr>
            <p:cNvPr id="2" name="Flecha derecha 1"/>
            <p:cNvSpPr/>
            <p:nvPr/>
          </p:nvSpPr>
          <p:spPr>
            <a:xfrm>
              <a:off x="1177883" y="1786198"/>
              <a:ext cx="568411" cy="129746"/>
            </a:xfrm>
            <a:prstGeom prst="rightArrow">
              <a:avLst/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38" name="Rectángulo 37"/>
            <p:cNvSpPr/>
            <p:nvPr/>
          </p:nvSpPr>
          <p:spPr>
            <a:xfrm>
              <a:off x="2614401" y="2755468"/>
              <a:ext cx="1506204" cy="223452"/>
            </a:xfrm>
            <a:prstGeom prst="rect">
              <a:avLst/>
            </a:prstGeom>
            <a:noFill/>
            <a:ln w="28575">
              <a:solidFill>
                <a:srgbClr val="FFA3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42" name="Flecha doblada 41"/>
            <p:cNvSpPr/>
            <p:nvPr/>
          </p:nvSpPr>
          <p:spPr>
            <a:xfrm rot="10800000" flipH="1">
              <a:off x="3515498" y="3004977"/>
              <a:ext cx="1460507" cy="437129"/>
            </a:xfrm>
            <a:prstGeom prst="bentArrow">
              <a:avLst>
                <a:gd name="adj1" fmla="val 27809"/>
                <a:gd name="adj2" fmla="val 26679"/>
                <a:gd name="adj3" fmla="val 18768"/>
                <a:gd name="adj4" fmla="val 43750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sz="1350"/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2608222" y="1932064"/>
              <a:ext cx="795690" cy="172008"/>
            </a:xfrm>
            <a:prstGeom prst="rect">
              <a:avLst/>
            </a:prstGeom>
            <a:noFill/>
            <a:ln w="28575">
              <a:solidFill>
                <a:srgbClr val="FFA3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3088" y="3649811"/>
              <a:ext cx="4576504" cy="1890000"/>
            </a:xfrm>
            <a:prstGeom prst="rect">
              <a:avLst/>
            </a:prstGeom>
          </p:spPr>
        </p:pic>
        <p:sp>
          <p:nvSpPr>
            <p:cNvPr id="23" name="Flecha derecha 22"/>
            <p:cNvSpPr/>
            <p:nvPr/>
          </p:nvSpPr>
          <p:spPr>
            <a:xfrm>
              <a:off x="1206460" y="3662294"/>
              <a:ext cx="568411" cy="129746"/>
            </a:xfrm>
            <a:prstGeom prst="rightArrow">
              <a:avLst/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2551782" y="4923963"/>
              <a:ext cx="1568825" cy="196369"/>
            </a:xfrm>
            <a:prstGeom prst="rect">
              <a:avLst/>
            </a:prstGeom>
            <a:noFill/>
            <a:ln w="28575">
              <a:solidFill>
                <a:srgbClr val="FFA3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sp>
          <p:nvSpPr>
            <p:cNvPr id="43" name="Flecha doblada 42"/>
            <p:cNvSpPr/>
            <p:nvPr/>
          </p:nvSpPr>
          <p:spPr>
            <a:xfrm rot="10800000" flipH="1">
              <a:off x="3554011" y="5045947"/>
              <a:ext cx="1460507" cy="437129"/>
            </a:xfrm>
            <a:prstGeom prst="bentArrow">
              <a:avLst>
                <a:gd name="adj1" fmla="val 27809"/>
                <a:gd name="adj2" fmla="val 26679"/>
                <a:gd name="adj3" fmla="val 18768"/>
                <a:gd name="adj4" fmla="val 43750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 sz="1350"/>
            </a:p>
          </p:txBody>
        </p:sp>
        <p:pic>
          <p:nvPicPr>
            <p:cNvPr id="44" name="Imagen 43"/>
            <p:cNvPicPr>
              <a:picLocks noChangeAspect="1"/>
            </p:cNvPicPr>
            <p:nvPr/>
          </p:nvPicPr>
          <p:blipFill rotWithShape="1">
            <a:blip r:embed="rId2"/>
            <a:srcRect l="31388" t="34294" r="63131" b="54959"/>
            <a:stretch/>
          </p:blipFill>
          <p:spPr>
            <a:xfrm>
              <a:off x="5056226" y="5070053"/>
              <a:ext cx="611921" cy="675000"/>
            </a:xfrm>
            <a:prstGeom prst="rect">
              <a:avLst/>
            </a:prstGeom>
          </p:spPr>
        </p:pic>
        <p:pic>
          <p:nvPicPr>
            <p:cNvPr id="46" name="Imagen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512" y="4899871"/>
              <a:ext cx="1231256" cy="364640"/>
            </a:xfrm>
            <a:prstGeom prst="rect">
              <a:avLst/>
            </a:prstGeom>
          </p:spPr>
        </p:pic>
        <p:sp>
          <p:nvSpPr>
            <p:cNvPr id="29" name="Rectángulo 28"/>
            <p:cNvSpPr/>
            <p:nvPr/>
          </p:nvSpPr>
          <p:spPr>
            <a:xfrm>
              <a:off x="2557475" y="3792040"/>
              <a:ext cx="846438" cy="124428"/>
            </a:xfrm>
            <a:prstGeom prst="rect">
              <a:avLst/>
            </a:prstGeom>
            <a:noFill/>
            <a:ln w="28575">
              <a:solidFill>
                <a:srgbClr val="FFA3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2"/>
            <a:srcRect l="31388" t="34294" r="63300" b="54959"/>
            <a:stretch/>
          </p:blipFill>
          <p:spPr>
            <a:xfrm>
              <a:off x="5014520" y="3052167"/>
              <a:ext cx="593045" cy="675000"/>
            </a:xfrm>
            <a:prstGeom prst="rect">
              <a:avLst/>
            </a:prstGeom>
          </p:spPr>
        </p:pic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1054" y="2973169"/>
              <a:ext cx="1231256" cy="364640"/>
            </a:xfrm>
            <a:prstGeom prst="rect">
              <a:avLst/>
            </a:prstGeom>
          </p:spPr>
        </p:pic>
      </p:grpSp>
      <p:sp>
        <p:nvSpPr>
          <p:cNvPr id="25" name="Rectángulo 24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01758" y="33965"/>
            <a:ext cx="8554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4"/>
            </a:pPr>
            <a:r>
              <a:rPr lang="en-US" sz="1600" b="1" dirty="0">
                <a:solidFill>
                  <a:schemeClr val="bg1"/>
                </a:solidFill>
              </a:rPr>
              <a:t>Modeling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32375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" y="406484"/>
            <a:ext cx="9143999" cy="6451516"/>
          </a:xfrm>
          <a:prstGeom prst="rect">
            <a:avLst/>
          </a:prstGeom>
          <a:solidFill>
            <a:srgbClr val="3C8C7F">
              <a:alpha val="5882"/>
            </a:srgbClr>
          </a:solidFill>
          <a:ln>
            <a:solidFill>
              <a:srgbClr val="3C8C7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6" name="Rectángulo 15"/>
          <p:cNvSpPr/>
          <p:nvPr/>
        </p:nvSpPr>
        <p:spPr>
          <a:xfrm>
            <a:off x="408945" y="1423522"/>
            <a:ext cx="268401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50" b="1" dirty="0">
                <a:solidFill>
                  <a:srgbClr val="008080"/>
                </a:solidFill>
                <a:latin typeface="+mj-lt"/>
              </a:rPr>
              <a:t>EITI </a:t>
            </a:r>
            <a:r>
              <a:rPr lang="en-US" sz="1350" b="1" dirty="0" smtClean="0">
                <a:solidFill>
                  <a:srgbClr val="008080"/>
                </a:solidFill>
                <a:latin typeface="+mj-lt"/>
              </a:rPr>
              <a:t>&amp; </a:t>
            </a:r>
            <a:r>
              <a:rPr lang="en-US" sz="1350" b="1" dirty="0">
                <a:solidFill>
                  <a:srgbClr val="008080"/>
                </a:solidFill>
                <a:latin typeface="+mj-lt"/>
              </a:rPr>
              <a:t>Open Fiscal Data Package </a:t>
            </a:r>
          </a:p>
        </p:txBody>
      </p:sp>
      <p:pic>
        <p:nvPicPr>
          <p:cNvPr id="47" name="Picture 8" descr="Resultado de imagen para EITI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41" y="2521169"/>
            <a:ext cx="1026000" cy="2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Resultado de imagen para EITI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4" y="4383661"/>
            <a:ext cx="1026000" cy="2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/>
          <a:srcRect l="52289" t="34174" r="43738" b="55012"/>
          <a:stretch/>
        </p:blipFill>
        <p:spPr>
          <a:xfrm>
            <a:off x="908684" y="1699005"/>
            <a:ext cx="476259" cy="729000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6824787" y="2771796"/>
            <a:ext cx="12100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8080"/>
                </a:solidFill>
                <a:latin typeface="+mj-lt"/>
              </a:rPr>
              <a:t>Expenditure</a:t>
            </a:r>
            <a:endParaRPr lang="en-US" sz="135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6" name="Picture 2" descr="Resultado de imagen para GIFT TRANSPARENC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570" y="3143981"/>
            <a:ext cx="681897" cy="45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/>
          <a:srcRect l="59346" t="34174" r="34091" b="55012"/>
          <a:stretch/>
        </p:blipFill>
        <p:spPr>
          <a:xfrm>
            <a:off x="774322" y="3553533"/>
            <a:ext cx="757340" cy="702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b="31329"/>
          <a:stretch/>
        </p:blipFill>
        <p:spPr>
          <a:xfrm>
            <a:off x="1763418" y="1775525"/>
            <a:ext cx="5018821" cy="1350000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6878489" y="3825129"/>
            <a:ext cx="12100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8080"/>
                </a:solidFill>
                <a:latin typeface="+mj-lt"/>
              </a:rPr>
              <a:t>Expenditure</a:t>
            </a:r>
            <a:endParaRPr lang="en-US" sz="135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0" name="Picture 2" descr="Resultado de imagen para GIFT TRANSPARENC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32" y="4165098"/>
            <a:ext cx="681897" cy="45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echa derecha 1"/>
          <p:cNvSpPr/>
          <p:nvPr/>
        </p:nvSpPr>
        <p:spPr>
          <a:xfrm>
            <a:off x="1460835" y="1786198"/>
            <a:ext cx="568411" cy="129746"/>
          </a:xfrm>
          <a:prstGeom prst="rightArrow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srgbClr val="008080"/>
              </a:solidFill>
            </a:endParaRPr>
          </a:p>
        </p:txBody>
      </p:sp>
      <p:sp>
        <p:nvSpPr>
          <p:cNvPr id="42" name="Flecha doblada 41"/>
          <p:cNvSpPr/>
          <p:nvPr/>
        </p:nvSpPr>
        <p:spPr>
          <a:xfrm rot="10800000" flipH="1">
            <a:off x="5643109" y="3142268"/>
            <a:ext cx="1460507" cy="437129"/>
          </a:xfrm>
          <a:prstGeom prst="bentArrow">
            <a:avLst>
              <a:gd name="adj1" fmla="val 27809"/>
              <a:gd name="adj2" fmla="val 26679"/>
              <a:gd name="adj3" fmla="val 18768"/>
              <a:gd name="adj4" fmla="val 43750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350">
              <a:solidFill>
                <a:srgbClr val="008080"/>
              </a:solidFill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2416229" y="2224672"/>
            <a:ext cx="3744047" cy="900854"/>
          </a:xfrm>
          <a:prstGeom prst="rect">
            <a:avLst/>
          </a:prstGeom>
          <a:noFill/>
          <a:ln w="28575">
            <a:solidFill>
              <a:srgbClr val="FFA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31" name="Rectángulo 30"/>
          <p:cNvSpPr/>
          <p:nvPr/>
        </p:nvSpPr>
        <p:spPr>
          <a:xfrm>
            <a:off x="2510174" y="1932066"/>
            <a:ext cx="795690" cy="154684"/>
          </a:xfrm>
          <a:prstGeom prst="rect">
            <a:avLst/>
          </a:prstGeom>
          <a:noFill/>
          <a:ln w="28575">
            <a:solidFill>
              <a:srgbClr val="FFA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r="4612"/>
          <a:stretch/>
        </p:blipFill>
        <p:spPr>
          <a:xfrm>
            <a:off x="1755846" y="3532589"/>
            <a:ext cx="5022269" cy="1674000"/>
          </a:xfrm>
          <a:prstGeom prst="rect">
            <a:avLst/>
          </a:prstGeom>
        </p:spPr>
      </p:pic>
      <p:sp>
        <p:nvSpPr>
          <p:cNvPr id="23" name="Flecha derecha 22"/>
          <p:cNvSpPr/>
          <p:nvPr/>
        </p:nvSpPr>
        <p:spPr>
          <a:xfrm>
            <a:off x="1489412" y="3662294"/>
            <a:ext cx="568411" cy="129746"/>
          </a:xfrm>
          <a:prstGeom prst="rightArrow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>
              <a:solidFill>
                <a:srgbClr val="008080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416228" y="3703395"/>
            <a:ext cx="4331747" cy="446933"/>
          </a:xfrm>
          <a:prstGeom prst="rect">
            <a:avLst/>
          </a:prstGeom>
          <a:noFill/>
          <a:ln w="28575">
            <a:solidFill>
              <a:srgbClr val="FFA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43" name="Flecha doblada 42"/>
          <p:cNvSpPr/>
          <p:nvPr/>
        </p:nvSpPr>
        <p:spPr>
          <a:xfrm rot="10800000" flipH="1">
            <a:off x="5643109" y="4165096"/>
            <a:ext cx="1460507" cy="437129"/>
          </a:xfrm>
          <a:prstGeom prst="bentArrow">
            <a:avLst>
              <a:gd name="adj1" fmla="val 27809"/>
              <a:gd name="adj2" fmla="val 26679"/>
              <a:gd name="adj3" fmla="val 18768"/>
              <a:gd name="adj4" fmla="val 43750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 sz="1350">
              <a:solidFill>
                <a:srgbClr val="008080"/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101758" y="33965"/>
            <a:ext cx="8554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4"/>
            </a:pPr>
            <a:r>
              <a:rPr lang="en-US" sz="1600" b="1" dirty="0">
                <a:solidFill>
                  <a:schemeClr val="bg1"/>
                </a:solidFill>
              </a:rPr>
              <a:t>Modeling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98558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/>
          <p:cNvSpPr/>
          <p:nvPr/>
        </p:nvSpPr>
        <p:spPr>
          <a:xfrm>
            <a:off x="0" y="428625"/>
            <a:ext cx="9143999" cy="6429375"/>
          </a:xfrm>
          <a:prstGeom prst="rect">
            <a:avLst/>
          </a:prstGeom>
          <a:solidFill>
            <a:srgbClr val="3C8C7F">
              <a:alpha val="5882"/>
            </a:srgbClr>
          </a:solidFill>
          <a:ln>
            <a:solidFill>
              <a:srgbClr val="3C8C7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50" dirty="0"/>
              <a:t> 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5287445" y="1422839"/>
            <a:ext cx="93345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50" dirty="0" err="1">
                <a:solidFill>
                  <a:srgbClr val="008080"/>
                </a:solidFill>
                <a:latin typeface="+mj-lt"/>
              </a:rPr>
              <a:t>Contracts</a:t>
            </a:r>
            <a:endParaRPr lang="es-MX" sz="1350" dirty="0">
              <a:solidFill>
                <a:srgbClr val="008080"/>
              </a:solidFill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049" b="6694"/>
          <a:stretch/>
        </p:blipFill>
        <p:spPr>
          <a:xfrm>
            <a:off x="155333" y="1347051"/>
            <a:ext cx="4860000" cy="2394586"/>
          </a:xfrm>
          <a:prstGeom prst="rect">
            <a:avLst/>
          </a:prstGeom>
        </p:spPr>
      </p:pic>
      <p:sp>
        <p:nvSpPr>
          <p:cNvPr id="7" name="Flecha arriba 6"/>
          <p:cNvSpPr/>
          <p:nvPr/>
        </p:nvSpPr>
        <p:spPr>
          <a:xfrm rot="5400000">
            <a:off x="4962033" y="1399147"/>
            <a:ext cx="261934" cy="388893"/>
          </a:xfrm>
          <a:prstGeom prst="upArrow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25" name="Flecha doblada 24"/>
          <p:cNvSpPr/>
          <p:nvPr/>
        </p:nvSpPr>
        <p:spPr>
          <a:xfrm rot="10800000" flipH="1">
            <a:off x="4155290" y="2639033"/>
            <a:ext cx="1222765" cy="1298420"/>
          </a:xfrm>
          <a:prstGeom prst="bentArrow">
            <a:avLst>
              <a:gd name="adj1" fmla="val 16502"/>
              <a:gd name="adj2" fmla="val 16785"/>
              <a:gd name="adj3" fmla="val 18768"/>
              <a:gd name="adj4" fmla="val 43750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b="1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13" y="2020600"/>
            <a:ext cx="2656703" cy="78678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01758" y="33965"/>
            <a:ext cx="8554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5"/>
            </a:pPr>
            <a:r>
              <a:rPr lang="en-US" sz="1600" b="1" dirty="0">
                <a:solidFill>
                  <a:schemeClr val="bg1"/>
                </a:solidFill>
              </a:rPr>
              <a:t>Publish!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446" y="3331691"/>
            <a:ext cx="3745189" cy="1980000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5653605" y="3331691"/>
            <a:ext cx="399534" cy="1980000"/>
          </a:xfrm>
          <a:prstGeom prst="rect">
            <a:avLst/>
          </a:prstGeom>
          <a:noFill/>
          <a:ln w="28575">
            <a:solidFill>
              <a:srgbClr val="FFA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6" name="Rectángulo 15"/>
          <p:cNvSpPr/>
          <p:nvPr/>
        </p:nvSpPr>
        <p:spPr>
          <a:xfrm>
            <a:off x="8256375" y="3331691"/>
            <a:ext cx="776260" cy="1980000"/>
          </a:xfrm>
          <a:prstGeom prst="rect">
            <a:avLst/>
          </a:prstGeom>
          <a:noFill/>
          <a:ln w="28575">
            <a:solidFill>
              <a:srgbClr val="FFA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</p:spTree>
    <p:extLst>
      <p:ext uri="{BB962C8B-B14F-4D97-AF65-F5344CB8AC3E}">
        <p14:creationId xmlns:p14="http://schemas.microsoft.com/office/powerpoint/2010/main" val="362971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/>
          <p:cNvSpPr/>
          <p:nvPr/>
        </p:nvSpPr>
        <p:spPr>
          <a:xfrm>
            <a:off x="0" y="406485"/>
            <a:ext cx="9143999" cy="6481598"/>
          </a:xfrm>
          <a:prstGeom prst="rect">
            <a:avLst/>
          </a:prstGeom>
          <a:solidFill>
            <a:srgbClr val="3C8C7F">
              <a:alpha val="5882"/>
            </a:srgbClr>
          </a:solidFill>
          <a:ln>
            <a:solidFill>
              <a:srgbClr val="3C8C7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50" dirty="0"/>
              <a:t> 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1395564"/>
            <a:ext cx="4786797" cy="2322000"/>
          </a:xfrm>
          <a:prstGeom prst="rect">
            <a:avLst/>
          </a:prstGeom>
        </p:spPr>
      </p:pic>
      <p:sp>
        <p:nvSpPr>
          <p:cNvPr id="7" name="Flecha arriba 6"/>
          <p:cNvSpPr/>
          <p:nvPr/>
        </p:nvSpPr>
        <p:spPr>
          <a:xfrm rot="5400000">
            <a:off x="4962033" y="1399147"/>
            <a:ext cx="261934" cy="388893"/>
          </a:xfrm>
          <a:prstGeom prst="upArrow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5" name="Rectángulo 14"/>
          <p:cNvSpPr/>
          <p:nvPr/>
        </p:nvSpPr>
        <p:spPr>
          <a:xfrm>
            <a:off x="5287447" y="1340335"/>
            <a:ext cx="1369204" cy="611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350" dirty="0" err="1">
                <a:solidFill>
                  <a:srgbClr val="008080"/>
                </a:solidFill>
                <a:latin typeface="+mj-lt"/>
              </a:rPr>
              <a:t>Infrastructure</a:t>
            </a:r>
            <a:r>
              <a:rPr lang="es-MX" sz="1350" dirty="0">
                <a:solidFill>
                  <a:srgbClr val="008080"/>
                </a:solidFill>
                <a:latin typeface="+mj-lt"/>
              </a:rPr>
              <a:t> </a:t>
            </a:r>
            <a:r>
              <a:rPr lang="es-MX" sz="1350" dirty="0" err="1">
                <a:solidFill>
                  <a:srgbClr val="008080"/>
                </a:solidFill>
                <a:latin typeface="+mj-lt"/>
              </a:rPr>
              <a:t>projects</a:t>
            </a:r>
            <a:endParaRPr lang="es-MX" sz="1350" dirty="0">
              <a:solidFill>
                <a:srgbClr val="008080"/>
              </a:solidFill>
              <a:latin typeface="+mj-lt"/>
            </a:endParaRPr>
          </a:p>
        </p:txBody>
      </p:sp>
      <p:sp>
        <p:nvSpPr>
          <p:cNvPr id="25" name="Flecha doblada 24"/>
          <p:cNvSpPr/>
          <p:nvPr/>
        </p:nvSpPr>
        <p:spPr>
          <a:xfrm rot="10800000" flipH="1">
            <a:off x="4155290" y="2639033"/>
            <a:ext cx="1222765" cy="1298420"/>
          </a:xfrm>
          <a:prstGeom prst="bentArrow">
            <a:avLst>
              <a:gd name="adj1" fmla="val 16502"/>
              <a:gd name="adj2" fmla="val 16785"/>
              <a:gd name="adj3" fmla="val 18768"/>
              <a:gd name="adj4" fmla="val 43750"/>
            </a:avLst>
          </a:prstGeom>
          <a:solidFill>
            <a:srgbClr val="008080"/>
          </a:solidFill>
          <a:ln>
            <a:solidFill>
              <a:srgbClr val="5BA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b="1"/>
          </a:p>
        </p:txBody>
      </p:sp>
      <p:pic>
        <p:nvPicPr>
          <p:cNvPr id="17" name="Picture 2" descr="Resultado de imagen para GIFT TRANSPARENC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651" y="2155026"/>
            <a:ext cx="1208753" cy="80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01758" y="33965"/>
            <a:ext cx="8554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 startAt="5"/>
            </a:pPr>
            <a:r>
              <a:rPr lang="en-US" sz="1600" b="1" dirty="0">
                <a:solidFill>
                  <a:schemeClr val="bg1"/>
                </a:solidFill>
              </a:rPr>
              <a:t>Publish!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832" y="3419828"/>
            <a:ext cx="3871736" cy="187200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5536941" y="3419828"/>
            <a:ext cx="359034" cy="1872000"/>
          </a:xfrm>
          <a:prstGeom prst="rect">
            <a:avLst/>
          </a:prstGeom>
          <a:noFill/>
          <a:ln w="28575">
            <a:solidFill>
              <a:srgbClr val="FFA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18" name="Rectángulo 17"/>
          <p:cNvSpPr/>
          <p:nvPr/>
        </p:nvSpPr>
        <p:spPr>
          <a:xfrm>
            <a:off x="7641966" y="3419828"/>
            <a:ext cx="1417602" cy="1872000"/>
          </a:xfrm>
          <a:prstGeom prst="rect">
            <a:avLst/>
          </a:prstGeom>
          <a:noFill/>
          <a:ln w="28575">
            <a:solidFill>
              <a:srgbClr val="FFA3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</p:spTree>
    <p:extLst>
      <p:ext uri="{BB962C8B-B14F-4D97-AF65-F5344CB8AC3E}">
        <p14:creationId xmlns:p14="http://schemas.microsoft.com/office/powerpoint/2010/main" val="405258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"/>
          <a:stretch/>
        </p:blipFill>
        <p:spPr>
          <a:xfrm>
            <a:off x="0" y="0"/>
            <a:ext cx="97917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9791700" cy="6858000"/>
          </a:xfrm>
          <a:prstGeom prst="rect">
            <a:avLst/>
          </a:prstGeom>
          <a:solidFill>
            <a:srgbClr val="00808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7" name="Elipse 6"/>
          <p:cNvSpPr/>
          <p:nvPr/>
        </p:nvSpPr>
        <p:spPr>
          <a:xfrm>
            <a:off x="2697620" y="4634778"/>
            <a:ext cx="213356" cy="214270"/>
          </a:xfrm>
          <a:prstGeom prst="ellipse">
            <a:avLst/>
          </a:prstGeom>
          <a:solidFill>
            <a:srgbClr val="BECB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/>
          <p:cNvSpPr/>
          <p:nvPr/>
        </p:nvSpPr>
        <p:spPr>
          <a:xfrm>
            <a:off x="1952625" y="5224632"/>
            <a:ext cx="160664" cy="176043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306844" y="327283"/>
            <a:ext cx="7256006" cy="2669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>
                <a:solidFill>
                  <a:schemeClr val="bg1"/>
                </a:solidFill>
              </a:rPr>
              <a:t>Maria </a:t>
            </a:r>
            <a:r>
              <a:rPr lang="es-MX" sz="2000" dirty="0" err="1">
                <a:solidFill>
                  <a:schemeClr val="bg1"/>
                </a:solidFill>
              </a:rPr>
              <a:t>walks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from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the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subway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station</a:t>
            </a:r>
            <a:r>
              <a:rPr lang="es-MX" sz="2000" dirty="0">
                <a:solidFill>
                  <a:schemeClr val="bg1"/>
                </a:solidFill>
              </a:rPr>
              <a:t> to </a:t>
            </a:r>
            <a:r>
              <a:rPr lang="es-MX" sz="2000" dirty="0" err="1">
                <a:solidFill>
                  <a:schemeClr val="bg1"/>
                </a:solidFill>
              </a:rPr>
              <a:t>work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everyday</a:t>
            </a:r>
            <a:r>
              <a:rPr lang="es-MX" sz="2000" dirty="0">
                <a:solidFill>
                  <a:schemeClr val="bg1"/>
                </a:solidFill>
              </a:rPr>
              <a:t>. </a:t>
            </a:r>
            <a:endParaRPr lang="es-MX" sz="2000" dirty="0" smtClean="0">
              <a:solidFill>
                <a:schemeClr val="bg1"/>
              </a:solidFill>
            </a:endParaRPr>
          </a:p>
          <a:p>
            <a:endParaRPr lang="es-MX" sz="2000" dirty="0">
              <a:solidFill>
                <a:schemeClr val="bg1"/>
              </a:solidFill>
            </a:endParaRPr>
          </a:p>
          <a:p>
            <a:pPr algn="ctr"/>
            <a:r>
              <a:rPr lang="es-MX" sz="2000" dirty="0" err="1" smtClean="0">
                <a:solidFill>
                  <a:schemeClr val="bg1"/>
                </a:solidFill>
              </a:rPr>
              <a:t>Today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she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noticed</a:t>
            </a:r>
            <a:r>
              <a:rPr lang="es-MX" sz="2000" dirty="0">
                <a:solidFill>
                  <a:schemeClr val="bg1"/>
                </a:solidFill>
              </a:rPr>
              <a:t> a </a:t>
            </a:r>
            <a:r>
              <a:rPr lang="es-MX" sz="2000" dirty="0" err="1">
                <a:solidFill>
                  <a:schemeClr val="bg1"/>
                </a:solidFill>
              </a:rPr>
              <a:t>huge</a:t>
            </a:r>
            <a:r>
              <a:rPr lang="es-MX" sz="2000" dirty="0">
                <a:solidFill>
                  <a:schemeClr val="bg1"/>
                </a:solidFill>
              </a:rPr>
              <a:t> bridge </a:t>
            </a:r>
            <a:r>
              <a:rPr lang="es-MX" sz="2000" dirty="0" err="1">
                <a:solidFill>
                  <a:schemeClr val="bg1"/>
                </a:solidFill>
              </a:rPr>
              <a:t>she’s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been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watching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from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her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smtClean="0">
                <a:solidFill>
                  <a:schemeClr val="bg1"/>
                </a:solidFill>
              </a:rPr>
              <a:t>office, </a:t>
            </a:r>
            <a:r>
              <a:rPr lang="es-MX" sz="2000" dirty="0" err="1">
                <a:solidFill>
                  <a:schemeClr val="bg1"/>
                </a:solidFill>
              </a:rPr>
              <a:t>for</a:t>
            </a:r>
            <a:r>
              <a:rPr lang="es-MX" sz="2000" dirty="0">
                <a:solidFill>
                  <a:schemeClr val="bg1"/>
                </a:solidFill>
              </a:rPr>
              <a:t> quite a </a:t>
            </a:r>
            <a:r>
              <a:rPr lang="es-MX" sz="2000" dirty="0" smtClean="0">
                <a:solidFill>
                  <a:schemeClr val="bg1"/>
                </a:solidFill>
              </a:rPr>
              <a:t>bit, </a:t>
            </a:r>
            <a:r>
              <a:rPr lang="es-MX" sz="2000" dirty="0" err="1">
                <a:solidFill>
                  <a:schemeClr val="bg1"/>
                </a:solidFill>
              </a:rPr>
              <a:t>was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moving</a:t>
            </a:r>
            <a:r>
              <a:rPr lang="es-MX" sz="2000" dirty="0">
                <a:solidFill>
                  <a:schemeClr val="bg1"/>
                </a:solidFill>
              </a:rPr>
              <a:t> forward </a:t>
            </a:r>
            <a:r>
              <a:rPr lang="es-MX" sz="2000" dirty="0" err="1">
                <a:solidFill>
                  <a:schemeClr val="bg1"/>
                </a:solidFill>
              </a:rPr>
              <a:t>fast</a:t>
            </a:r>
            <a:r>
              <a:rPr lang="es-MX" sz="2000" dirty="0">
                <a:solidFill>
                  <a:schemeClr val="bg1"/>
                </a:solidFill>
              </a:rPr>
              <a:t> and </a:t>
            </a:r>
            <a:r>
              <a:rPr lang="es-MX" sz="2000" dirty="0" err="1">
                <a:solidFill>
                  <a:schemeClr val="bg1"/>
                </a:solidFill>
              </a:rPr>
              <a:t>she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asked</a:t>
            </a:r>
            <a:r>
              <a:rPr lang="es-MX" sz="2000" dirty="0">
                <a:solidFill>
                  <a:schemeClr val="bg1"/>
                </a:solidFill>
              </a:rPr>
              <a:t> </a:t>
            </a:r>
            <a:r>
              <a:rPr lang="es-MX" sz="2000" dirty="0" err="1">
                <a:solidFill>
                  <a:schemeClr val="bg1"/>
                </a:solidFill>
              </a:rPr>
              <a:t>herself</a:t>
            </a:r>
            <a:r>
              <a:rPr lang="es-MX" sz="2000" dirty="0" smtClean="0">
                <a:solidFill>
                  <a:schemeClr val="bg1"/>
                </a:solidFill>
              </a:rPr>
              <a:t>…</a:t>
            </a:r>
          </a:p>
          <a:p>
            <a:pPr algn="r"/>
            <a:endParaRPr lang="es-MX" sz="2000" dirty="0" smtClean="0">
              <a:solidFill>
                <a:schemeClr val="bg1"/>
              </a:solidFill>
            </a:endParaRPr>
          </a:p>
          <a:p>
            <a:pPr algn="r"/>
            <a:r>
              <a:rPr lang="es-MX" sz="2000" b="1" dirty="0" err="1" smtClean="0">
                <a:solidFill>
                  <a:schemeClr val="bg1"/>
                </a:solidFill>
              </a:rPr>
              <a:t>How</a:t>
            </a:r>
            <a:r>
              <a:rPr lang="es-MX" sz="2000" b="1" dirty="0" smtClean="0">
                <a:solidFill>
                  <a:schemeClr val="bg1"/>
                </a:solidFill>
              </a:rPr>
              <a:t> </a:t>
            </a:r>
            <a:r>
              <a:rPr lang="es-MX" sz="2000" b="1" dirty="0" err="1">
                <a:solidFill>
                  <a:schemeClr val="bg1"/>
                </a:solidFill>
              </a:rPr>
              <a:t>much</a:t>
            </a:r>
            <a:r>
              <a:rPr lang="es-MX" sz="2000" b="1" dirty="0">
                <a:solidFill>
                  <a:schemeClr val="bg1"/>
                </a:solidFill>
              </a:rPr>
              <a:t> of MY </a:t>
            </a:r>
            <a:r>
              <a:rPr lang="es-MX" sz="2000" b="1" dirty="0" err="1">
                <a:solidFill>
                  <a:schemeClr val="bg1"/>
                </a:solidFill>
              </a:rPr>
              <a:t>money</a:t>
            </a:r>
            <a:r>
              <a:rPr lang="es-MX" sz="2000" b="1" dirty="0">
                <a:solidFill>
                  <a:schemeClr val="bg1"/>
                </a:solidFill>
              </a:rPr>
              <a:t> </a:t>
            </a:r>
            <a:r>
              <a:rPr lang="es-MX" sz="2000" b="1" dirty="0" err="1">
                <a:solidFill>
                  <a:schemeClr val="bg1"/>
                </a:solidFill>
              </a:rPr>
              <a:t>must</a:t>
            </a:r>
            <a:r>
              <a:rPr lang="es-MX" sz="2000" b="1" dirty="0">
                <a:solidFill>
                  <a:schemeClr val="bg1"/>
                </a:solidFill>
              </a:rPr>
              <a:t> </a:t>
            </a:r>
            <a:r>
              <a:rPr lang="es-MX" sz="2000" b="1" dirty="0" err="1">
                <a:solidFill>
                  <a:schemeClr val="bg1"/>
                </a:solidFill>
              </a:rPr>
              <a:t>have</a:t>
            </a:r>
            <a:r>
              <a:rPr lang="es-MX" sz="2000" b="1" dirty="0">
                <a:solidFill>
                  <a:schemeClr val="bg1"/>
                </a:solidFill>
              </a:rPr>
              <a:t> </a:t>
            </a:r>
            <a:r>
              <a:rPr lang="es-MX" sz="2000" b="1" dirty="0" err="1">
                <a:solidFill>
                  <a:schemeClr val="bg1"/>
                </a:solidFill>
              </a:rPr>
              <a:t>gone</a:t>
            </a:r>
            <a:r>
              <a:rPr lang="es-MX" sz="2000" b="1" dirty="0">
                <a:solidFill>
                  <a:schemeClr val="bg1"/>
                </a:solidFill>
              </a:rPr>
              <a:t> </a:t>
            </a:r>
            <a:r>
              <a:rPr lang="es-MX" sz="2000" b="1" dirty="0" err="1">
                <a:solidFill>
                  <a:schemeClr val="bg1"/>
                </a:solidFill>
              </a:rPr>
              <a:t>into</a:t>
            </a:r>
            <a:r>
              <a:rPr lang="es-MX" sz="2000" b="1" dirty="0">
                <a:solidFill>
                  <a:schemeClr val="bg1"/>
                </a:solidFill>
              </a:rPr>
              <a:t> </a:t>
            </a:r>
            <a:r>
              <a:rPr lang="es-MX" sz="2000" b="1" dirty="0" err="1">
                <a:solidFill>
                  <a:schemeClr val="bg1"/>
                </a:solidFill>
              </a:rPr>
              <a:t>that</a:t>
            </a:r>
            <a:r>
              <a:rPr lang="es-MX" sz="2000" b="1" dirty="0">
                <a:solidFill>
                  <a:schemeClr val="bg1"/>
                </a:solidFill>
              </a:rPr>
              <a:t>?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5707520" y="2996478"/>
            <a:ext cx="213356" cy="214270"/>
          </a:xfrm>
          <a:prstGeom prst="ellipse">
            <a:avLst/>
          </a:prstGeom>
          <a:solidFill>
            <a:srgbClr val="BECB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2112" y="3695700"/>
            <a:ext cx="1002645" cy="103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9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7" r="4053" b="9706"/>
          <a:stretch/>
        </p:blipFill>
        <p:spPr bwMode="auto">
          <a:xfrm>
            <a:off x="-57150" y="0"/>
            <a:ext cx="92392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-57150" y="0"/>
            <a:ext cx="9239250" cy="6877050"/>
          </a:xfrm>
          <a:prstGeom prst="rect">
            <a:avLst/>
          </a:prstGeom>
          <a:solidFill>
            <a:srgbClr val="00808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349" y="660231"/>
            <a:ext cx="3905250" cy="3810000"/>
          </a:xfrm>
          <a:prstGeom prst="rect">
            <a:avLst/>
          </a:prstGeom>
        </p:spPr>
      </p:pic>
      <p:sp>
        <p:nvSpPr>
          <p:cNvPr id="22" name="Elipse 21"/>
          <p:cNvSpPr/>
          <p:nvPr/>
        </p:nvSpPr>
        <p:spPr>
          <a:xfrm>
            <a:off x="5619749" y="3457575"/>
            <a:ext cx="200025" cy="200025"/>
          </a:xfrm>
          <a:prstGeom prst="ellipse">
            <a:avLst/>
          </a:prstGeom>
          <a:solidFill>
            <a:srgbClr val="D9E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Elipse 22"/>
          <p:cNvSpPr/>
          <p:nvPr/>
        </p:nvSpPr>
        <p:spPr>
          <a:xfrm>
            <a:off x="5240322" y="4391024"/>
            <a:ext cx="200025" cy="200025"/>
          </a:xfrm>
          <a:prstGeom prst="ellipse">
            <a:avLst/>
          </a:prstGeom>
          <a:solidFill>
            <a:srgbClr val="D9E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Elipse 23"/>
          <p:cNvSpPr/>
          <p:nvPr/>
        </p:nvSpPr>
        <p:spPr>
          <a:xfrm>
            <a:off x="2185987" y="2419350"/>
            <a:ext cx="200025" cy="200025"/>
          </a:xfrm>
          <a:prstGeom prst="ellipse">
            <a:avLst/>
          </a:prstGeom>
          <a:solidFill>
            <a:srgbClr val="D9E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Elipse 25"/>
          <p:cNvSpPr/>
          <p:nvPr/>
        </p:nvSpPr>
        <p:spPr>
          <a:xfrm>
            <a:off x="1762125" y="4376737"/>
            <a:ext cx="200025" cy="200025"/>
          </a:xfrm>
          <a:prstGeom prst="ellipse">
            <a:avLst/>
          </a:prstGeom>
          <a:solidFill>
            <a:srgbClr val="D9E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Elipse 29"/>
          <p:cNvSpPr/>
          <p:nvPr/>
        </p:nvSpPr>
        <p:spPr>
          <a:xfrm>
            <a:off x="5543550" y="2571750"/>
            <a:ext cx="609600" cy="609600"/>
          </a:xfrm>
          <a:prstGeom prst="ellipse">
            <a:avLst/>
          </a:prstGeom>
          <a:solidFill>
            <a:srgbClr val="077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5746" flipH="1">
            <a:off x="5481693" y="1880446"/>
            <a:ext cx="676162" cy="69912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92857" y="4454308"/>
            <a:ext cx="8751143" cy="2308324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r">
              <a:defRPr/>
            </a:pP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algn="r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Lorena Rivero del Paso</a:t>
            </a:r>
          </a:p>
          <a:p>
            <a:pPr algn="r">
              <a:defRPr/>
            </a:pPr>
            <a:r>
              <a:rPr lang="es-MX" sz="2400" b="1" dirty="0" smtClean="0">
                <a:solidFill>
                  <a:schemeClr val="bg1"/>
                </a:solidFill>
                <a:latin typeface="+mj-lt"/>
              </a:rPr>
              <a:t>General Director of Performance </a:t>
            </a:r>
            <a:r>
              <a:rPr lang="es-MX" sz="2400" b="1" dirty="0" err="1" smtClean="0">
                <a:solidFill>
                  <a:schemeClr val="bg1"/>
                </a:solidFill>
                <a:latin typeface="+mj-lt"/>
              </a:rPr>
              <a:t>Monitoring</a:t>
            </a:r>
            <a:r>
              <a:rPr lang="es-MX" sz="2400" b="1" dirty="0" smtClean="0">
                <a:solidFill>
                  <a:schemeClr val="bg1"/>
                </a:solidFill>
                <a:latin typeface="+mj-lt"/>
              </a:rPr>
              <a:t> and </a:t>
            </a:r>
            <a:r>
              <a:rPr lang="es-MX" sz="2400" b="1" dirty="0" err="1" smtClean="0">
                <a:solidFill>
                  <a:schemeClr val="bg1"/>
                </a:solidFill>
                <a:latin typeface="+mj-lt"/>
              </a:rPr>
              <a:t>Information</a:t>
            </a:r>
            <a:r>
              <a:rPr lang="es-MX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s-MX" sz="2400" b="1" dirty="0" err="1" smtClean="0">
                <a:solidFill>
                  <a:schemeClr val="bg1"/>
                </a:solidFill>
                <a:latin typeface="+mj-lt"/>
              </a:rPr>
              <a:t>Analysis</a:t>
            </a:r>
            <a:endParaRPr lang="es-MX" sz="2400" b="1" dirty="0" smtClean="0">
              <a:solidFill>
                <a:schemeClr val="bg1"/>
              </a:solidFill>
              <a:latin typeface="+mj-lt"/>
            </a:endParaRPr>
          </a:p>
          <a:p>
            <a:pPr algn="r">
              <a:defRPr/>
            </a:pPr>
            <a:r>
              <a:rPr lang="es-MX" sz="2400" b="1" dirty="0" err="1" smtClean="0">
                <a:solidFill>
                  <a:schemeClr val="bg1"/>
                </a:solidFill>
                <a:latin typeface="+mj-lt"/>
              </a:rPr>
              <a:t>Ministry</a:t>
            </a:r>
            <a:r>
              <a:rPr lang="es-MX" sz="2400" b="1" dirty="0" smtClean="0">
                <a:solidFill>
                  <a:schemeClr val="bg1"/>
                </a:solidFill>
                <a:latin typeface="+mj-lt"/>
              </a:rPr>
              <a:t> of </a:t>
            </a:r>
            <a:r>
              <a:rPr lang="es-MX" sz="2400" b="1" dirty="0" err="1" smtClean="0">
                <a:solidFill>
                  <a:schemeClr val="bg1"/>
                </a:solidFill>
                <a:latin typeface="+mj-lt"/>
              </a:rPr>
              <a:t>Finance</a:t>
            </a:r>
            <a:r>
              <a:rPr lang="es-MX" sz="2400" b="1" dirty="0" smtClean="0">
                <a:solidFill>
                  <a:schemeClr val="bg1"/>
                </a:solidFill>
                <a:latin typeface="+mj-lt"/>
              </a:rPr>
              <a:t> and </a:t>
            </a:r>
            <a:r>
              <a:rPr lang="es-MX" sz="2400" b="1" dirty="0" err="1" smtClean="0">
                <a:solidFill>
                  <a:schemeClr val="bg1"/>
                </a:solidFill>
                <a:latin typeface="+mj-lt"/>
              </a:rPr>
              <a:t>Public</a:t>
            </a:r>
            <a:r>
              <a:rPr lang="es-MX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s-MX" sz="2400" b="1" dirty="0" err="1" smtClean="0">
                <a:solidFill>
                  <a:schemeClr val="bg1"/>
                </a:solidFill>
                <a:latin typeface="+mj-lt"/>
              </a:rPr>
              <a:t>Credit</a:t>
            </a:r>
            <a:endParaRPr lang="es-MX" sz="2400" b="1" dirty="0" smtClean="0">
              <a:solidFill>
                <a:schemeClr val="bg1"/>
              </a:solidFill>
              <a:latin typeface="+mj-lt"/>
            </a:endParaRPr>
          </a:p>
          <a:p>
            <a:pPr algn="r">
              <a:defRPr/>
            </a:pPr>
            <a:r>
              <a:rPr lang="es-MX" sz="2400" b="1" dirty="0" smtClean="0">
                <a:solidFill>
                  <a:schemeClr val="bg1"/>
                </a:solidFill>
                <a:latin typeface="+mj-lt"/>
              </a:rPr>
              <a:t>lorena_rivero@hacienda.gob.mx</a:t>
            </a:r>
          </a:p>
          <a:p>
            <a:pPr algn="r">
              <a:defRPr/>
            </a:pPr>
            <a:r>
              <a:rPr lang="es-MX" sz="2400" b="1" dirty="0" smtClean="0">
                <a:solidFill>
                  <a:schemeClr val="bg1"/>
                </a:solidFill>
                <a:latin typeface="+mj-lt"/>
              </a:rPr>
              <a:t>@</a:t>
            </a:r>
            <a:r>
              <a:rPr lang="es-MX" sz="2400" b="1" dirty="0" err="1" smtClean="0">
                <a:solidFill>
                  <a:schemeClr val="bg1"/>
                </a:solidFill>
                <a:latin typeface="+mj-lt"/>
              </a:rPr>
              <a:t>LorenaRDP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499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2835802" y="78864"/>
            <a:ext cx="6264720" cy="5998170"/>
          </a:xfrm>
          <a:prstGeom prst="rect">
            <a:avLst/>
          </a:prstGeom>
          <a:solidFill>
            <a:schemeClr val="bg1"/>
          </a:solidFill>
          <a:ln>
            <a:solidFill>
              <a:srgbClr val="0080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rgbClr val="008080"/>
              </a:solidFill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339" y="175238"/>
            <a:ext cx="5387769" cy="295969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3719" y="56932"/>
            <a:ext cx="2492010" cy="3340209"/>
          </a:xfrm>
          <a:prstGeom prst="rect">
            <a:avLst/>
          </a:prstGeom>
          <a:solidFill>
            <a:schemeClr val="bg1"/>
          </a:solidFill>
          <a:ln>
            <a:solidFill>
              <a:srgbClr val="0080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 err="1" smtClean="0">
                <a:solidFill>
                  <a:srgbClr val="008080"/>
                </a:solidFill>
              </a:rPr>
              <a:t>She</a:t>
            </a:r>
            <a:r>
              <a:rPr lang="es-MX" sz="2000" b="1" dirty="0" smtClean="0">
                <a:solidFill>
                  <a:srgbClr val="008080"/>
                </a:solidFill>
              </a:rPr>
              <a:t> </a:t>
            </a:r>
            <a:r>
              <a:rPr lang="es-MX" sz="2000" b="1" dirty="0" err="1" smtClean="0">
                <a:solidFill>
                  <a:srgbClr val="008080"/>
                </a:solidFill>
              </a:rPr>
              <a:t>would</a:t>
            </a:r>
            <a:r>
              <a:rPr lang="es-MX" sz="2000" b="1" dirty="0" smtClean="0">
                <a:solidFill>
                  <a:srgbClr val="008080"/>
                </a:solidFill>
              </a:rPr>
              <a:t> </a:t>
            </a:r>
            <a:r>
              <a:rPr lang="es-MX" sz="2000" b="1" dirty="0" err="1" smtClean="0">
                <a:solidFill>
                  <a:srgbClr val="008080"/>
                </a:solidFill>
              </a:rPr>
              <a:t>like</a:t>
            </a:r>
            <a:r>
              <a:rPr lang="es-MX" sz="2000" b="1" dirty="0" smtClean="0">
                <a:solidFill>
                  <a:srgbClr val="008080"/>
                </a:solidFill>
              </a:rPr>
              <a:t> to </a:t>
            </a:r>
            <a:r>
              <a:rPr lang="es-MX" sz="2000" b="1" dirty="0" err="1" smtClean="0">
                <a:solidFill>
                  <a:srgbClr val="008080"/>
                </a:solidFill>
              </a:rPr>
              <a:t>know</a:t>
            </a:r>
            <a:r>
              <a:rPr lang="es-MX" sz="2000" b="1" dirty="0" smtClean="0">
                <a:solidFill>
                  <a:srgbClr val="008080"/>
                </a:solidFill>
              </a:rPr>
              <a:t> </a:t>
            </a:r>
            <a:r>
              <a:rPr lang="es-MX" sz="2000" b="1" dirty="0" err="1" smtClean="0">
                <a:solidFill>
                  <a:srgbClr val="008080"/>
                </a:solidFill>
              </a:rPr>
              <a:t>where</a:t>
            </a:r>
            <a:r>
              <a:rPr lang="es-MX" sz="2000" b="1" dirty="0" smtClean="0">
                <a:solidFill>
                  <a:srgbClr val="008080"/>
                </a:solidFill>
              </a:rPr>
              <a:t> </a:t>
            </a:r>
            <a:r>
              <a:rPr lang="es-MX" sz="2000" b="1" dirty="0" err="1" smtClean="0">
                <a:solidFill>
                  <a:srgbClr val="008080"/>
                </a:solidFill>
              </a:rPr>
              <a:t>money</a:t>
            </a:r>
            <a:r>
              <a:rPr lang="es-MX" sz="2000" b="1" dirty="0" smtClean="0">
                <a:solidFill>
                  <a:srgbClr val="008080"/>
                </a:solidFill>
              </a:rPr>
              <a:t> </a:t>
            </a:r>
            <a:r>
              <a:rPr lang="es-MX" sz="2000" b="1" dirty="0" err="1" smtClean="0">
                <a:solidFill>
                  <a:srgbClr val="008080"/>
                </a:solidFill>
              </a:rPr>
              <a:t>came</a:t>
            </a:r>
            <a:r>
              <a:rPr lang="es-MX" sz="2000" b="1" dirty="0" smtClean="0">
                <a:solidFill>
                  <a:srgbClr val="008080"/>
                </a:solidFill>
              </a:rPr>
              <a:t> </a:t>
            </a:r>
            <a:r>
              <a:rPr lang="es-MX" sz="2000" b="1" dirty="0" err="1" smtClean="0">
                <a:solidFill>
                  <a:srgbClr val="008080"/>
                </a:solidFill>
              </a:rPr>
              <a:t>from</a:t>
            </a:r>
            <a:r>
              <a:rPr lang="es-MX" sz="2000" b="1" dirty="0" smtClean="0">
                <a:solidFill>
                  <a:srgbClr val="008080"/>
                </a:solidFill>
              </a:rPr>
              <a:t>, </a:t>
            </a:r>
            <a:r>
              <a:rPr lang="es-MX" sz="2000" b="1" dirty="0" err="1" smtClean="0">
                <a:solidFill>
                  <a:srgbClr val="008080"/>
                </a:solidFill>
              </a:rPr>
              <a:t>if</a:t>
            </a:r>
            <a:r>
              <a:rPr lang="es-MX" sz="2000" b="1" dirty="0" smtClean="0">
                <a:solidFill>
                  <a:srgbClr val="008080"/>
                </a:solidFill>
              </a:rPr>
              <a:t> </a:t>
            </a:r>
            <a:r>
              <a:rPr lang="es-MX" sz="2000" b="1" dirty="0" err="1" smtClean="0">
                <a:solidFill>
                  <a:srgbClr val="008080"/>
                </a:solidFill>
              </a:rPr>
              <a:t>there</a:t>
            </a:r>
            <a:r>
              <a:rPr lang="es-MX" sz="2000" b="1" dirty="0" smtClean="0">
                <a:solidFill>
                  <a:srgbClr val="008080"/>
                </a:solidFill>
              </a:rPr>
              <a:t> </a:t>
            </a:r>
            <a:r>
              <a:rPr lang="es-MX" sz="2000" b="1" dirty="0" err="1" smtClean="0">
                <a:solidFill>
                  <a:srgbClr val="008080"/>
                </a:solidFill>
              </a:rPr>
              <a:t>is</a:t>
            </a:r>
            <a:r>
              <a:rPr lang="es-MX" sz="2000" b="1" dirty="0" smtClean="0">
                <a:solidFill>
                  <a:srgbClr val="008080"/>
                </a:solidFill>
              </a:rPr>
              <a:t> a </a:t>
            </a:r>
            <a:r>
              <a:rPr lang="es-MX" sz="2000" b="1" dirty="0" err="1" smtClean="0">
                <a:solidFill>
                  <a:srgbClr val="008080"/>
                </a:solidFill>
              </a:rPr>
              <a:t>way</a:t>
            </a:r>
            <a:r>
              <a:rPr lang="es-MX" sz="2000" b="1" dirty="0" smtClean="0">
                <a:solidFill>
                  <a:srgbClr val="008080"/>
                </a:solidFill>
              </a:rPr>
              <a:t> to </a:t>
            </a:r>
            <a:r>
              <a:rPr lang="es-MX" sz="2000" b="1" dirty="0" err="1" smtClean="0">
                <a:solidFill>
                  <a:srgbClr val="008080"/>
                </a:solidFill>
              </a:rPr>
              <a:t>track</a:t>
            </a:r>
            <a:r>
              <a:rPr lang="es-MX" sz="2000" b="1" dirty="0" smtClean="0">
                <a:solidFill>
                  <a:srgbClr val="008080"/>
                </a:solidFill>
              </a:rPr>
              <a:t> </a:t>
            </a:r>
            <a:r>
              <a:rPr lang="es-MX" sz="2000" b="1" dirty="0" err="1" smtClean="0">
                <a:solidFill>
                  <a:srgbClr val="008080"/>
                </a:solidFill>
              </a:rPr>
              <a:t>if</a:t>
            </a:r>
            <a:r>
              <a:rPr lang="es-MX" sz="2000" b="1" dirty="0" smtClean="0">
                <a:solidFill>
                  <a:srgbClr val="008080"/>
                </a:solidFill>
              </a:rPr>
              <a:t> </a:t>
            </a:r>
            <a:r>
              <a:rPr lang="es-MX" sz="2000" b="1" dirty="0" err="1" smtClean="0">
                <a:solidFill>
                  <a:srgbClr val="008080"/>
                </a:solidFill>
              </a:rPr>
              <a:t>the</a:t>
            </a:r>
            <a:r>
              <a:rPr lang="es-MX" sz="2000" b="1" dirty="0" smtClean="0">
                <a:solidFill>
                  <a:srgbClr val="008080"/>
                </a:solidFill>
              </a:rPr>
              <a:t> </a:t>
            </a:r>
            <a:r>
              <a:rPr lang="es-MX" sz="2000" b="1" dirty="0" err="1" smtClean="0">
                <a:solidFill>
                  <a:srgbClr val="008080"/>
                </a:solidFill>
              </a:rPr>
              <a:t>project</a:t>
            </a:r>
            <a:r>
              <a:rPr lang="es-MX" sz="2000" b="1" dirty="0" smtClean="0">
                <a:solidFill>
                  <a:srgbClr val="008080"/>
                </a:solidFill>
              </a:rPr>
              <a:t> </a:t>
            </a:r>
            <a:r>
              <a:rPr lang="es-MX" sz="2000" b="1" dirty="0" err="1" smtClean="0">
                <a:solidFill>
                  <a:srgbClr val="008080"/>
                </a:solidFill>
              </a:rPr>
              <a:t>is</a:t>
            </a:r>
            <a:r>
              <a:rPr lang="es-MX" sz="2000" b="1" dirty="0" smtClean="0">
                <a:solidFill>
                  <a:srgbClr val="008080"/>
                </a:solidFill>
              </a:rPr>
              <a:t> more </a:t>
            </a:r>
            <a:r>
              <a:rPr lang="es-MX" sz="2000" b="1" dirty="0" err="1" smtClean="0">
                <a:solidFill>
                  <a:srgbClr val="008080"/>
                </a:solidFill>
              </a:rPr>
              <a:t>expensive</a:t>
            </a:r>
            <a:r>
              <a:rPr lang="es-MX" sz="2000" b="1" dirty="0" smtClean="0">
                <a:solidFill>
                  <a:srgbClr val="008080"/>
                </a:solidFill>
              </a:rPr>
              <a:t> </a:t>
            </a:r>
            <a:r>
              <a:rPr lang="es-MX" sz="2000" b="1" dirty="0" err="1" smtClean="0">
                <a:solidFill>
                  <a:srgbClr val="008080"/>
                </a:solidFill>
              </a:rPr>
              <a:t>than</a:t>
            </a:r>
            <a:r>
              <a:rPr lang="es-MX" sz="2000" b="1" dirty="0" smtClean="0">
                <a:solidFill>
                  <a:srgbClr val="008080"/>
                </a:solidFill>
              </a:rPr>
              <a:t> </a:t>
            </a:r>
            <a:r>
              <a:rPr lang="es-MX" sz="2000" b="1" dirty="0" err="1" smtClean="0">
                <a:solidFill>
                  <a:srgbClr val="008080"/>
                </a:solidFill>
              </a:rPr>
              <a:t>others</a:t>
            </a:r>
            <a:r>
              <a:rPr lang="es-MX" sz="2000" b="1" dirty="0" smtClean="0">
                <a:solidFill>
                  <a:srgbClr val="008080"/>
                </a:solidFill>
              </a:rPr>
              <a:t>, </a:t>
            </a:r>
          </a:p>
          <a:p>
            <a:pPr algn="ctr"/>
            <a:r>
              <a:rPr lang="es-MX" sz="2000" b="1" dirty="0" err="1" smtClean="0">
                <a:solidFill>
                  <a:srgbClr val="008080"/>
                </a:solidFill>
              </a:rPr>
              <a:t>whom</a:t>
            </a:r>
            <a:r>
              <a:rPr lang="es-MX" sz="2000" b="1" dirty="0" smtClean="0">
                <a:solidFill>
                  <a:srgbClr val="008080"/>
                </a:solidFill>
              </a:rPr>
              <a:t> </a:t>
            </a:r>
            <a:r>
              <a:rPr lang="es-MX" sz="2000" b="1" dirty="0" err="1" smtClean="0">
                <a:solidFill>
                  <a:srgbClr val="008080"/>
                </a:solidFill>
              </a:rPr>
              <a:t>benefited</a:t>
            </a:r>
            <a:r>
              <a:rPr lang="es-MX" sz="2000" b="1" dirty="0" smtClean="0">
                <a:solidFill>
                  <a:srgbClr val="008080"/>
                </a:solidFill>
              </a:rPr>
              <a:t> (</a:t>
            </a:r>
            <a:r>
              <a:rPr lang="es-MX" sz="2000" b="1" dirty="0" err="1" smtClean="0">
                <a:solidFill>
                  <a:srgbClr val="008080"/>
                </a:solidFill>
              </a:rPr>
              <a:t>socially</a:t>
            </a:r>
            <a:r>
              <a:rPr lang="es-MX" sz="2000" b="1" dirty="0" smtClean="0">
                <a:solidFill>
                  <a:srgbClr val="008080"/>
                </a:solidFill>
              </a:rPr>
              <a:t> and </a:t>
            </a:r>
            <a:r>
              <a:rPr lang="es-MX" sz="2000" b="1" dirty="0" err="1" smtClean="0">
                <a:solidFill>
                  <a:srgbClr val="008080"/>
                </a:solidFill>
              </a:rPr>
              <a:t>privately</a:t>
            </a:r>
            <a:r>
              <a:rPr lang="es-MX" sz="2000" b="1" dirty="0" smtClean="0">
                <a:solidFill>
                  <a:srgbClr val="008080"/>
                </a:solidFill>
              </a:rPr>
              <a:t>) </a:t>
            </a:r>
            <a:r>
              <a:rPr lang="es-MX" sz="2000" b="1" dirty="0" err="1" smtClean="0">
                <a:solidFill>
                  <a:srgbClr val="008080"/>
                </a:solidFill>
              </a:rPr>
              <a:t>from</a:t>
            </a:r>
            <a:r>
              <a:rPr lang="es-MX" sz="2000" b="1" dirty="0" smtClean="0">
                <a:solidFill>
                  <a:srgbClr val="008080"/>
                </a:solidFill>
              </a:rPr>
              <a:t> </a:t>
            </a:r>
            <a:r>
              <a:rPr lang="es-MX" sz="2000" b="1" dirty="0" err="1" smtClean="0">
                <a:solidFill>
                  <a:srgbClr val="008080"/>
                </a:solidFill>
              </a:rPr>
              <a:t>it</a:t>
            </a:r>
            <a:r>
              <a:rPr lang="es-MX" sz="2000" b="1" dirty="0" smtClean="0">
                <a:solidFill>
                  <a:srgbClr val="008080"/>
                </a:solidFill>
              </a:rPr>
              <a:t>… </a:t>
            </a:r>
            <a:endParaRPr lang="es-MX" sz="2000" b="1" dirty="0">
              <a:solidFill>
                <a:srgbClr val="008080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-34517" y="3519303"/>
            <a:ext cx="2805778" cy="834514"/>
            <a:chOff x="-19049" y="2490374"/>
            <a:chExt cx="3847322" cy="919575"/>
          </a:xfrm>
        </p:grpSpPr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073" y="2490374"/>
              <a:ext cx="1084200" cy="919575"/>
            </a:xfrm>
            <a:prstGeom prst="rect">
              <a:avLst/>
            </a:prstGeom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101" y="2490374"/>
              <a:ext cx="1084200" cy="919575"/>
            </a:xfrm>
            <a:prstGeom prst="rect">
              <a:avLst/>
            </a:prstGeom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923" y="2490374"/>
              <a:ext cx="1084200" cy="919575"/>
            </a:xfrm>
            <a:prstGeom prst="rect">
              <a:avLst/>
            </a:prstGeom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49" y="2490374"/>
              <a:ext cx="1084200" cy="919575"/>
            </a:xfrm>
            <a:prstGeom prst="rect">
              <a:avLst/>
            </a:prstGeom>
          </p:spPr>
        </p:pic>
      </p:grpSp>
      <p:grpSp>
        <p:nvGrpSpPr>
          <p:cNvPr id="47" name="Grupo 46"/>
          <p:cNvGrpSpPr/>
          <p:nvPr/>
        </p:nvGrpSpPr>
        <p:grpSpPr>
          <a:xfrm>
            <a:off x="-19046" y="4079974"/>
            <a:ext cx="2805778" cy="265384"/>
            <a:chOff x="0" y="3217062"/>
            <a:chExt cx="4743450" cy="241284"/>
          </a:xfrm>
        </p:grpSpPr>
        <p:sp>
          <p:nvSpPr>
            <p:cNvPr id="48" name="Rectángulo 47"/>
            <p:cNvSpPr/>
            <p:nvPr/>
          </p:nvSpPr>
          <p:spPr>
            <a:xfrm>
              <a:off x="0" y="3217062"/>
              <a:ext cx="4743450" cy="24128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9" name="Rectángulo 48"/>
            <p:cNvSpPr/>
            <p:nvPr/>
          </p:nvSpPr>
          <p:spPr>
            <a:xfrm>
              <a:off x="257176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0" name="Rectángulo 49"/>
            <p:cNvSpPr/>
            <p:nvPr/>
          </p:nvSpPr>
          <p:spPr>
            <a:xfrm>
              <a:off x="873093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1" name="Rectángulo 50"/>
            <p:cNvSpPr/>
            <p:nvPr/>
          </p:nvSpPr>
          <p:spPr>
            <a:xfrm>
              <a:off x="1474797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2" name="Rectángulo 51"/>
            <p:cNvSpPr/>
            <p:nvPr/>
          </p:nvSpPr>
          <p:spPr>
            <a:xfrm>
              <a:off x="2076500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3" name="Rectángulo 52"/>
            <p:cNvSpPr/>
            <p:nvPr/>
          </p:nvSpPr>
          <p:spPr>
            <a:xfrm>
              <a:off x="2668728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4" name="Rectángulo 53"/>
            <p:cNvSpPr/>
            <p:nvPr/>
          </p:nvSpPr>
          <p:spPr>
            <a:xfrm>
              <a:off x="3260956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5" name="Rectángulo 54"/>
            <p:cNvSpPr/>
            <p:nvPr/>
          </p:nvSpPr>
          <p:spPr>
            <a:xfrm>
              <a:off x="3891087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cxnSp>
        <p:nvCxnSpPr>
          <p:cNvPr id="61" name="Conector recto 60"/>
          <p:cNvCxnSpPr>
            <a:stCxn id="19" idx="4"/>
          </p:cNvCxnSpPr>
          <p:nvPr/>
        </p:nvCxnSpPr>
        <p:spPr>
          <a:xfrm>
            <a:off x="6092208" y="1750518"/>
            <a:ext cx="362187" cy="761078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2" name="Elipse 61"/>
          <p:cNvSpPr/>
          <p:nvPr/>
        </p:nvSpPr>
        <p:spPr>
          <a:xfrm>
            <a:off x="5976717" y="6059140"/>
            <a:ext cx="230982" cy="230982"/>
          </a:xfrm>
          <a:prstGeom prst="ellipse">
            <a:avLst/>
          </a:prstGeom>
          <a:solidFill>
            <a:srgbClr val="D9E021"/>
          </a:solidFill>
          <a:ln w="28575">
            <a:solidFill>
              <a:srgbClr val="FFF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58" name="Grupo 57"/>
          <p:cNvGrpSpPr/>
          <p:nvPr/>
        </p:nvGrpSpPr>
        <p:grpSpPr>
          <a:xfrm>
            <a:off x="6338222" y="6602472"/>
            <a:ext cx="2805778" cy="265384"/>
            <a:chOff x="0" y="3217062"/>
            <a:chExt cx="4743450" cy="241284"/>
          </a:xfrm>
        </p:grpSpPr>
        <p:sp>
          <p:nvSpPr>
            <p:cNvPr id="59" name="Rectángulo 58"/>
            <p:cNvSpPr/>
            <p:nvPr/>
          </p:nvSpPr>
          <p:spPr>
            <a:xfrm>
              <a:off x="0" y="3217062"/>
              <a:ext cx="4743450" cy="24128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257176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3" name="Rectángulo 62"/>
            <p:cNvSpPr/>
            <p:nvPr/>
          </p:nvSpPr>
          <p:spPr>
            <a:xfrm>
              <a:off x="873093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4" name="Rectángulo 63"/>
            <p:cNvSpPr/>
            <p:nvPr/>
          </p:nvSpPr>
          <p:spPr>
            <a:xfrm>
              <a:off x="1474797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5" name="Rectángulo 64"/>
            <p:cNvSpPr/>
            <p:nvPr/>
          </p:nvSpPr>
          <p:spPr>
            <a:xfrm>
              <a:off x="2076500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8" name="Rectángulo 67"/>
            <p:cNvSpPr/>
            <p:nvPr/>
          </p:nvSpPr>
          <p:spPr>
            <a:xfrm>
              <a:off x="2668728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9" name="Rectángulo 68"/>
            <p:cNvSpPr/>
            <p:nvPr/>
          </p:nvSpPr>
          <p:spPr>
            <a:xfrm>
              <a:off x="3260956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Rectángulo 70"/>
            <p:cNvSpPr/>
            <p:nvPr/>
          </p:nvSpPr>
          <p:spPr>
            <a:xfrm>
              <a:off x="3891087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72" name="Imagen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2808" y="6092274"/>
            <a:ext cx="676162" cy="699120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6014400" y="6083307"/>
            <a:ext cx="2800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err="1" smtClean="0">
                <a:solidFill>
                  <a:srgbClr val="008080"/>
                </a:solidFill>
              </a:rPr>
              <a:t>How</a:t>
            </a:r>
            <a:r>
              <a:rPr lang="es-MX" b="1" dirty="0" smtClean="0">
                <a:solidFill>
                  <a:srgbClr val="008080"/>
                </a:solidFill>
              </a:rPr>
              <a:t> are </a:t>
            </a:r>
            <a:r>
              <a:rPr lang="es-MX" b="1" dirty="0" err="1" smtClean="0">
                <a:solidFill>
                  <a:srgbClr val="008080"/>
                </a:solidFill>
              </a:rPr>
              <a:t>they</a:t>
            </a:r>
            <a:r>
              <a:rPr lang="es-MX" b="1" dirty="0" smtClean="0">
                <a:solidFill>
                  <a:srgbClr val="008080"/>
                </a:solidFill>
              </a:rPr>
              <a:t> </a:t>
            </a:r>
            <a:r>
              <a:rPr lang="es-MX" b="1" dirty="0" err="1" smtClean="0">
                <a:solidFill>
                  <a:srgbClr val="008080"/>
                </a:solidFill>
              </a:rPr>
              <a:t>building</a:t>
            </a:r>
            <a:r>
              <a:rPr lang="es-MX" b="1" dirty="0" smtClean="0">
                <a:solidFill>
                  <a:srgbClr val="008080"/>
                </a:solidFill>
              </a:rPr>
              <a:t> </a:t>
            </a:r>
            <a:r>
              <a:rPr lang="es-MX" b="1" dirty="0" err="1" smtClean="0">
                <a:solidFill>
                  <a:srgbClr val="008080"/>
                </a:solidFill>
              </a:rPr>
              <a:t>this</a:t>
            </a:r>
            <a:r>
              <a:rPr lang="es-MX" b="1" dirty="0" smtClean="0">
                <a:solidFill>
                  <a:srgbClr val="008080"/>
                </a:solidFill>
              </a:rPr>
              <a:t>?</a:t>
            </a:r>
            <a:endParaRPr lang="es-MX" dirty="0"/>
          </a:p>
        </p:txBody>
      </p:sp>
      <p:sp>
        <p:nvSpPr>
          <p:cNvPr id="19" name="Elipse 18"/>
          <p:cNvSpPr/>
          <p:nvPr/>
        </p:nvSpPr>
        <p:spPr>
          <a:xfrm>
            <a:off x="5931120" y="1428342"/>
            <a:ext cx="322176" cy="322176"/>
          </a:xfrm>
          <a:prstGeom prst="ellipse">
            <a:avLst/>
          </a:prstGeom>
          <a:solidFill>
            <a:srgbClr val="008080"/>
          </a:solidFill>
          <a:ln w="28575">
            <a:solidFill>
              <a:srgbClr val="FFF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3817" y="3428814"/>
            <a:ext cx="676162" cy="699120"/>
          </a:xfrm>
          <a:prstGeom prst="rect">
            <a:avLst/>
          </a:prstGeom>
        </p:spPr>
      </p:pic>
      <p:cxnSp>
        <p:nvCxnSpPr>
          <p:cNvPr id="15" name="Conector recto 14"/>
          <p:cNvCxnSpPr>
            <a:stCxn id="57" idx="6"/>
            <a:endCxn id="19" idx="3"/>
          </p:cNvCxnSpPr>
          <p:nvPr/>
        </p:nvCxnSpPr>
        <p:spPr>
          <a:xfrm flipV="1">
            <a:off x="2472139" y="1703336"/>
            <a:ext cx="3506163" cy="2564629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7" name="Elipse 56"/>
          <p:cNvSpPr/>
          <p:nvPr/>
        </p:nvSpPr>
        <p:spPr>
          <a:xfrm>
            <a:off x="2241157" y="4152474"/>
            <a:ext cx="230982" cy="230982"/>
          </a:xfrm>
          <a:prstGeom prst="ellipse">
            <a:avLst/>
          </a:prstGeom>
          <a:solidFill>
            <a:srgbClr val="D9E02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7" name="Imagen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884" y="2464413"/>
            <a:ext cx="4351732" cy="3508297"/>
          </a:xfrm>
          <a:prstGeom prst="rect">
            <a:avLst/>
          </a:prstGeom>
        </p:spPr>
      </p:pic>
      <p:cxnSp>
        <p:nvCxnSpPr>
          <p:cNvPr id="80" name="Conector recto 79"/>
          <p:cNvCxnSpPr/>
          <p:nvPr/>
        </p:nvCxnSpPr>
        <p:spPr>
          <a:xfrm flipV="1">
            <a:off x="6092208" y="5789279"/>
            <a:ext cx="752542" cy="365392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57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4557" y="152721"/>
            <a:ext cx="8721793" cy="4329492"/>
          </a:xfrm>
          <a:prstGeom prst="rect">
            <a:avLst/>
          </a:prstGeom>
          <a:solidFill>
            <a:schemeClr val="bg1"/>
          </a:solidFill>
          <a:ln>
            <a:solidFill>
              <a:srgbClr val="0080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MX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49741" y="4607850"/>
            <a:ext cx="3618531" cy="764271"/>
          </a:xfrm>
          <a:prstGeom prst="rect">
            <a:avLst/>
          </a:prstGeom>
          <a:solidFill>
            <a:schemeClr val="bg1"/>
          </a:solidFill>
          <a:ln>
            <a:solidFill>
              <a:srgbClr val="0080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rgbClr val="008080"/>
              </a:solidFill>
            </a:endParaRPr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76" y="1087194"/>
            <a:ext cx="6194098" cy="3154642"/>
          </a:xfrm>
          <a:prstGeom prst="rect">
            <a:avLst/>
          </a:prstGeom>
        </p:spPr>
      </p:pic>
      <p:cxnSp>
        <p:nvCxnSpPr>
          <p:cNvPr id="15" name="Conector recto 14"/>
          <p:cNvCxnSpPr/>
          <p:nvPr/>
        </p:nvCxnSpPr>
        <p:spPr>
          <a:xfrm>
            <a:off x="8421816" y="2918460"/>
            <a:ext cx="0" cy="998572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4405578" y="4426076"/>
            <a:ext cx="322176" cy="322176"/>
          </a:xfrm>
          <a:prstGeom prst="ellipse">
            <a:avLst/>
          </a:prstGeom>
          <a:solidFill>
            <a:srgbClr val="008080"/>
          </a:solidFill>
          <a:ln w="28575">
            <a:solidFill>
              <a:srgbClr val="FFF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3371">
            <a:off x="7692638" y="3307783"/>
            <a:ext cx="649010" cy="699120"/>
          </a:xfrm>
          <a:prstGeom prst="rect">
            <a:avLst/>
          </a:prstGeom>
        </p:spPr>
      </p:pic>
      <p:sp>
        <p:nvSpPr>
          <p:cNvPr id="57" name="Elipse 56"/>
          <p:cNvSpPr/>
          <p:nvPr/>
        </p:nvSpPr>
        <p:spPr>
          <a:xfrm>
            <a:off x="7970596" y="4010854"/>
            <a:ext cx="230982" cy="230982"/>
          </a:xfrm>
          <a:prstGeom prst="ellipse">
            <a:avLst/>
          </a:prstGeom>
          <a:solidFill>
            <a:srgbClr val="D9E02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61" name="Conector recto 60"/>
          <p:cNvCxnSpPr>
            <a:stCxn id="62" idx="5"/>
          </p:cNvCxnSpPr>
          <p:nvPr/>
        </p:nvCxnSpPr>
        <p:spPr>
          <a:xfrm>
            <a:off x="2991572" y="3977027"/>
            <a:ext cx="1628703" cy="645116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2" name="Elipse 61"/>
          <p:cNvSpPr/>
          <p:nvPr/>
        </p:nvSpPr>
        <p:spPr>
          <a:xfrm>
            <a:off x="2794417" y="3779872"/>
            <a:ext cx="230982" cy="230982"/>
          </a:xfrm>
          <a:prstGeom prst="ellipse">
            <a:avLst/>
          </a:prstGeom>
          <a:solidFill>
            <a:srgbClr val="D9E021"/>
          </a:solidFill>
          <a:ln w="28575">
            <a:solidFill>
              <a:srgbClr val="FFF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0" name="Elipse 69"/>
          <p:cNvSpPr/>
          <p:nvPr/>
        </p:nvSpPr>
        <p:spPr>
          <a:xfrm>
            <a:off x="1654247" y="1249823"/>
            <a:ext cx="230982" cy="230982"/>
          </a:xfrm>
          <a:prstGeom prst="ellipse">
            <a:avLst/>
          </a:prstGeom>
          <a:solidFill>
            <a:srgbClr val="008080"/>
          </a:solidFill>
          <a:ln w="28575">
            <a:solidFill>
              <a:srgbClr val="FFF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3" name="Elipse 72"/>
          <p:cNvSpPr/>
          <p:nvPr/>
        </p:nvSpPr>
        <p:spPr>
          <a:xfrm>
            <a:off x="7308985" y="4049452"/>
            <a:ext cx="230982" cy="230982"/>
          </a:xfrm>
          <a:prstGeom prst="ellipse">
            <a:avLst/>
          </a:prstGeom>
          <a:solidFill>
            <a:srgbClr val="008080"/>
          </a:solidFill>
          <a:ln w="28575">
            <a:solidFill>
              <a:srgbClr val="FFF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80" name="Conector recto 79"/>
          <p:cNvCxnSpPr>
            <a:stCxn id="81" idx="6"/>
          </p:cNvCxnSpPr>
          <p:nvPr/>
        </p:nvCxnSpPr>
        <p:spPr>
          <a:xfrm>
            <a:off x="8185197" y="6308613"/>
            <a:ext cx="958803" cy="6462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1" name="Elipse 80"/>
          <p:cNvSpPr/>
          <p:nvPr/>
        </p:nvSpPr>
        <p:spPr>
          <a:xfrm>
            <a:off x="7954215" y="6193122"/>
            <a:ext cx="230982" cy="230982"/>
          </a:xfrm>
          <a:prstGeom prst="ellipse">
            <a:avLst/>
          </a:prstGeom>
          <a:solidFill>
            <a:srgbClr val="D9E021"/>
          </a:solidFill>
          <a:ln w="28575">
            <a:solidFill>
              <a:srgbClr val="FFF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77" y="270102"/>
            <a:ext cx="1237646" cy="600729"/>
          </a:xfrm>
          <a:prstGeom prst="rect">
            <a:avLst/>
          </a:prstGeom>
        </p:spPr>
      </p:pic>
      <p:cxnSp>
        <p:nvCxnSpPr>
          <p:cNvPr id="67" name="Conector recto 66"/>
          <p:cNvCxnSpPr/>
          <p:nvPr/>
        </p:nvCxnSpPr>
        <p:spPr>
          <a:xfrm>
            <a:off x="1090759" y="769791"/>
            <a:ext cx="695105" cy="619961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6" name="Imagen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437" y="917014"/>
            <a:ext cx="2247548" cy="665617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4642693" y="4698576"/>
            <a:ext cx="3443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dirty="0" err="1" smtClean="0"/>
              <a:t>She</a:t>
            </a:r>
            <a:r>
              <a:rPr lang="es-MX" dirty="0" smtClean="0"/>
              <a:t> can </a:t>
            </a:r>
            <a:r>
              <a:rPr lang="es-MX" dirty="0" err="1" smtClean="0"/>
              <a:t>also</a:t>
            </a:r>
            <a:r>
              <a:rPr lang="es-MX" dirty="0" smtClean="0"/>
              <a:t> </a:t>
            </a:r>
            <a:r>
              <a:rPr lang="es-MX" dirty="0" err="1" smtClean="0"/>
              <a:t>find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source</a:t>
            </a:r>
            <a:r>
              <a:rPr lang="es-MX" dirty="0" smtClean="0"/>
              <a:t> of </a:t>
            </a:r>
            <a:r>
              <a:rPr lang="es-MX" dirty="0" err="1" smtClean="0"/>
              <a:t>funding</a:t>
            </a:r>
            <a:r>
              <a:rPr lang="es-MX" dirty="0"/>
              <a:t>.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8" name="Conector recto 57"/>
          <p:cNvCxnSpPr/>
          <p:nvPr/>
        </p:nvCxnSpPr>
        <p:spPr>
          <a:xfrm>
            <a:off x="0" y="342900"/>
            <a:ext cx="914400" cy="227566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Elipse 12"/>
          <p:cNvSpPr/>
          <p:nvPr/>
        </p:nvSpPr>
        <p:spPr>
          <a:xfrm>
            <a:off x="8306325" y="3710705"/>
            <a:ext cx="230982" cy="230982"/>
          </a:xfrm>
          <a:prstGeom prst="ellipse">
            <a:avLst/>
          </a:prstGeom>
          <a:solidFill>
            <a:srgbClr val="D9E02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4" name="Picture 2" descr="Resultado de imagen para GIFT TRANSPARENC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164" y="4665239"/>
            <a:ext cx="893414" cy="5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ángulo 64"/>
          <p:cNvSpPr/>
          <p:nvPr/>
        </p:nvSpPr>
        <p:spPr>
          <a:xfrm>
            <a:off x="4577060" y="6008456"/>
            <a:ext cx="362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err="1" smtClean="0">
                <a:solidFill>
                  <a:srgbClr val="008080"/>
                </a:solidFill>
              </a:rPr>
              <a:t>Any</a:t>
            </a:r>
            <a:r>
              <a:rPr lang="es-MX" b="1" dirty="0" smtClean="0">
                <a:solidFill>
                  <a:srgbClr val="008080"/>
                </a:solidFill>
              </a:rPr>
              <a:t> </a:t>
            </a:r>
            <a:r>
              <a:rPr lang="es-MX" b="1" dirty="0" err="1" smtClean="0">
                <a:solidFill>
                  <a:srgbClr val="008080"/>
                </a:solidFill>
              </a:rPr>
              <a:t>other</a:t>
            </a:r>
            <a:r>
              <a:rPr lang="es-MX" b="1" dirty="0" smtClean="0">
                <a:solidFill>
                  <a:srgbClr val="008080"/>
                </a:solidFill>
              </a:rPr>
              <a:t> </a:t>
            </a:r>
            <a:r>
              <a:rPr lang="es-MX" b="1" dirty="0" err="1" smtClean="0">
                <a:solidFill>
                  <a:srgbClr val="008080"/>
                </a:solidFill>
              </a:rPr>
              <a:t>projects</a:t>
            </a:r>
            <a:r>
              <a:rPr lang="es-MX" b="1" dirty="0" smtClean="0">
                <a:solidFill>
                  <a:srgbClr val="008080"/>
                </a:solidFill>
              </a:rPr>
              <a:t> </a:t>
            </a:r>
            <a:r>
              <a:rPr lang="es-MX" b="1" dirty="0" err="1" smtClean="0">
                <a:solidFill>
                  <a:srgbClr val="008080"/>
                </a:solidFill>
              </a:rPr>
              <a:t>financed</a:t>
            </a:r>
            <a:r>
              <a:rPr lang="es-MX" b="1" dirty="0" smtClean="0">
                <a:solidFill>
                  <a:srgbClr val="008080"/>
                </a:solidFill>
              </a:rPr>
              <a:t> </a:t>
            </a:r>
            <a:r>
              <a:rPr lang="es-MX" b="1" dirty="0" err="1" smtClean="0">
                <a:solidFill>
                  <a:srgbClr val="008080"/>
                </a:solidFill>
              </a:rPr>
              <a:t>by</a:t>
            </a:r>
            <a:r>
              <a:rPr lang="es-MX" b="1" dirty="0" smtClean="0">
                <a:solidFill>
                  <a:srgbClr val="008080"/>
                </a:solidFill>
              </a:rPr>
              <a:t> </a:t>
            </a:r>
            <a:r>
              <a:rPr lang="es-MX" b="1" dirty="0" err="1" smtClean="0">
                <a:solidFill>
                  <a:srgbClr val="008080"/>
                </a:solidFill>
              </a:rPr>
              <a:t>this</a:t>
            </a:r>
            <a:r>
              <a:rPr lang="es-MX" b="1" dirty="0" smtClean="0">
                <a:solidFill>
                  <a:srgbClr val="008080"/>
                </a:solidFill>
              </a:rPr>
              <a:t>?</a:t>
            </a:r>
            <a:endParaRPr lang="es-MX" dirty="0"/>
          </a:p>
        </p:txBody>
      </p:sp>
      <p:sp>
        <p:nvSpPr>
          <p:cNvPr id="2" name="CuadroTexto 1"/>
          <p:cNvSpPr txBox="1"/>
          <p:nvPr/>
        </p:nvSpPr>
        <p:spPr>
          <a:xfrm>
            <a:off x="6972668" y="116650"/>
            <a:ext cx="19236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single clic </a:t>
            </a:r>
            <a:r>
              <a:rPr lang="es-MX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she</a:t>
            </a:r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find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details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how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many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contracts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r"/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have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been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awarded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build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bridge,</a:t>
            </a:r>
          </a:p>
          <a:p>
            <a:pPr algn="r"/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whom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s-MX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</a:t>
            </a:r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much</a:t>
            </a:r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has </a:t>
            </a:r>
            <a:r>
              <a:rPr lang="es-MX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been</a:t>
            </a:r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been</a:t>
            </a:r>
            <a:r>
              <a:rPr lang="es-MX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payed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64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93272" y="133959"/>
            <a:ext cx="8860228" cy="3811650"/>
          </a:xfrm>
          <a:prstGeom prst="rect">
            <a:avLst/>
          </a:prstGeom>
          <a:solidFill>
            <a:schemeClr val="bg1"/>
          </a:solidFill>
          <a:ln>
            <a:solidFill>
              <a:srgbClr val="0080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rgbClr val="008080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6338222" y="5901031"/>
            <a:ext cx="2805778" cy="834514"/>
            <a:chOff x="-19049" y="2490374"/>
            <a:chExt cx="3847322" cy="919575"/>
          </a:xfrm>
        </p:grpSpPr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073" y="2490374"/>
              <a:ext cx="1084200" cy="919575"/>
            </a:xfrm>
            <a:prstGeom prst="rect">
              <a:avLst/>
            </a:prstGeom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101" y="2490374"/>
              <a:ext cx="1084200" cy="919575"/>
            </a:xfrm>
            <a:prstGeom prst="rect">
              <a:avLst/>
            </a:prstGeom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923" y="2490374"/>
              <a:ext cx="1084200" cy="919575"/>
            </a:xfrm>
            <a:prstGeom prst="rect">
              <a:avLst/>
            </a:prstGeom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49" y="2490374"/>
              <a:ext cx="1084200" cy="919575"/>
            </a:xfrm>
            <a:prstGeom prst="rect">
              <a:avLst/>
            </a:prstGeom>
          </p:spPr>
        </p:pic>
      </p:grpSp>
      <p:sp>
        <p:nvSpPr>
          <p:cNvPr id="13" name="Elipse 12"/>
          <p:cNvSpPr/>
          <p:nvPr/>
        </p:nvSpPr>
        <p:spPr>
          <a:xfrm>
            <a:off x="8603977" y="6627018"/>
            <a:ext cx="230982" cy="230982"/>
          </a:xfrm>
          <a:prstGeom prst="ellipse">
            <a:avLst/>
          </a:prstGeom>
          <a:solidFill>
            <a:srgbClr val="D9E02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47" name="Grupo 46"/>
          <p:cNvGrpSpPr/>
          <p:nvPr/>
        </p:nvGrpSpPr>
        <p:grpSpPr>
          <a:xfrm>
            <a:off x="6324634" y="6590767"/>
            <a:ext cx="2819366" cy="265384"/>
            <a:chOff x="0" y="3217062"/>
            <a:chExt cx="4743450" cy="241284"/>
          </a:xfrm>
        </p:grpSpPr>
        <p:sp>
          <p:nvSpPr>
            <p:cNvPr id="48" name="Rectángulo 47"/>
            <p:cNvSpPr/>
            <p:nvPr/>
          </p:nvSpPr>
          <p:spPr>
            <a:xfrm>
              <a:off x="0" y="3217062"/>
              <a:ext cx="4743450" cy="24128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9" name="Rectángulo 48"/>
            <p:cNvSpPr/>
            <p:nvPr/>
          </p:nvSpPr>
          <p:spPr>
            <a:xfrm>
              <a:off x="257176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0" name="Rectángulo 49"/>
            <p:cNvSpPr/>
            <p:nvPr/>
          </p:nvSpPr>
          <p:spPr>
            <a:xfrm>
              <a:off x="873093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1" name="Rectángulo 50"/>
            <p:cNvSpPr/>
            <p:nvPr/>
          </p:nvSpPr>
          <p:spPr>
            <a:xfrm>
              <a:off x="1474797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2" name="Rectángulo 51"/>
            <p:cNvSpPr/>
            <p:nvPr/>
          </p:nvSpPr>
          <p:spPr>
            <a:xfrm>
              <a:off x="2076500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3" name="Rectángulo 52"/>
            <p:cNvSpPr/>
            <p:nvPr/>
          </p:nvSpPr>
          <p:spPr>
            <a:xfrm>
              <a:off x="2668728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4" name="Rectángulo 53"/>
            <p:cNvSpPr/>
            <p:nvPr/>
          </p:nvSpPr>
          <p:spPr>
            <a:xfrm>
              <a:off x="3260956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5" name="Rectángulo 54"/>
            <p:cNvSpPr/>
            <p:nvPr/>
          </p:nvSpPr>
          <p:spPr>
            <a:xfrm>
              <a:off x="3891087" y="3294458"/>
              <a:ext cx="477188" cy="55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56" name="Imagen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085" y="5985327"/>
            <a:ext cx="676162" cy="69912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6" y="212581"/>
            <a:ext cx="8780919" cy="3659707"/>
          </a:xfrm>
          <a:prstGeom prst="rect">
            <a:avLst/>
          </a:prstGeom>
        </p:spPr>
      </p:pic>
      <p:cxnSp>
        <p:nvCxnSpPr>
          <p:cNvPr id="61" name="Conector recto 60"/>
          <p:cNvCxnSpPr>
            <a:stCxn id="81" idx="4"/>
          </p:cNvCxnSpPr>
          <p:nvPr/>
        </p:nvCxnSpPr>
        <p:spPr>
          <a:xfrm>
            <a:off x="1845941" y="3425330"/>
            <a:ext cx="0" cy="1226672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0" name="Conector recto 79"/>
          <p:cNvCxnSpPr/>
          <p:nvPr/>
        </p:nvCxnSpPr>
        <p:spPr>
          <a:xfrm>
            <a:off x="0" y="121409"/>
            <a:ext cx="1552575" cy="1255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1" name="Elipse 80"/>
          <p:cNvSpPr/>
          <p:nvPr/>
        </p:nvSpPr>
        <p:spPr>
          <a:xfrm>
            <a:off x="1730450" y="3194348"/>
            <a:ext cx="230982" cy="230982"/>
          </a:xfrm>
          <a:prstGeom prst="ellipse">
            <a:avLst/>
          </a:prstGeom>
          <a:solidFill>
            <a:srgbClr val="D9E021"/>
          </a:solidFill>
          <a:ln w="28575">
            <a:solidFill>
              <a:srgbClr val="FFF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45" name="Conector recto 44"/>
          <p:cNvCxnSpPr>
            <a:stCxn id="46" idx="4"/>
          </p:cNvCxnSpPr>
          <p:nvPr/>
        </p:nvCxnSpPr>
        <p:spPr>
          <a:xfrm flipH="1">
            <a:off x="695325" y="2739530"/>
            <a:ext cx="7616" cy="1518853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6" name="Elipse 45"/>
          <p:cNvSpPr/>
          <p:nvPr/>
        </p:nvSpPr>
        <p:spPr>
          <a:xfrm>
            <a:off x="587450" y="2508548"/>
            <a:ext cx="230982" cy="230982"/>
          </a:xfrm>
          <a:prstGeom prst="ellipse">
            <a:avLst/>
          </a:prstGeom>
          <a:solidFill>
            <a:srgbClr val="D9E021"/>
          </a:solidFill>
          <a:ln w="28575">
            <a:solidFill>
              <a:srgbClr val="FFF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60" name="Conector recto 59"/>
          <p:cNvCxnSpPr>
            <a:stCxn id="63" idx="4"/>
          </p:cNvCxnSpPr>
          <p:nvPr/>
        </p:nvCxnSpPr>
        <p:spPr>
          <a:xfrm>
            <a:off x="5032055" y="3496657"/>
            <a:ext cx="0" cy="1226672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3" name="Elipse 62"/>
          <p:cNvSpPr/>
          <p:nvPr/>
        </p:nvSpPr>
        <p:spPr>
          <a:xfrm>
            <a:off x="4916564" y="3265675"/>
            <a:ext cx="230982" cy="230982"/>
          </a:xfrm>
          <a:prstGeom prst="ellipse">
            <a:avLst/>
          </a:prstGeom>
          <a:solidFill>
            <a:srgbClr val="D9E021"/>
          </a:solidFill>
          <a:ln w="28575">
            <a:solidFill>
              <a:srgbClr val="FFF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2" name="Elipse 61"/>
          <p:cNvSpPr/>
          <p:nvPr/>
        </p:nvSpPr>
        <p:spPr>
          <a:xfrm>
            <a:off x="1499468" y="18468"/>
            <a:ext cx="230982" cy="230982"/>
          </a:xfrm>
          <a:prstGeom prst="ellipse">
            <a:avLst/>
          </a:prstGeom>
          <a:solidFill>
            <a:srgbClr val="D9E021"/>
          </a:solidFill>
          <a:ln w="28575">
            <a:solidFill>
              <a:srgbClr val="FFF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5" name="Elipse 64"/>
          <p:cNvSpPr/>
          <p:nvPr/>
        </p:nvSpPr>
        <p:spPr>
          <a:xfrm>
            <a:off x="6810400" y="5549443"/>
            <a:ext cx="230982" cy="230982"/>
          </a:xfrm>
          <a:prstGeom prst="ellipse">
            <a:avLst/>
          </a:prstGeom>
          <a:solidFill>
            <a:srgbClr val="D9E021"/>
          </a:solidFill>
          <a:ln w="28575">
            <a:solidFill>
              <a:srgbClr val="FFF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4" name="Rectángulo 63"/>
          <p:cNvSpPr/>
          <p:nvPr/>
        </p:nvSpPr>
        <p:spPr>
          <a:xfrm>
            <a:off x="6895756" y="5564897"/>
            <a:ext cx="2248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err="1" smtClean="0">
                <a:solidFill>
                  <a:srgbClr val="008080"/>
                </a:solidFill>
              </a:rPr>
              <a:t>Ready</a:t>
            </a:r>
            <a:r>
              <a:rPr lang="es-MX" b="1" dirty="0" smtClean="0">
                <a:solidFill>
                  <a:srgbClr val="008080"/>
                </a:solidFill>
              </a:rPr>
              <a:t> to </a:t>
            </a:r>
            <a:r>
              <a:rPr lang="es-MX" b="1" dirty="0" err="1" smtClean="0">
                <a:solidFill>
                  <a:srgbClr val="008080"/>
                </a:solidFill>
              </a:rPr>
              <a:t>get</a:t>
            </a:r>
            <a:r>
              <a:rPr lang="es-MX" b="1" dirty="0" smtClean="0">
                <a:solidFill>
                  <a:srgbClr val="008080"/>
                </a:solidFill>
              </a:rPr>
              <a:t> to </a:t>
            </a:r>
            <a:r>
              <a:rPr lang="es-MX" b="1" dirty="0" err="1" smtClean="0">
                <a:solidFill>
                  <a:srgbClr val="008080"/>
                </a:solidFill>
              </a:rPr>
              <a:t>work</a:t>
            </a:r>
            <a:r>
              <a:rPr lang="es-MX" b="1" dirty="0" smtClean="0">
                <a:solidFill>
                  <a:srgbClr val="008080"/>
                </a:solidFill>
              </a:rPr>
              <a:t>!</a:t>
            </a:r>
            <a:endParaRPr lang="es-MX" dirty="0"/>
          </a:p>
        </p:txBody>
      </p:sp>
      <p:sp>
        <p:nvSpPr>
          <p:cNvPr id="69" name="Rectángulo 68"/>
          <p:cNvSpPr/>
          <p:nvPr/>
        </p:nvSpPr>
        <p:spPr>
          <a:xfrm>
            <a:off x="205623" y="4254385"/>
            <a:ext cx="1300343" cy="1679844"/>
          </a:xfrm>
          <a:prstGeom prst="rect">
            <a:avLst/>
          </a:prstGeom>
          <a:solidFill>
            <a:schemeClr val="bg1"/>
          </a:solidFill>
          <a:ln>
            <a:solidFill>
              <a:srgbClr val="0080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err="1" smtClean="0">
                <a:solidFill>
                  <a:schemeClr val="tx1"/>
                </a:solidFill>
              </a:rPr>
              <a:t>How</a:t>
            </a:r>
            <a:r>
              <a:rPr lang="es-MX" sz="1600" dirty="0" smtClean="0">
                <a:solidFill>
                  <a:schemeClr val="tx1"/>
                </a:solidFill>
              </a:rPr>
              <a:t> </a:t>
            </a:r>
            <a:r>
              <a:rPr lang="es-MX" sz="1600" dirty="0" err="1" smtClean="0">
                <a:solidFill>
                  <a:schemeClr val="tx1"/>
                </a:solidFill>
              </a:rPr>
              <a:t>many</a:t>
            </a:r>
            <a:r>
              <a:rPr lang="es-MX" sz="1600" dirty="0" smtClean="0">
                <a:solidFill>
                  <a:schemeClr val="tx1"/>
                </a:solidFill>
              </a:rPr>
              <a:t> </a:t>
            </a:r>
            <a:r>
              <a:rPr lang="es-MX" sz="1600" dirty="0" err="1" smtClean="0">
                <a:solidFill>
                  <a:schemeClr val="tx1"/>
                </a:solidFill>
              </a:rPr>
              <a:t>governmental</a:t>
            </a:r>
            <a:r>
              <a:rPr lang="es-MX" sz="1600" dirty="0" smtClean="0">
                <a:solidFill>
                  <a:schemeClr val="tx1"/>
                </a:solidFill>
              </a:rPr>
              <a:t> </a:t>
            </a:r>
            <a:r>
              <a:rPr lang="es-MX" sz="1600" dirty="0" err="1" smtClean="0">
                <a:solidFill>
                  <a:schemeClr val="tx1"/>
                </a:solidFill>
              </a:rPr>
              <a:t>offices</a:t>
            </a:r>
            <a:r>
              <a:rPr lang="es-MX" sz="1600" dirty="0" smtClean="0">
                <a:solidFill>
                  <a:schemeClr val="tx1"/>
                </a:solidFill>
              </a:rPr>
              <a:t> </a:t>
            </a:r>
            <a:r>
              <a:rPr lang="es-MX" sz="1600" dirty="0" err="1" smtClean="0">
                <a:solidFill>
                  <a:schemeClr val="tx1"/>
                </a:solidFill>
              </a:rPr>
              <a:t>participate</a:t>
            </a:r>
            <a:r>
              <a:rPr lang="es-MX" sz="1600" dirty="0" smtClean="0">
                <a:solidFill>
                  <a:schemeClr val="tx1"/>
                </a:solidFill>
              </a:rPr>
              <a:t> in </a:t>
            </a:r>
            <a:r>
              <a:rPr lang="es-MX" sz="1600" dirty="0" err="1" smtClean="0">
                <a:solidFill>
                  <a:schemeClr val="tx1"/>
                </a:solidFill>
              </a:rPr>
              <a:t>this</a:t>
            </a:r>
            <a:r>
              <a:rPr lang="es-MX" sz="1600" dirty="0" smtClean="0">
                <a:solidFill>
                  <a:schemeClr val="tx1"/>
                </a:solidFill>
              </a:rPr>
              <a:t> </a:t>
            </a:r>
            <a:r>
              <a:rPr lang="es-MX" sz="1600" dirty="0" err="1" smtClean="0">
                <a:solidFill>
                  <a:schemeClr val="tx1"/>
                </a:solidFill>
              </a:rPr>
              <a:t>kind</a:t>
            </a:r>
            <a:r>
              <a:rPr lang="es-MX" sz="1600" dirty="0" smtClean="0">
                <a:solidFill>
                  <a:schemeClr val="tx1"/>
                </a:solidFill>
              </a:rPr>
              <a:t> of </a:t>
            </a:r>
            <a:r>
              <a:rPr lang="es-MX" sz="1600" dirty="0" err="1" smtClean="0">
                <a:solidFill>
                  <a:schemeClr val="tx1"/>
                </a:solidFill>
              </a:rPr>
              <a:t>projects</a:t>
            </a:r>
            <a:r>
              <a:rPr lang="es-MX" sz="1600" dirty="0" smtClean="0">
                <a:solidFill>
                  <a:schemeClr val="tx1"/>
                </a:solidFill>
              </a:rPr>
              <a:t>?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1621456" y="4497566"/>
            <a:ext cx="1757074" cy="1403465"/>
          </a:xfrm>
          <a:prstGeom prst="rect">
            <a:avLst/>
          </a:prstGeom>
          <a:solidFill>
            <a:schemeClr val="bg1"/>
          </a:solidFill>
          <a:ln>
            <a:solidFill>
              <a:srgbClr val="0080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err="1" smtClean="0">
                <a:solidFill>
                  <a:schemeClr val="tx1"/>
                </a:solidFill>
              </a:rPr>
              <a:t>How</a:t>
            </a:r>
            <a:r>
              <a:rPr lang="es-MX" sz="1600" dirty="0" smtClean="0">
                <a:solidFill>
                  <a:schemeClr val="tx1"/>
                </a:solidFill>
              </a:rPr>
              <a:t> </a:t>
            </a:r>
            <a:r>
              <a:rPr lang="es-MX" sz="1600" dirty="0" err="1" smtClean="0">
                <a:solidFill>
                  <a:schemeClr val="tx1"/>
                </a:solidFill>
              </a:rPr>
              <a:t>many</a:t>
            </a:r>
            <a:r>
              <a:rPr lang="es-MX" sz="1600" dirty="0" smtClean="0">
                <a:solidFill>
                  <a:schemeClr val="tx1"/>
                </a:solidFill>
              </a:rPr>
              <a:t> </a:t>
            </a:r>
            <a:r>
              <a:rPr lang="es-MX" sz="1600" dirty="0" err="1" smtClean="0">
                <a:solidFill>
                  <a:schemeClr val="tx1"/>
                </a:solidFill>
              </a:rPr>
              <a:t>projects</a:t>
            </a:r>
            <a:r>
              <a:rPr lang="es-MX" sz="1600" dirty="0" smtClean="0">
                <a:solidFill>
                  <a:schemeClr val="tx1"/>
                </a:solidFill>
              </a:rPr>
              <a:t> </a:t>
            </a:r>
            <a:r>
              <a:rPr lang="es-MX" sz="1600" dirty="0" err="1" smtClean="0">
                <a:solidFill>
                  <a:schemeClr val="tx1"/>
                </a:solidFill>
              </a:rPr>
              <a:t>have</a:t>
            </a:r>
            <a:r>
              <a:rPr lang="es-MX" sz="1600" dirty="0" smtClean="0">
                <a:solidFill>
                  <a:schemeClr val="tx1"/>
                </a:solidFill>
              </a:rPr>
              <a:t> </a:t>
            </a:r>
            <a:r>
              <a:rPr lang="es-MX" sz="1600" dirty="0" err="1" smtClean="0">
                <a:solidFill>
                  <a:schemeClr val="tx1"/>
                </a:solidFill>
              </a:rPr>
              <a:t>the</a:t>
            </a:r>
            <a:r>
              <a:rPr lang="es-MX" sz="1600" dirty="0" smtClean="0">
                <a:solidFill>
                  <a:schemeClr val="tx1"/>
                </a:solidFill>
              </a:rPr>
              <a:t> </a:t>
            </a:r>
            <a:r>
              <a:rPr lang="es-MX" sz="1600" dirty="0" err="1" smtClean="0">
                <a:solidFill>
                  <a:schemeClr val="tx1"/>
                </a:solidFill>
              </a:rPr>
              <a:t>same</a:t>
            </a:r>
            <a:r>
              <a:rPr lang="es-MX" sz="1600" dirty="0" smtClean="0">
                <a:solidFill>
                  <a:schemeClr val="tx1"/>
                </a:solidFill>
              </a:rPr>
              <a:t> </a:t>
            </a:r>
            <a:r>
              <a:rPr lang="es-MX" sz="1600" dirty="0" err="1" smtClean="0">
                <a:solidFill>
                  <a:schemeClr val="tx1"/>
                </a:solidFill>
              </a:rPr>
              <a:t>source</a:t>
            </a:r>
            <a:r>
              <a:rPr lang="es-MX" sz="1600" dirty="0" smtClean="0">
                <a:solidFill>
                  <a:schemeClr val="tx1"/>
                </a:solidFill>
              </a:rPr>
              <a:t> of </a:t>
            </a:r>
            <a:r>
              <a:rPr lang="es-MX" sz="1600" dirty="0" err="1" smtClean="0">
                <a:solidFill>
                  <a:schemeClr val="tx1"/>
                </a:solidFill>
              </a:rPr>
              <a:t>funding</a:t>
            </a:r>
            <a:r>
              <a:rPr lang="es-MX" sz="1600" dirty="0" smtClean="0">
                <a:solidFill>
                  <a:schemeClr val="tx1"/>
                </a:solidFill>
              </a:rPr>
              <a:t>?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72" name="Rectángulo 71"/>
          <p:cNvSpPr/>
          <p:nvPr/>
        </p:nvSpPr>
        <p:spPr>
          <a:xfrm>
            <a:off x="4052365" y="4652980"/>
            <a:ext cx="2285857" cy="1332347"/>
          </a:xfrm>
          <a:prstGeom prst="rect">
            <a:avLst/>
          </a:prstGeom>
          <a:solidFill>
            <a:schemeClr val="bg1"/>
          </a:solidFill>
          <a:ln>
            <a:solidFill>
              <a:srgbClr val="0080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err="1" smtClean="0">
                <a:solidFill>
                  <a:schemeClr val="tx1"/>
                </a:solidFill>
              </a:rPr>
              <a:t>Is</a:t>
            </a:r>
            <a:r>
              <a:rPr lang="es-MX" sz="1600" dirty="0" smtClean="0">
                <a:solidFill>
                  <a:schemeClr val="tx1"/>
                </a:solidFill>
              </a:rPr>
              <a:t> </a:t>
            </a:r>
            <a:r>
              <a:rPr lang="es-MX" sz="1600" dirty="0" err="1" smtClean="0">
                <a:solidFill>
                  <a:schemeClr val="tx1"/>
                </a:solidFill>
              </a:rPr>
              <a:t>there</a:t>
            </a:r>
            <a:r>
              <a:rPr lang="es-MX" sz="1600" dirty="0" smtClean="0">
                <a:solidFill>
                  <a:schemeClr val="tx1"/>
                </a:solidFill>
              </a:rPr>
              <a:t> </a:t>
            </a:r>
            <a:r>
              <a:rPr lang="es-MX" sz="1600" dirty="0" err="1" smtClean="0">
                <a:solidFill>
                  <a:schemeClr val="tx1"/>
                </a:solidFill>
              </a:rPr>
              <a:t>any</a:t>
            </a:r>
            <a:r>
              <a:rPr lang="es-MX" sz="1600" dirty="0" smtClean="0">
                <a:solidFill>
                  <a:schemeClr val="tx1"/>
                </a:solidFill>
              </a:rPr>
              <a:t> performance </a:t>
            </a:r>
            <a:r>
              <a:rPr lang="es-MX" sz="1600" dirty="0" err="1" smtClean="0">
                <a:solidFill>
                  <a:schemeClr val="tx1"/>
                </a:solidFill>
              </a:rPr>
              <a:t>measurement</a:t>
            </a:r>
            <a:r>
              <a:rPr lang="es-MX" sz="1600" dirty="0" smtClean="0">
                <a:solidFill>
                  <a:schemeClr val="tx1"/>
                </a:solidFill>
              </a:rPr>
              <a:t> of </a:t>
            </a:r>
            <a:r>
              <a:rPr lang="es-MX" sz="1600" dirty="0" err="1" smtClean="0">
                <a:solidFill>
                  <a:schemeClr val="tx1"/>
                </a:solidFill>
              </a:rPr>
              <a:t>this</a:t>
            </a:r>
            <a:r>
              <a:rPr lang="es-MX" sz="1600" dirty="0" smtClean="0">
                <a:solidFill>
                  <a:schemeClr val="tx1"/>
                </a:solidFill>
              </a:rPr>
              <a:t> </a:t>
            </a:r>
            <a:r>
              <a:rPr lang="es-MX" sz="1600" dirty="0" err="1" smtClean="0">
                <a:solidFill>
                  <a:schemeClr val="tx1"/>
                </a:solidFill>
              </a:rPr>
              <a:t>type</a:t>
            </a:r>
            <a:r>
              <a:rPr lang="es-MX" sz="1600" dirty="0" smtClean="0">
                <a:solidFill>
                  <a:schemeClr val="tx1"/>
                </a:solidFill>
              </a:rPr>
              <a:t> of </a:t>
            </a:r>
            <a:r>
              <a:rPr lang="es-MX" sz="1600" dirty="0" err="1" smtClean="0">
                <a:solidFill>
                  <a:schemeClr val="tx1"/>
                </a:solidFill>
              </a:rPr>
              <a:t>spending</a:t>
            </a:r>
            <a:r>
              <a:rPr lang="es-MX" sz="1600" dirty="0" smtClean="0">
                <a:solidFill>
                  <a:schemeClr val="tx1"/>
                </a:solidFill>
              </a:rPr>
              <a:t>? </a:t>
            </a:r>
          </a:p>
          <a:p>
            <a:pPr algn="ctr"/>
            <a:endParaRPr lang="es-MX" sz="1600" dirty="0">
              <a:solidFill>
                <a:schemeClr val="tx1"/>
              </a:solidFill>
            </a:endParaRPr>
          </a:p>
          <a:p>
            <a:pPr algn="ctr"/>
            <a:r>
              <a:rPr lang="es-MX" sz="1600" dirty="0" err="1" smtClean="0">
                <a:solidFill>
                  <a:schemeClr val="tx1"/>
                </a:solidFill>
              </a:rPr>
              <a:t>What</a:t>
            </a:r>
            <a:r>
              <a:rPr lang="es-MX" sz="1600" dirty="0" smtClean="0">
                <a:solidFill>
                  <a:schemeClr val="tx1"/>
                </a:solidFill>
              </a:rPr>
              <a:t> </a:t>
            </a:r>
            <a:r>
              <a:rPr lang="es-MX" sz="1600" dirty="0" err="1" smtClean="0">
                <a:solidFill>
                  <a:schemeClr val="tx1"/>
                </a:solidFill>
              </a:rPr>
              <a:t>about</a:t>
            </a:r>
            <a:r>
              <a:rPr lang="es-MX" sz="1600" dirty="0" smtClean="0">
                <a:solidFill>
                  <a:schemeClr val="tx1"/>
                </a:solidFill>
              </a:rPr>
              <a:t> </a:t>
            </a:r>
            <a:r>
              <a:rPr lang="es-MX" sz="1600" dirty="0" err="1" smtClean="0">
                <a:solidFill>
                  <a:schemeClr val="tx1"/>
                </a:solidFill>
              </a:rPr>
              <a:t>evaluations</a:t>
            </a:r>
            <a:r>
              <a:rPr lang="es-MX" sz="1600" dirty="0" smtClean="0">
                <a:solidFill>
                  <a:schemeClr val="tx1"/>
                </a:solidFill>
              </a:rPr>
              <a:t>?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6190722" y="5884021"/>
            <a:ext cx="322176" cy="322176"/>
          </a:xfrm>
          <a:prstGeom prst="ellipse">
            <a:avLst/>
          </a:prstGeom>
          <a:solidFill>
            <a:srgbClr val="008080"/>
          </a:solidFill>
          <a:ln w="28575">
            <a:solidFill>
              <a:srgbClr val="FFFE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487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0"/>
            <a:ext cx="9144000" cy="436568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000" b="1">
              <a:solidFill>
                <a:schemeClr val="bg1"/>
              </a:solidFill>
              <a:latin typeface="Soberana Sans" panose="02000000000000000000" pitchFamily="50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01758" y="33965"/>
            <a:ext cx="6249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err="1" smtClean="0">
                <a:solidFill>
                  <a:schemeClr val="bg1"/>
                </a:solidFill>
                <a:latin typeface="+mj-lt"/>
              </a:rPr>
              <a:t>Why</a:t>
            </a:r>
            <a:r>
              <a:rPr lang="es-MX" sz="1600" b="1" dirty="0" smtClean="0">
                <a:solidFill>
                  <a:schemeClr val="bg1"/>
                </a:solidFill>
                <a:latin typeface="+mj-lt"/>
              </a:rPr>
              <a:t>? </a:t>
            </a:r>
            <a:r>
              <a:rPr lang="es-MX" sz="1600" dirty="0" smtClean="0">
                <a:solidFill>
                  <a:schemeClr val="bg1"/>
                </a:solidFill>
                <a:latin typeface="+mj-lt"/>
              </a:rPr>
              <a:t>Key </a:t>
            </a:r>
            <a:r>
              <a:rPr lang="es-MX" sz="1600" dirty="0" err="1" smtClean="0">
                <a:solidFill>
                  <a:schemeClr val="bg1"/>
                </a:solidFill>
                <a:latin typeface="+mj-lt"/>
              </a:rPr>
              <a:t>rationale</a:t>
            </a:r>
            <a:r>
              <a:rPr lang="es-MX" sz="16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s-MX" sz="1600" dirty="0" err="1" smtClean="0">
                <a:solidFill>
                  <a:schemeClr val="bg1"/>
                </a:solidFill>
                <a:latin typeface="+mj-lt"/>
              </a:rPr>
              <a:t>behind</a:t>
            </a:r>
            <a:r>
              <a:rPr lang="es-MX" sz="16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s-MX" sz="1600" dirty="0" err="1" smtClean="0">
                <a:solidFill>
                  <a:schemeClr val="bg1"/>
                </a:solidFill>
                <a:latin typeface="+mj-lt"/>
              </a:rPr>
              <a:t>linking</a:t>
            </a:r>
            <a:r>
              <a:rPr lang="es-MX" sz="16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s-MX" sz="1600" dirty="0" err="1" smtClean="0">
                <a:solidFill>
                  <a:schemeClr val="bg1"/>
                </a:solidFill>
                <a:latin typeface="+mj-lt"/>
              </a:rPr>
              <a:t>information</a:t>
            </a:r>
            <a:endParaRPr lang="es-MX" sz="16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2336801" y="1618596"/>
            <a:ext cx="6037825" cy="4584643"/>
            <a:chOff x="1991108" y="1483062"/>
            <a:chExt cx="5258861" cy="3976117"/>
          </a:xfrm>
        </p:grpSpPr>
        <p:sp>
          <p:nvSpPr>
            <p:cNvPr id="28" name="Elipse 27"/>
            <p:cNvSpPr/>
            <p:nvPr/>
          </p:nvSpPr>
          <p:spPr>
            <a:xfrm>
              <a:off x="5836185" y="4045395"/>
              <a:ext cx="1413784" cy="141378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808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" name="Elipse 24"/>
            <p:cNvSpPr/>
            <p:nvPr/>
          </p:nvSpPr>
          <p:spPr>
            <a:xfrm>
              <a:off x="4516075" y="1796777"/>
              <a:ext cx="1413784" cy="141378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808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Elipse 23"/>
            <p:cNvSpPr/>
            <p:nvPr/>
          </p:nvSpPr>
          <p:spPr>
            <a:xfrm>
              <a:off x="3263593" y="4040430"/>
              <a:ext cx="1413784" cy="1413784"/>
            </a:xfrm>
            <a:prstGeom prst="ellipse">
              <a:avLst/>
            </a:prstGeom>
            <a:solidFill>
              <a:srgbClr val="07797A"/>
            </a:solidFill>
            <a:ln w="19050"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3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b="1" dirty="0" err="1">
                  <a:solidFill>
                    <a:schemeClr val="bg1"/>
                  </a:solidFill>
                </a:rPr>
                <a:t>Provide</a:t>
              </a:r>
              <a:r>
                <a:rPr lang="es-MX" b="1" dirty="0">
                  <a:solidFill>
                    <a:schemeClr val="bg1"/>
                  </a:solidFill>
                </a:rPr>
                <a:t> </a:t>
              </a:r>
              <a:r>
                <a:rPr lang="es-MX" b="1" dirty="0" err="1" smtClean="0">
                  <a:solidFill>
                    <a:schemeClr val="bg1"/>
                  </a:solidFill>
                </a:rPr>
                <a:t>context</a:t>
              </a:r>
              <a:endParaRPr lang="es-MX" b="1" dirty="0"/>
            </a:p>
          </p:txBody>
        </p:sp>
        <p:sp>
          <p:nvSpPr>
            <p:cNvPr id="22" name="Elipse 21"/>
            <p:cNvSpPr/>
            <p:nvPr/>
          </p:nvSpPr>
          <p:spPr>
            <a:xfrm>
              <a:off x="4572000" y="3275374"/>
              <a:ext cx="1413784" cy="1413784"/>
            </a:xfrm>
            <a:prstGeom prst="ellipse">
              <a:avLst/>
            </a:prstGeom>
            <a:solidFill>
              <a:srgbClr val="07797A"/>
            </a:solidFill>
            <a:ln w="19050"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3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b="1" dirty="0">
                  <a:solidFill>
                    <a:schemeClr val="bg1"/>
                  </a:solidFill>
                </a:rPr>
                <a:t>Show </a:t>
              </a:r>
              <a:r>
                <a:rPr lang="es-MX" b="1" dirty="0" err="1">
                  <a:solidFill>
                    <a:schemeClr val="bg1"/>
                  </a:solidFill>
                </a:rPr>
                <a:t>impact</a:t>
              </a:r>
              <a:r>
                <a:rPr lang="es-MX" b="1" dirty="0">
                  <a:solidFill>
                    <a:schemeClr val="bg1"/>
                  </a:solidFill>
                </a:rPr>
                <a:t>!</a:t>
              </a:r>
              <a:endParaRPr lang="es-MX" b="1" dirty="0"/>
            </a:p>
          </p:txBody>
        </p:sp>
        <p:sp>
          <p:nvSpPr>
            <p:cNvPr id="20" name="Elipse 19"/>
            <p:cNvSpPr/>
            <p:nvPr/>
          </p:nvSpPr>
          <p:spPr>
            <a:xfrm>
              <a:off x="3263593" y="2561833"/>
              <a:ext cx="1413784" cy="1413784"/>
            </a:xfrm>
            <a:prstGeom prst="ellipse">
              <a:avLst/>
            </a:prstGeom>
            <a:solidFill>
              <a:srgbClr val="07797A"/>
            </a:solidFill>
            <a:ln w="19050"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 smtClean="0"/>
                <a:t>Re-use</a:t>
              </a:r>
            </a:p>
            <a:p>
              <a:pPr algn="ctr"/>
              <a:r>
                <a:rPr lang="es-MX" sz="1500" b="1" dirty="0" err="1" smtClean="0"/>
                <a:t>information</a:t>
              </a:r>
              <a:endParaRPr lang="es-MX" sz="1500" b="1" dirty="0"/>
            </a:p>
          </p:txBody>
        </p:sp>
        <p:sp>
          <p:nvSpPr>
            <p:cNvPr id="2" name="Elipse 1"/>
            <p:cNvSpPr/>
            <p:nvPr/>
          </p:nvSpPr>
          <p:spPr>
            <a:xfrm>
              <a:off x="1991108" y="3312316"/>
              <a:ext cx="1413784" cy="141378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808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2"/>
            <a:srcRect l="31894" t="23869" r="10303" b="19270"/>
            <a:stretch/>
          </p:blipFill>
          <p:spPr>
            <a:xfrm>
              <a:off x="4634323" y="2183237"/>
              <a:ext cx="1158174" cy="640865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5705" y="3667623"/>
              <a:ext cx="1144591" cy="679668"/>
            </a:xfrm>
            <a:prstGeom prst="rect">
              <a:avLst/>
            </a:prstGeom>
          </p:spPr>
        </p:pic>
        <p:pic>
          <p:nvPicPr>
            <p:cNvPr id="23" name="Picture 2" descr="Resultado de imagen para foc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107" y="1483062"/>
              <a:ext cx="536607" cy="536607"/>
            </a:xfrm>
            <a:prstGeom prst="rect">
              <a:avLst/>
            </a:prstGeom>
            <a:noFill/>
            <a:effectLst>
              <a:outerShdw blurRad="50800" dist="38100" dir="2700000" sx="87000" sy="87000" algn="tl" rotWithShape="0">
                <a:schemeClr val="bg2">
                  <a:lumMod val="90000"/>
                  <a:alpha val="3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8908" y="4400980"/>
              <a:ext cx="1071359" cy="705982"/>
            </a:xfrm>
            <a:prstGeom prst="rect">
              <a:avLst/>
            </a:prstGeom>
          </p:spPr>
        </p:pic>
        <p:pic>
          <p:nvPicPr>
            <p:cNvPr id="26" name="Picture 2" descr="Resultado de imagen para foc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9696" y="3005506"/>
              <a:ext cx="536607" cy="536607"/>
            </a:xfrm>
            <a:prstGeom prst="rect">
              <a:avLst/>
            </a:prstGeom>
            <a:noFill/>
            <a:effectLst>
              <a:outerShdw blurRad="50800" dist="38100" dir="2700000" sx="87000" sy="87000" algn="tl" rotWithShape="0">
                <a:schemeClr val="bg2">
                  <a:lumMod val="90000"/>
                  <a:alpha val="3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Resultado de imagen para foc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6447" y="3794033"/>
              <a:ext cx="536607" cy="536607"/>
            </a:xfrm>
            <a:prstGeom prst="rect">
              <a:avLst/>
            </a:prstGeom>
            <a:noFill/>
            <a:effectLst>
              <a:outerShdw blurRad="50800" dist="38100" dir="2700000" sx="87000" sy="87000" algn="tl" rotWithShape="0">
                <a:schemeClr val="bg2">
                  <a:lumMod val="90000"/>
                  <a:alpha val="3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Elipse 8"/>
            <p:cNvSpPr/>
            <p:nvPr/>
          </p:nvSpPr>
          <p:spPr>
            <a:xfrm>
              <a:off x="3856710" y="2561833"/>
              <a:ext cx="185830" cy="185830"/>
            </a:xfrm>
            <a:prstGeom prst="ellipse">
              <a:avLst/>
            </a:prstGeom>
            <a:solidFill>
              <a:srgbClr val="BECB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" name="Elipse 29"/>
            <p:cNvSpPr/>
            <p:nvPr/>
          </p:nvSpPr>
          <p:spPr>
            <a:xfrm>
              <a:off x="5471079" y="4400980"/>
              <a:ext cx="185830" cy="185830"/>
            </a:xfrm>
            <a:prstGeom prst="ellipse">
              <a:avLst/>
            </a:prstGeom>
            <a:solidFill>
              <a:srgbClr val="BECB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" name="Elipse 30"/>
            <p:cNvSpPr/>
            <p:nvPr/>
          </p:nvSpPr>
          <p:spPr>
            <a:xfrm>
              <a:off x="3391000" y="4978771"/>
              <a:ext cx="185830" cy="185830"/>
            </a:xfrm>
            <a:prstGeom prst="ellipse">
              <a:avLst/>
            </a:prstGeom>
            <a:solidFill>
              <a:srgbClr val="BECB3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0247" y="3968552"/>
            <a:ext cx="981220" cy="1014536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274329" y="972265"/>
            <a:ext cx="6057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>
                <a:solidFill>
                  <a:srgbClr val="07797A"/>
                </a:solidFill>
              </a:rPr>
              <a:t>While</a:t>
            </a:r>
            <a:r>
              <a:rPr lang="es-ES" dirty="0" smtClean="0">
                <a:solidFill>
                  <a:srgbClr val="07797A"/>
                </a:solidFill>
              </a:rPr>
              <a:t> </a:t>
            </a:r>
            <a:r>
              <a:rPr lang="es-ES" dirty="0" err="1" smtClean="0">
                <a:solidFill>
                  <a:srgbClr val="07797A"/>
                </a:solidFill>
              </a:rPr>
              <a:t>linking</a:t>
            </a:r>
            <a:r>
              <a:rPr lang="es-ES" dirty="0" smtClean="0">
                <a:solidFill>
                  <a:srgbClr val="07797A"/>
                </a:solidFill>
              </a:rPr>
              <a:t> </a:t>
            </a:r>
            <a:r>
              <a:rPr lang="es-ES" dirty="0" err="1" smtClean="0">
                <a:solidFill>
                  <a:srgbClr val="07797A"/>
                </a:solidFill>
              </a:rPr>
              <a:t>standards</a:t>
            </a:r>
            <a:r>
              <a:rPr lang="es-ES" dirty="0" smtClean="0">
                <a:solidFill>
                  <a:srgbClr val="07797A"/>
                </a:solidFill>
              </a:rPr>
              <a:t> </a:t>
            </a:r>
            <a:r>
              <a:rPr lang="es-ES" dirty="0" err="1" smtClean="0">
                <a:solidFill>
                  <a:srgbClr val="07797A"/>
                </a:solidFill>
              </a:rPr>
              <a:t>entails</a:t>
            </a:r>
            <a:r>
              <a:rPr lang="es-ES" dirty="0" smtClean="0">
                <a:solidFill>
                  <a:srgbClr val="07797A"/>
                </a:solidFill>
              </a:rPr>
              <a:t> </a:t>
            </a:r>
            <a:r>
              <a:rPr lang="es-ES" b="1" dirty="0" err="1" smtClean="0">
                <a:solidFill>
                  <a:srgbClr val="07797A"/>
                </a:solidFill>
              </a:rPr>
              <a:t>heavily</a:t>
            </a:r>
            <a:r>
              <a:rPr lang="es-ES" b="1" dirty="0" smtClean="0">
                <a:solidFill>
                  <a:srgbClr val="07797A"/>
                </a:solidFill>
              </a:rPr>
              <a:t> </a:t>
            </a:r>
            <a:r>
              <a:rPr lang="es-ES" b="1" dirty="0" err="1" smtClean="0">
                <a:solidFill>
                  <a:srgbClr val="07797A"/>
                </a:solidFill>
              </a:rPr>
              <a:t>technical</a:t>
            </a:r>
            <a:r>
              <a:rPr lang="es-ES" b="1" dirty="0" smtClean="0">
                <a:solidFill>
                  <a:srgbClr val="07797A"/>
                </a:solidFill>
              </a:rPr>
              <a:t> </a:t>
            </a:r>
            <a:r>
              <a:rPr lang="es-ES" b="1" dirty="0" err="1" smtClean="0">
                <a:solidFill>
                  <a:srgbClr val="07797A"/>
                </a:solidFill>
              </a:rPr>
              <a:t>work</a:t>
            </a:r>
            <a:r>
              <a:rPr lang="es-ES" dirty="0" smtClean="0">
                <a:solidFill>
                  <a:srgbClr val="07797A"/>
                </a:solidFill>
              </a:rPr>
              <a:t>… </a:t>
            </a:r>
          </a:p>
          <a:p>
            <a:r>
              <a:rPr lang="es-ES" dirty="0">
                <a:solidFill>
                  <a:srgbClr val="07797A"/>
                </a:solidFill>
              </a:rPr>
              <a:t> </a:t>
            </a:r>
            <a:r>
              <a:rPr lang="es-ES" dirty="0" smtClean="0">
                <a:solidFill>
                  <a:srgbClr val="07797A"/>
                </a:solidFill>
              </a:rPr>
              <a:t>                                                 </a:t>
            </a:r>
            <a:r>
              <a:rPr lang="es-ES" dirty="0" err="1" smtClean="0">
                <a:solidFill>
                  <a:srgbClr val="07797A"/>
                </a:solidFill>
              </a:rPr>
              <a:t>it</a:t>
            </a:r>
            <a:r>
              <a:rPr lang="es-ES" dirty="0" smtClean="0">
                <a:solidFill>
                  <a:srgbClr val="07797A"/>
                </a:solidFill>
              </a:rPr>
              <a:t> </a:t>
            </a:r>
            <a:r>
              <a:rPr lang="es-ES" dirty="0" err="1" smtClean="0">
                <a:solidFill>
                  <a:srgbClr val="07797A"/>
                </a:solidFill>
              </a:rPr>
              <a:t>is</a:t>
            </a:r>
            <a:r>
              <a:rPr lang="es-ES" dirty="0" smtClean="0">
                <a:solidFill>
                  <a:srgbClr val="07797A"/>
                </a:solidFill>
              </a:rPr>
              <a:t> a </a:t>
            </a:r>
            <a:r>
              <a:rPr lang="es-ES" b="1" dirty="0" smtClean="0">
                <a:solidFill>
                  <a:srgbClr val="07797A"/>
                </a:solidFill>
              </a:rPr>
              <a:t>human-</a:t>
            </a:r>
            <a:r>
              <a:rPr lang="es-ES" b="1" dirty="0" err="1" smtClean="0">
                <a:solidFill>
                  <a:srgbClr val="07797A"/>
                </a:solidFill>
              </a:rPr>
              <a:t>centered</a:t>
            </a:r>
            <a:r>
              <a:rPr lang="es-ES" b="1" dirty="0" smtClean="0">
                <a:solidFill>
                  <a:srgbClr val="07797A"/>
                </a:solidFill>
              </a:rPr>
              <a:t> </a:t>
            </a:r>
            <a:r>
              <a:rPr lang="es-ES" b="1" dirty="0" err="1" smtClean="0">
                <a:solidFill>
                  <a:srgbClr val="07797A"/>
                </a:solidFill>
              </a:rPr>
              <a:t>initiative</a:t>
            </a:r>
            <a:r>
              <a:rPr lang="es-ES" b="1" dirty="0" smtClean="0">
                <a:solidFill>
                  <a:srgbClr val="07797A"/>
                </a:solidFill>
              </a:rPr>
              <a:t>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1270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"/>
          <a:stretch/>
        </p:blipFill>
        <p:spPr>
          <a:xfrm>
            <a:off x="0" y="0"/>
            <a:ext cx="97917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9791700" cy="6858000"/>
          </a:xfrm>
          <a:prstGeom prst="rect">
            <a:avLst/>
          </a:prstGeom>
          <a:solidFill>
            <a:srgbClr val="00808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3" name="Rectángulo 2"/>
          <p:cNvSpPr/>
          <p:nvPr/>
        </p:nvSpPr>
        <p:spPr>
          <a:xfrm>
            <a:off x="1747416" y="958032"/>
            <a:ext cx="6055568" cy="761747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>
              <a:defRPr/>
            </a:pPr>
            <a:endParaRPr lang="en-US" sz="1350" dirty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r>
              <a:rPr lang="en-US" sz="3000" b="1" dirty="0">
                <a:solidFill>
                  <a:schemeClr val="bg1"/>
                </a:solidFill>
                <a:latin typeface="+mj-lt"/>
              </a:rPr>
              <a:t>Let’s take it to the next level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…</a:t>
            </a:r>
          </a:p>
        </p:txBody>
      </p:sp>
      <p:sp>
        <p:nvSpPr>
          <p:cNvPr id="7" name="Elipse 6"/>
          <p:cNvSpPr/>
          <p:nvPr/>
        </p:nvSpPr>
        <p:spPr>
          <a:xfrm>
            <a:off x="630695" y="4777653"/>
            <a:ext cx="213356" cy="214270"/>
          </a:xfrm>
          <a:prstGeom prst="ellipse">
            <a:avLst/>
          </a:prstGeom>
          <a:solidFill>
            <a:srgbClr val="BECB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/>
          <p:cNvSpPr/>
          <p:nvPr/>
        </p:nvSpPr>
        <p:spPr>
          <a:xfrm>
            <a:off x="4992372" y="3092250"/>
            <a:ext cx="213356" cy="214270"/>
          </a:xfrm>
          <a:prstGeom prst="ellipse">
            <a:avLst/>
          </a:prstGeom>
          <a:solidFill>
            <a:srgbClr val="BECB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/>
          <p:cNvSpPr/>
          <p:nvPr/>
        </p:nvSpPr>
        <p:spPr>
          <a:xfrm>
            <a:off x="5382516" y="3400075"/>
            <a:ext cx="212606" cy="212606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/>
          <p:cNvSpPr/>
          <p:nvPr/>
        </p:nvSpPr>
        <p:spPr>
          <a:xfrm>
            <a:off x="2743200" y="4672182"/>
            <a:ext cx="160664" cy="176043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/>
          <p:cNvSpPr/>
          <p:nvPr/>
        </p:nvSpPr>
        <p:spPr>
          <a:xfrm>
            <a:off x="926225" y="2688618"/>
            <a:ext cx="3955278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TAKE 1</a:t>
            </a:r>
          </a:p>
          <a:p>
            <a:pPr>
              <a:defRPr/>
            </a:pPr>
            <a:endParaRPr lang="en-US" sz="2000" b="1" dirty="0" smtClean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International 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Comparability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US" sz="8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Providing citizens 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with tangible information about </a:t>
            </a:r>
            <a:r>
              <a:rPr lang="en-US" sz="2000" i="1" dirty="0">
                <a:solidFill>
                  <a:schemeClr val="bg1"/>
                </a:solidFill>
                <a:latin typeface="+mj-lt"/>
              </a:rPr>
              <a:t>hot topics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-</a:t>
            </a:r>
            <a:r>
              <a:rPr lang="en-US" sz="2000" dirty="0">
                <a:solidFill>
                  <a:schemeClr val="bg1"/>
                </a:solidFill>
              </a:rPr>
              <a:t> such as extractive industries or contract’s procurement-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by linking them to the federal budget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7215730" y="3804513"/>
            <a:ext cx="135439" cy="142875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/>
          <p:cNvSpPr/>
          <p:nvPr/>
        </p:nvSpPr>
        <p:spPr>
          <a:xfrm>
            <a:off x="5344880" y="2677809"/>
            <a:ext cx="3741700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TAKE 2</a:t>
            </a:r>
          </a:p>
          <a:p>
            <a:pPr>
              <a:defRPr/>
            </a:pPr>
            <a:endParaRPr lang="en-US" sz="2000" b="1" dirty="0" smtClean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Bringing budgetary data to everyday stories 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SEEMLESSLY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(without the user having to mind how to figure it out).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970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5435</TotalTime>
  <Words>1112</Words>
  <Application>Microsoft Office PowerPoint</Application>
  <PresentationFormat>Presentación en pantalla (4:3)</PresentationFormat>
  <Paragraphs>225</Paragraphs>
  <Slides>40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7" baseType="lpstr">
      <vt:lpstr>Adobe Caslon Pro</vt:lpstr>
      <vt:lpstr>Arial</vt:lpstr>
      <vt:lpstr>Calibri</vt:lpstr>
      <vt:lpstr>Calibri Light</vt:lpstr>
      <vt:lpstr>Soberana Sans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Nadia Olivia Lora Gerardo</dc:creator>
  <cp:lastModifiedBy>Lorena Rivero </cp:lastModifiedBy>
  <cp:revision>298</cp:revision>
  <dcterms:created xsi:type="dcterms:W3CDTF">2017-07-18T23:43:23Z</dcterms:created>
  <dcterms:modified xsi:type="dcterms:W3CDTF">2018-07-17T12:08:14Z</dcterms:modified>
</cp:coreProperties>
</file>