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1" r:id="rId2"/>
    <p:sldId id="280" r:id="rId3"/>
    <p:sldId id="271" r:id="rId4"/>
  </p:sldIdLst>
  <p:sldSz cx="9144000" cy="6858000" type="screen4x3"/>
  <p:notesSz cx="6889750" cy="1002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ADA"/>
    <a:srgbClr val="FF05BE"/>
    <a:srgbClr val="CC0099"/>
    <a:srgbClr val="009900"/>
    <a:srgbClr val="81A365"/>
    <a:srgbClr val="7CA068"/>
    <a:srgbClr val="73B14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85" autoAdjust="0"/>
  </p:normalViewPr>
  <p:slideViewPr>
    <p:cSldViewPr snapToGrid="0">
      <p:cViewPr>
        <p:scale>
          <a:sx n="50" d="100"/>
          <a:sy n="50" d="100"/>
        </p:scale>
        <p:origin x="2342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1D78530-4813-4304-A15A-B9E5F8755DDF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DEA9E44-AE55-4724-9EF1-9EDCEF338B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922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60450" y="649288"/>
            <a:ext cx="4508500" cy="33813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50698" y="4257696"/>
            <a:ext cx="5329251" cy="4696021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A9E44-AE55-4724-9EF1-9EDCEF338B4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929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A9E44-AE55-4724-9EF1-9EDCEF338B4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04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956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6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21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136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128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70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10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77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3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674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64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9027-283E-482D-BBB9-38FB1AD29B47}" type="datetimeFigureOut">
              <a:rPr lang="pt-PT" smtClean="0"/>
              <a:t>16/10/2018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C189-AC0C-4EDF-ADD4-845805E31B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6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606" y="-1540458"/>
            <a:ext cx="16075365" cy="90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555606"/>
            <a:ext cx="91440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Nelson </a:t>
            </a:r>
            <a:r>
              <a:rPr lang="pt-PT" sz="1400" dirty="0" smtClean="0">
                <a:solidFill>
                  <a:schemeClr val="bg1"/>
                </a:solidFill>
              </a:rPr>
              <a:t>Dias </a:t>
            </a:r>
            <a:r>
              <a:rPr lang="pt-PT" sz="1400" dirty="0" err="1" smtClean="0">
                <a:solidFill>
                  <a:schemeClr val="bg1"/>
                </a:solidFill>
              </a:rPr>
              <a:t>and</a:t>
            </a:r>
            <a:r>
              <a:rPr lang="pt-PT" sz="1400" dirty="0" smtClean="0">
                <a:solidFill>
                  <a:schemeClr val="bg1"/>
                </a:solidFill>
              </a:rPr>
              <a:t> Simone Júlio           |           </a:t>
            </a:r>
            <a:r>
              <a:rPr lang="pt-PT" sz="1400" dirty="0" err="1" smtClean="0">
                <a:solidFill>
                  <a:schemeClr val="bg1"/>
                </a:solidFill>
              </a:rPr>
              <a:t>Hope</a:t>
            </a:r>
            <a:r>
              <a:rPr lang="pt-PT" sz="1400" dirty="0" smtClean="0">
                <a:solidFill>
                  <a:schemeClr val="bg1"/>
                </a:solidFill>
              </a:rPr>
              <a:t> for </a:t>
            </a:r>
            <a:r>
              <a:rPr lang="pt-PT" sz="1400" dirty="0" err="1" smtClean="0">
                <a:solidFill>
                  <a:schemeClr val="bg1"/>
                </a:solidFill>
              </a:rPr>
              <a:t>Democracy</a:t>
            </a:r>
            <a:r>
              <a:rPr lang="pt-PT" sz="1400" dirty="0" smtClean="0">
                <a:solidFill>
                  <a:schemeClr val="bg1"/>
                </a:solidFill>
              </a:rPr>
              <a:t> – 30 </a:t>
            </a:r>
            <a:r>
              <a:rPr lang="pt-PT" sz="1400" dirty="0" err="1" smtClean="0">
                <a:solidFill>
                  <a:schemeClr val="bg1"/>
                </a:solidFill>
              </a:rPr>
              <a:t>Years</a:t>
            </a:r>
            <a:r>
              <a:rPr lang="pt-PT" sz="1400" dirty="0" smtClean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of</a:t>
            </a:r>
            <a:r>
              <a:rPr lang="pt-PT" sz="1400" dirty="0" smtClean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Participatory</a:t>
            </a:r>
            <a:r>
              <a:rPr lang="pt-PT" sz="1400" dirty="0" smtClean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Budgeting</a:t>
            </a:r>
            <a:r>
              <a:rPr lang="pt-PT" sz="1400" dirty="0" smtClean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Worldwide</a:t>
            </a:r>
            <a:endParaRPr lang="pt-PT" sz="1400" dirty="0">
              <a:solidFill>
                <a:schemeClr val="bg1"/>
              </a:solidFill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0" y="966065"/>
            <a:ext cx="9144000" cy="5261256"/>
            <a:chOff x="0" y="966065"/>
            <a:chExt cx="9144000" cy="526125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6065"/>
              <a:ext cx="9144000" cy="492587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78250" y="2842514"/>
              <a:ext cx="394708" cy="3709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54968" y="3176814"/>
              <a:ext cx="1041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000" b="1" dirty="0" err="1"/>
                <a:t>North</a:t>
              </a:r>
              <a:r>
                <a:rPr lang="pt-PT" sz="1000" b="1" dirty="0"/>
                <a:t> </a:t>
              </a:r>
              <a:r>
                <a:rPr lang="pt-PT" sz="1000" b="1" dirty="0" err="1"/>
                <a:t>America</a:t>
              </a:r>
              <a:endParaRPr lang="pt-PT" sz="1000" b="1" dirty="0"/>
            </a:p>
            <a:p>
              <a:pPr algn="ctr"/>
              <a:r>
                <a:rPr lang="pt-PT" sz="1000" b="1" dirty="0"/>
                <a:t>75- 80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066873" y="4373117"/>
              <a:ext cx="815123" cy="758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70656" y="5126481"/>
              <a:ext cx="1606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Latin America and Caribe</a:t>
              </a:r>
            </a:p>
            <a:p>
              <a:pPr algn="ctr"/>
              <a:r>
                <a:rPr lang="en-US" sz="1000" b="1" dirty="0" smtClean="0"/>
                <a:t>2438 </a:t>
              </a:r>
              <a:r>
                <a:rPr lang="en-US" sz="1000" b="1" dirty="0"/>
                <a:t>- </a:t>
              </a:r>
              <a:r>
                <a:rPr lang="en-US" sz="1000" b="1" dirty="0" smtClean="0"/>
                <a:t>2700</a:t>
              </a:r>
              <a:endParaRPr lang="en-US" sz="10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915043" y="966065"/>
              <a:ext cx="847077" cy="83662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802603" y="1752234"/>
              <a:ext cx="1041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000" b="1" dirty="0" err="1" smtClean="0"/>
                <a:t>Europe</a:t>
              </a:r>
              <a:endParaRPr lang="pt-PT" sz="1000" b="1" dirty="0"/>
            </a:p>
            <a:p>
              <a:pPr algn="ctr"/>
              <a:r>
                <a:rPr lang="pt-PT" sz="1000" b="1" dirty="0" smtClean="0"/>
                <a:t>3452 - 3601</a:t>
              </a:r>
              <a:endParaRPr lang="pt-PT" sz="100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915043" y="4028783"/>
              <a:ext cx="571882" cy="5123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680534" y="4519566"/>
              <a:ext cx="1041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000" b="1" dirty="0" smtClean="0"/>
                <a:t>Africa</a:t>
              </a:r>
              <a:endParaRPr lang="pt-PT" sz="1000" b="1" dirty="0"/>
            </a:p>
            <a:p>
              <a:pPr algn="ctr"/>
              <a:r>
                <a:rPr lang="pt-PT" sz="1000" b="1" dirty="0" smtClean="0"/>
                <a:t>350 - 400</a:t>
              </a:r>
              <a:endParaRPr lang="pt-PT" sz="10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940074" y="2626057"/>
              <a:ext cx="648214" cy="58741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743358" y="3179025"/>
              <a:ext cx="1041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000" b="1" dirty="0" smtClean="0"/>
                <a:t>Asia</a:t>
              </a:r>
              <a:endParaRPr lang="pt-PT" sz="1000" b="1" dirty="0"/>
            </a:p>
            <a:p>
              <a:pPr algn="ctr"/>
              <a:r>
                <a:rPr lang="pt-PT" sz="1000" b="1" dirty="0" smtClean="0"/>
                <a:t>734 - 875</a:t>
              </a:r>
              <a:endParaRPr lang="pt-PT" sz="10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501568" y="4541108"/>
              <a:ext cx="1313894" cy="12553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590347" y="5796434"/>
              <a:ext cx="11777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100" b="1" dirty="0" smtClean="0"/>
                <a:t>PB in </a:t>
              </a:r>
              <a:r>
                <a:rPr lang="pt-PT" sz="1100" b="1" dirty="0" err="1" smtClean="0"/>
                <a:t>the</a:t>
              </a:r>
              <a:r>
                <a:rPr lang="pt-PT" sz="1100" b="1" dirty="0" smtClean="0"/>
                <a:t> </a:t>
              </a:r>
              <a:r>
                <a:rPr lang="pt-PT" sz="1100" b="1" dirty="0" err="1"/>
                <a:t>W</a:t>
              </a:r>
              <a:r>
                <a:rPr lang="pt-PT" sz="1100" b="1" dirty="0" err="1" smtClean="0"/>
                <a:t>orld</a:t>
              </a:r>
              <a:endParaRPr lang="pt-PT" sz="1100" b="1" dirty="0"/>
            </a:p>
            <a:p>
              <a:pPr algn="ctr"/>
              <a:r>
                <a:rPr lang="pt-PT" sz="1100" b="1" dirty="0" smtClean="0"/>
                <a:t>7059 - 7671</a:t>
              </a:r>
              <a:endParaRPr lang="pt-PT" sz="11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8106497" y="4519566"/>
              <a:ext cx="211194" cy="1912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00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7691271" y="4683575"/>
              <a:ext cx="10416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000" b="1" dirty="0" err="1" smtClean="0"/>
                <a:t>Oceania</a:t>
              </a:r>
              <a:endParaRPr lang="pt-PT" sz="1000" b="1" dirty="0"/>
            </a:p>
            <a:p>
              <a:pPr algn="ctr"/>
              <a:r>
                <a:rPr lang="pt-PT" sz="1000" b="1" dirty="0" smtClean="0"/>
                <a:t>10 - 15</a:t>
              </a:r>
              <a:endParaRPr lang="pt-PT" sz="1000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849069" y="2466543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369674" y="2537563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60 - 70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654421" y="3461514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086248" y="3532534"/>
              <a:ext cx="12428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158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59142" y="3926906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079747" y="3962414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40 - 50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512132" y="4344876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032737" y="4380384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2000 - 2100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73195" y="4855638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093800" y="4917780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40 - 50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61346" y="5161809"/>
              <a:ext cx="106533" cy="11541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181951" y="5206195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50 - 60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166493" y="4318965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2687098" y="4363351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150 - 200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3185757" y="2855398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1100 - 1150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058575" y="2912577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3730890" y="2981223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280 - 300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210975" y="2922929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Oval 43"/>
            <p:cNvSpPr/>
            <p:nvPr/>
          </p:nvSpPr>
          <p:spPr>
            <a:xfrm>
              <a:off x="4578105" y="2807519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107588" y="2843027"/>
              <a:ext cx="1065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65 - 75</a:t>
              </a:r>
            </a:p>
            <a:p>
              <a:pPr algn="ctr"/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3552790" y="2639715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60 - 80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299755" y="2700991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4666883" y="2489610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1601 - 1651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36244" y="2560425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0" name="Oval 49"/>
            <p:cNvSpPr/>
            <p:nvPr/>
          </p:nvSpPr>
          <p:spPr>
            <a:xfrm>
              <a:off x="6929272" y="1968953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467633" y="2048851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45 - 65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84444" y="3104931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6305051" y="3149754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13 - 17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308994" y="2981034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6829599" y="3007667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241 - 243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697516" y="4021209"/>
              <a:ext cx="106533" cy="115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5898523" y="3959065"/>
              <a:ext cx="1065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>
                  <a:solidFill>
                    <a:srgbClr val="FF0000"/>
                  </a:solidFill>
                </a:rPr>
                <a:t>400 - 500</a:t>
              </a:r>
              <a:endParaRPr lang="pt-PT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032737" y="106532"/>
            <a:ext cx="512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PARTICIPATORY BUDGETING WORLDWIDE, 2018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2171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451141"/>
            <a:ext cx="9144000" cy="5013954"/>
            <a:chOff x="0" y="966065"/>
            <a:chExt cx="9144000" cy="501395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6065"/>
              <a:ext cx="9144000" cy="4925870"/>
            </a:xfrm>
            <a:prstGeom prst="rect">
              <a:avLst/>
            </a:prstGeom>
          </p:spPr>
        </p:pic>
        <p:pic>
          <p:nvPicPr>
            <p:cNvPr id="2052" name="Picture 4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47867">
              <a:off x="2606046" y="3972744"/>
              <a:ext cx="319121" cy="34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38314">
              <a:off x="4089863" y="2549373"/>
              <a:ext cx="319121" cy="34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2069">
              <a:off x="2608770" y="3111177"/>
              <a:ext cx="319121" cy="34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2069">
              <a:off x="7342047" y="2633988"/>
              <a:ext cx="319121" cy="34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2069">
              <a:off x="7555842" y="3725613"/>
              <a:ext cx="319121" cy="34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0" y="3689781"/>
              <a:ext cx="1438183" cy="5626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715402" y="5610687"/>
              <a:ext cx="11977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</p:grpSp>
      <p:pic>
        <p:nvPicPr>
          <p:cNvPr id="12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314">
            <a:off x="1560990" y="29615"/>
            <a:ext cx="319121" cy="3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20025" y="58049"/>
            <a:ext cx="5874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COUNTRIES WITH NATIONAL LAWS ON PARTICIPATORY BUDGETING</a:t>
            </a:r>
            <a:endParaRPr lang="pt-PT" sz="1600" b="1" dirty="0"/>
          </a:p>
        </p:txBody>
      </p:sp>
      <p:cxnSp>
        <p:nvCxnSpPr>
          <p:cNvPr id="16" name="Conexão reta unidirecional 15"/>
          <p:cNvCxnSpPr/>
          <p:nvPr/>
        </p:nvCxnSpPr>
        <p:spPr>
          <a:xfrm flipV="1">
            <a:off x="221942" y="5539666"/>
            <a:ext cx="8460419" cy="266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>
            <a:off x="221942" y="5465095"/>
            <a:ext cx="0" cy="193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21"/>
          <p:cNvCxnSpPr/>
          <p:nvPr/>
        </p:nvCxnSpPr>
        <p:spPr>
          <a:xfrm>
            <a:off x="3144175" y="5443130"/>
            <a:ext cx="0" cy="193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22"/>
          <p:cNvCxnSpPr/>
          <p:nvPr/>
        </p:nvCxnSpPr>
        <p:spPr>
          <a:xfrm>
            <a:off x="6110796" y="5443130"/>
            <a:ext cx="0" cy="193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0" y="5133049"/>
            <a:ext cx="57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FF0000"/>
                </a:solidFill>
              </a:rPr>
              <a:t>1989</a:t>
            </a:r>
            <a:endParaRPr lang="pt-PT" sz="1400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815393" y="5091609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FF0000"/>
                </a:solidFill>
              </a:rPr>
              <a:t>2000</a:t>
            </a:r>
            <a:endParaRPr lang="pt-PT" sz="1400" b="1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778156" y="5065450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FF0000"/>
                </a:solidFill>
              </a:rPr>
              <a:t>2010</a:t>
            </a:r>
            <a:endParaRPr lang="pt-PT" sz="1400" b="1" dirty="0">
              <a:solidFill>
                <a:srgbClr val="FF000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349721" y="5087455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FF0000"/>
                </a:solidFill>
              </a:rPr>
              <a:t>2018</a:t>
            </a:r>
            <a:endParaRPr lang="pt-PT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exão reta unidirecional 23"/>
          <p:cNvCxnSpPr/>
          <p:nvPr/>
        </p:nvCxnSpPr>
        <p:spPr>
          <a:xfrm>
            <a:off x="4041071" y="5395232"/>
            <a:ext cx="0" cy="4462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/>
          <p:cNvCxnSpPr/>
          <p:nvPr/>
        </p:nvCxnSpPr>
        <p:spPr>
          <a:xfrm>
            <a:off x="5036852" y="5373227"/>
            <a:ext cx="0" cy="4462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unidirecional 39"/>
          <p:cNvCxnSpPr/>
          <p:nvPr/>
        </p:nvCxnSpPr>
        <p:spPr>
          <a:xfrm>
            <a:off x="8181033" y="5374704"/>
            <a:ext cx="0" cy="4462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CaixaDeTexto 2047"/>
          <p:cNvSpPr txBox="1"/>
          <p:nvPr/>
        </p:nvSpPr>
        <p:spPr>
          <a:xfrm>
            <a:off x="3781884" y="5868137"/>
            <a:ext cx="52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Peru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558681" y="5859259"/>
            <a:ext cx="99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Dominican</a:t>
            </a:r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Republic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794595" y="5841507"/>
            <a:ext cx="84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Portugal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711313" y="5095763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2004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680466" y="5097238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2007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910247" y="5089838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7" name="Conexão reta unidirecional 46"/>
          <p:cNvCxnSpPr/>
          <p:nvPr/>
        </p:nvCxnSpPr>
        <p:spPr>
          <a:xfrm>
            <a:off x="7239995" y="5374706"/>
            <a:ext cx="0" cy="4462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6863913" y="5842981"/>
            <a:ext cx="84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pt-P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pt-P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orea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7852766" y="5082437"/>
            <a:ext cx="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595456" y="6161265"/>
            <a:ext cx="96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Indonesia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58293" y="3695246"/>
            <a:ext cx="106533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CaixaDeTexto 37"/>
          <p:cNvSpPr txBox="1"/>
          <p:nvPr/>
        </p:nvSpPr>
        <p:spPr>
          <a:xfrm>
            <a:off x="1369323" y="3645029"/>
            <a:ext cx="106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2000 - 2100</a:t>
            </a:r>
            <a:endParaRPr lang="pt-PT" sz="1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062795" y="2332853"/>
            <a:ext cx="106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1100 - 1150</a:t>
            </a:r>
            <a:endParaRPr lang="pt-PT" sz="1000" dirty="0"/>
          </a:p>
        </p:txBody>
      </p:sp>
      <p:sp>
        <p:nvSpPr>
          <p:cNvPr id="51" name="Oval 50"/>
          <p:cNvSpPr/>
          <p:nvPr/>
        </p:nvSpPr>
        <p:spPr>
          <a:xfrm>
            <a:off x="3944218" y="2390321"/>
            <a:ext cx="106533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15518" y="2914196"/>
            <a:ext cx="106533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CaixaDeTexto 52"/>
          <p:cNvSpPr txBox="1"/>
          <p:nvPr/>
        </p:nvSpPr>
        <p:spPr>
          <a:xfrm>
            <a:off x="2967545" y="2847205"/>
            <a:ext cx="417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158</a:t>
            </a:r>
            <a:endParaRPr lang="pt-PT" sz="10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7488929" y="2534339"/>
            <a:ext cx="106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1100 - 1150</a:t>
            </a:r>
            <a:endParaRPr lang="pt-PT" sz="1000" dirty="0"/>
          </a:p>
        </p:txBody>
      </p:sp>
      <p:sp>
        <p:nvSpPr>
          <p:cNvPr id="55" name="Oval 54"/>
          <p:cNvSpPr/>
          <p:nvPr/>
        </p:nvSpPr>
        <p:spPr>
          <a:xfrm>
            <a:off x="7522259" y="2599745"/>
            <a:ext cx="106533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635284" y="3507260"/>
            <a:ext cx="106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/>
              <a:t>1100 - 1150</a:t>
            </a:r>
            <a:endParaRPr lang="pt-PT" sz="1000" dirty="0"/>
          </a:p>
        </p:txBody>
      </p:sp>
      <p:sp>
        <p:nvSpPr>
          <p:cNvPr id="57" name="Oval 56"/>
          <p:cNvSpPr/>
          <p:nvPr/>
        </p:nvSpPr>
        <p:spPr>
          <a:xfrm>
            <a:off x="6531659" y="3561770"/>
            <a:ext cx="106533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139</Words>
  <Application>Microsoft Office PowerPoint</Application>
  <PresentationFormat>Apresentação no Ecrã (4:3)</PresentationFormat>
  <Paragraphs>53</Paragraphs>
  <Slides>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Nelson Dias</dc:creator>
  <cp:lastModifiedBy>Nelson Dias</cp:lastModifiedBy>
  <cp:revision>103</cp:revision>
  <cp:lastPrinted>2018-09-05T10:24:19Z</cp:lastPrinted>
  <dcterms:created xsi:type="dcterms:W3CDTF">2018-09-01T15:18:02Z</dcterms:created>
  <dcterms:modified xsi:type="dcterms:W3CDTF">2018-10-16T07:54:47Z</dcterms:modified>
</cp:coreProperties>
</file>