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1153" r:id="rId2"/>
    <p:sldId id="1288" r:id="rId3"/>
    <p:sldId id="1284" r:id="rId4"/>
    <p:sldId id="1286" r:id="rId5"/>
    <p:sldId id="1287" r:id="rId6"/>
    <p:sldId id="1203" r:id="rId7"/>
  </p:sldIdLst>
  <p:sldSz cx="12192000" cy="6858000"/>
  <p:notesSz cx="7023100" cy="9309100"/>
  <p:defaultText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54463-30FA-824E-9681-17E0926DDDD5}">
          <p14:sldIdLst>
            <p14:sldId id="1153"/>
            <p14:sldId id="1288"/>
            <p14:sldId id="1284"/>
            <p14:sldId id="1286"/>
            <p14:sldId id="1287"/>
            <p14:sldId id="1203"/>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44" userDrawn="1">
          <p15:clr>
            <a:srgbClr val="A4A3A4"/>
          </p15:clr>
        </p15:guide>
        <p15:guide id="2" pos="2124"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yan, Patrick Francis" initials="RPF" lastIdx="1" clrIdx="6">
    <p:extLst>
      <p:ext uri="{19B8F6BF-5375-455C-9EA6-DF929625EA0E}">
        <p15:presenceInfo xmlns:p15="http://schemas.microsoft.com/office/powerpoint/2012/main" userId="S-1-5-21-2133556540-1006569411-724182803-390507" providerId="AD"/>
      </p:ext>
    </p:extLst>
  </p:cmAuthor>
  <p:cmAuthor id="1" name="Nandwa, Boaz" initials="NB" lastIdx="10" clrIdx="0"/>
  <p:cmAuthor id="8" name="Allen, Richard Ian Gordon" initials="ARIG" lastIdx="8" clrIdx="7">
    <p:extLst>
      <p:ext uri="{19B8F6BF-5375-455C-9EA6-DF929625EA0E}">
        <p15:presenceInfo xmlns:p15="http://schemas.microsoft.com/office/powerpoint/2012/main" userId="S::RAllen@IMF.ORG::abba96ef-8f8c-48f8-94b5-d0df24598a46" providerId="AD"/>
      </p:ext>
    </p:extLst>
  </p:cmAuthor>
  <p:cmAuthor id="2" name="Kamil Dybczak" initials="KD" lastIdx="10" clrIdx="1"/>
  <p:cmAuthor id="9" name="Majdeline El Rayess" initials="MER" lastIdx="6" clrIdx="8">
    <p:extLst>
      <p:ext uri="{19B8F6BF-5375-455C-9EA6-DF929625EA0E}">
        <p15:presenceInfo xmlns:p15="http://schemas.microsoft.com/office/powerpoint/2012/main" userId="S-1-5-21-2133556540-1006569411-724182803-211466" providerId="AD"/>
      </p:ext>
    </p:extLst>
  </p:cmAuthor>
  <p:cmAuthor id="3" name="Tamirisa, Natalia" initials="TN" lastIdx="12" clrIdx="2"/>
  <p:cmAuthor id="10" name="Hansen, Torben Steen" initials="HTS" lastIdx="1" clrIdx="9">
    <p:extLst>
      <p:ext uri="{19B8F6BF-5375-455C-9EA6-DF929625EA0E}">
        <p15:presenceInfo xmlns:p15="http://schemas.microsoft.com/office/powerpoint/2012/main" userId="S::THansen@IMF.ORG::648ea121-80ab-498c-b333-a2d9c89b1987" providerId="AD"/>
      </p:ext>
    </p:extLst>
  </p:cmAuthor>
  <p:cmAuthor id="4" name="Almalik, Mansour" initials="AM" lastIdx="6" clrIdx="3"/>
  <p:cmAuthor id="5" name="Pierre, Gaelle" initials="PG" lastIdx="3" clrIdx="4"/>
  <p:cmAuthor id="6" name="Basile, Gregory" initials="BG" lastIdx="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D129"/>
    <a:srgbClr val="004C97"/>
    <a:srgbClr val="DC4234"/>
    <a:srgbClr val="70A814"/>
    <a:srgbClr val="A6A6A6"/>
    <a:srgbClr val="E46C0A"/>
    <a:srgbClr val="00AEB3"/>
    <a:srgbClr val="FFCC00"/>
    <a:srgbClr val="ED7D31"/>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96" autoAdjust="0"/>
    <p:restoredTop sz="88564" autoAdjust="0"/>
  </p:normalViewPr>
  <p:slideViewPr>
    <p:cSldViewPr snapToGrid="0">
      <p:cViewPr varScale="1">
        <p:scale>
          <a:sx n="56" d="100"/>
          <a:sy n="56" d="100"/>
        </p:scale>
        <p:origin x="496" y="36"/>
      </p:cViewPr>
      <p:guideLst/>
    </p:cSldViewPr>
  </p:slideViewPr>
  <p:outlineViewPr>
    <p:cViewPr>
      <p:scale>
        <a:sx n="33" d="100"/>
        <a:sy n="33" d="100"/>
      </p:scale>
      <p:origin x="0" y="-1104"/>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3" d="100"/>
          <a:sy n="83" d="100"/>
        </p:scale>
        <p:origin x="2744" y="216"/>
      </p:cViewPr>
      <p:guideLst>
        <p:guide orient="horz" pos="2844"/>
        <p:guide pos="2124"/>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2"/>
            <a:ext cx="3043447" cy="464977"/>
          </a:xfrm>
          <a:prstGeom prst="rect">
            <a:avLst/>
          </a:prstGeom>
        </p:spPr>
        <p:txBody>
          <a:bodyPr vert="horz" lIns="91239" tIns="45618" rIns="91239" bIns="45618" rtlCol="0"/>
          <a:lstStyle>
            <a:lvl1pPr algn="l">
              <a:defRPr sz="1200"/>
            </a:lvl1pPr>
          </a:lstStyle>
          <a:p>
            <a:endParaRPr lang="en-US" dirty="0"/>
          </a:p>
        </p:txBody>
      </p:sp>
      <p:sp>
        <p:nvSpPr>
          <p:cNvPr id="4" name="Footer Placeholder 3"/>
          <p:cNvSpPr>
            <a:spLocks noGrp="1"/>
          </p:cNvSpPr>
          <p:nvPr>
            <p:ph type="ftr" sz="quarter" idx="2"/>
          </p:nvPr>
        </p:nvSpPr>
        <p:spPr>
          <a:xfrm>
            <a:off x="12" y="8842547"/>
            <a:ext cx="3043447" cy="464977"/>
          </a:xfrm>
          <a:prstGeom prst="rect">
            <a:avLst/>
          </a:prstGeom>
        </p:spPr>
        <p:txBody>
          <a:bodyPr vert="horz" lIns="91239" tIns="45618" rIns="91239" bIns="456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075" y="8842547"/>
            <a:ext cx="3043447" cy="464977"/>
          </a:xfrm>
          <a:prstGeom prst="rect">
            <a:avLst/>
          </a:prstGeom>
        </p:spPr>
        <p:txBody>
          <a:bodyPr vert="horz" lIns="91239" tIns="45618" rIns="91239" bIns="45618" rtlCol="0" anchor="b"/>
          <a:lstStyle>
            <a:lvl1pPr algn="r">
              <a:defRPr sz="1200"/>
            </a:lvl1pPr>
          </a:lstStyle>
          <a:p>
            <a:fld id="{70787CFD-D5C7-455D-B121-683BFE13FBD4}" type="slidenum">
              <a:rPr lang="en-US" smtClean="0"/>
              <a:pPr/>
              <a:t>‹#›</a:t>
            </a:fld>
            <a:endParaRPr lang="en-US" dirty="0"/>
          </a:p>
        </p:txBody>
      </p:sp>
    </p:spTree>
    <p:extLst>
      <p:ext uri="{BB962C8B-B14F-4D97-AF65-F5344CB8AC3E}">
        <p14:creationId xmlns:p14="http://schemas.microsoft.com/office/powerpoint/2010/main" val="33919898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43343" cy="465455"/>
          </a:xfrm>
          <a:prstGeom prst="rect">
            <a:avLst/>
          </a:prstGeom>
        </p:spPr>
        <p:txBody>
          <a:bodyPr vert="horz" lIns="93134" tIns="46567" rIns="93134" bIns="46567" rtlCol="0"/>
          <a:lstStyle>
            <a:lvl1pPr algn="l">
              <a:defRPr sz="1200"/>
            </a:lvl1pPr>
          </a:lstStyle>
          <a:p>
            <a:endParaRPr lang="en-US" dirty="0"/>
          </a:p>
        </p:txBody>
      </p:sp>
      <p:sp>
        <p:nvSpPr>
          <p:cNvPr id="3" name="Date Placeholder 2"/>
          <p:cNvSpPr>
            <a:spLocks noGrp="1"/>
          </p:cNvSpPr>
          <p:nvPr>
            <p:ph type="dt" idx="1"/>
          </p:nvPr>
        </p:nvSpPr>
        <p:spPr>
          <a:xfrm>
            <a:off x="3978139" y="6"/>
            <a:ext cx="3043343" cy="465455"/>
          </a:xfrm>
          <a:prstGeom prst="rect">
            <a:avLst/>
          </a:prstGeom>
        </p:spPr>
        <p:txBody>
          <a:bodyPr vert="horz" lIns="93134" tIns="46567" rIns="93134" bIns="46567" rtlCol="0"/>
          <a:lstStyle>
            <a:lvl1pPr algn="r">
              <a:defRPr sz="1200"/>
            </a:lvl1pPr>
          </a:lstStyle>
          <a:p>
            <a:fld id="{49E4E862-E263-8B4A-AFB5-DFAAA754BCA9}" type="datetime1">
              <a:rPr lang="en-US" smtClean="0"/>
              <a:t>8/25/2020</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134" tIns="46567" rIns="93134" bIns="46567" rtlCol="0" anchor="ctr"/>
          <a:lstStyle/>
          <a:p>
            <a:endParaRPr lang="en-US" dirty="0"/>
          </a:p>
        </p:txBody>
      </p:sp>
      <p:sp>
        <p:nvSpPr>
          <p:cNvPr id="5" name="Notes Placeholder 4"/>
          <p:cNvSpPr>
            <a:spLocks noGrp="1"/>
          </p:cNvSpPr>
          <p:nvPr>
            <p:ph type="body" sz="quarter" idx="3"/>
          </p:nvPr>
        </p:nvSpPr>
        <p:spPr>
          <a:xfrm>
            <a:off x="702313" y="4421825"/>
            <a:ext cx="5618480" cy="4189095"/>
          </a:xfrm>
          <a:prstGeom prst="rect">
            <a:avLst/>
          </a:prstGeom>
        </p:spPr>
        <p:txBody>
          <a:bodyPr vert="horz" lIns="93134" tIns="46567" rIns="93134" bIns="4656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42036"/>
            <a:ext cx="3043343" cy="465455"/>
          </a:xfrm>
          <a:prstGeom prst="rect">
            <a:avLst/>
          </a:prstGeom>
        </p:spPr>
        <p:txBody>
          <a:bodyPr vert="horz" lIns="93134" tIns="46567" rIns="93134" bIns="4656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9" y="8842036"/>
            <a:ext cx="3043343" cy="465455"/>
          </a:xfrm>
          <a:prstGeom prst="rect">
            <a:avLst/>
          </a:prstGeom>
        </p:spPr>
        <p:txBody>
          <a:bodyPr vert="horz" lIns="93134" tIns="46567" rIns="93134" bIns="46567" rtlCol="0" anchor="b"/>
          <a:lstStyle>
            <a:lvl1pPr algn="r">
              <a:defRPr sz="1200"/>
            </a:lvl1pPr>
          </a:lstStyle>
          <a:p>
            <a:fld id="{BA49F774-CCF9-492C-9AEB-F2814D4A6625}" type="slidenum">
              <a:rPr lang="en-US" smtClean="0"/>
              <a:pPr/>
              <a:t>‹#›</a:t>
            </a:fld>
            <a:endParaRPr lang="en-US" dirty="0"/>
          </a:p>
        </p:txBody>
      </p:sp>
    </p:spTree>
    <p:extLst>
      <p:ext uri="{BB962C8B-B14F-4D97-AF65-F5344CB8AC3E}">
        <p14:creationId xmlns:p14="http://schemas.microsoft.com/office/powerpoint/2010/main" val="1913010238"/>
      </p:ext>
    </p:extLst>
  </p:cSld>
  <p:clrMap bg1="lt1" tx1="dk1" bg2="lt2" tx2="dk2" accent1="accent1" accent2="accent2" accent3="accent3" accent4="accent4" accent5="accent5" accent6="accent6" hlink="hlink" folHlink="folHlink"/>
  <p:hf hdr="0" ftr="0"/>
  <p:notesStyle>
    <a:lvl1pPr marL="0" algn="l" defTabSz="914314" rtl="0" eaLnBrk="1" latinLnBrk="0" hangingPunct="1">
      <a:defRPr sz="1200" kern="1200">
        <a:solidFill>
          <a:schemeClr val="tx1"/>
        </a:solidFill>
        <a:latin typeface="+mn-lt"/>
        <a:ea typeface="+mn-ea"/>
        <a:cs typeface="+mn-cs"/>
      </a:defRPr>
    </a:lvl1pPr>
    <a:lvl2pPr marL="457157" algn="l" defTabSz="914314" rtl="0" eaLnBrk="1" latinLnBrk="0" hangingPunct="1">
      <a:defRPr sz="1200" kern="1200">
        <a:solidFill>
          <a:schemeClr val="tx1"/>
        </a:solidFill>
        <a:latin typeface="+mn-lt"/>
        <a:ea typeface="+mn-ea"/>
        <a:cs typeface="+mn-cs"/>
      </a:defRPr>
    </a:lvl2pPr>
    <a:lvl3pPr marL="914314" algn="l" defTabSz="914314" rtl="0" eaLnBrk="1" latinLnBrk="0" hangingPunct="1">
      <a:defRPr sz="1200" kern="1200">
        <a:solidFill>
          <a:schemeClr val="tx1"/>
        </a:solidFill>
        <a:latin typeface="+mn-lt"/>
        <a:ea typeface="+mn-ea"/>
        <a:cs typeface="+mn-cs"/>
      </a:defRPr>
    </a:lvl3pPr>
    <a:lvl4pPr marL="1371472" algn="l" defTabSz="914314" rtl="0" eaLnBrk="1" latinLnBrk="0" hangingPunct="1">
      <a:defRPr sz="1200" kern="1200">
        <a:solidFill>
          <a:schemeClr val="tx1"/>
        </a:solidFill>
        <a:latin typeface="+mn-lt"/>
        <a:ea typeface="+mn-ea"/>
        <a:cs typeface="+mn-cs"/>
      </a:defRPr>
    </a:lvl4pPr>
    <a:lvl5pPr marL="1828628" algn="l" defTabSz="914314" rtl="0" eaLnBrk="1" latinLnBrk="0" hangingPunct="1">
      <a:defRPr sz="1200" kern="1200">
        <a:solidFill>
          <a:schemeClr val="tx1"/>
        </a:solidFill>
        <a:latin typeface="+mn-lt"/>
        <a:ea typeface="+mn-ea"/>
        <a:cs typeface="+mn-cs"/>
      </a:defRPr>
    </a:lvl5pPr>
    <a:lvl6pPr marL="2285785" algn="l" defTabSz="914314" rtl="0" eaLnBrk="1" latinLnBrk="0" hangingPunct="1">
      <a:defRPr sz="1200" kern="1200">
        <a:solidFill>
          <a:schemeClr val="tx1"/>
        </a:solidFill>
        <a:latin typeface="+mn-lt"/>
        <a:ea typeface="+mn-ea"/>
        <a:cs typeface="+mn-cs"/>
      </a:defRPr>
    </a:lvl6pPr>
    <a:lvl7pPr marL="2742942" algn="l" defTabSz="914314" rtl="0" eaLnBrk="1" latinLnBrk="0" hangingPunct="1">
      <a:defRPr sz="1200" kern="1200">
        <a:solidFill>
          <a:schemeClr val="tx1"/>
        </a:solidFill>
        <a:latin typeface="+mn-lt"/>
        <a:ea typeface="+mn-ea"/>
        <a:cs typeface="+mn-cs"/>
      </a:defRPr>
    </a:lvl7pPr>
    <a:lvl8pPr marL="3200100" algn="l" defTabSz="914314" rtl="0" eaLnBrk="1" latinLnBrk="0" hangingPunct="1">
      <a:defRPr sz="1200" kern="1200">
        <a:solidFill>
          <a:schemeClr val="tx1"/>
        </a:solidFill>
        <a:latin typeface="+mn-lt"/>
        <a:ea typeface="+mn-ea"/>
        <a:cs typeface="+mn-cs"/>
      </a:defRPr>
    </a:lvl8pPr>
    <a:lvl9pPr marL="3657257" algn="l" defTabSz="91431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D605BF9-2A92-FA4A-AE68-6B1AFBD208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73714" y="697150"/>
            <a:ext cx="1241727" cy="1243780"/>
          </a:xfrm>
          <a:prstGeom prst="rect">
            <a:avLst/>
          </a:prstGeom>
        </p:spPr>
      </p:pic>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orient="horz" pos="3799" userDrawn="1">
          <p15:clr>
            <a:srgbClr val="FBAE40"/>
          </p15:clr>
        </p15:guide>
        <p15:guide id="3" pos="3600" userDrawn="1">
          <p15:clr>
            <a:srgbClr val="FBAE40"/>
          </p15:clr>
        </p15:guide>
        <p15:guide id="4" pos="30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Column,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White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80802756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Text,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White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marL="917575" marR="0"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75" marR="0" lvl="4"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3670137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Column,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Two-Column, White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cxnSp>
        <p:nvCxnSpPr>
          <p:cNvPr id="5" name="Straight Connector 4">
            <a:extLst>
              <a:ext uri="{FF2B5EF4-FFF2-40B4-BE49-F238E27FC236}">
                <a16:creationId xmlns:a16="http://schemas.microsoft.com/office/drawing/2014/main" id="{F82B71F5-23BD-A943-8CA6-64D3C92123D3}"/>
              </a:ext>
            </a:extLst>
          </p:cNvPr>
          <p:cNvCxnSpPr>
            <a:cxnSpLocks/>
          </p:cNvCxnSpPr>
          <p:nvPr userDrawn="1"/>
        </p:nvCxnSpPr>
        <p:spPr>
          <a:xfrm>
            <a:off x="6096000" y="1670538"/>
            <a:ext cx="0" cy="4425462"/>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58498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Photo, Whit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987607" y="5349451"/>
            <a:ext cx="10216785" cy="978486"/>
          </a:xfrm>
          <a:prstGeom prst="rect">
            <a:avLst/>
          </a:prstGeom>
        </p:spPr>
        <p:txBody>
          <a:bodyPr vert="horz" lIns="0" tIns="182880" rIns="0" bIns="0" rtlCol="0" anchor="t">
            <a:noAutofit/>
          </a:bodyPr>
          <a:lstStyle>
            <a:lvl1pPr algn="ctr">
              <a:defRPr lang="en-US" sz="2400" dirty="0">
                <a:solidFill>
                  <a:schemeClr val="tx2"/>
                </a:solidFill>
                <a:latin typeface="Arial Black" charset="0"/>
                <a:ea typeface="Arial Black" charset="0"/>
                <a:cs typeface="Arial Black" charset="0"/>
              </a:defRPr>
            </a:lvl1pPr>
          </a:lstStyle>
          <a:p>
            <a:pPr marL="0" lvl="0"/>
            <a:r>
              <a:rPr lang="en-US" dirty="0"/>
              <a:t>Title for Large-Photo, White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0"/>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68799884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ingle-Column, Blue">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Single-Column, Blue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marL="0" marR="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defRPr>
                <a:solidFill>
                  <a:schemeClr val="bg1"/>
                </a:solidFill>
              </a:defRPr>
            </a:lvl2pPr>
            <a:lvl3pPr>
              <a:buClr>
                <a:schemeClr val="bg1">
                  <a:lumMod val="75000"/>
                </a:schemeClr>
              </a:buClr>
              <a:defRPr>
                <a:solidFill>
                  <a:schemeClr val="bg1"/>
                </a:solidFill>
              </a:defRPr>
            </a:lvl3pPr>
            <a:lvl4pPr>
              <a:buClr>
                <a:schemeClr val="tx2">
                  <a:lumMod val="40000"/>
                  <a:lumOff val="60000"/>
                </a:schemeClr>
              </a:buClr>
              <a:defRPr>
                <a:solidFill>
                  <a:schemeClr val="bg1"/>
                </a:solidFill>
              </a:defRPr>
            </a:lvl4pPr>
            <a:lvl5pPr>
              <a:buClr>
                <a:schemeClr val="bg1">
                  <a:lumMod val="75000"/>
                </a:schemeClr>
              </a:buClr>
              <a:defRPr>
                <a:solidFill>
                  <a:schemeClr val="bg1"/>
                </a:solidFill>
              </a:defRPr>
            </a:lvl5pPr>
          </a:lstStyle>
          <a:p>
            <a:pPr marL="0" marR="0" lvl="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pPr>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2879268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hoto+Text, Blue">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Photo+Text</a:t>
            </a:r>
            <a:r>
              <a:rPr lang="en-US" dirty="0"/>
              <a:t>, Blue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6"/>
            <a:ext cx="4855464"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11576932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1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wo-Column, Blue">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Two-Column, Blue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15890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arge-Photo, Blue">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987607" y="5349451"/>
            <a:ext cx="10216785" cy="978486"/>
          </a:xfrm>
          <a:prstGeom prst="rect">
            <a:avLst/>
          </a:prstGeom>
        </p:spPr>
        <p:txBody>
          <a:bodyPr vert="horz" lIns="0" tIns="182880" rIns="0" bIns="0" rtlCol="0" anchor="t">
            <a:noAutofit/>
          </a:bodyPr>
          <a:lstStyle>
            <a:lvl1pPr algn="ctr">
              <a:defRPr lang="en-US" sz="2400" dirty="0">
                <a:solidFill>
                  <a:schemeClr val="bg1"/>
                </a:solidFill>
                <a:latin typeface="Arial Black" charset="0"/>
                <a:ea typeface="Arial Black" charset="0"/>
                <a:cs typeface="Arial Black" charset="0"/>
              </a:defRPr>
            </a:lvl1pPr>
          </a:lstStyle>
          <a:p>
            <a:pPr marL="0" lvl="0"/>
            <a:r>
              <a:rPr lang="en-US" dirty="0"/>
              <a:t>Title for Large-Photo, Blue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0"/>
            <a:ext cx="12192000" cy="5349875"/>
          </a:xfrm>
          <a:solidFill>
            <a:schemeClr val="tx2">
              <a:lumMod val="50000"/>
            </a:schemeClr>
          </a:solidFill>
        </p:spPr>
        <p:txBody>
          <a:bodyPr tIns="0" bIns="2057400" anchor="b"/>
          <a:lstStyle>
            <a:lvl1pPr algn="ctr">
              <a:defRPr i="1">
                <a:solidFill>
                  <a:schemeClr val="tx2"/>
                </a:solidFill>
              </a:defRPr>
            </a:lvl1pPr>
          </a:lstStyle>
          <a:p>
            <a:r>
              <a:rPr lang="en-US" dirty="0"/>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2" name="TextBox 11">
            <a:extLst>
              <a:ext uri="{FF2B5EF4-FFF2-40B4-BE49-F238E27FC236}">
                <a16:creationId xmlns:a16="http://schemas.microsoft.com/office/drawing/2014/main" id="{764FF97F-5A7B-3544-BBF1-8D914706958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lvl="2"/>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lumMod val="75000"/>
                  </a:schemeClr>
                </a:solidFill>
                <a:latin typeface="Arial Black" charset="0"/>
                <a:cs typeface="Arial Black" charset="0"/>
              </a:rPr>
              <a:t>INTERNATIONAL MONETARY FUND</a:t>
            </a:r>
            <a:endParaRPr lang="en-US" sz="900" dirty="0">
              <a:solidFill>
                <a:schemeClr val="bg1">
                  <a:lumMod val="75000"/>
                </a:schemeClr>
              </a:solidFill>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accent1"/>
                </a:solidFill>
              </a:rPr>
              <a:pPr algn="r"/>
              <a:t>‹#›</a:t>
            </a:fld>
            <a:endParaRPr lang="en-US" sz="10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707" r:id="rId2"/>
    <p:sldLayoutId id="2147483748" r:id="rId3"/>
    <p:sldLayoutId id="2147483744" r:id="rId4"/>
    <p:sldLayoutId id="2147483747" r:id="rId5"/>
    <p:sldLayoutId id="2147483745" r:id="rId6"/>
    <p:sldLayoutId id="2147483749" r:id="rId7"/>
    <p:sldLayoutId id="2147483746" r:id="rId8"/>
    <p:sldLayoutId id="2147483743" r:id="rId9"/>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ArialMT"/>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4EC1-60D1-CD48-8690-FF0B6D8AC540}"/>
              </a:ext>
            </a:extLst>
          </p:cNvPr>
          <p:cNvSpPr>
            <a:spLocks noGrp="1"/>
          </p:cNvSpPr>
          <p:nvPr>
            <p:ph type="ctrTitle"/>
          </p:nvPr>
        </p:nvSpPr>
        <p:spPr>
          <a:xfrm>
            <a:off x="5741048" y="2059709"/>
            <a:ext cx="5515284" cy="1495021"/>
          </a:xfrm>
        </p:spPr>
        <p:txBody>
          <a:bodyPr>
            <a:normAutofit/>
          </a:bodyPr>
          <a:lstStyle/>
          <a:p>
            <a:r>
              <a:rPr lang="en-US" sz="3000" dirty="0"/>
              <a:t>Accountability in COVID-19 Responses</a:t>
            </a:r>
            <a:br>
              <a:rPr lang="en-US" sz="3200" dirty="0"/>
            </a:br>
            <a:endParaRPr lang="en-US" sz="2600" dirty="0"/>
          </a:p>
        </p:txBody>
      </p:sp>
      <p:sp>
        <p:nvSpPr>
          <p:cNvPr id="3" name="Subtitle 2">
            <a:extLst>
              <a:ext uri="{FF2B5EF4-FFF2-40B4-BE49-F238E27FC236}">
                <a16:creationId xmlns:a16="http://schemas.microsoft.com/office/drawing/2014/main" id="{AE34567D-8DF8-2F4C-807C-947F097BF330}"/>
              </a:ext>
            </a:extLst>
          </p:cNvPr>
          <p:cNvSpPr>
            <a:spLocks noGrp="1"/>
          </p:cNvSpPr>
          <p:nvPr>
            <p:ph type="subTitle" idx="1"/>
          </p:nvPr>
        </p:nvSpPr>
        <p:spPr>
          <a:xfrm>
            <a:off x="5741048" y="3797089"/>
            <a:ext cx="5515284" cy="1213338"/>
          </a:xfrm>
        </p:spPr>
        <p:txBody>
          <a:bodyPr>
            <a:normAutofit/>
          </a:bodyPr>
          <a:lstStyle/>
          <a:p>
            <a:pPr>
              <a:spcBef>
                <a:spcPts val="0"/>
              </a:spcBef>
            </a:pPr>
            <a:r>
              <a:rPr lang="en-US" dirty="0"/>
              <a:t>Fiscal Affairs Department, IMF</a:t>
            </a:r>
          </a:p>
          <a:p>
            <a:pPr>
              <a:spcBef>
                <a:spcPts val="0"/>
              </a:spcBef>
            </a:pPr>
            <a:endParaRPr lang="en-US" sz="1600" dirty="0"/>
          </a:p>
          <a:p>
            <a:pPr>
              <a:spcBef>
                <a:spcPts val="0"/>
              </a:spcBef>
            </a:pPr>
            <a:endParaRPr lang="en-US" sz="1600" dirty="0"/>
          </a:p>
          <a:p>
            <a:pPr>
              <a:spcBef>
                <a:spcPts val="0"/>
              </a:spcBef>
            </a:pPr>
            <a:r>
              <a:rPr lang="en-US" sz="1800" dirty="0"/>
              <a:t>Richard Allen                  </a:t>
            </a:r>
          </a:p>
        </p:txBody>
      </p:sp>
      <p:sp>
        <p:nvSpPr>
          <p:cNvPr id="4" name="Text Placeholder 3">
            <a:extLst>
              <a:ext uri="{FF2B5EF4-FFF2-40B4-BE49-F238E27FC236}">
                <a16:creationId xmlns:a16="http://schemas.microsoft.com/office/drawing/2014/main" id="{EF2EA944-E770-B641-8381-99B0FD277FBC}"/>
              </a:ext>
            </a:extLst>
          </p:cNvPr>
          <p:cNvSpPr>
            <a:spLocks noGrp="1"/>
          </p:cNvSpPr>
          <p:nvPr>
            <p:ph type="body" sz="quarter" idx="10"/>
          </p:nvPr>
        </p:nvSpPr>
        <p:spPr>
          <a:xfrm>
            <a:off x="5741048" y="4879731"/>
            <a:ext cx="5515284" cy="1213338"/>
          </a:xfrm>
        </p:spPr>
        <p:txBody>
          <a:bodyPr>
            <a:normAutofit/>
          </a:bodyPr>
          <a:lstStyle/>
          <a:p>
            <a:r>
              <a:rPr lang="en-US" dirty="0"/>
              <a:t>August 26, 2020</a:t>
            </a:r>
          </a:p>
        </p:txBody>
      </p:sp>
      <p:sp>
        <p:nvSpPr>
          <p:cNvPr id="5" name="Picture Placeholder 4">
            <a:extLst>
              <a:ext uri="{FF2B5EF4-FFF2-40B4-BE49-F238E27FC236}">
                <a16:creationId xmlns:a16="http://schemas.microsoft.com/office/drawing/2014/main" id="{CBF0901B-0518-EE4D-B056-660E22B8C5D1}"/>
              </a:ext>
            </a:extLst>
          </p:cNvPr>
          <p:cNvSpPr>
            <a:spLocks noGrp="1"/>
          </p:cNvSpPr>
          <p:nvPr>
            <p:ph type="pic" sz="quarter" idx="11"/>
          </p:nvPr>
        </p:nvSpPr>
        <p:spPr/>
      </p:sp>
      <p:sp>
        <p:nvSpPr>
          <p:cNvPr id="6" name="Text Placeholder 5">
            <a:extLst>
              <a:ext uri="{FF2B5EF4-FFF2-40B4-BE49-F238E27FC236}">
                <a16:creationId xmlns:a16="http://schemas.microsoft.com/office/drawing/2014/main" id="{F27C6D8A-CE6C-104A-8E75-5BB9958B6704}"/>
              </a:ext>
            </a:extLst>
          </p:cNvPr>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328971448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5556-5D77-41C0-B9D8-0F49E9F0F7B9}"/>
              </a:ext>
            </a:extLst>
          </p:cNvPr>
          <p:cNvSpPr>
            <a:spLocks noGrp="1"/>
          </p:cNvSpPr>
          <p:nvPr>
            <p:ph type="title"/>
          </p:nvPr>
        </p:nvSpPr>
        <p:spPr/>
        <p:txBody>
          <a:bodyPr/>
          <a:lstStyle/>
          <a:p>
            <a:r>
              <a:rPr lang="en-US" dirty="0"/>
              <a:t>1.	What has worked well in improving transparency?</a:t>
            </a:r>
          </a:p>
        </p:txBody>
      </p:sp>
      <p:sp>
        <p:nvSpPr>
          <p:cNvPr id="3" name="Text Placeholder 2">
            <a:extLst>
              <a:ext uri="{FF2B5EF4-FFF2-40B4-BE49-F238E27FC236}">
                <a16:creationId xmlns:a16="http://schemas.microsoft.com/office/drawing/2014/main" id="{0229494D-4C84-43B6-A949-ED030FC3633A}"/>
              </a:ext>
            </a:extLst>
          </p:cNvPr>
          <p:cNvSpPr>
            <a:spLocks noGrp="1"/>
          </p:cNvSpPr>
          <p:nvPr>
            <p:ph type="body" sz="quarter" idx="10"/>
          </p:nvPr>
        </p:nvSpPr>
        <p:spPr/>
        <p:txBody>
          <a:bodyPr>
            <a:normAutofit fontScale="92500" lnSpcReduction="20000"/>
          </a:bodyPr>
          <a:lstStyle/>
          <a:p>
            <a:pPr marL="342900" indent="-342900">
              <a:buFont typeface="Arial" panose="020B0604020202020204" pitchFamily="34" charset="0"/>
              <a:buChar char="•"/>
            </a:pPr>
            <a:r>
              <a:rPr lang="en-US" sz="1600" dirty="0"/>
              <a:t>Fiscal transparency features prominently on agenda of governments and IFIs – supported by the work of GIFT,  IMF, World Bank and others</a:t>
            </a:r>
          </a:p>
          <a:p>
            <a:pPr marL="576263" lvl="1" indent="-342900">
              <a:buFont typeface="Arial" panose="020B0604020202020204" pitchFamily="34" charset="0"/>
              <a:buChar char="•"/>
            </a:pPr>
            <a:r>
              <a:rPr lang="en-US" sz="1500" dirty="0"/>
              <a:t>Includes strengthened dialog between governments, IFIs and CSOs (e.g., recent AFR seminar). </a:t>
            </a:r>
          </a:p>
          <a:p>
            <a:pPr marL="342900" indent="-342900">
              <a:buFont typeface="Arial" panose="020B0604020202020204" pitchFamily="34" charset="0"/>
              <a:buChar char="•"/>
            </a:pPr>
            <a:r>
              <a:rPr lang="en-US" sz="1600" dirty="0"/>
              <a:t>IMF’s Fiscal Transparency Code recognized as an international standard </a:t>
            </a:r>
          </a:p>
          <a:p>
            <a:pPr marL="576263" lvl="1" indent="-342900">
              <a:buFont typeface="Arial" panose="020B0604020202020204" pitchFamily="34" charset="0"/>
              <a:buChar char="•"/>
            </a:pPr>
            <a:r>
              <a:rPr lang="en-US" sz="1500" dirty="0"/>
              <a:t>32 FTEs carried out since 2013, of  which 28 published. </a:t>
            </a:r>
          </a:p>
          <a:p>
            <a:pPr marL="342900" indent="-342900">
              <a:buFont typeface="Arial" panose="020B0604020202020204" pitchFamily="34" charset="0"/>
              <a:buChar char="•"/>
            </a:pPr>
            <a:r>
              <a:rPr lang="en-US" sz="1600" dirty="0"/>
              <a:t>Several countries have improved their IBP Open Budget Survey scores, esp. South Africa, Mexico, Georgia, Brazil. Several others exceed the 61/100 benchmark.</a:t>
            </a:r>
          </a:p>
          <a:p>
            <a:pPr marL="342900" indent="-342900">
              <a:buFont typeface="Arial" panose="020B0604020202020204" pitchFamily="34" charset="0"/>
              <a:buChar char="•"/>
            </a:pPr>
            <a:r>
              <a:rPr lang="en-US" sz="1600" dirty="0"/>
              <a:t>IMF focus on fiscal transparency in COVID-19 response</a:t>
            </a:r>
          </a:p>
          <a:p>
            <a:pPr marL="576263" lvl="1" indent="-342900">
              <a:buFont typeface="Arial" panose="020B0604020202020204" pitchFamily="34" charset="0"/>
              <a:buChar char="•"/>
            </a:pPr>
            <a:r>
              <a:rPr lang="en-US" sz="1500" dirty="0"/>
              <a:t>IMF MD’s strictures on “keeping the receipts” as applied to the (i) design, (ii) implementation, and (iii) oversight of COVID-related interventions</a:t>
            </a:r>
          </a:p>
          <a:p>
            <a:pPr marL="576263" lvl="1" indent="-342900">
              <a:buFont typeface="Arial" panose="020B0604020202020204" pitchFamily="34" charset="0"/>
              <a:buChar char="•"/>
            </a:pPr>
            <a:r>
              <a:rPr lang="en-US" sz="1500" dirty="0"/>
              <a:t>IMF Special Series Notes on COVID-19, e.g., on fiscal rules, fiscal risks, cash management, digital solutions, greening the recovery, public investment, corruption, EBFs, business continuity, revenue administration</a:t>
            </a:r>
          </a:p>
          <a:p>
            <a:pPr marL="576263" lvl="1" indent="-342900">
              <a:buFont typeface="Arial" panose="020B0604020202020204" pitchFamily="34" charset="0"/>
              <a:buChar char="•"/>
            </a:pPr>
            <a:r>
              <a:rPr lang="en-US" sz="1500" dirty="0"/>
              <a:t>IMF policy tracker and COVID-related fiscal databases</a:t>
            </a:r>
          </a:p>
          <a:p>
            <a:pPr marL="576263" lvl="1" indent="-342900">
              <a:buFont typeface="Arial" panose="020B0604020202020204" pitchFamily="34" charset="0"/>
              <a:buChar char="•"/>
            </a:pPr>
            <a:r>
              <a:rPr lang="en-US" sz="1500" dirty="0"/>
              <a:t>IMF financial support accompanied by transparency measures, e.g., ex post audit and transparency in procurement.</a:t>
            </a:r>
          </a:p>
          <a:p>
            <a:pPr marL="342900" indent="-342900">
              <a:buFont typeface="Arial" panose="020B0604020202020204" pitchFamily="34" charset="0"/>
              <a:buChar char="•"/>
            </a:pPr>
            <a:r>
              <a:rPr lang="en-US" sz="1600" dirty="0"/>
              <a:t>Other useful guides have been produced, e.g., GIFT’s Guide to help countries identify relevant data, Open Contracting Partnership’s Guide to open procurement.</a:t>
            </a:r>
          </a:p>
          <a:p>
            <a:pPr marL="342900" indent="-342900">
              <a:buFont typeface="Arial" panose="020B0604020202020204" pitchFamily="34" charset="0"/>
              <a:buChar char="•"/>
            </a:pPr>
            <a:endParaRPr lang="en-US" sz="1400"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4303668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C4B2-1BC8-42C4-BF0C-A5C44C372786}"/>
              </a:ext>
            </a:extLst>
          </p:cNvPr>
          <p:cNvSpPr>
            <a:spLocks noGrp="1"/>
          </p:cNvSpPr>
          <p:nvPr>
            <p:ph type="title"/>
          </p:nvPr>
        </p:nvSpPr>
        <p:spPr/>
        <p:txBody>
          <a:bodyPr/>
          <a:lstStyle/>
          <a:p>
            <a:r>
              <a:rPr lang="en-US" dirty="0"/>
              <a:t>2.	What do you wish you had known or done before?</a:t>
            </a:r>
          </a:p>
        </p:txBody>
      </p:sp>
      <p:sp>
        <p:nvSpPr>
          <p:cNvPr id="3" name="Text Placeholder 2">
            <a:extLst>
              <a:ext uri="{FF2B5EF4-FFF2-40B4-BE49-F238E27FC236}">
                <a16:creationId xmlns:a16="http://schemas.microsoft.com/office/drawing/2014/main" id="{363DF10E-100E-4304-8B3A-A83A57DBCD9E}"/>
              </a:ext>
            </a:extLst>
          </p:cNvPr>
          <p:cNvSpPr>
            <a:spLocks noGrp="1"/>
          </p:cNvSpPr>
          <p:nvPr>
            <p:ph type="body" sz="quarter" idx="10"/>
          </p:nvPr>
        </p:nvSpPr>
        <p:spPr/>
        <p:txBody>
          <a:bodyPr>
            <a:normAutofit/>
          </a:bodyPr>
          <a:lstStyle/>
          <a:p>
            <a:pPr marL="342900" indent="-342900">
              <a:buFont typeface="Arial" panose="020B0604020202020204" pitchFamily="34" charset="0"/>
              <a:buChar char="•"/>
            </a:pPr>
            <a:r>
              <a:rPr lang="en-US" dirty="0"/>
              <a:t>The sheer scale and length of the pandemic.</a:t>
            </a:r>
          </a:p>
          <a:p>
            <a:pPr marL="342900" indent="-342900">
              <a:buFont typeface="Arial" panose="020B0604020202020204" pitchFamily="34" charset="0"/>
              <a:buChar char="•"/>
            </a:pPr>
            <a:r>
              <a:rPr lang="en-US" dirty="0"/>
              <a:t>The experience of dealing with such a large and multi-faceted crisis – financially and logistically. </a:t>
            </a:r>
          </a:p>
          <a:p>
            <a:pPr marL="576263" lvl="1" indent="-342900">
              <a:buFont typeface="Arial" panose="020B0604020202020204" pitchFamily="34" charset="0"/>
              <a:buChar char="•"/>
            </a:pPr>
            <a:r>
              <a:rPr lang="en-US" sz="1800" dirty="0"/>
              <a:t>Business continuity plans, emergency procedures, emergency legislation.</a:t>
            </a:r>
          </a:p>
          <a:p>
            <a:pPr marL="576263" lvl="1" indent="-342900">
              <a:buFont typeface="Arial" panose="020B0604020202020204" pitchFamily="34" charset="0"/>
              <a:buChar char="•"/>
            </a:pPr>
            <a:r>
              <a:rPr lang="en-US" sz="1800" dirty="0"/>
              <a:t>Delivering CD support remotely.</a:t>
            </a:r>
          </a:p>
          <a:p>
            <a:pPr marL="342900" indent="-342900">
              <a:buFont typeface="Arial" panose="020B0604020202020204" pitchFamily="34" charset="0"/>
              <a:buChar char="•"/>
            </a:pPr>
            <a:r>
              <a:rPr lang="en-US" dirty="0"/>
              <a:t>Broad recognition that (i) speedy implementation of emergency measures does not require abandoning fiscal control, (ii) increasing flexibility requires enhanced accountability, (iii) transparency is paramount. </a:t>
            </a:r>
            <a:endParaRPr lang="en-US" strike="dblStrike" dirty="0"/>
          </a:p>
          <a:p>
            <a:pPr marL="342900" indent="-342900">
              <a:buFont typeface="Arial" panose="020B0604020202020204" pitchFamily="34" charset="0"/>
              <a:buChar char="•"/>
            </a:pPr>
            <a:r>
              <a:rPr lang="en-US" dirty="0"/>
              <a:t>Strengthened role for CSOs as allies to support more effective measures in support of transparency.</a:t>
            </a:r>
          </a:p>
        </p:txBody>
      </p:sp>
    </p:spTree>
    <p:extLst>
      <p:ext uri="{BB962C8B-B14F-4D97-AF65-F5344CB8AC3E}">
        <p14:creationId xmlns:p14="http://schemas.microsoft.com/office/powerpoint/2010/main" val="161382346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4D496-9D3F-4DDC-8105-9B03379DF785}"/>
              </a:ext>
            </a:extLst>
          </p:cNvPr>
          <p:cNvSpPr>
            <a:spLocks noGrp="1"/>
          </p:cNvSpPr>
          <p:nvPr>
            <p:ph type="title"/>
          </p:nvPr>
        </p:nvSpPr>
        <p:spPr/>
        <p:txBody>
          <a:bodyPr/>
          <a:lstStyle/>
          <a:p>
            <a:r>
              <a:rPr lang="en-US" dirty="0"/>
              <a:t>3.	What new ideas should be tried?</a:t>
            </a:r>
          </a:p>
        </p:txBody>
      </p:sp>
      <p:sp>
        <p:nvSpPr>
          <p:cNvPr id="3" name="Text Placeholder 2">
            <a:extLst>
              <a:ext uri="{FF2B5EF4-FFF2-40B4-BE49-F238E27FC236}">
                <a16:creationId xmlns:a16="http://schemas.microsoft.com/office/drawing/2014/main" id="{E6FADA03-9015-4B58-9B78-1E77B1842696}"/>
              </a:ext>
            </a:extLst>
          </p:cNvPr>
          <p:cNvSpPr>
            <a:spLocks noGrp="1"/>
          </p:cNvSpPr>
          <p:nvPr>
            <p:ph type="body" sz="quarter" idx="10"/>
          </p:nvPr>
        </p:nvSpPr>
        <p:spPr/>
        <p:txBody>
          <a:bodyPr>
            <a:normAutofit fontScale="85000" lnSpcReduction="10000"/>
          </a:bodyPr>
          <a:lstStyle/>
          <a:p>
            <a:pPr marL="342900" indent="-342900">
              <a:buFont typeface="Arial" panose="020B0604020202020204" pitchFamily="34" charset="0"/>
              <a:buChar char="•"/>
            </a:pPr>
            <a:r>
              <a:rPr lang="en-US" dirty="0"/>
              <a:t>Blending of private and public sources of emergency financing, tracking of COVID-related expenditure through budget systems.</a:t>
            </a:r>
          </a:p>
          <a:p>
            <a:pPr marL="342900" indent="-342900">
              <a:buFont typeface="Arial" panose="020B0604020202020204" pitchFamily="34" charset="0"/>
              <a:buChar char="•"/>
            </a:pPr>
            <a:r>
              <a:rPr lang="en-US" dirty="0"/>
              <a:t>The role of external auditors in responding to the crisis. Innovative mechanisms, such as interim audits and concurrent controls, could be explored (e.g., Sierra Leone, Honduras). Strengthen SAI powers and laws to audit emergency spending.  </a:t>
            </a:r>
          </a:p>
          <a:p>
            <a:pPr marL="342900" indent="-342900">
              <a:buFont typeface="Arial" panose="020B0604020202020204" pitchFamily="34" charset="0"/>
              <a:buChar char="•"/>
            </a:pPr>
            <a:r>
              <a:rPr lang="en-US" dirty="0"/>
              <a:t>More work on disclosing the beneficial ownership of contracts awarded to companies – being advocated by OpenOwnership. </a:t>
            </a:r>
            <a:endParaRPr lang="en-US" strike="dblStrike" dirty="0"/>
          </a:p>
          <a:p>
            <a:pPr marL="342900" indent="-342900">
              <a:buFont typeface="Arial" panose="020B0604020202020204" pitchFamily="34" charset="0"/>
              <a:buChar char="•"/>
            </a:pPr>
            <a:r>
              <a:rPr lang="en-US" dirty="0"/>
              <a:t>Use digital technologies to improve transparency, e.g., information portals, e-procurement and to distribute cash transfers to companies and vulnerable groups. </a:t>
            </a:r>
          </a:p>
          <a:p>
            <a:pPr marL="342900" indent="-342900">
              <a:buFont typeface="Arial" panose="020B0604020202020204" pitchFamily="34" charset="0"/>
              <a:buChar char="•"/>
            </a:pPr>
            <a:r>
              <a:rPr lang="en-US" dirty="0"/>
              <a:t>Translate key messages about fiscal responses to the crisis into clear language – budget documents and audit reports are often quite impenetrable – CSOs could help.</a:t>
            </a:r>
          </a:p>
          <a:p>
            <a:pPr marL="342900" indent="-342900">
              <a:buFont typeface="Arial" panose="020B0604020202020204" pitchFamily="34" charset="0"/>
              <a:buChar char="•"/>
            </a:pPr>
            <a:r>
              <a:rPr lang="en-US" dirty="0"/>
              <a:t>Improve the governance, reporting and oversight of the more than 40 extra-budgetary funds (EBFs) that have been set up worldwide to manage emergency spending during the pandemic. </a:t>
            </a:r>
          </a:p>
          <a:p>
            <a:pPr marL="342900" indent="-342900">
              <a:buFont typeface="Arial" panose="020B0604020202020204" pitchFamily="34" charset="0"/>
              <a:buChar char="•"/>
            </a:pPr>
            <a:endParaRPr lang="en-US" strike="dblStrike" dirty="0"/>
          </a:p>
        </p:txBody>
      </p:sp>
    </p:spTree>
    <p:extLst>
      <p:ext uri="{BB962C8B-B14F-4D97-AF65-F5344CB8AC3E}">
        <p14:creationId xmlns:p14="http://schemas.microsoft.com/office/powerpoint/2010/main" val="95234407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C129-3F30-4EBC-9554-28B0216D2D7B}"/>
              </a:ext>
            </a:extLst>
          </p:cNvPr>
          <p:cNvSpPr>
            <a:spLocks noGrp="1"/>
          </p:cNvSpPr>
          <p:nvPr>
            <p:ph type="title"/>
          </p:nvPr>
        </p:nvSpPr>
        <p:spPr/>
        <p:txBody>
          <a:bodyPr/>
          <a:lstStyle/>
          <a:p>
            <a:r>
              <a:rPr lang="en-US" dirty="0"/>
              <a:t>4.	After 5-6 months of pandemic, what unanswered questions remain?</a:t>
            </a:r>
          </a:p>
        </p:txBody>
      </p:sp>
      <p:sp>
        <p:nvSpPr>
          <p:cNvPr id="3" name="Text Placeholder 2">
            <a:extLst>
              <a:ext uri="{FF2B5EF4-FFF2-40B4-BE49-F238E27FC236}">
                <a16:creationId xmlns:a16="http://schemas.microsoft.com/office/drawing/2014/main" id="{CF9348A4-C1FF-4C7D-824C-B794A0FE8A5F}"/>
              </a:ext>
            </a:extLst>
          </p:cNvPr>
          <p:cNvSpPr>
            <a:spLocks noGrp="1"/>
          </p:cNvSpPr>
          <p:nvPr>
            <p:ph type="body" sz="quarter" idx="10"/>
          </p:nvPr>
        </p:nvSpPr>
        <p:spPr/>
        <p:txBody>
          <a:bodyPr>
            <a:normAutofit fontScale="92500"/>
          </a:bodyPr>
          <a:lstStyle/>
          <a:p>
            <a:pPr marL="342900" indent="-342900">
              <a:buFont typeface="Arial" panose="020B0604020202020204" pitchFamily="34" charset="0"/>
              <a:buChar char="•"/>
            </a:pPr>
            <a:r>
              <a:rPr lang="en-US" dirty="0"/>
              <a:t>How should countries report comprehensively on their COVID-19 responses to maximize transparency and ensure accountability?</a:t>
            </a:r>
          </a:p>
          <a:p>
            <a:pPr marL="342900" indent="-342900">
              <a:buFont typeface="Arial" panose="020B0604020202020204" pitchFamily="34" charset="0"/>
              <a:buChar char="•"/>
            </a:pPr>
            <a:r>
              <a:rPr lang="en-US" dirty="0"/>
              <a:t>How to build flexibility and a results focus into CD activities, working remotely?</a:t>
            </a:r>
          </a:p>
          <a:p>
            <a:pPr marL="342900" indent="-342900">
              <a:buFont typeface="Arial" panose="020B0604020202020204" pitchFamily="34" charset="0"/>
              <a:buChar char="•"/>
            </a:pPr>
            <a:r>
              <a:rPr lang="en-US" dirty="0"/>
              <a:t>How can countries, IFIs and other stakeholders build effective and lasting partnerships with CSOs. How can CSOs’ capacity to analyze fiscal information and engage as constructive partners with governments and IFIs be strengthened?</a:t>
            </a:r>
          </a:p>
          <a:p>
            <a:pPr marL="342900" indent="-342900">
              <a:buFont typeface="Arial" panose="020B0604020202020204" pitchFamily="34" charset="0"/>
              <a:buChar char="•"/>
            </a:pPr>
            <a:r>
              <a:rPr lang="en-US" dirty="0"/>
              <a:t>Will overall fiscal transparency scores on IBP’s Open Budget Survey show a decline in 2020?  Will the quality of governance deteriorate in countries with weak institutions? How should governments, donors and CSOs respond to such developments?</a:t>
            </a:r>
          </a:p>
          <a:p>
            <a:pPr marL="342900" indent="-342900">
              <a:buFont typeface="Arial" panose="020B0604020202020204" pitchFamily="34" charset="0"/>
              <a:buChar char="•"/>
            </a:pPr>
            <a:r>
              <a:rPr lang="en-US" dirty="0"/>
              <a:t>How can countries be better prepared for crises like COVID-19 in the future? Build the risks of pandemics into their fiscal risk statements? How to ensure business continuity? </a:t>
            </a:r>
          </a:p>
          <a:p>
            <a:pPr marL="342900" indent="-342900">
              <a:buFont typeface="Arial" panose="020B0604020202020204" pitchFamily="34" charset="0"/>
              <a:buChar char="•"/>
            </a:pPr>
            <a:endParaRPr lang="en-US" dirty="0"/>
          </a:p>
          <a:p>
            <a:endParaRPr lang="en-US" strike="dblStrike" dirty="0"/>
          </a:p>
          <a:p>
            <a:endParaRPr lang="en-US" dirty="0"/>
          </a:p>
        </p:txBody>
      </p:sp>
    </p:spTree>
    <p:extLst>
      <p:ext uri="{BB962C8B-B14F-4D97-AF65-F5344CB8AC3E}">
        <p14:creationId xmlns:p14="http://schemas.microsoft.com/office/powerpoint/2010/main" val="80646152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DE8F-703C-4A17-9C89-9B46FB20334B}"/>
              </a:ext>
            </a:extLst>
          </p:cNvPr>
          <p:cNvSpPr>
            <a:spLocks noGrp="1"/>
          </p:cNvSpPr>
          <p:nvPr>
            <p:ph type="title"/>
          </p:nvPr>
        </p:nvSpPr>
        <p:spPr>
          <a:xfrm>
            <a:off x="1414010" y="2511529"/>
            <a:ext cx="9715500" cy="978486"/>
          </a:xfrm>
        </p:spPr>
        <p:txBody>
          <a:bodyPr>
            <a:normAutofit/>
          </a:bodyPr>
          <a:lstStyle/>
          <a:p>
            <a:pPr algn="ctr"/>
            <a:r>
              <a:rPr lang="en-US" sz="3600" b="0" dirty="0"/>
              <a:t>Thank You</a:t>
            </a:r>
            <a:endParaRPr lang="en-US" sz="3600" b="0" dirty="0">
              <a:solidFill>
                <a:srgbClr val="C00000"/>
              </a:solidFill>
            </a:endParaRPr>
          </a:p>
        </p:txBody>
      </p:sp>
    </p:spTree>
    <p:extLst>
      <p:ext uri="{BB962C8B-B14F-4D97-AF65-F5344CB8AC3E}">
        <p14:creationId xmlns:p14="http://schemas.microsoft.com/office/powerpoint/2010/main" val="1038268768"/>
      </p:ext>
    </p:extLst>
  </p:cSld>
  <p:clrMapOvr>
    <a:masterClrMapping/>
  </p:clrMapOvr>
  <p:transition>
    <p:fade/>
  </p:transition>
</p:sld>
</file>

<file path=ppt/theme/theme1.xml><?xml version="1.0" encoding="utf-8"?>
<a:theme xmlns:a="http://schemas.openxmlformats.org/drawingml/2006/main" name="Custom Design">
  <a:themeElements>
    <a:clrScheme name="MCD-Test1">
      <a:dk1>
        <a:srgbClr val="000000"/>
      </a:dk1>
      <a:lt1>
        <a:srgbClr val="FEFEFE"/>
      </a:lt1>
      <a:dk2>
        <a:srgbClr val="004C97"/>
      </a:dk2>
      <a:lt2>
        <a:srgbClr val="CAEDFE"/>
      </a:lt2>
      <a:accent1>
        <a:srgbClr val="009CDE"/>
      </a:accent1>
      <a:accent2>
        <a:srgbClr val="F1A800"/>
      </a:accent2>
      <a:accent3>
        <a:srgbClr val="712EA5"/>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ExternalPowerPoint" id="{1321CDCF-73F3-F24E-AE22-CEC7E53E1B8D}" vid="{BD453AAE-108E-BA46-89C7-F40981556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IMF_GenericExternalPowerPoint</Template>
  <TotalTime>4937</TotalTime>
  <Words>687</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.HelveticaNeueDeskInterface-Regular</vt:lpstr>
      <vt:lpstr>Arial</vt:lpstr>
      <vt:lpstr>Arial Black</vt:lpstr>
      <vt:lpstr>ArialMT</vt:lpstr>
      <vt:lpstr>Calibri</vt:lpstr>
      <vt:lpstr>LucidaGrande</vt:lpstr>
      <vt:lpstr>Wingdings</vt:lpstr>
      <vt:lpstr>Custom Design</vt:lpstr>
      <vt:lpstr>Accountability in COVID-19 Responses </vt:lpstr>
      <vt:lpstr>1. What has worked well in improving transparency?</vt:lpstr>
      <vt:lpstr>2. What do you wish you had known or done before?</vt:lpstr>
      <vt:lpstr>3. What new ideas should be tried?</vt:lpstr>
      <vt:lpstr>4. After 5-6 months of pandemic, what unanswered questions remain?</vt:lpstr>
      <vt:lpstr>Thank You</vt:lpstr>
    </vt:vector>
  </TitlesOfParts>
  <Company>International Monetary Fund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 visually integrated Fund</dc:title>
  <dc:creator>Kourdali, Baya</dc:creator>
  <cp:lastModifiedBy>Allen, Richard Ian Gordon</cp:lastModifiedBy>
  <cp:revision>472</cp:revision>
  <cp:lastPrinted>2019-10-18T21:01:38Z</cp:lastPrinted>
  <dcterms:created xsi:type="dcterms:W3CDTF">2018-03-12T18:37:20Z</dcterms:created>
  <dcterms:modified xsi:type="dcterms:W3CDTF">2020-08-25T16:58:56Z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eDOCS AutoSave">
    <vt:lpwstr/>
  </property>
</Properties>
</file>