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98" d="100"/>
          <a:sy n="98" d="100"/>
        </p:scale>
        <p:origin x="11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B5B10-9F26-4B26-850D-ED7ACB54B41A}"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71174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B5B10-9F26-4B26-850D-ED7ACB54B41A}"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237354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B5B10-9F26-4B26-850D-ED7ACB54B41A}"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298899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B5B10-9F26-4B26-850D-ED7ACB54B41A}"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271603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BB5B10-9F26-4B26-850D-ED7ACB54B41A}"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323687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B5B10-9F26-4B26-850D-ED7ACB54B41A}"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1340060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B5B10-9F26-4B26-850D-ED7ACB54B41A}"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288671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B5B10-9F26-4B26-850D-ED7ACB54B41A}"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46454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B5B10-9F26-4B26-850D-ED7ACB54B41A}"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30008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BB5B10-9F26-4B26-850D-ED7ACB54B41A}"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335448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BB5B10-9F26-4B26-850D-ED7ACB54B41A}"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BBD1-6F0F-476A-A944-A84A75197163}" type="slidenum">
              <a:rPr lang="en-US" smtClean="0"/>
              <a:t>‹#›</a:t>
            </a:fld>
            <a:endParaRPr lang="en-US"/>
          </a:p>
        </p:txBody>
      </p:sp>
    </p:spTree>
    <p:extLst>
      <p:ext uri="{BB962C8B-B14F-4D97-AF65-F5344CB8AC3E}">
        <p14:creationId xmlns:p14="http://schemas.microsoft.com/office/powerpoint/2010/main" val="51980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B5B10-9F26-4B26-850D-ED7ACB54B41A}" type="datetimeFigureOut">
              <a:rPr lang="en-US" smtClean="0"/>
              <a:t>8/26/2020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2BBD1-6F0F-476A-A944-A84A75197163}" type="slidenum">
              <a:rPr lang="en-US" smtClean="0"/>
              <a:t>‹#›</a:t>
            </a:fld>
            <a:endParaRPr lang="en-US"/>
          </a:p>
        </p:txBody>
      </p:sp>
    </p:spTree>
    <p:extLst>
      <p:ext uri="{BB962C8B-B14F-4D97-AF65-F5344CB8AC3E}">
        <p14:creationId xmlns:p14="http://schemas.microsoft.com/office/powerpoint/2010/main" val="3578677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i="0" dirty="0" smtClean="0">
                <a:solidFill>
                  <a:srgbClr val="000000"/>
                </a:solidFill>
                <a:effectLst/>
                <a:latin typeface="Verdana" panose="020B0604030504040204" pitchFamily="34" charset="0"/>
              </a:rPr>
              <a:t>Sierra Leone’s policy hearings and bilateral budget discussions</a:t>
            </a:r>
            <a:endParaRPr lang="en-US" dirty="0"/>
          </a:p>
        </p:txBody>
      </p:sp>
      <p:sp>
        <p:nvSpPr>
          <p:cNvPr id="3" name="Subtitle 2"/>
          <p:cNvSpPr>
            <a:spLocks noGrp="1"/>
          </p:cNvSpPr>
          <p:nvPr>
            <p:ph type="subTitle" idx="1"/>
          </p:nvPr>
        </p:nvSpPr>
        <p:spPr>
          <a:xfrm>
            <a:off x="1524000" y="3602038"/>
            <a:ext cx="10096500" cy="1655762"/>
          </a:xfrm>
        </p:spPr>
        <p:txBody>
          <a:bodyPr>
            <a:normAutofit/>
          </a:bodyPr>
          <a:lstStyle/>
          <a:p>
            <a:r>
              <a:rPr lang="en-US" b="1" dirty="0" smtClean="0"/>
              <a:t>Mathew </a:t>
            </a:r>
            <a:r>
              <a:rPr lang="en-US" b="1" dirty="0" err="1" smtClean="0"/>
              <a:t>Dingie</a:t>
            </a:r>
            <a:r>
              <a:rPr lang="en-US" b="1" dirty="0" smtClean="0"/>
              <a:t> – Principal Deputy Financial Secretary , Ministry of Finance</a:t>
            </a:r>
          </a:p>
          <a:p>
            <a:r>
              <a:rPr lang="en-US" b="1" dirty="0" smtClean="0"/>
              <a:t>&amp;</a:t>
            </a:r>
          </a:p>
          <a:p>
            <a:r>
              <a:rPr lang="en-US" b="1" dirty="0" smtClean="0"/>
              <a:t>Abu </a:t>
            </a:r>
            <a:r>
              <a:rPr lang="en-US" b="1" dirty="0" err="1" smtClean="0"/>
              <a:t>Bakarr</a:t>
            </a:r>
            <a:r>
              <a:rPr lang="en-US" b="1" dirty="0" smtClean="0"/>
              <a:t> Kamara- Coordinator, Budget Advocacy Network</a:t>
            </a:r>
            <a:endParaRPr lang="en-US" b="1" dirty="0"/>
          </a:p>
        </p:txBody>
      </p:sp>
    </p:spTree>
    <p:extLst>
      <p:ext uri="{BB962C8B-B14F-4D97-AF65-F5344CB8AC3E}">
        <p14:creationId xmlns:p14="http://schemas.microsoft.com/office/powerpoint/2010/main" val="2104008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49225"/>
            <a:ext cx="10515600" cy="511175"/>
          </a:xfrm>
          <a:solidFill>
            <a:schemeClr val="accent1"/>
          </a:solidFill>
        </p:spPr>
        <p:txBody>
          <a:bodyPr>
            <a:normAutofit fontScale="90000"/>
          </a:bodyPr>
          <a:lstStyle/>
          <a:p>
            <a:pPr algn="ctr"/>
            <a:r>
              <a:rPr lang="en-US" b="1" dirty="0" smtClean="0">
                <a:solidFill>
                  <a:schemeClr val="bg1"/>
                </a:solidFill>
              </a:rPr>
              <a:t>  Advice to government/civil society</a:t>
            </a:r>
            <a:endParaRPr lang="en-US" b="1" dirty="0">
              <a:solidFill>
                <a:schemeClr val="bg1"/>
              </a:solidFill>
            </a:endParaRPr>
          </a:p>
        </p:txBody>
      </p:sp>
      <p:sp>
        <p:nvSpPr>
          <p:cNvPr id="3" name="Content Placeholder 2"/>
          <p:cNvSpPr>
            <a:spLocks noGrp="1"/>
          </p:cNvSpPr>
          <p:nvPr>
            <p:ph idx="1"/>
          </p:nvPr>
        </p:nvSpPr>
        <p:spPr>
          <a:xfrm>
            <a:off x="228600" y="927100"/>
            <a:ext cx="11811000" cy="5816600"/>
          </a:xfrm>
        </p:spPr>
        <p:txBody>
          <a:bodyPr>
            <a:normAutofit lnSpcReduction="10000"/>
          </a:bodyPr>
          <a:lstStyle/>
          <a:p>
            <a:r>
              <a:rPr lang="en-US" sz="3200" dirty="0" smtClean="0">
                <a:latin typeface="Book Antiqua" panose="02040602050305030304" pitchFamily="18" charset="0"/>
                <a:ea typeface="Times New Roman" panose="02020603050405020304" pitchFamily="18" charset="0"/>
              </a:rPr>
              <a:t>For country whose legal and regulatory framework does not guarantee citizen participation in the budget process- they should develop one that will guarantee that</a:t>
            </a:r>
          </a:p>
          <a:p>
            <a:pPr marL="0" indent="0">
              <a:buNone/>
            </a:pPr>
            <a:endParaRPr lang="en-US" sz="3200" dirty="0" smtClean="0">
              <a:latin typeface="Book Antiqua" panose="02040602050305030304" pitchFamily="18" charset="0"/>
              <a:ea typeface="Times New Roman" panose="02020603050405020304" pitchFamily="18" charset="0"/>
            </a:endParaRPr>
          </a:p>
          <a:p>
            <a:r>
              <a:rPr lang="en-US" sz="3200" dirty="0" smtClean="0">
                <a:latin typeface="Book Antiqua" panose="02040602050305030304" pitchFamily="18" charset="0"/>
                <a:ea typeface="Times New Roman" panose="02020603050405020304" pitchFamily="18" charset="0"/>
              </a:rPr>
              <a:t>CSOs need to constantly follow up with the budget discuss timeline and ensure that government adhere to the regulatory framework citizen participation in the budget process</a:t>
            </a:r>
          </a:p>
          <a:p>
            <a:endParaRPr lang="en-US" sz="3200" dirty="0" smtClean="0">
              <a:latin typeface="Book Antiqua" panose="02040602050305030304" pitchFamily="18" charset="0"/>
              <a:ea typeface="Times New Roman" panose="02020603050405020304" pitchFamily="18" charset="0"/>
            </a:endParaRPr>
          </a:p>
          <a:p>
            <a:r>
              <a:rPr lang="en-US" sz="3200" dirty="0" smtClean="0">
                <a:latin typeface="Book Antiqua" panose="02040602050305030304" pitchFamily="18" charset="0"/>
                <a:ea typeface="Times New Roman" panose="02020603050405020304" pitchFamily="18" charset="0"/>
              </a:rPr>
              <a:t>The Ministry of Finance  should take the leadership to create the space for citizen to participate in the budget process. This will bring legitimacy in the process and hence citizen will own budget as their ideas</a:t>
            </a:r>
          </a:p>
          <a:p>
            <a:endParaRPr lang="en-US" sz="3200" dirty="0" smtClean="0">
              <a:latin typeface="Book Antiqua" panose="02040602050305030304" pitchFamily="18" charset="0"/>
              <a:ea typeface="Times New Roman" panose="02020603050405020304" pitchFamily="18" charset="0"/>
            </a:endParaRPr>
          </a:p>
          <a:p>
            <a:endParaRPr lang="en-US" sz="3200" dirty="0" smtClean="0">
              <a:latin typeface="Book Antiqua" panose="02040602050305030304" pitchFamily="18" charset="0"/>
              <a:ea typeface="Times New Roman" panose="02020603050405020304" pitchFamily="18" charset="0"/>
            </a:endParaRPr>
          </a:p>
          <a:p>
            <a:endParaRPr lang="en-US" sz="3200" dirty="0" smtClean="0">
              <a:latin typeface="Book Antiqua" panose="02040602050305030304" pitchFamily="18" charset="0"/>
              <a:ea typeface="Times New Roman" panose="02020603050405020304" pitchFamily="18" charset="0"/>
            </a:endParaRPr>
          </a:p>
        </p:txBody>
      </p:sp>
      <p:sp>
        <p:nvSpPr>
          <p:cNvPr id="4" name="Content Placeholder 2"/>
          <p:cNvSpPr txBox="1">
            <a:spLocks/>
          </p:cNvSpPr>
          <p:nvPr/>
        </p:nvSpPr>
        <p:spPr>
          <a:xfrm>
            <a:off x="304800" y="812800"/>
            <a:ext cx="11658600" cy="604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644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625"/>
            <a:ext cx="10515600" cy="511175"/>
          </a:xfrm>
          <a:solidFill>
            <a:schemeClr val="accent1"/>
          </a:solidFill>
        </p:spPr>
        <p:txBody>
          <a:bodyPr>
            <a:normAutofit fontScale="90000"/>
          </a:bodyPr>
          <a:lstStyle/>
          <a:p>
            <a:pPr algn="ctr"/>
            <a:r>
              <a:rPr lang="en-US" b="1" dirty="0" smtClean="0">
                <a:solidFill>
                  <a:schemeClr val="bg1"/>
                </a:solidFill>
              </a:rPr>
              <a:t>The Context</a:t>
            </a:r>
            <a:endParaRPr lang="en-US" b="1" dirty="0">
              <a:solidFill>
                <a:schemeClr val="bg1"/>
              </a:solidFill>
            </a:endParaRPr>
          </a:p>
        </p:txBody>
      </p:sp>
      <p:sp>
        <p:nvSpPr>
          <p:cNvPr id="3" name="Content Placeholder 2"/>
          <p:cNvSpPr>
            <a:spLocks noGrp="1"/>
          </p:cNvSpPr>
          <p:nvPr>
            <p:ph idx="1"/>
          </p:nvPr>
        </p:nvSpPr>
        <p:spPr>
          <a:xfrm>
            <a:off x="152400" y="1041400"/>
            <a:ext cx="11658600" cy="5135563"/>
          </a:xfrm>
        </p:spPr>
        <p:txBody>
          <a:bodyPr>
            <a:normAutofit lnSpcReduction="10000"/>
          </a:bodyPr>
          <a:lstStyle/>
          <a:p>
            <a:pPr marL="0" indent="0">
              <a:buNone/>
            </a:pPr>
            <a:r>
              <a:rPr lang="en-US" b="1" dirty="0" smtClean="0">
                <a:latin typeface="Book Antiqua" panose="02040602050305030304" pitchFamily="18" charset="0"/>
                <a:ea typeface="Times New Roman" panose="02020603050405020304" pitchFamily="18" charset="0"/>
              </a:rPr>
              <a:t>From 2005-2015</a:t>
            </a:r>
          </a:p>
          <a:p>
            <a:r>
              <a:rPr lang="en-US" dirty="0" smtClean="0">
                <a:latin typeface="Book Antiqua" panose="02040602050305030304" pitchFamily="18" charset="0"/>
                <a:ea typeface="Times New Roman" panose="02020603050405020304" pitchFamily="18" charset="0"/>
              </a:rPr>
              <a:t>Citizen </a:t>
            </a:r>
            <a:r>
              <a:rPr lang="en-US" dirty="0">
                <a:latin typeface="Book Antiqua" panose="02040602050305030304" pitchFamily="18" charset="0"/>
                <a:ea typeface="Times New Roman" panose="02020603050405020304" pitchFamily="18" charset="0"/>
              </a:rPr>
              <a:t>participation in the  budget process started when the Government Budgeting and Accountability Act 2005 was </a:t>
            </a:r>
            <a:r>
              <a:rPr lang="en-US" dirty="0" smtClean="0">
                <a:latin typeface="Book Antiqua" panose="02040602050305030304" pitchFamily="18" charset="0"/>
                <a:ea typeface="Times New Roman" panose="02020603050405020304" pitchFamily="18" charset="0"/>
              </a:rPr>
              <a:t>enacted</a:t>
            </a:r>
          </a:p>
          <a:p>
            <a:endParaRPr lang="en-US" dirty="0">
              <a:latin typeface="Book Antiqua" panose="02040602050305030304" pitchFamily="18" charset="0"/>
              <a:ea typeface="Times New Roman" panose="02020603050405020304" pitchFamily="18" charset="0"/>
            </a:endParaRPr>
          </a:p>
          <a:p>
            <a:pPr marL="0" marR="0" algn="just">
              <a:spcBef>
                <a:spcPts val="0"/>
              </a:spcBef>
              <a:spcAft>
                <a:spcPts val="0"/>
              </a:spcAft>
            </a:pPr>
            <a:r>
              <a:rPr lang="en-US" dirty="0">
                <a:latin typeface="Book Antiqua" panose="02040602050305030304" pitchFamily="18" charset="0"/>
                <a:ea typeface="Times New Roman" panose="02020603050405020304" pitchFamily="18" charset="0"/>
              </a:rPr>
              <a:t>Parts IV </a:t>
            </a:r>
            <a:r>
              <a:rPr lang="en-US" dirty="0" smtClean="0">
                <a:latin typeface="Book Antiqua" panose="02040602050305030304" pitchFamily="18" charset="0"/>
                <a:ea typeface="Times New Roman" panose="02020603050405020304" pitchFamily="18" charset="0"/>
              </a:rPr>
              <a:t>the </a:t>
            </a:r>
            <a:r>
              <a:rPr lang="en-US" dirty="0">
                <a:latin typeface="Book Antiqua" panose="02040602050305030304" pitchFamily="18" charset="0"/>
                <a:ea typeface="Times New Roman" panose="02020603050405020304" pitchFamily="18" charset="0"/>
              </a:rPr>
              <a:t>Government Budgeting and Accountability Act, </a:t>
            </a:r>
            <a:r>
              <a:rPr lang="en-US" dirty="0" smtClean="0">
                <a:latin typeface="Book Antiqua" panose="02040602050305030304" pitchFamily="18" charset="0"/>
                <a:ea typeface="Times New Roman" panose="02020603050405020304" pitchFamily="18" charset="0"/>
              </a:rPr>
              <a:t>2005 clearly make provision for that but was limited to CSOs, DBOCs and traditional leaders</a:t>
            </a:r>
          </a:p>
          <a:p>
            <a:pPr marL="0" marR="0" algn="just">
              <a:spcBef>
                <a:spcPts val="0"/>
              </a:spcBef>
              <a:spcAft>
                <a:spcPts val="0"/>
              </a:spcAft>
            </a:pPr>
            <a:endParaRPr lang="en-US" dirty="0" smtClean="0">
              <a:latin typeface="Book Antiqua" panose="02040602050305030304" pitchFamily="18" charset="0"/>
              <a:ea typeface="Times New Roman" panose="02020603050405020304" pitchFamily="18" charset="0"/>
            </a:endParaRPr>
          </a:p>
          <a:p>
            <a:pPr marL="0" marR="0" algn="just">
              <a:spcBef>
                <a:spcPts val="0"/>
              </a:spcBef>
              <a:spcAft>
                <a:spcPts val="0"/>
              </a:spcAft>
            </a:pPr>
            <a:r>
              <a:rPr lang="en-US" dirty="0" smtClean="0">
                <a:latin typeface="Book Antiqua" panose="02040602050305030304" pitchFamily="18" charset="0"/>
                <a:ea typeface="Times New Roman" panose="02020603050405020304" pitchFamily="18" charset="0"/>
              </a:rPr>
              <a:t> The Medium Term Expenditure Framework (MTEF) emphases and clearly spell out how citizen should participate in the policy hearings and budget discussions  and what is expected of them</a:t>
            </a:r>
          </a:p>
          <a:p>
            <a:pPr marL="0" marR="0" algn="just">
              <a:spcBef>
                <a:spcPts val="0"/>
              </a:spcBef>
              <a:spcAft>
                <a:spcPts val="0"/>
              </a:spcAft>
            </a:pPr>
            <a:endParaRPr lang="en-US" dirty="0">
              <a:latin typeface="Book Antiqua" panose="02040602050305030304" pitchFamily="18" charset="0"/>
              <a:ea typeface="Times New Roman" panose="02020603050405020304" pitchFamily="18" charset="0"/>
            </a:endParaRPr>
          </a:p>
          <a:p>
            <a:pPr marL="0" marR="0" algn="just">
              <a:spcBef>
                <a:spcPts val="0"/>
              </a:spcBef>
              <a:spcAft>
                <a:spcPts val="0"/>
              </a:spcAft>
            </a:pPr>
            <a:r>
              <a:rPr lang="en-US" dirty="0" smtClean="0">
                <a:latin typeface="Book Antiqua" panose="02040602050305030304" pitchFamily="18" charset="0"/>
                <a:ea typeface="Times New Roman" panose="02020603050405020304" pitchFamily="18" charset="0"/>
              </a:rPr>
              <a:t>The Budget Call Circular make provision for citizen to engage their MDAs of interest prior to the budget discussion and policy hearings</a:t>
            </a:r>
          </a:p>
          <a:p>
            <a:pPr marL="0" marR="0" algn="just">
              <a:spcBef>
                <a:spcPts val="0"/>
              </a:spcBef>
              <a:spcAft>
                <a:spcPts val="0"/>
              </a:spcAft>
            </a:pP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48031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625"/>
            <a:ext cx="10515600" cy="511175"/>
          </a:xfrm>
          <a:solidFill>
            <a:schemeClr val="accent1"/>
          </a:solidFill>
        </p:spPr>
        <p:txBody>
          <a:bodyPr>
            <a:normAutofit fontScale="90000"/>
          </a:bodyPr>
          <a:lstStyle/>
          <a:p>
            <a:pPr algn="ctr"/>
            <a:r>
              <a:rPr lang="en-US" b="1" dirty="0" smtClean="0">
                <a:solidFill>
                  <a:schemeClr val="bg1"/>
                </a:solidFill>
              </a:rPr>
              <a:t>The Context</a:t>
            </a:r>
            <a:endParaRPr lang="en-US" b="1" dirty="0">
              <a:solidFill>
                <a:schemeClr val="bg1"/>
              </a:solidFill>
            </a:endParaRPr>
          </a:p>
        </p:txBody>
      </p:sp>
      <p:sp>
        <p:nvSpPr>
          <p:cNvPr id="3" name="Content Placeholder 2"/>
          <p:cNvSpPr>
            <a:spLocks noGrp="1"/>
          </p:cNvSpPr>
          <p:nvPr>
            <p:ph idx="1"/>
          </p:nvPr>
        </p:nvSpPr>
        <p:spPr>
          <a:xfrm>
            <a:off x="152400" y="1041400"/>
            <a:ext cx="11658600" cy="5135563"/>
          </a:xfrm>
        </p:spPr>
        <p:txBody>
          <a:bodyPr>
            <a:normAutofit fontScale="92500"/>
          </a:bodyPr>
          <a:lstStyle/>
          <a:p>
            <a:pPr marL="0" indent="0">
              <a:buNone/>
            </a:pPr>
            <a:r>
              <a:rPr lang="en-US" b="1" dirty="0" smtClean="0">
                <a:latin typeface="Book Antiqua" panose="02040602050305030304" pitchFamily="18" charset="0"/>
                <a:ea typeface="Times New Roman" panose="02020603050405020304" pitchFamily="18" charset="0"/>
              </a:rPr>
              <a:t>From 2016 to date</a:t>
            </a:r>
          </a:p>
          <a:p>
            <a:r>
              <a:rPr lang="en-US" dirty="0" smtClean="0">
                <a:latin typeface="Book Antiqua" panose="02040602050305030304" pitchFamily="18" charset="0"/>
                <a:ea typeface="Times New Roman" panose="02020603050405020304" pitchFamily="18" charset="0"/>
              </a:rPr>
              <a:t>The Public Financial Management Act 2016 and its Regulations replaced the Government Budgeting and Accountability Act 2005. It provide an open space for all citizen to participate in the budget discussions.</a:t>
            </a:r>
          </a:p>
          <a:p>
            <a:endParaRPr lang="en-US" dirty="0">
              <a:latin typeface="Book Antiqua" panose="02040602050305030304" pitchFamily="18" charset="0"/>
              <a:ea typeface="Times New Roman" panose="02020603050405020304" pitchFamily="18" charset="0"/>
            </a:endParaRPr>
          </a:p>
          <a:p>
            <a:r>
              <a:rPr lang="en-US" dirty="0" smtClean="0">
                <a:latin typeface="Book Antiqua" panose="02040602050305030304" pitchFamily="18" charset="0"/>
                <a:ea typeface="Times New Roman" panose="02020603050405020304" pitchFamily="18" charset="0"/>
              </a:rPr>
              <a:t>The MTEF was revised and make provision for pre-budget discussion with citizen through CSOs with respective MDAs prior to the main budget discussion</a:t>
            </a:r>
          </a:p>
          <a:p>
            <a:endParaRPr lang="en-US" dirty="0" smtClean="0">
              <a:latin typeface="Book Antiqua" panose="02040602050305030304" pitchFamily="18" charset="0"/>
              <a:ea typeface="Times New Roman" panose="02020603050405020304" pitchFamily="18" charset="0"/>
            </a:endParaRPr>
          </a:p>
          <a:p>
            <a:r>
              <a:rPr lang="en-US" dirty="0" smtClean="0">
                <a:latin typeface="Book Antiqua" panose="02040602050305030304" pitchFamily="18" charset="0"/>
                <a:ea typeface="Times New Roman" panose="02020603050405020304" pitchFamily="18" charset="0"/>
              </a:rPr>
              <a:t>The Budget Call Circular  issue by </a:t>
            </a:r>
            <a:r>
              <a:rPr lang="en-US" dirty="0" err="1" smtClean="0">
                <a:latin typeface="Book Antiqua" panose="02040602050305030304" pitchFamily="18" charset="0"/>
                <a:ea typeface="Times New Roman" panose="02020603050405020304" pitchFamily="18" charset="0"/>
              </a:rPr>
              <a:t>MoF</a:t>
            </a:r>
            <a:r>
              <a:rPr lang="en-US" dirty="0" smtClean="0">
                <a:latin typeface="Book Antiqua" panose="02040602050305030304" pitchFamily="18" charset="0"/>
                <a:ea typeface="Times New Roman" panose="02020603050405020304" pitchFamily="18" charset="0"/>
              </a:rPr>
              <a:t> instruct MDAs to make space for citizen to engage them on issue they want to be factor into their respective budget prior to the budget discussion</a:t>
            </a:r>
          </a:p>
          <a:p>
            <a:endParaRPr lang="en-US" dirty="0" smtClean="0">
              <a:latin typeface="Book Antiqua" panose="0204060205030503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7381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625"/>
            <a:ext cx="10515600" cy="511175"/>
          </a:xfrm>
          <a:solidFill>
            <a:schemeClr val="accent1"/>
          </a:solidFill>
        </p:spPr>
        <p:txBody>
          <a:bodyPr>
            <a:normAutofit fontScale="90000"/>
          </a:bodyPr>
          <a:lstStyle/>
          <a:p>
            <a:pPr algn="ctr"/>
            <a:r>
              <a:rPr lang="en-US" b="1" dirty="0" smtClean="0">
                <a:solidFill>
                  <a:schemeClr val="bg1"/>
                </a:solidFill>
              </a:rPr>
              <a:t>Public Participation Goal</a:t>
            </a:r>
            <a:endParaRPr lang="en-US" b="1" dirty="0">
              <a:solidFill>
                <a:schemeClr val="bg1"/>
              </a:solidFill>
            </a:endParaRPr>
          </a:p>
        </p:txBody>
      </p:sp>
      <p:sp>
        <p:nvSpPr>
          <p:cNvPr id="3" name="Content Placeholder 2"/>
          <p:cNvSpPr>
            <a:spLocks noGrp="1"/>
          </p:cNvSpPr>
          <p:nvPr>
            <p:ph idx="1"/>
          </p:nvPr>
        </p:nvSpPr>
        <p:spPr>
          <a:xfrm>
            <a:off x="152400" y="1041400"/>
            <a:ext cx="11658600" cy="5135563"/>
          </a:xfrm>
        </p:spPr>
        <p:txBody>
          <a:bodyPr>
            <a:normAutofit lnSpcReduction="10000"/>
          </a:bodyPr>
          <a:lstStyle/>
          <a:p>
            <a:endParaRPr lang="en-US" dirty="0" smtClean="0">
              <a:latin typeface="Book Antiqua" panose="02040602050305030304" pitchFamily="18" charset="0"/>
              <a:ea typeface="Times New Roman" panose="02020603050405020304" pitchFamily="18" charset="0"/>
            </a:endParaRP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sz="4400" dirty="0">
                <a:latin typeface="Book Antiqua" panose="02040602050305030304" pitchFamily="18" charset="0"/>
                <a:ea typeface="Times New Roman" panose="02020603050405020304" pitchFamily="18" charset="0"/>
              </a:rPr>
              <a:t>To give citizen an  opportunity to express their views on the budget proposal, development initiatives, and service </a:t>
            </a:r>
            <a:r>
              <a:rPr lang="en-US" sz="4400" dirty="0" smtClean="0">
                <a:latin typeface="Book Antiqua" panose="02040602050305030304" pitchFamily="18" charset="0"/>
                <a:ea typeface="Times New Roman" panose="02020603050405020304" pitchFamily="18" charset="0"/>
              </a:rPr>
              <a:t>delivery</a:t>
            </a:r>
          </a:p>
          <a:p>
            <a:pPr marL="0" indent="0">
              <a:buNone/>
            </a:pPr>
            <a:endParaRPr lang="en-US" sz="4400" dirty="0" smtClean="0">
              <a:latin typeface="Book Antiqua" panose="02040602050305030304" pitchFamily="18" charset="0"/>
              <a:ea typeface="Times New Roman" panose="02020603050405020304" pitchFamily="18" charset="0"/>
            </a:endParaRPr>
          </a:p>
          <a:p>
            <a:r>
              <a:rPr lang="en-US" sz="4400" dirty="0" smtClean="0">
                <a:latin typeface="Book Antiqua" panose="02040602050305030304" pitchFamily="18" charset="0"/>
                <a:ea typeface="Times New Roman" panose="02020603050405020304" pitchFamily="18" charset="0"/>
              </a:rPr>
              <a:t>This is to ensure that the budget incorporate the inputs, suggestions and new ideas from the citizen </a:t>
            </a:r>
            <a:r>
              <a:rPr lang="en-US" sz="4400" dirty="0">
                <a:latin typeface="Book Antiqua" panose="02040602050305030304" pitchFamily="18" charset="0"/>
                <a:ea typeface="Times New Roman" panose="02020603050405020304" pitchFamily="18" charset="0"/>
              </a:rPr>
              <a:t>into the national budget</a:t>
            </a:r>
          </a:p>
        </p:txBody>
      </p:sp>
    </p:spTree>
    <p:extLst>
      <p:ext uri="{BB962C8B-B14F-4D97-AF65-F5344CB8AC3E}">
        <p14:creationId xmlns:p14="http://schemas.microsoft.com/office/powerpoint/2010/main" val="94117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49225"/>
            <a:ext cx="10515600" cy="511175"/>
          </a:xfrm>
          <a:solidFill>
            <a:schemeClr val="accent1"/>
          </a:solidFill>
        </p:spPr>
        <p:txBody>
          <a:bodyPr>
            <a:normAutofit fontScale="90000"/>
          </a:bodyPr>
          <a:lstStyle/>
          <a:p>
            <a:pPr algn="ctr"/>
            <a:r>
              <a:rPr lang="en-US" b="1" dirty="0" smtClean="0">
                <a:solidFill>
                  <a:schemeClr val="bg1"/>
                </a:solidFill>
              </a:rPr>
              <a:t>  The entry points and mechanisms used</a:t>
            </a:r>
            <a:endParaRPr lang="en-US" b="1" dirty="0">
              <a:solidFill>
                <a:schemeClr val="bg1"/>
              </a:solidFill>
            </a:endParaRPr>
          </a:p>
        </p:txBody>
      </p:sp>
      <p:sp>
        <p:nvSpPr>
          <p:cNvPr id="3" name="Content Placeholder 2"/>
          <p:cNvSpPr>
            <a:spLocks noGrp="1"/>
          </p:cNvSpPr>
          <p:nvPr>
            <p:ph idx="1"/>
          </p:nvPr>
        </p:nvSpPr>
        <p:spPr>
          <a:xfrm>
            <a:off x="152400" y="1041400"/>
            <a:ext cx="11658600" cy="5135563"/>
          </a:xfrm>
        </p:spPr>
        <p:txBody>
          <a:bodyPr>
            <a:normAutofit/>
          </a:bodyPr>
          <a:lstStyle/>
          <a:p>
            <a:endParaRPr lang="en-US" dirty="0" smtClean="0">
              <a:latin typeface="Book Antiqua" panose="02040602050305030304" pitchFamily="18" charset="0"/>
              <a:ea typeface="Times New Roman" panose="02020603050405020304" pitchFamily="18" charset="0"/>
            </a:endParaRP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2"/>
          <p:cNvSpPr txBox="1">
            <a:spLocks/>
          </p:cNvSpPr>
          <p:nvPr/>
        </p:nvSpPr>
        <p:spPr>
          <a:xfrm>
            <a:off x="304800" y="812800"/>
            <a:ext cx="11658600" cy="604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latin typeface="Book Antiqua" panose="02040602050305030304" pitchFamily="18" charset="0"/>
                <a:ea typeface="Times New Roman" panose="02020603050405020304" pitchFamily="18" charset="0"/>
              </a:rPr>
              <a:t>There </a:t>
            </a:r>
            <a:r>
              <a:rPr lang="en-US" dirty="0">
                <a:latin typeface="Book Antiqua" panose="02040602050305030304" pitchFamily="18" charset="0"/>
                <a:ea typeface="Times New Roman" panose="02020603050405020304" pitchFamily="18" charset="0"/>
              </a:rPr>
              <a:t>is a legal and regulatory framework with make it mandatory for citizen to participate in the budget discussion and policy </a:t>
            </a:r>
            <a:r>
              <a:rPr lang="en-US" dirty="0" smtClean="0">
                <a:latin typeface="Book Antiqua" panose="02040602050305030304" pitchFamily="18" charset="0"/>
                <a:ea typeface="Times New Roman" panose="02020603050405020304" pitchFamily="18" charset="0"/>
              </a:rPr>
              <a:t>hearings</a:t>
            </a:r>
          </a:p>
          <a:p>
            <a:endParaRPr lang="en-US" dirty="0">
              <a:latin typeface="Book Antiqua" panose="02040602050305030304" pitchFamily="18" charset="0"/>
              <a:ea typeface="Times New Roman" panose="02020603050405020304" pitchFamily="18" charset="0"/>
            </a:endParaRPr>
          </a:p>
          <a:p>
            <a:r>
              <a:rPr lang="en-US" dirty="0">
                <a:latin typeface="Book Antiqua" panose="02040602050305030304" pitchFamily="18" charset="0"/>
                <a:ea typeface="Times New Roman" panose="02020603050405020304" pitchFamily="18" charset="0"/>
              </a:rPr>
              <a:t>Public announcement is made in radio and TV stations inviting the public to participate in the budget </a:t>
            </a:r>
            <a:r>
              <a:rPr lang="en-US" dirty="0" smtClean="0">
                <a:latin typeface="Book Antiqua" panose="02040602050305030304" pitchFamily="18" charset="0"/>
                <a:ea typeface="Times New Roman" panose="02020603050405020304" pitchFamily="18" charset="0"/>
              </a:rPr>
              <a:t>discussion</a:t>
            </a:r>
          </a:p>
          <a:p>
            <a:endParaRPr lang="en-US" dirty="0" smtClean="0">
              <a:latin typeface="Book Antiqua" panose="02040602050305030304" pitchFamily="18" charset="0"/>
              <a:ea typeface="Times New Roman" panose="02020603050405020304" pitchFamily="18" charset="0"/>
            </a:endParaRPr>
          </a:p>
          <a:p>
            <a:r>
              <a:rPr lang="en-US" dirty="0" smtClean="0">
                <a:latin typeface="Book Antiqua" panose="02040602050305030304" pitchFamily="18" charset="0"/>
                <a:ea typeface="Times New Roman" panose="02020603050405020304" pitchFamily="18" charset="0"/>
              </a:rPr>
              <a:t>There are CSOs  whose focus is on PFM issues</a:t>
            </a:r>
          </a:p>
          <a:p>
            <a:endParaRPr lang="en-US" dirty="0" smtClean="0">
              <a:latin typeface="Book Antiqua" panose="02040602050305030304" pitchFamily="18" charset="0"/>
              <a:ea typeface="Times New Roman" panose="02020603050405020304" pitchFamily="18" charset="0"/>
            </a:endParaRPr>
          </a:p>
          <a:p>
            <a:r>
              <a:rPr lang="en-US" dirty="0">
                <a:latin typeface="Book Antiqua" panose="02040602050305030304" pitchFamily="18" charset="0"/>
                <a:ea typeface="Times New Roman" panose="02020603050405020304" pitchFamily="18" charset="0"/>
              </a:rPr>
              <a:t>T</a:t>
            </a:r>
            <a:r>
              <a:rPr lang="en-US" dirty="0" smtClean="0">
                <a:latin typeface="Book Antiqua" panose="02040602050305030304" pitchFamily="18" charset="0"/>
                <a:ea typeface="Times New Roman" panose="02020603050405020304" pitchFamily="18" charset="0"/>
              </a:rPr>
              <a:t>he “Policy Hearings and Bilateral Budget Discussions,” has grown steadily over the last several years, and now includes not only central government ministries, departments and agencies, but also parastatals, state-owned enterprises, and local councils.</a:t>
            </a:r>
            <a:endParaRPr lang="en-US" dirty="0">
              <a:latin typeface="Book Antiqua" panose="02040602050305030304" pitchFamily="18" charset="0"/>
              <a:ea typeface="Times New Roman" panose="02020603050405020304" pitchFamily="18" charset="0"/>
            </a:endParaRP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949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49225"/>
            <a:ext cx="10515600" cy="511175"/>
          </a:xfrm>
          <a:solidFill>
            <a:schemeClr val="accent1"/>
          </a:solidFill>
        </p:spPr>
        <p:txBody>
          <a:bodyPr>
            <a:normAutofit fontScale="90000"/>
          </a:bodyPr>
          <a:lstStyle/>
          <a:p>
            <a:pPr algn="ctr"/>
            <a:r>
              <a:rPr lang="en-US" b="1" dirty="0" smtClean="0">
                <a:solidFill>
                  <a:schemeClr val="bg1"/>
                </a:solidFill>
              </a:rPr>
              <a:t>  The entry points and mechanisms used</a:t>
            </a:r>
            <a:endParaRPr lang="en-US" b="1" dirty="0">
              <a:solidFill>
                <a:schemeClr val="bg1"/>
              </a:solidFill>
            </a:endParaRPr>
          </a:p>
        </p:txBody>
      </p:sp>
      <p:sp>
        <p:nvSpPr>
          <p:cNvPr id="3" name="Content Placeholder 2"/>
          <p:cNvSpPr>
            <a:spLocks noGrp="1"/>
          </p:cNvSpPr>
          <p:nvPr>
            <p:ph idx="1"/>
          </p:nvPr>
        </p:nvSpPr>
        <p:spPr>
          <a:xfrm>
            <a:off x="152400" y="1041400"/>
            <a:ext cx="11811000" cy="5816600"/>
          </a:xfrm>
        </p:spPr>
        <p:txBody>
          <a:bodyPr>
            <a:normAutofit fontScale="92500" lnSpcReduction="10000"/>
          </a:bodyPr>
          <a:lstStyle/>
          <a:p>
            <a:r>
              <a:rPr lang="en-US" dirty="0">
                <a:latin typeface="Book Antiqua" panose="02040602050305030304" pitchFamily="18" charset="0"/>
                <a:ea typeface="Times New Roman" panose="02020603050405020304" pitchFamily="18" charset="0"/>
              </a:rPr>
              <a:t>The consultations open with a day-long “Policy Hearing” that allows for a range of actors, including central government ministries, local government, and state-owned enterprises, to engage with the public regarding the proposed Medium-Term Expenditure Framework and key sectoral priorities and policy </a:t>
            </a:r>
            <a:r>
              <a:rPr lang="en-US" dirty="0" smtClean="0">
                <a:latin typeface="Book Antiqua" panose="02040602050305030304" pitchFamily="18" charset="0"/>
                <a:ea typeface="Times New Roman" panose="02020603050405020304" pitchFamily="18" charset="0"/>
              </a:rPr>
              <a:t>proposals</a:t>
            </a:r>
          </a:p>
          <a:p>
            <a:pPr marL="0" indent="0">
              <a:buNone/>
            </a:pPr>
            <a:endParaRPr lang="en-US" dirty="0">
              <a:latin typeface="Book Antiqua" panose="02040602050305030304" pitchFamily="18" charset="0"/>
              <a:ea typeface="Times New Roman" panose="02020603050405020304" pitchFamily="18" charset="0"/>
            </a:endParaRPr>
          </a:p>
          <a:p>
            <a:r>
              <a:rPr lang="en-US" dirty="0" smtClean="0">
                <a:latin typeface="Book Antiqua" panose="02040602050305030304" pitchFamily="18" charset="0"/>
                <a:ea typeface="Times New Roman" panose="02020603050405020304" pitchFamily="18" charset="0"/>
              </a:rPr>
              <a:t>A </a:t>
            </a:r>
            <a:r>
              <a:rPr lang="en-US" dirty="0">
                <a:latin typeface="Book Antiqua" panose="02040602050305030304" pitchFamily="18" charset="0"/>
                <a:ea typeface="Times New Roman" panose="02020603050405020304" pitchFamily="18" charset="0"/>
              </a:rPr>
              <a:t>range of opinions is heard from during the meetings, including from several organizations representing often marginalized groups, such as people living with HIV, women farmers, and youth with </a:t>
            </a:r>
            <a:r>
              <a:rPr lang="en-US" dirty="0" smtClean="0">
                <a:latin typeface="Book Antiqua" panose="02040602050305030304" pitchFamily="18" charset="0"/>
                <a:ea typeface="Times New Roman" panose="02020603050405020304" pitchFamily="18" charset="0"/>
              </a:rPr>
              <a:t>disabilities</a:t>
            </a:r>
          </a:p>
          <a:p>
            <a:pPr marL="0" indent="0">
              <a:buNone/>
            </a:pPr>
            <a:endParaRPr lang="en-US" dirty="0">
              <a:latin typeface="Book Antiqua" panose="02040602050305030304" pitchFamily="18" charset="0"/>
              <a:ea typeface="Times New Roman" panose="02020603050405020304" pitchFamily="18" charset="0"/>
            </a:endParaRPr>
          </a:p>
          <a:p>
            <a:pPr>
              <a:lnSpc>
                <a:spcPct val="100000"/>
              </a:lnSpc>
            </a:pPr>
            <a:r>
              <a:rPr lang="en-US" dirty="0">
                <a:latin typeface="Book Antiqua" panose="02040602050305030304" pitchFamily="18" charset="0"/>
                <a:ea typeface="Times New Roman" panose="02020603050405020304" pitchFamily="18" charset="0"/>
              </a:rPr>
              <a:t>This is followed by the “Bilateral Budget Discussions,” which are a series of meetings, each of which focuses on a specific state-owned entity, ministry or other unit. Each meeting includes a discussion of the institution in question’s past budgetary performance, as well as the proposed budget for the upcoming yea</a:t>
            </a:r>
          </a:p>
        </p:txBody>
      </p:sp>
      <p:sp>
        <p:nvSpPr>
          <p:cNvPr id="4" name="Content Placeholder 2"/>
          <p:cNvSpPr txBox="1">
            <a:spLocks/>
          </p:cNvSpPr>
          <p:nvPr/>
        </p:nvSpPr>
        <p:spPr>
          <a:xfrm>
            <a:off x="304800" y="812800"/>
            <a:ext cx="11658600" cy="604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2823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49225"/>
            <a:ext cx="10515600" cy="511175"/>
          </a:xfrm>
          <a:solidFill>
            <a:schemeClr val="accent1"/>
          </a:solidFill>
        </p:spPr>
        <p:txBody>
          <a:bodyPr>
            <a:normAutofit fontScale="90000"/>
          </a:bodyPr>
          <a:lstStyle/>
          <a:p>
            <a:pPr algn="ctr"/>
            <a:r>
              <a:rPr lang="en-US" b="1" dirty="0" smtClean="0">
                <a:solidFill>
                  <a:schemeClr val="bg1"/>
                </a:solidFill>
              </a:rPr>
              <a:t>  The entry points and mechanisms used</a:t>
            </a:r>
            <a:endParaRPr lang="en-US" b="1" dirty="0">
              <a:solidFill>
                <a:schemeClr val="bg1"/>
              </a:solidFill>
            </a:endParaRPr>
          </a:p>
        </p:txBody>
      </p:sp>
      <p:sp>
        <p:nvSpPr>
          <p:cNvPr id="3" name="Content Placeholder 2"/>
          <p:cNvSpPr>
            <a:spLocks noGrp="1"/>
          </p:cNvSpPr>
          <p:nvPr>
            <p:ph idx="1"/>
          </p:nvPr>
        </p:nvSpPr>
        <p:spPr>
          <a:xfrm>
            <a:off x="152400" y="1041400"/>
            <a:ext cx="11811000" cy="5816600"/>
          </a:xfrm>
        </p:spPr>
        <p:txBody>
          <a:bodyPr>
            <a:normAutofit/>
          </a:bodyPr>
          <a:lstStyle/>
          <a:p>
            <a:r>
              <a:rPr lang="en-US" sz="3200" dirty="0">
                <a:latin typeface="Book Antiqua" panose="02040602050305030304" pitchFamily="18" charset="0"/>
                <a:ea typeface="Times New Roman" panose="02020603050405020304" pitchFamily="18" charset="0"/>
              </a:rPr>
              <a:t>Following a presentation by representatives from the institution, the public can ask questions, make observations, offer suggestions, and generally participate in a discussion on specific policies and priorities for the new budget.</a:t>
            </a:r>
          </a:p>
        </p:txBody>
      </p:sp>
      <p:sp>
        <p:nvSpPr>
          <p:cNvPr id="4" name="Content Placeholder 2"/>
          <p:cNvSpPr txBox="1">
            <a:spLocks/>
          </p:cNvSpPr>
          <p:nvPr/>
        </p:nvSpPr>
        <p:spPr>
          <a:xfrm>
            <a:off x="304800" y="812800"/>
            <a:ext cx="11658600" cy="604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416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49225"/>
            <a:ext cx="10515600" cy="511175"/>
          </a:xfrm>
          <a:solidFill>
            <a:schemeClr val="accent1"/>
          </a:solidFill>
        </p:spPr>
        <p:txBody>
          <a:bodyPr>
            <a:normAutofit fontScale="90000"/>
          </a:bodyPr>
          <a:lstStyle/>
          <a:p>
            <a:pPr algn="ctr"/>
            <a:r>
              <a:rPr lang="en-US" b="1" dirty="0" smtClean="0">
                <a:solidFill>
                  <a:schemeClr val="bg1"/>
                </a:solidFill>
              </a:rPr>
              <a:t>  Challenges faced</a:t>
            </a:r>
            <a:endParaRPr lang="en-US" b="1" dirty="0">
              <a:solidFill>
                <a:schemeClr val="bg1"/>
              </a:solidFill>
            </a:endParaRPr>
          </a:p>
        </p:txBody>
      </p:sp>
      <p:sp>
        <p:nvSpPr>
          <p:cNvPr id="3" name="Content Placeholder 2"/>
          <p:cNvSpPr>
            <a:spLocks noGrp="1"/>
          </p:cNvSpPr>
          <p:nvPr>
            <p:ph idx="1"/>
          </p:nvPr>
        </p:nvSpPr>
        <p:spPr>
          <a:xfrm>
            <a:off x="152400" y="1041400"/>
            <a:ext cx="11811000" cy="5816600"/>
          </a:xfrm>
        </p:spPr>
        <p:txBody>
          <a:bodyPr>
            <a:normAutofit/>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L</a:t>
            </a: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imited information being shared prior to the meeting</a:t>
            </a:r>
          </a:p>
          <a:p>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Calibri" panose="020F0502020204030204" pitchFamily="34" charset="0"/>
                <a:ea typeface="Calibri" panose="020F0502020204030204" pitchFamily="34" charset="0"/>
                <a:cs typeface="Times New Roman" panose="02020603050405020304" pitchFamily="18" charset="0"/>
              </a:rPr>
              <a:t>L</a:t>
            </a: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imited feedback on how inputs are being used</a:t>
            </a:r>
          </a:p>
          <a:p>
            <a:pPr marL="0" indent="0">
              <a:buNone/>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smtClean="0">
                <a:latin typeface="Calibri" panose="020F0502020204030204" pitchFamily="34" charset="0"/>
                <a:ea typeface="Times New Roman" panose="02020603050405020304" pitchFamily="18" charset="0"/>
                <a:cs typeface="Times New Roman" panose="02020603050405020304" pitchFamily="18" charset="0"/>
              </a:rPr>
              <a:t>Low capacity of  majority of the  CSOs to critically engage the MDAs on technical issues </a:t>
            </a:r>
            <a:endParaRPr lang="en-US" sz="3200" dirty="0">
              <a:latin typeface="Book Antiqua" panose="02040602050305030304" pitchFamily="18" charset="0"/>
              <a:ea typeface="Times New Roman" panose="02020603050405020304" pitchFamily="18" charset="0"/>
            </a:endParaRPr>
          </a:p>
        </p:txBody>
      </p:sp>
      <p:sp>
        <p:nvSpPr>
          <p:cNvPr id="4" name="Content Placeholder 2"/>
          <p:cNvSpPr txBox="1">
            <a:spLocks/>
          </p:cNvSpPr>
          <p:nvPr/>
        </p:nvSpPr>
        <p:spPr>
          <a:xfrm>
            <a:off x="304800" y="812800"/>
            <a:ext cx="11658600" cy="604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6213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49225"/>
            <a:ext cx="10515600" cy="511175"/>
          </a:xfrm>
          <a:solidFill>
            <a:schemeClr val="accent1"/>
          </a:solidFill>
        </p:spPr>
        <p:txBody>
          <a:bodyPr>
            <a:normAutofit fontScale="90000"/>
          </a:bodyPr>
          <a:lstStyle/>
          <a:p>
            <a:pPr algn="ctr"/>
            <a:r>
              <a:rPr lang="en-US" b="1" dirty="0" smtClean="0">
                <a:solidFill>
                  <a:schemeClr val="bg1"/>
                </a:solidFill>
              </a:rPr>
              <a:t>  Lessons learnt</a:t>
            </a:r>
            <a:endParaRPr lang="en-US" b="1" dirty="0">
              <a:solidFill>
                <a:schemeClr val="bg1"/>
              </a:solidFill>
            </a:endParaRPr>
          </a:p>
        </p:txBody>
      </p:sp>
      <p:sp>
        <p:nvSpPr>
          <p:cNvPr id="3" name="Content Placeholder 2"/>
          <p:cNvSpPr>
            <a:spLocks noGrp="1"/>
          </p:cNvSpPr>
          <p:nvPr>
            <p:ph idx="1"/>
          </p:nvPr>
        </p:nvSpPr>
        <p:spPr>
          <a:xfrm>
            <a:off x="228600" y="927100"/>
            <a:ext cx="11811000" cy="5816600"/>
          </a:xfrm>
        </p:spPr>
        <p:txBody>
          <a:bodyPr>
            <a:normAutofit lnSpcReduction="10000"/>
          </a:bodyPr>
          <a:lstStyle/>
          <a:p>
            <a:r>
              <a:rPr lang="en-US" sz="3200" dirty="0" smtClean="0">
                <a:latin typeface="Book Antiqua" panose="02040602050305030304" pitchFamily="18" charset="0"/>
                <a:ea typeface="Times New Roman" panose="02020603050405020304" pitchFamily="18" charset="0"/>
              </a:rPr>
              <a:t>Citizen participation in the budget discussion has brought diverse view and opinion into the process hence help in shaping the agenda of government in terms of delivery services</a:t>
            </a:r>
          </a:p>
          <a:p>
            <a:endParaRPr lang="en-US" sz="3200" dirty="0" smtClean="0">
              <a:latin typeface="Book Antiqua" panose="02040602050305030304" pitchFamily="18" charset="0"/>
              <a:ea typeface="Times New Roman" panose="02020603050405020304" pitchFamily="18" charset="0"/>
            </a:endParaRPr>
          </a:p>
          <a:p>
            <a:r>
              <a:rPr lang="en-US" sz="3200" dirty="0" smtClean="0">
                <a:latin typeface="Book Antiqua" panose="02040602050305030304" pitchFamily="18" charset="0"/>
                <a:ea typeface="Times New Roman" panose="02020603050405020304" pitchFamily="18" charset="0"/>
              </a:rPr>
              <a:t>The budget discussion platform has now been use as a channel to bring neglected issue for government attention. </a:t>
            </a:r>
          </a:p>
          <a:p>
            <a:endParaRPr lang="en-US" sz="3200" dirty="0" smtClean="0">
              <a:latin typeface="Book Antiqua" panose="02040602050305030304" pitchFamily="18" charset="0"/>
              <a:ea typeface="Times New Roman" panose="02020603050405020304" pitchFamily="18" charset="0"/>
            </a:endParaRPr>
          </a:p>
          <a:p>
            <a:r>
              <a:rPr lang="en-US" sz="3200" dirty="0" smtClean="0">
                <a:latin typeface="Book Antiqua" panose="02040602050305030304" pitchFamily="18" charset="0"/>
                <a:ea typeface="Times New Roman" panose="02020603050405020304" pitchFamily="18" charset="0"/>
              </a:rPr>
              <a:t>There is a formidable CSOs  whose work is mainly on PFM- they help in mobilizing CSOs, vulnerable groups and other stakeholders. This has lead to increase citizen interest in the budget discussion</a:t>
            </a:r>
          </a:p>
        </p:txBody>
      </p:sp>
      <p:sp>
        <p:nvSpPr>
          <p:cNvPr id="4" name="Content Placeholder 2"/>
          <p:cNvSpPr txBox="1">
            <a:spLocks/>
          </p:cNvSpPr>
          <p:nvPr/>
        </p:nvSpPr>
        <p:spPr>
          <a:xfrm>
            <a:off x="304800" y="812800"/>
            <a:ext cx="11658600" cy="604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147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732</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Book Antiqua</vt:lpstr>
      <vt:lpstr>Calibri</vt:lpstr>
      <vt:lpstr>Calibri Light</vt:lpstr>
      <vt:lpstr>Times New Roman</vt:lpstr>
      <vt:lpstr>Verdana</vt:lpstr>
      <vt:lpstr>Office Theme</vt:lpstr>
      <vt:lpstr>Sierra Leone’s policy hearings and bilateral budget discussions</vt:lpstr>
      <vt:lpstr>The Context</vt:lpstr>
      <vt:lpstr>The Context</vt:lpstr>
      <vt:lpstr>Public Participation Goal</vt:lpstr>
      <vt:lpstr>  The entry points and mechanisms used</vt:lpstr>
      <vt:lpstr>  The entry points and mechanisms used</vt:lpstr>
      <vt:lpstr>  The entry points and mechanisms used</vt:lpstr>
      <vt:lpstr>  Challenges faced</vt:lpstr>
      <vt:lpstr>  Lessons learnt</vt:lpstr>
      <vt:lpstr>  Advice to government/civil society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Sierra Leone’s policy hearings and bilateral budget discussions</dc:title>
  <dc:creator>PC</dc:creator>
  <cp:lastModifiedBy>Raquel Ferreira</cp:lastModifiedBy>
  <cp:revision>26</cp:revision>
  <dcterms:created xsi:type="dcterms:W3CDTF">2020-08-25T07:28:04Z</dcterms:created>
  <dcterms:modified xsi:type="dcterms:W3CDTF">2020-08-26T10:48:09Z</dcterms:modified>
</cp:coreProperties>
</file>