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68" r:id="rId3"/>
    <p:sldId id="260" r:id="rId4"/>
    <p:sldId id="264" r:id="rId5"/>
    <p:sldId id="265" r:id="rId6"/>
    <p:sldId id="266" r:id="rId7"/>
    <p:sldId id="267" r:id="rId8"/>
    <p:sldId id="261" r:id="rId9"/>
    <p:sldId id="270" r:id="rId10"/>
    <p:sldId id="269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FF5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  <a:tblStyle styleId="{5FD0F851-EC5A-4D38-B0AD-8093EC10F338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5B9BD5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5B9BD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694"/>
  </p:normalViewPr>
  <p:slideViewPr>
    <p:cSldViewPr snapToGrid="0">
      <p:cViewPr varScale="1">
        <p:scale>
          <a:sx n="109" d="100"/>
          <a:sy n="109" d="100"/>
        </p:scale>
        <p:origin x="21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D5E59C-DDA5-434C-AD7C-C10D7D607FB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5BB907-A6B2-4C7E-80BA-A8D88D08C80D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C714DD0-8263-4BFE-A8FB-984EF929783E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1/23/23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3E00A0-20D6-44B4-94D8-4702CF7D57CF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D6B27-0868-426D-8F3D-07AB533BDAB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EFA325D-82F9-40F0-8CC5-3E22847CDF6E}" type="slidenum">
              <a:t>‹#›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1759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D6DCB6-FDD1-4CD4-9710-D850B3158EC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50517-8544-4FD2-ADB2-41D18C4FA74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A3A334D-E2E6-45A8-85F2-542706AB054D}" type="datetime1">
              <a:rPr lang="en-US"/>
              <a:pPr lvl="0"/>
              <a:t>1/23/23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0CC6624-C9A6-4B69-A27E-4ACD87EFB1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BD2863-766D-408D-B1B7-B55FE94135B7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EB020-25E2-4502-80C5-9DA0478569C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B8D86-54DC-4952-9CE6-AAC37A26EAD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5636057-7E84-4C21-A54C-5B38786AFA4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7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976CEED9-BC2F-44E0-91C7-DB3907625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64626" cy="488724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6B48200C-F237-448B-8C91-2251D56DE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799991">
            <a:off x="1327370" y="2005745"/>
            <a:ext cx="10864626" cy="488724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4FDC2EC-E9C2-4C69-97F4-E225936F00E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3C40BF5-27B0-43F2-BFAA-084428B2E7A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CBABE-2D74-4611-9C0C-A2224DF34C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962832" y="6385849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E29844E8-473D-4137-B99C-3122C2C75C7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3363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CB5B1-093F-4F77-8860-172AD033203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5986D-BB39-4594-80CB-D85484AEBEB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ED8C8-AB11-4D34-AB2E-E777C3C7B91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4C194D-47E2-43A0-AA02-27F6CE5F9B1E}" type="datetime1">
              <a:rPr lang="en-US"/>
              <a:pPr lvl="0"/>
              <a:t>1/23/23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E9F6E-D2AC-4FE7-8E15-0D88AF6DDF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5F5E6-AF48-4155-A2EC-9737E37C07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DE1C51-C672-43D3-8B5D-631CB0C4B6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7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3723E4-44C2-488C-94E9-3DFDDB1FCC6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571AC-53B8-47B6-B31E-BBA540DCD24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6FD58-FA7D-4EDC-926F-A2CD0B8C3C7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EFE37F-9EDF-4A05-9297-1933EA482368}" type="datetime1">
              <a:rPr lang="en-US"/>
              <a:pPr lvl="0"/>
              <a:t>1/23/23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90515-88FC-4B07-9E49-848E6F7264E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ACB35-3B28-48AC-A2A6-82B394EA11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D10D1D-9303-47A3-A90A-E5DF1B0BC2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04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1;p29">
            <a:extLst>
              <a:ext uri="{FF2B5EF4-FFF2-40B4-BE49-F238E27FC236}">
                <a16:creationId xmlns:a16="http://schemas.microsoft.com/office/drawing/2014/main" id="{BFFECC33-4F10-4134-96B1-102FC56B52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25715" y="95298"/>
            <a:ext cx="9786686" cy="1332399"/>
          </a:xfrm>
        </p:spPr>
        <p:txBody>
          <a:bodyPr lIns="91421" tIns="91421" rIns="91421" bIns="91421" anchor="t" anchorCtr="1">
            <a:noAutofit/>
          </a:bodyPr>
          <a:lstStyle>
            <a:lvl1pPr algn="ctr">
              <a:lnSpc>
                <a:spcPct val="100000"/>
              </a:lnSpc>
              <a:defRPr>
                <a:latin typeface="Roboto"/>
                <a:ea typeface="Roboto"/>
                <a:cs typeface="Roboto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Google Shape;52;p29">
            <a:extLst>
              <a:ext uri="{FF2B5EF4-FFF2-40B4-BE49-F238E27FC236}">
                <a16:creationId xmlns:a16="http://schemas.microsoft.com/office/drawing/2014/main" id="{BB05153A-C88B-4707-B75F-81433F34124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325715" y="1962613"/>
            <a:ext cx="9786686" cy="4079586"/>
          </a:xfrm>
        </p:spPr>
        <p:txBody>
          <a:bodyPr lIns="91421" tIns="91421" rIns="91421" bIns="91421">
            <a:noAutofit/>
          </a:bodyPr>
          <a:lstStyle>
            <a:lvl1pPr marL="609584" indent="-414854">
              <a:lnSpc>
                <a:spcPct val="115000"/>
              </a:lnSpc>
              <a:spcBef>
                <a:spcPts val="0"/>
              </a:spcBef>
              <a:buSzPts val="1300"/>
              <a:buChar char="●"/>
              <a:defRPr sz="2133">
                <a:solidFill>
                  <a:srgbClr val="404040"/>
                </a:solidFill>
                <a:latin typeface="Roboto"/>
                <a:ea typeface="Roboto"/>
                <a:cs typeface="Roboto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Google Shape;53;p29">
            <a:extLst>
              <a:ext uri="{FF2B5EF4-FFF2-40B4-BE49-F238E27FC236}">
                <a16:creationId xmlns:a16="http://schemas.microsoft.com/office/drawing/2014/main" id="{F71E8226-BE45-465F-973A-18D8613CE9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268059" y="6315971"/>
            <a:ext cx="731602" cy="524801"/>
          </a:xfrm>
        </p:spPr>
        <p:txBody>
          <a:bodyPr lIns="91421" tIns="91421" rIns="91421" bIns="91421"/>
          <a:lstStyle>
            <a:lvl1pPr>
              <a:defRPr lang="fr-FR">
                <a:solidFill>
                  <a:srgbClr val="44546A"/>
                </a:solidFill>
                <a:latin typeface="Nunito"/>
                <a:ea typeface="Nunito"/>
                <a:cs typeface="Nunito"/>
              </a:defRPr>
            </a:lvl1pPr>
          </a:lstStyle>
          <a:p>
            <a:pPr lvl="0"/>
            <a:fld id="{FA8FF614-A36D-4BB2-8C86-D034BDADEF37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01815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>
            <a:extLst>
              <a:ext uri="{FF2B5EF4-FFF2-40B4-BE49-F238E27FC236}">
                <a16:creationId xmlns:a16="http://schemas.microsoft.com/office/drawing/2014/main" id="{5D33436E-21EC-4245-8B93-0ED8DC1EC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799991">
            <a:off x="2376433" y="4358030"/>
            <a:ext cx="9829635" cy="249996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8">
            <a:extLst>
              <a:ext uri="{FF2B5EF4-FFF2-40B4-BE49-F238E27FC236}">
                <a16:creationId xmlns:a16="http://schemas.microsoft.com/office/drawing/2014/main" id="{570C68BD-CBFB-4CA5-9F3B-1BF0F7FFB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692"/>
            <a:ext cx="9829635" cy="249996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00BAEB5-C5BD-4137-A97D-0057AA0D99A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3DFC85C-C7B9-47F3-B305-48866CA3E8B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595959"/>
                </a:solidFill>
                <a:latin typeface="Roboto" pitchFamily="2"/>
                <a:ea typeface="Roboto" pitchFamily="2"/>
              </a:defRPr>
            </a:lvl2pPr>
            <a:lvl3pPr>
              <a:defRPr>
                <a:solidFill>
                  <a:srgbClr val="595959"/>
                </a:solidFill>
                <a:latin typeface="Roboto" pitchFamily="2"/>
                <a:ea typeface="Roboto" pitchFamily="2"/>
              </a:defRPr>
            </a:lvl3pPr>
            <a:lvl4pPr>
              <a:defRPr>
                <a:solidFill>
                  <a:srgbClr val="595959"/>
                </a:solidFill>
                <a:latin typeface="Roboto" pitchFamily="2"/>
                <a:ea typeface="Roboto" pitchFamily="2"/>
              </a:defRPr>
            </a:lvl4pPr>
            <a:lvl5pPr>
              <a:defRPr>
                <a:solidFill>
                  <a:srgbClr val="595959"/>
                </a:solidFill>
                <a:latin typeface="Roboto" pitchFamily="2"/>
                <a:ea typeface="Roboto" pitchFamily="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AB896-8FF2-44BA-A4A7-EBE362EE1E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294241" y="6311902"/>
            <a:ext cx="2743200" cy="365129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fld id="{78C1A9A5-C44A-45E9-B07F-30F3BD7AEBF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2433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F0135-D691-47F8-89DB-5F034F5552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A62BD-709A-4B67-9EC8-D390DBE003C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9E4BC-DB26-4D0E-B040-2D62ED4B413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0EE7BA-AD7B-47D0-8309-2825514C2F50}" type="datetime1">
              <a:rPr lang="en-US"/>
              <a:pPr lvl="0"/>
              <a:t>1/23/23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0FA4D-416A-40FE-96F6-644C086CC27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3295C-5242-4342-B2C2-A1FC75B298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651847-1286-4A8A-9138-3534B466D91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6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870BF-F702-4769-A4A7-0CCC1995EE7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B5E2E-F398-4F87-8F70-A61B71E61E2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59C4C-E856-4C4B-B6BE-69BFE2FA310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1F95B-C0F2-4B0A-8C5F-14041ACF79E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F5666E-1F49-4973-B374-7C6C99F1E175}" type="datetime1">
              <a:rPr lang="en-US"/>
              <a:pPr lvl="0"/>
              <a:t>1/23/23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0D860-296A-43AB-8DB9-D3C43E1AAF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C5EA2-9A09-47DA-8D45-A7386AB4279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C6CE4A-01F0-4715-879E-0BFB4DF1E95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5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5E96C-FE89-445B-A343-04300D8709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459A4-E864-4B73-A08A-6132EE42D64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D2E26A-9950-4F8D-B817-14E34520944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84D79-D21F-4516-8F27-8A7D96D1514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4051C2-F7E9-464E-BAA8-67C3498BB1A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EA304B-6871-4FAC-9F92-71BD2495404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BFACF7-1467-4C15-8BC3-9BC0D7FFD16F}" type="datetime1">
              <a:rPr lang="en-US"/>
              <a:pPr lvl="0"/>
              <a:t>1/23/23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1C2AF3-89F9-4B8A-975A-048EE20ADBC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38B000-22FD-407C-9993-EFEF0383687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D6BEF1-7331-45EB-A476-491B86DE30A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9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FC1D5-BDE1-4440-9AEF-C14A3A43BE0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7CD84D-7AE6-4180-B18E-76B08421FA1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53A2D4-E118-42A4-A0F4-651907047C0F}" type="datetime1">
              <a:rPr lang="en-US"/>
              <a:pPr lvl="0"/>
              <a:t>1/23/23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A821AF-4000-46E0-9D71-D0836850C1D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C07DA0-E175-464B-BFDA-D3A9550FC6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9AC030-CD2B-4396-820F-07C134212A8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4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06BC1A-AEA0-445E-99B6-E7B0A834A83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2CDB99-1CC8-48EC-9393-6BB8DD8033EF}" type="datetime1">
              <a:rPr lang="en-US"/>
              <a:pPr lvl="0"/>
              <a:t>1/23/23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1CE618-AF20-44FF-8E8D-603E476D06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B75EB2-5736-4300-BE64-BD5954D105A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8D88DF-082C-4EF6-9ADE-ED5080C2C14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5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D0DF4-20EF-4AC1-8AAE-30C9903F65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C4486-FCDE-493C-9999-FE730FA09B7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CB7A5-F855-4CDA-B2C8-D2CBD99FD0D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1FD82-D1DE-4128-BC84-316F418BE4E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86D5C4-70F7-4966-88C9-AD3994C996E3}" type="datetime1">
              <a:rPr lang="en-US"/>
              <a:pPr lvl="0"/>
              <a:t>1/23/23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F7DAC-FD9F-4BDC-BB39-E70EA11915C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7486E-CDF6-4F6D-BD6A-4F878184CB4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85CA22-DDD3-49CC-AB18-5CC43EF3AE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2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0BDCD-9C97-4AB9-B85A-F41989A489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A049CF-1291-4413-8642-96EA961652A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4774A-9B08-4FFC-AEF4-0B77BDECCB9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C77BF-9270-4B42-9731-1DE163C521B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B8E3B9-E098-43F9-B156-D786D477A5DA}" type="datetime1">
              <a:rPr lang="en-US"/>
              <a:pPr lvl="0"/>
              <a:t>1/23/23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9D9E4-74BA-45F0-BD24-B330CA50A23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F8E14-D32B-4D0B-84CF-D76215E5985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1570FD-4426-47F6-AD34-8CDEB7C3A2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0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8E20E650-5405-48CA-9FE9-C0C401CEECE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-9692"/>
            <a:ext cx="9829635" cy="249996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5C4574D1-4F13-461C-A451-A2539E80B50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799991">
            <a:off x="2376433" y="4358030"/>
            <a:ext cx="9829635" cy="249996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7B398EF2-D43D-41C0-92E4-CD95F1F53E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22B0B58-A120-4065-9BD8-7EFF2AB8C1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79783A1-8ADC-47FB-B9EE-BFAA646F9AD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CD7C7BF-E602-4A9A-AB03-3F4EA54F04E9}" type="datetime1">
              <a:rPr lang="en-US"/>
              <a:pPr lvl="0"/>
              <a:t>1/23/23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4F7EA32-854D-419C-A5FC-30B30054E0A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0F710A1-D127-4378-92DF-3D0B26F579E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54C1D72-BB3E-4780-A487-F5B4A08978D8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r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1" i="0" u="none" strike="noStrike" kern="1200" cap="none" spc="0" baseline="0">
          <a:solidFill>
            <a:srgbClr val="FF5100"/>
          </a:solidFill>
          <a:uFillTx/>
          <a:latin typeface="Roboto" pitchFamily="2"/>
          <a:ea typeface="Roboto" pitchFamily="2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1" i="0" u="none" strike="noStrike" kern="1200" cap="none" spc="0" baseline="0">
          <a:solidFill>
            <a:srgbClr val="18988B"/>
          </a:solidFill>
          <a:uFillTx/>
          <a:latin typeface="Roboto" pitchFamily="2"/>
          <a:ea typeface="Roboto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22.png"/><Relationship Id="rId4" Type="http://schemas.openxmlformats.org/officeDocument/2006/relationships/image" Target="../media/image2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90DDB939-4545-4F85-9FCD-EB91AB8F6E3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87133" y="2857500"/>
            <a:ext cx="8495489" cy="1909056"/>
          </a:xfrm>
        </p:spPr>
        <p:txBody>
          <a:bodyPr anchorCtr="0">
            <a:normAutofit/>
          </a:bodyPr>
          <a:lstStyle/>
          <a:p>
            <a:pPr lvl="0" algn="l">
              <a:lnSpc>
                <a:spcPct val="115000"/>
              </a:lnSpc>
              <a:spcBef>
                <a:spcPts val="0"/>
              </a:spcBef>
            </a:pPr>
            <a:r>
              <a:rPr lang="en-US" sz="7200" dirty="0">
                <a:solidFill>
                  <a:srgbClr val="FF5100"/>
                </a:solidFill>
              </a:rPr>
              <a:t>2023 Workplan</a:t>
            </a:r>
          </a:p>
        </p:txBody>
      </p:sp>
      <p:sp>
        <p:nvSpPr>
          <p:cNvPr id="3" name="TextBox 13">
            <a:extLst>
              <a:ext uri="{FF2B5EF4-FFF2-40B4-BE49-F238E27FC236}">
                <a16:creationId xmlns:a16="http://schemas.microsoft.com/office/drawing/2014/main" id="{87CDAD06-2F19-4D4C-A872-F34052D20DF7}"/>
              </a:ext>
            </a:extLst>
          </p:cNvPr>
          <p:cNvSpPr txBox="1"/>
          <p:nvPr/>
        </p:nvSpPr>
        <p:spPr>
          <a:xfrm>
            <a:off x="1587133" y="4054807"/>
            <a:ext cx="7179009" cy="4878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>
                <a:solidFill>
                  <a:srgbClr val="FF6B00"/>
                </a:solidFill>
                <a:latin typeface="Roboto" pitchFamily="2"/>
                <a:ea typeface="Roboto" pitchFamily="2"/>
              </a:rPr>
              <a:t>as of January 2023</a:t>
            </a:r>
            <a:endParaRPr lang="en-US" sz="2400" b="0" i="0" u="none" strike="noStrike" kern="1200" cap="none" spc="0" baseline="0" dirty="0">
              <a:solidFill>
                <a:srgbClr val="FF6B00"/>
              </a:solidFill>
              <a:uFillTx/>
              <a:latin typeface="Roboto" pitchFamily="2"/>
              <a:ea typeface="Roboto" pitchFamily="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D27232-9A79-406D-8934-7F0191C9D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133" y="1727713"/>
            <a:ext cx="5896682" cy="105197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59E9C-9DF9-4281-8261-3674F02FCDC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9182" y="2180941"/>
            <a:ext cx="5439668" cy="4321455"/>
          </a:xfrm>
        </p:spPr>
        <p:txBody>
          <a:bodyPr>
            <a:norm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2600" b="0" i="1" u="sng" dirty="0">
                <a:solidFill>
                  <a:srgbClr val="18988B"/>
                </a:solidFill>
              </a:rPr>
              <a:t>C. Digital tools for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US" sz="2600" b="0" i="1" u="sng" dirty="0">
                <a:solidFill>
                  <a:srgbClr val="18988B"/>
                </a:solidFill>
              </a:rPr>
              <a:t>user-centered fiscal transparency</a:t>
            </a:r>
          </a:p>
          <a:p>
            <a:pPr marL="0" lvl="0" indent="0">
              <a:lnSpc>
                <a:spcPct val="80000"/>
              </a:lnSpc>
              <a:buNone/>
            </a:pPr>
            <a:endParaRPr lang="en-US" sz="2600" i="1" u="sng" dirty="0">
              <a:solidFill>
                <a:srgbClr val="FF5100"/>
              </a:solidFill>
            </a:endParaRPr>
          </a:p>
          <a:p>
            <a:pPr marL="514350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/>
              <a:t>Assistance in disclosing </a:t>
            </a:r>
            <a:r>
              <a:rPr lang="en-US" dirty="0">
                <a:solidFill>
                  <a:srgbClr val="FF5100"/>
                </a:solidFill>
              </a:rPr>
              <a:t>budget information </a:t>
            </a:r>
            <a:r>
              <a:rPr lang="en-US" dirty="0"/>
              <a:t>in </a:t>
            </a:r>
            <a:r>
              <a:rPr lang="en-US" dirty="0">
                <a:solidFill>
                  <a:srgbClr val="FF5100"/>
                </a:solidFill>
              </a:rPr>
              <a:t>open formats</a:t>
            </a:r>
            <a:r>
              <a:rPr lang="en-US" dirty="0"/>
              <a:t> (including </a:t>
            </a:r>
            <a:r>
              <a:rPr lang="en-US" b="1" dirty="0">
                <a:solidFill>
                  <a:srgbClr val="FF5100"/>
                </a:solidFill>
              </a:rPr>
              <a:t>NEW</a:t>
            </a:r>
            <a:r>
              <a:rPr lang="en-US" dirty="0"/>
              <a:t> </a:t>
            </a:r>
            <a:r>
              <a:rPr lang="en-US" dirty="0">
                <a:solidFill>
                  <a:srgbClr val="FF5100"/>
                </a:solidFill>
              </a:rPr>
              <a:t>OFDP</a:t>
            </a:r>
            <a:r>
              <a:rPr lang="en-US" dirty="0"/>
              <a:t>)</a:t>
            </a:r>
          </a:p>
          <a:p>
            <a:pPr marL="514350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514350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/>
              <a:t>Dissemination and use of the </a:t>
            </a:r>
            <a:r>
              <a:rPr lang="en-US" dirty="0">
                <a:solidFill>
                  <a:srgbClr val="FF5100"/>
                </a:solidFill>
              </a:rPr>
              <a:t>Public Finance module </a:t>
            </a:r>
            <a:r>
              <a:rPr lang="en-US" dirty="0"/>
              <a:t>of the </a:t>
            </a:r>
            <a:r>
              <a:rPr lang="en-US" dirty="0">
                <a:solidFill>
                  <a:srgbClr val="FF5100"/>
                </a:solidFill>
              </a:rPr>
              <a:t>Global Data Barometer (GDB)</a:t>
            </a:r>
          </a:p>
          <a:p>
            <a:pPr marL="1028700" lvl="2" indent="-457200">
              <a:lnSpc>
                <a:spcPct val="80000"/>
              </a:lnSpc>
            </a:pPr>
            <a:r>
              <a:rPr lang="en-US" sz="2400" dirty="0"/>
              <a:t>GIFT </a:t>
            </a:r>
            <a:r>
              <a:rPr lang="en-US" sz="2400" dirty="0">
                <a:solidFill>
                  <a:srgbClr val="FF5100"/>
                </a:solidFill>
              </a:rPr>
              <a:t>Step-by-step Guide </a:t>
            </a:r>
          </a:p>
          <a:p>
            <a:pPr marL="1028700" lvl="2" indent="-457200">
              <a:lnSpc>
                <a:spcPct val="80000"/>
              </a:lnSpc>
            </a:pPr>
            <a:r>
              <a:rPr lang="en-US" sz="2400" dirty="0"/>
              <a:t>Complementarity with OBI</a:t>
            </a:r>
          </a:p>
          <a:p>
            <a:pPr marL="514350" lvl="1" indent="-514350">
              <a:lnSpc>
                <a:spcPct val="80000"/>
              </a:lnSpc>
              <a:buFont typeface="Calibri Light"/>
              <a:buAutoNum type="romanLcPeriod"/>
            </a:pPr>
            <a:endParaRPr lang="en-US" sz="1900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E3F0B8B8-0475-4CD9-82BD-E565EB7724F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69102" y="3991590"/>
            <a:ext cx="1384401" cy="148698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31464966-CD45-491D-8D88-CA6DB0B9F7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0404" y="2795894"/>
            <a:ext cx="1962697" cy="211901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5724040-663D-4D1A-BF46-E301B3AA18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61660" y="365129"/>
            <a:ext cx="8368744" cy="1325559"/>
          </a:xfrm>
        </p:spPr>
        <p:txBody>
          <a:bodyPr>
            <a:noAutofit/>
          </a:bodyPr>
          <a:lstStyle/>
          <a:p>
            <a:pPr lvl="0"/>
            <a:r>
              <a:rPr lang="en-US" sz="2800">
                <a:solidFill>
                  <a:srgbClr val="18988B"/>
                </a:solidFill>
                <a:latin typeface="Arial" pitchFamily="34"/>
              </a:rPr>
              <a:t>Capacity building for more effective and inclusive use of public resources </a:t>
            </a:r>
            <a:r>
              <a:rPr lang="en-US" sz="2800" b="0">
                <a:solidFill>
                  <a:srgbClr val="18988B"/>
                </a:solidFill>
                <a:latin typeface="Arial" pitchFamily="34"/>
              </a:rPr>
              <a:t>(increasing and improving knowledge exchange)</a:t>
            </a:r>
            <a:endParaRPr lang="en-US" sz="6000" b="0">
              <a:solidFill>
                <a:srgbClr val="18988B"/>
              </a:solidFill>
            </a:endParaRPr>
          </a:p>
        </p:txBody>
      </p:sp>
      <p:cxnSp>
        <p:nvCxnSpPr>
          <p:cNvPr id="7" name="Straight Connector 12">
            <a:extLst>
              <a:ext uri="{FF2B5EF4-FFF2-40B4-BE49-F238E27FC236}">
                <a16:creationId xmlns:a16="http://schemas.microsoft.com/office/drawing/2014/main" id="{363062D8-2463-4EF0-B3D8-36960A7EB7A9}"/>
              </a:ext>
            </a:extLst>
          </p:cNvPr>
          <p:cNvCxnSpPr/>
          <p:nvPr/>
        </p:nvCxnSpPr>
        <p:spPr>
          <a:xfrm>
            <a:off x="9901370" y="482656"/>
            <a:ext cx="0" cy="1018148"/>
          </a:xfrm>
          <a:prstGeom prst="straightConnector1">
            <a:avLst/>
          </a:prstGeom>
          <a:noFill/>
          <a:ln w="6345" cap="flat">
            <a:solidFill>
              <a:srgbClr val="18988B"/>
            </a:solidFill>
            <a:prstDash val="solid"/>
            <a:miter/>
          </a:ln>
        </p:spPr>
      </p:cxnSp>
      <p:pic>
        <p:nvPicPr>
          <p:cNvPr id="8" name="Picture 13">
            <a:extLst>
              <a:ext uri="{FF2B5EF4-FFF2-40B4-BE49-F238E27FC236}">
                <a16:creationId xmlns:a16="http://schemas.microsoft.com/office/drawing/2014/main" id="{3F10A58B-7428-49A5-B900-0942527C302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055089" y="482656"/>
            <a:ext cx="1861535" cy="85584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84568B-9113-431D-ABD3-D6C06C5196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168" y="2494700"/>
            <a:ext cx="3188656" cy="111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60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ED369-966C-4129-A784-D1BF605392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69776" y="365129"/>
            <a:ext cx="8468139" cy="1325559"/>
          </a:xfrm>
        </p:spPr>
        <p:txBody>
          <a:bodyPr/>
          <a:lstStyle/>
          <a:p>
            <a:pPr lvl="0"/>
            <a:r>
              <a:rPr lang="en-US" sz="4000">
                <a:solidFill>
                  <a:srgbClr val="E81F76"/>
                </a:solidFill>
                <a:latin typeface="Arial" pitchFamily="34"/>
              </a:rPr>
              <a:t>Consolidating GIFT as a </a:t>
            </a:r>
            <a:br>
              <a:rPr lang="en-US" sz="4000">
                <a:solidFill>
                  <a:srgbClr val="E81F76"/>
                </a:solidFill>
                <a:latin typeface="Arial" pitchFamily="34"/>
              </a:rPr>
            </a:br>
            <a:r>
              <a:rPr lang="en-US" sz="4000">
                <a:solidFill>
                  <a:srgbClr val="E81F76"/>
                </a:solidFill>
                <a:latin typeface="Arial" pitchFamily="34"/>
              </a:rPr>
              <a:t>cohesive action network </a:t>
            </a:r>
            <a:endParaRPr lang="en-US" sz="8000">
              <a:solidFill>
                <a:srgbClr val="E81F76"/>
              </a:solidFill>
            </a:endParaRPr>
          </a:p>
        </p:txBody>
      </p:sp>
      <p:cxnSp>
        <p:nvCxnSpPr>
          <p:cNvPr id="3" name="Straight Connector 3">
            <a:extLst>
              <a:ext uri="{FF2B5EF4-FFF2-40B4-BE49-F238E27FC236}">
                <a16:creationId xmlns:a16="http://schemas.microsoft.com/office/drawing/2014/main" id="{FD9B37B9-B0FB-4487-A8E8-841B216F0676}"/>
              </a:ext>
            </a:extLst>
          </p:cNvPr>
          <p:cNvCxnSpPr/>
          <p:nvPr/>
        </p:nvCxnSpPr>
        <p:spPr>
          <a:xfrm>
            <a:off x="10358570" y="482656"/>
            <a:ext cx="0" cy="1018148"/>
          </a:xfrm>
          <a:prstGeom prst="straightConnector1">
            <a:avLst/>
          </a:prstGeom>
          <a:noFill/>
          <a:ln w="6345" cap="flat">
            <a:solidFill>
              <a:srgbClr val="18988B"/>
            </a:solidFill>
            <a:prstDash val="solid"/>
            <a:miter/>
          </a:ln>
        </p:spPr>
      </p:cxnSp>
      <p:pic>
        <p:nvPicPr>
          <p:cNvPr id="4" name="Picture 4">
            <a:extLst>
              <a:ext uri="{FF2B5EF4-FFF2-40B4-BE49-F238E27FC236}">
                <a16:creationId xmlns:a16="http://schemas.microsoft.com/office/drawing/2014/main" id="{C7114E17-7594-45A2-9F27-DA3E89F0B94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489429" y="327656"/>
            <a:ext cx="1348072" cy="1140375"/>
          </a:xfrm>
          <a:prstGeom prst="rect">
            <a:avLst/>
          </a:prstGeom>
          <a:noFill/>
          <a:ln cap="flat">
            <a:noFill/>
          </a:ln>
          <a:effectLst>
            <a:outerShdw dist="38096" dir="2700000" algn="tl">
              <a:srgbClr val="000000">
                <a:alpha val="40000"/>
              </a:srgbClr>
            </a:outerShdw>
          </a:effec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2CDCDCC-67EB-4C0E-AAEF-DC14AE5D7F1C}"/>
              </a:ext>
            </a:extLst>
          </p:cNvPr>
          <p:cNvSpPr txBox="1"/>
          <p:nvPr/>
        </p:nvSpPr>
        <p:spPr>
          <a:xfrm>
            <a:off x="758403" y="1992090"/>
            <a:ext cx="5681308" cy="42492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 fontScale="92500" lnSpcReduction="10000"/>
          </a:bodyPr>
          <a:lstStyle/>
          <a:p>
            <a:pPr marL="514350" marR="0" lvl="1" indent="-51435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595959"/>
                </a:solidFill>
                <a:latin typeface="Roboto" pitchFamily="2"/>
                <a:ea typeface="Roboto" pitchFamily="2"/>
              </a:rPr>
              <a:t>Greater </a:t>
            </a:r>
            <a:r>
              <a:rPr lang="en-US" sz="2800" dirty="0">
                <a:solidFill>
                  <a:srgbClr val="FF5100"/>
                </a:solidFill>
                <a:latin typeface="Roboto" pitchFamily="2"/>
                <a:ea typeface="Roboto" pitchFamily="2"/>
              </a:rPr>
              <a:t>integration,</a:t>
            </a:r>
            <a:r>
              <a:rPr lang="en-US" sz="2800" dirty="0">
                <a:solidFill>
                  <a:srgbClr val="595959"/>
                </a:solidFill>
                <a:latin typeface="Roboto" pitchFamily="2"/>
                <a:ea typeface="Roboto" pitchFamily="2"/>
              </a:rPr>
              <a:t> </a:t>
            </a:r>
            <a:r>
              <a:rPr lang="en-US" sz="2800" dirty="0">
                <a:solidFill>
                  <a:srgbClr val="FF5100"/>
                </a:solidFill>
                <a:latin typeface="Roboto" pitchFamily="2"/>
                <a:ea typeface="Roboto" pitchFamily="2"/>
              </a:rPr>
              <a:t>collaboration</a:t>
            </a:r>
            <a:r>
              <a:rPr lang="en-US" sz="2800" dirty="0">
                <a:solidFill>
                  <a:srgbClr val="595959"/>
                </a:solidFill>
                <a:latin typeface="Roboto" pitchFamily="2"/>
                <a:ea typeface="Roboto" pitchFamily="2"/>
              </a:rPr>
              <a:t> &amp; </a:t>
            </a:r>
            <a:r>
              <a:rPr lang="en-US" sz="2800" dirty="0">
                <a:solidFill>
                  <a:srgbClr val="FF5100"/>
                </a:solidFill>
                <a:latin typeface="Roboto" pitchFamily="2"/>
                <a:ea typeface="Roboto" pitchFamily="2"/>
              </a:rPr>
              <a:t>peer learning</a:t>
            </a:r>
            <a:endParaRPr lang="en-US" sz="2800" dirty="0">
              <a:solidFill>
                <a:srgbClr val="595959"/>
              </a:solidFill>
              <a:latin typeface="Roboto" pitchFamily="2"/>
              <a:ea typeface="Roboto" pitchFamily="2"/>
            </a:endParaRPr>
          </a:p>
          <a:p>
            <a:pPr marL="514350" marR="0" lvl="1" indent="-51435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dirty="0">
              <a:solidFill>
                <a:srgbClr val="595959"/>
              </a:solidFill>
              <a:latin typeface="Roboto" pitchFamily="2"/>
              <a:ea typeface="Roboto" pitchFamily="2"/>
            </a:endParaRPr>
          </a:p>
          <a:p>
            <a:pPr marL="514350" marR="0" lvl="1" indent="-51435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595959"/>
                </a:solidFill>
                <a:latin typeface="Roboto" pitchFamily="2"/>
                <a:ea typeface="Roboto" pitchFamily="2"/>
              </a:rPr>
              <a:t>Consideration of potential applications for </a:t>
            </a:r>
            <a:r>
              <a:rPr lang="en-US" sz="2800" dirty="0">
                <a:solidFill>
                  <a:srgbClr val="FF5100"/>
                </a:solidFill>
                <a:latin typeface="Roboto" pitchFamily="2"/>
                <a:ea typeface="Roboto" pitchFamily="2"/>
              </a:rPr>
              <a:t>membership   </a:t>
            </a:r>
            <a:r>
              <a:rPr lang="en-US" sz="2800" dirty="0">
                <a:solidFill>
                  <a:srgbClr val="595959"/>
                </a:solidFill>
                <a:latin typeface="Roboto" pitchFamily="2"/>
                <a:ea typeface="Roboto" pitchFamily="2"/>
              </a:rPr>
              <a:t> (e.g. </a:t>
            </a:r>
            <a:r>
              <a:rPr lang="en-US" sz="2800" dirty="0">
                <a:solidFill>
                  <a:srgbClr val="FF5100"/>
                </a:solidFill>
                <a:latin typeface="Roboto" pitchFamily="2"/>
                <a:ea typeface="Roboto" pitchFamily="2"/>
              </a:rPr>
              <a:t>Senegal</a:t>
            </a:r>
            <a:r>
              <a:rPr lang="en-US" sz="2800" dirty="0">
                <a:solidFill>
                  <a:srgbClr val="595959"/>
                </a:solidFill>
                <a:latin typeface="Roboto" pitchFamily="2"/>
                <a:ea typeface="Roboto" pitchFamily="2"/>
              </a:rPr>
              <a:t> and </a:t>
            </a:r>
            <a:r>
              <a:rPr lang="en-US" sz="2800" dirty="0">
                <a:solidFill>
                  <a:srgbClr val="FF5100"/>
                </a:solidFill>
                <a:latin typeface="Roboto" pitchFamily="2"/>
                <a:ea typeface="Roboto" pitchFamily="2"/>
              </a:rPr>
              <a:t>Cote d’Ivoire</a:t>
            </a:r>
            <a:r>
              <a:rPr lang="en-US" sz="2800" dirty="0">
                <a:solidFill>
                  <a:srgbClr val="595959"/>
                </a:solidFill>
                <a:latin typeface="Roboto" pitchFamily="2"/>
                <a:ea typeface="Roboto" pitchFamily="2"/>
              </a:rPr>
              <a:t>)</a:t>
            </a:r>
          </a:p>
          <a:p>
            <a:pPr marL="514350" marR="0" lvl="1" indent="-51435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dirty="0">
              <a:solidFill>
                <a:srgbClr val="595959"/>
              </a:solidFill>
              <a:latin typeface="Roboto" pitchFamily="2"/>
              <a:ea typeface="Roboto" pitchFamily="2"/>
            </a:endParaRPr>
          </a:p>
          <a:p>
            <a:pPr marL="514350" marR="0" lvl="1" indent="-51435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 dirty="0">
                <a:solidFill>
                  <a:srgbClr val="595959"/>
                </a:solidFill>
                <a:uFillTx/>
                <a:latin typeface="Roboto" pitchFamily="2"/>
                <a:ea typeface="Roboto" pitchFamily="2"/>
              </a:rPr>
              <a:t>GIFT </a:t>
            </a:r>
            <a:r>
              <a:rPr lang="en-US" sz="2800" b="0" i="0" u="none" strike="noStrike" kern="1200" cap="none" spc="0" baseline="0" dirty="0">
                <a:solidFill>
                  <a:srgbClr val="FF5100"/>
                </a:solidFill>
                <a:uFillTx/>
                <a:latin typeface="Roboto" pitchFamily="2"/>
                <a:ea typeface="Roboto" pitchFamily="2"/>
              </a:rPr>
              <a:t>SGM 2023 </a:t>
            </a:r>
            <a:r>
              <a:rPr lang="en-US" sz="2800" b="0" i="0" u="none" strike="noStrike" kern="1200" cap="none" spc="0" baseline="0" dirty="0">
                <a:solidFill>
                  <a:srgbClr val="595959"/>
                </a:solidFill>
                <a:uFillTx/>
                <a:latin typeface="Roboto" pitchFamily="2"/>
                <a:ea typeface="Roboto" pitchFamily="2"/>
              </a:rPr>
              <a:t>i</a:t>
            </a:r>
            <a:r>
              <a:rPr lang="en-US" sz="2800" dirty="0">
                <a:solidFill>
                  <a:srgbClr val="595959"/>
                </a:solidFill>
                <a:latin typeface="Roboto" pitchFamily="2"/>
                <a:ea typeface="Roboto" pitchFamily="2"/>
              </a:rPr>
              <a:t>n </a:t>
            </a:r>
            <a:r>
              <a:rPr lang="en-US" sz="2800" dirty="0">
                <a:solidFill>
                  <a:srgbClr val="FF5100"/>
                </a:solidFill>
                <a:latin typeface="Roboto" pitchFamily="2"/>
                <a:ea typeface="Roboto" pitchFamily="2"/>
              </a:rPr>
              <a:t>virtual format</a:t>
            </a:r>
          </a:p>
          <a:p>
            <a:pPr marL="514350" marR="0" lvl="1" indent="-51435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1200" cap="none" spc="0" baseline="0" dirty="0">
              <a:solidFill>
                <a:srgbClr val="FF5100"/>
              </a:solidFill>
              <a:uFillTx/>
              <a:latin typeface="Roboto" pitchFamily="2"/>
              <a:ea typeface="Roboto" pitchFamily="2"/>
            </a:endParaRPr>
          </a:p>
          <a:p>
            <a:pPr marL="514350" marR="0" lvl="1" indent="-51435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595959"/>
                </a:solidFill>
                <a:latin typeface="Roboto" pitchFamily="2"/>
                <a:ea typeface="Roboto" pitchFamily="2"/>
              </a:rPr>
              <a:t>I</a:t>
            </a:r>
            <a:r>
              <a:rPr lang="en-US" sz="2800" b="0" i="0" u="none" strike="noStrike" kern="1200" cap="none" spc="0" baseline="0" dirty="0">
                <a:solidFill>
                  <a:srgbClr val="595959"/>
                </a:solidFill>
                <a:uFillTx/>
                <a:latin typeface="Roboto" pitchFamily="2"/>
                <a:ea typeface="Roboto" pitchFamily="2"/>
              </a:rPr>
              <a:t>ncreased collaboration with </a:t>
            </a:r>
            <a:r>
              <a:rPr lang="en-US" sz="2800" b="0" i="0" u="none" strike="noStrike" kern="1200" cap="none" spc="0" baseline="0" dirty="0">
                <a:solidFill>
                  <a:srgbClr val="FF5100"/>
                </a:solidFill>
                <a:uFillTx/>
                <a:latin typeface="Roboto" pitchFamily="2"/>
                <a:ea typeface="Roboto" pitchFamily="2"/>
              </a:rPr>
              <a:t>UNICEF, EU, GIZ, and USDOS</a:t>
            </a:r>
          </a:p>
          <a:p>
            <a:pPr marL="514350" marR="0" lvl="1" indent="-51435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Calibri Light"/>
              <a:buAutoNum type="romanL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1200" cap="none" spc="0" baseline="0" dirty="0">
              <a:solidFill>
                <a:srgbClr val="595959"/>
              </a:solidFill>
              <a:uFillTx/>
              <a:latin typeface="Roboto" pitchFamily="2"/>
              <a:ea typeface="Roboto" pitchFamily="2"/>
            </a:endParaRPr>
          </a:p>
        </p:txBody>
      </p:sp>
      <p:pic>
        <p:nvPicPr>
          <p:cNvPr id="9" name="Picture 23">
            <a:extLst>
              <a:ext uri="{FF2B5EF4-FFF2-40B4-BE49-F238E27FC236}">
                <a16:creationId xmlns:a16="http://schemas.microsoft.com/office/drawing/2014/main" id="{C628B107-54E1-404B-88B1-8C6FF578B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6624" y="2592421"/>
            <a:ext cx="4050094" cy="251430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412AC-59BF-41F8-8C7E-B1EF0ADD80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US" dirty="0"/>
              <a:t>2023 IMPACT WORKSTREAMS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1CDCF7B-1CDD-41F6-90D6-333A6312976B}"/>
              </a:ext>
            </a:extLst>
          </p:cNvPr>
          <p:cNvSpPr/>
          <p:nvPr/>
        </p:nvSpPr>
        <p:spPr>
          <a:xfrm>
            <a:off x="1244598" y="1790696"/>
            <a:ext cx="9498156" cy="4013127"/>
          </a:xfrm>
          <a:prstGeom prst="rect">
            <a:avLst/>
          </a:prstGeom>
          <a:solidFill>
            <a:srgbClr val="D0CECE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F08D31-32E3-4D77-8A1D-D0790BC57758}"/>
              </a:ext>
            </a:extLst>
          </p:cNvPr>
          <p:cNvSpPr/>
          <p:nvPr/>
        </p:nvSpPr>
        <p:spPr>
          <a:xfrm>
            <a:off x="7650025" y="1973768"/>
            <a:ext cx="2899964" cy="3642091"/>
          </a:xfrm>
          <a:prstGeom prst="rect">
            <a:avLst/>
          </a:prstGeom>
          <a:solidFill>
            <a:srgbClr val="E81F7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EEE1DE-BE3B-45DE-BD7D-1F0055B3B922}"/>
              </a:ext>
            </a:extLst>
          </p:cNvPr>
          <p:cNvSpPr/>
          <p:nvPr/>
        </p:nvSpPr>
        <p:spPr>
          <a:xfrm>
            <a:off x="4551709" y="1971071"/>
            <a:ext cx="2920081" cy="3667365"/>
          </a:xfrm>
          <a:prstGeom prst="rect">
            <a:avLst/>
          </a:prstGeom>
          <a:solidFill>
            <a:srgbClr val="18988B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24F31A-8BD8-431A-A8FD-785C444A58CC}"/>
              </a:ext>
            </a:extLst>
          </p:cNvPr>
          <p:cNvSpPr/>
          <p:nvPr/>
        </p:nvSpPr>
        <p:spPr>
          <a:xfrm>
            <a:off x="1449241" y="1971071"/>
            <a:ext cx="2920081" cy="3667365"/>
          </a:xfrm>
          <a:prstGeom prst="rect">
            <a:avLst/>
          </a:prstGeom>
          <a:solidFill>
            <a:srgbClr val="FF68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0F5DF343-AD07-4436-9779-AA9BC70153FB}"/>
              </a:ext>
            </a:extLst>
          </p:cNvPr>
          <p:cNvSpPr txBox="1"/>
          <p:nvPr/>
        </p:nvSpPr>
        <p:spPr>
          <a:xfrm>
            <a:off x="1518162" y="4477134"/>
            <a:ext cx="2782235" cy="9233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 dirty="0">
                <a:solidFill>
                  <a:srgbClr val="FFFFFF"/>
                </a:solidFill>
                <a:uFillTx/>
                <a:latin typeface="Roboto" pitchFamily="2"/>
                <a:ea typeface="Roboto" pitchFamily="2"/>
                <a:cs typeface="Arial" pitchFamily="34"/>
              </a:rPr>
              <a:t>Advancing transparency and public participation in fiscal policies 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284998F2-A5CA-434F-B931-E23E9129198E}"/>
              </a:ext>
            </a:extLst>
          </p:cNvPr>
          <p:cNvSpPr txBox="1"/>
          <p:nvPr/>
        </p:nvSpPr>
        <p:spPr>
          <a:xfrm>
            <a:off x="4615013" y="4319397"/>
            <a:ext cx="2793281" cy="1200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 dirty="0">
                <a:solidFill>
                  <a:srgbClr val="FFFFFF"/>
                </a:solidFill>
                <a:uFillTx/>
                <a:latin typeface="Roboto" pitchFamily="2"/>
                <a:ea typeface="Roboto" pitchFamily="2"/>
                <a:cs typeface="Arial" pitchFamily="34"/>
              </a:rPr>
              <a:t>Capacity building for more effective and inclusive use of public resources 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A4EAF588-1C6C-4EF1-B095-D0063A45E101}"/>
              </a:ext>
            </a:extLst>
          </p:cNvPr>
          <p:cNvSpPr txBox="1"/>
          <p:nvPr/>
        </p:nvSpPr>
        <p:spPr>
          <a:xfrm>
            <a:off x="7810503" y="4457892"/>
            <a:ext cx="2652308" cy="9233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 dirty="0">
                <a:solidFill>
                  <a:srgbClr val="FFFFFF"/>
                </a:solidFill>
                <a:uFillTx/>
                <a:latin typeface="Roboto" pitchFamily="2"/>
                <a:ea typeface="Roboto" pitchFamily="2"/>
                <a:cs typeface="Arial" pitchFamily="34"/>
              </a:rPr>
              <a:t>Consolidating GIFT as a cohesive action network </a:t>
            </a: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B822ACE3-E706-42A8-A5C9-5EEA6FA88E4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68160" y="2047162"/>
            <a:ext cx="2282241" cy="25595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1356406D-CCF9-46BF-AEB5-3A87FA95E8C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710805" y="2769708"/>
            <a:ext cx="2610822" cy="120033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D38A8700-5182-4487-A070-AA796AD96D6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245099" y="2412351"/>
            <a:ext cx="1937449" cy="1638943"/>
          </a:xfrm>
          <a:prstGeom prst="rect">
            <a:avLst/>
          </a:prstGeom>
          <a:noFill/>
          <a:ln cap="flat">
            <a:noFill/>
          </a:ln>
          <a:effectLst>
            <a:outerShdw dist="38096" dir="2700000" algn="tl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3AE76-7484-4706-A82A-6A98AF0AE0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4848" y="363391"/>
            <a:ext cx="9677396" cy="1325559"/>
          </a:xfrm>
        </p:spPr>
        <p:txBody>
          <a:bodyPr/>
          <a:lstStyle/>
          <a:p>
            <a:pPr lvl="0"/>
            <a:r>
              <a:rPr lang="en-US" sz="3600">
                <a:solidFill>
                  <a:srgbClr val="FF6B00"/>
                </a:solidFill>
                <a:latin typeface="Arial" pitchFamily="34"/>
              </a:rPr>
              <a:t>Advancing transparency and public participation in fiscal policies </a:t>
            </a:r>
            <a:endParaRPr lang="en-US" sz="7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7FB4F-A81E-4950-B66F-C16C0D86C5D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4848" y="1795807"/>
            <a:ext cx="5518971" cy="4697062"/>
          </a:xfrm>
        </p:spPr>
        <p:txBody>
          <a:bodyPr>
            <a:normAutofit lnSpcReduction="10000"/>
          </a:bodyPr>
          <a:lstStyle/>
          <a:p>
            <a:pPr marL="514350" lvl="0" indent="-514350">
              <a:buAutoNum type="alphaUcPeriod"/>
            </a:pPr>
            <a:r>
              <a:rPr lang="en-US" b="0" i="1" u="sng" dirty="0">
                <a:solidFill>
                  <a:srgbClr val="FF5100"/>
                </a:solidFill>
              </a:rPr>
              <a:t>Global norms harmonization</a:t>
            </a:r>
          </a:p>
          <a:p>
            <a:pPr marL="0" lvl="0" indent="0">
              <a:buNone/>
            </a:pPr>
            <a:endParaRPr lang="en-US" sz="1100" i="1" u="sng" dirty="0">
              <a:solidFill>
                <a:srgbClr val="FF5100"/>
              </a:solidFill>
            </a:endParaRPr>
          </a:p>
          <a:p>
            <a:pPr marL="746122" lvl="1" indent="-514350">
              <a:buFont typeface="Arial" panose="020B0604020202020204" pitchFamily="34" charset="0"/>
              <a:buChar char="•"/>
            </a:pPr>
            <a:r>
              <a:rPr lang="en-US" sz="2000" dirty="0"/>
              <a:t>Dialogue on </a:t>
            </a:r>
            <a:r>
              <a:rPr lang="en-US" sz="2000" dirty="0">
                <a:solidFill>
                  <a:srgbClr val="FF5100"/>
                </a:solidFill>
              </a:rPr>
              <a:t>how IFIs can further promote fiscal openness during emergencies</a:t>
            </a:r>
          </a:p>
          <a:p>
            <a:pPr marL="574672" lvl="1" indent="-342900"/>
            <a:endParaRPr lang="en-US" sz="2000" dirty="0"/>
          </a:p>
          <a:p>
            <a:pPr marL="746122" lvl="1" indent="-514350">
              <a:buFont typeface="Arial" panose="020B0604020202020204" pitchFamily="34" charset="0"/>
              <a:buChar char="•"/>
            </a:pPr>
            <a:r>
              <a:rPr lang="en-US" sz="2000" dirty="0"/>
              <a:t>Dissemination of </a:t>
            </a:r>
            <a:r>
              <a:rPr lang="en-US" sz="2000" dirty="0">
                <a:solidFill>
                  <a:srgbClr val="FF5100"/>
                </a:solidFill>
              </a:rPr>
              <a:t>Transparency Principles for Tax Policy and Administration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5100"/>
                </a:solidFill>
              </a:rPr>
              <a:t>Dialogue on principles within network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5100"/>
                </a:solidFill>
              </a:rPr>
              <a:t>State-of-the-evidence review on tax and revenue transparency </a:t>
            </a:r>
            <a:r>
              <a:rPr lang="en-US" sz="1800" dirty="0"/>
              <a:t>for OGP’s Skeptic’s Guide to Open Government</a:t>
            </a:r>
          </a:p>
          <a:p>
            <a:pPr marL="231772" lvl="1" indent="0">
              <a:buNone/>
            </a:pPr>
            <a:endParaRPr lang="en-US" sz="2000" dirty="0"/>
          </a:p>
          <a:p>
            <a:pPr marL="746122" lvl="1" indent="-514350">
              <a:buFont typeface="Arial" panose="020B0604020202020204" pitchFamily="34" charset="0"/>
              <a:buChar char="•"/>
            </a:pPr>
            <a:r>
              <a:rPr lang="en-US" sz="2000" dirty="0"/>
              <a:t>Meeting on methods and techniques for </a:t>
            </a:r>
            <a:r>
              <a:rPr lang="en-US" sz="2000" dirty="0">
                <a:solidFill>
                  <a:srgbClr val="FF5100"/>
                </a:solidFill>
              </a:rPr>
              <a:t>SDG and cross-cutting priority budget tagging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75D724B-E114-4E2B-8125-185ABBC5C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237" y="2240984"/>
            <a:ext cx="1743952" cy="88592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BDE90418-FC72-455D-8722-5ED3A39B9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7185" y="2256181"/>
            <a:ext cx="2306363" cy="96725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A0AF1E12-2CA9-4388-9A19-FEB0FD1F2E7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5443" t="15894" r="19165" b="17518"/>
          <a:stretch>
            <a:fillRect/>
          </a:stretch>
        </p:blipFill>
        <p:spPr>
          <a:xfrm>
            <a:off x="10162111" y="2271378"/>
            <a:ext cx="1634535" cy="85553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14">
            <a:extLst>
              <a:ext uri="{FF2B5EF4-FFF2-40B4-BE49-F238E27FC236}">
                <a16:creationId xmlns:a16="http://schemas.microsoft.com/office/drawing/2014/main" id="{C858FD70-54E8-482D-BC87-CB5031367D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7185" y="3824625"/>
            <a:ext cx="3025767" cy="10929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17">
            <a:extLst>
              <a:ext uri="{FF2B5EF4-FFF2-40B4-BE49-F238E27FC236}">
                <a16:creationId xmlns:a16="http://schemas.microsoft.com/office/drawing/2014/main" id="{8C8B8B7B-BDB9-4B2A-A6D9-464BC9D4484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10434895" y="182980"/>
            <a:ext cx="1438076" cy="1612827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10" name="Straight Connector 19">
            <a:extLst>
              <a:ext uri="{FF2B5EF4-FFF2-40B4-BE49-F238E27FC236}">
                <a16:creationId xmlns:a16="http://schemas.microsoft.com/office/drawing/2014/main" id="{2259C25B-336D-4BAB-B763-F8CF5A9EF7D7}"/>
              </a:ext>
            </a:extLst>
          </p:cNvPr>
          <p:cNvCxnSpPr/>
          <p:nvPr/>
        </p:nvCxnSpPr>
        <p:spPr>
          <a:xfrm>
            <a:off x="10358570" y="482656"/>
            <a:ext cx="0" cy="1018148"/>
          </a:xfrm>
          <a:prstGeom prst="straightConnector1">
            <a:avLst/>
          </a:prstGeom>
          <a:noFill/>
          <a:ln w="6345" cap="flat">
            <a:solidFill>
              <a:srgbClr val="18988B"/>
            </a:solidFill>
            <a:prstDash val="solid"/>
            <a:miter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D92DE37-1919-4A4A-BF07-0A8D565862F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4848" y="1795807"/>
            <a:ext cx="5332688" cy="469880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b="0" i="1" u="sng" dirty="0">
                <a:solidFill>
                  <a:srgbClr val="FF5100"/>
                </a:solidFill>
              </a:rPr>
              <a:t>B. Public participation mechanisms</a:t>
            </a:r>
          </a:p>
          <a:p>
            <a:pPr marL="0" lvl="0" indent="0">
              <a:buNone/>
            </a:pPr>
            <a:endParaRPr lang="en-US" sz="500" i="1" u="sng" dirty="0">
              <a:solidFill>
                <a:srgbClr val="FF5100"/>
              </a:solidFill>
            </a:endParaRPr>
          </a:p>
          <a:p>
            <a:pPr marL="746122" lvl="1" indent="-514350">
              <a:buFont typeface="Arial" panose="020B0604020202020204" pitchFamily="34" charset="0"/>
              <a:buChar char="•"/>
            </a:pPr>
            <a:r>
              <a:rPr lang="en-US" sz="2000" dirty="0"/>
              <a:t>Proposal to expand GIFT/IBP </a:t>
            </a:r>
            <a:r>
              <a:rPr lang="en-US" sz="2000" dirty="0">
                <a:solidFill>
                  <a:srgbClr val="FF5100"/>
                </a:solidFill>
              </a:rPr>
              <a:t>Fiscal Openness Accelerator (FOA) </a:t>
            </a:r>
            <a:r>
              <a:rPr lang="en-US" sz="2000" dirty="0"/>
              <a:t>project. New countries: </a:t>
            </a:r>
            <a:r>
              <a:rPr lang="en-US" sz="2000" dirty="0">
                <a:solidFill>
                  <a:srgbClr val="FF5100"/>
                </a:solidFill>
              </a:rPr>
              <a:t>Cameroon, Chad, Côte d’Ivoire, Madagascar and Zambia </a:t>
            </a:r>
          </a:p>
          <a:p>
            <a:pPr marL="231772" lvl="1" indent="0">
              <a:buNone/>
            </a:pPr>
            <a:endParaRPr lang="en-US" sz="2000" dirty="0">
              <a:solidFill>
                <a:srgbClr val="FF5100"/>
              </a:solidFill>
            </a:endParaRPr>
          </a:p>
          <a:p>
            <a:pPr marL="746122" lvl="1" indent="-5143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Technical assistance to:</a:t>
            </a:r>
          </a:p>
          <a:p>
            <a:pPr marL="1201738" lvl="2" indent="-4016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5100"/>
                </a:solidFill>
              </a:rPr>
              <a:t>Lesotho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(with </a:t>
            </a:r>
            <a:r>
              <a:rPr lang="en-US" dirty="0">
                <a:solidFill>
                  <a:srgbClr val="FF5100"/>
                </a:solidFill>
              </a:rPr>
              <a:t>UNICEF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</a:p>
          <a:p>
            <a:pPr marL="1201738" lvl="2" indent="-4016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5100"/>
                </a:solidFill>
              </a:rPr>
              <a:t>Guatemala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(with </a:t>
            </a:r>
            <a:r>
              <a:rPr lang="en-US" dirty="0">
                <a:solidFill>
                  <a:srgbClr val="FF5100"/>
                </a:solidFill>
              </a:rPr>
              <a:t>DAI-USAID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</a:p>
          <a:p>
            <a:pPr marL="1201738" lvl="2" indent="-401638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5100"/>
                </a:solidFill>
              </a:rPr>
              <a:t>Côte d’Ivoire </a:t>
            </a:r>
            <a:r>
              <a:rPr lang="en-US" dirty="0"/>
              <a:t>(with </a:t>
            </a:r>
            <a:r>
              <a:rPr lang="en-US" dirty="0">
                <a:solidFill>
                  <a:srgbClr val="FF5100"/>
                </a:solidFill>
              </a:rPr>
              <a:t>WB</a:t>
            </a:r>
            <a:r>
              <a:rPr lang="en-US" dirty="0"/>
              <a:t>)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9490C4CC-AB15-41A6-AC44-A1FC01271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6979" y="240803"/>
            <a:ext cx="1721608" cy="155500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980AF76-B098-40D8-AB60-F1DAC7035B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4848" y="363391"/>
            <a:ext cx="9677396" cy="1325559"/>
          </a:xfrm>
        </p:spPr>
        <p:txBody>
          <a:bodyPr/>
          <a:lstStyle/>
          <a:p>
            <a:pPr lvl="0"/>
            <a:r>
              <a:rPr lang="en-US" sz="3600" dirty="0">
                <a:solidFill>
                  <a:srgbClr val="FF6B00"/>
                </a:solidFill>
                <a:latin typeface="Arial" pitchFamily="34"/>
              </a:rPr>
              <a:t>Advancing transparency and public participation in fiscal policies </a:t>
            </a:r>
            <a:endParaRPr lang="en-US" sz="7200" dirty="0"/>
          </a:p>
        </p:txBody>
      </p:sp>
      <p:cxnSp>
        <p:nvCxnSpPr>
          <p:cNvPr id="8" name="Straight Connector 20">
            <a:extLst>
              <a:ext uri="{FF2B5EF4-FFF2-40B4-BE49-F238E27FC236}">
                <a16:creationId xmlns:a16="http://schemas.microsoft.com/office/drawing/2014/main" id="{C380F8ED-F911-4EDF-BF3D-69B9A7EC6DE3}"/>
              </a:ext>
            </a:extLst>
          </p:cNvPr>
          <p:cNvCxnSpPr/>
          <p:nvPr/>
        </p:nvCxnSpPr>
        <p:spPr>
          <a:xfrm>
            <a:off x="10358570" y="482656"/>
            <a:ext cx="0" cy="1018148"/>
          </a:xfrm>
          <a:prstGeom prst="straightConnector1">
            <a:avLst/>
          </a:prstGeom>
          <a:noFill/>
          <a:ln w="6345" cap="flat">
            <a:solidFill>
              <a:srgbClr val="18988B"/>
            </a:solidFill>
            <a:prstDash val="solid"/>
            <a:miter/>
          </a:ln>
        </p:spPr>
      </p:cxnSp>
      <p:pic>
        <p:nvPicPr>
          <p:cNvPr id="9" name="Picture 4">
            <a:extLst>
              <a:ext uri="{FF2B5EF4-FFF2-40B4-BE49-F238E27FC236}">
                <a16:creationId xmlns:a16="http://schemas.microsoft.com/office/drawing/2014/main" id="{93365CED-2E73-47A0-B301-5450F01A0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673" y="2277778"/>
            <a:ext cx="1612827" cy="161282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0F70600B-4700-4B05-9266-CC0C3AE3FA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8816" y="2331822"/>
            <a:ext cx="3068878" cy="155898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97EF558-7034-AF98-90DF-437528CDC4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105" y="4302559"/>
            <a:ext cx="1638300" cy="16383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66BC7A7-DBDF-58A7-6E6C-CD71C97C45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853" y="4354259"/>
            <a:ext cx="3111500" cy="1625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EDF24FE-416A-43FD-8385-130C59F26BF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4848" y="1795807"/>
            <a:ext cx="5257798" cy="4698801"/>
          </a:xfrm>
        </p:spPr>
        <p:txBody>
          <a:bodyPr>
            <a:norm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2600" b="0" i="1" u="sng" dirty="0">
                <a:solidFill>
                  <a:srgbClr val="FF5100"/>
                </a:solidFill>
              </a:rPr>
              <a:t>C. Fiscal transparency innovative approaches for inclusive budgets and development </a:t>
            </a:r>
          </a:p>
          <a:p>
            <a:pPr marL="0" lvl="0" indent="0">
              <a:lnSpc>
                <a:spcPct val="80000"/>
              </a:lnSpc>
              <a:buNone/>
            </a:pPr>
            <a:endParaRPr lang="en-US" sz="1100" i="1" u="sng" dirty="0">
              <a:solidFill>
                <a:srgbClr val="FF5100"/>
              </a:solidFill>
            </a:endParaRPr>
          </a:p>
          <a:p>
            <a:pPr marL="746122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Contribution to </a:t>
            </a:r>
            <a:r>
              <a:rPr lang="en-US" sz="2100" dirty="0">
                <a:solidFill>
                  <a:srgbClr val="FF5100"/>
                </a:solidFill>
              </a:rPr>
              <a:t>UN World Public Sector Report 2023</a:t>
            </a:r>
          </a:p>
          <a:p>
            <a:pPr marL="231772" lvl="1" indent="0">
              <a:lnSpc>
                <a:spcPct val="80000"/>
              </a:lnSpc>
              <a:buNone/>
            </a:pPr>
            <a:endParaRPr lang="en-US" sz="2100" dirty="0">
              <a:solidFill>
                <a:srgbClr val="FF5100"/>
              </a:solidFill>
            </a:endParaRPr>
          </a:p>
          <a:p>
            <a:pPr marL="746122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Partnership with </a:t>
            </a:r>
            <a:r>
              <a:rPr lang="en-US" sz="2100" dirty="0">
                <a:solidFill>
                  <a:srgbClr val="FF5100"/>
                </a:solidFill>
              </a:rPr>
              <a:t>UNICEF Egypt </a:t>
            </a:r>
            <a:r>
              <a:rPr lang="en-US" sz="2100" dirty="0"/>
              <a:t>on </a:t>
            </a:r>
            <a:r>
              <a:rPr lang="en-US" sz="2100" dirty="0">
                <a:solidFill>
                  <a:srgbClr val="FF5100"/>
                </a:solidFill>
              </a:rPr>
              <a:t>fiscal transparency and public participation </a:t>
            </a:r>
            <a:r>
              <a:rPr lang="en-US" sz="2100" dirty="0"/>
              <a:t>(focus on </a:t>
            </a:r>
            <a:r>
              <a:rPr lang="en-US" sz="2100" dirty="0">
                <a:solidFill>
                  <a:srgbClr val="FF5100"/>
                </a:solidFill>
              </a:rPr>
              <a:t>children &amp; youth</a:t>
            </a:r>
            <a:r>
              <a:rPr lang="en-US" sz="2100" dirty="0"/>
              <a:t>)</a:t>
            </a:r>
          </a:p>
          <a:p>
            <a:pPr marL="231772" lvl="1" indent="0">
              <a:lnSpc>
                <a:spcPct val="80000"/>
              </a:lnSpc>
              <a:buNone/>
            </a:pPr>
            <a:endParaRPr lang="en-US" sz="2100" dirty="0">
              <a:solidFill>
                <a:srgbClr val="FF5100"/>
              </a:solidFill>
            </a:endParaRPr>
          </a:p>
          <a:p>
            <a:pPr marL="746122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Partnership with </a:t>
            </a:r>
            <a:r>
              <a:rPr lang="en-US" sz="2100" dirty="0">
                <a:solidFill>
                  <a:srgbClr val="FF5100"/>
                </a:solidFill>
              </a:rPr>
              <a:t>UNICEF Lesotho</a:t>
            </a:r>
            <a:r>
              <a:rPr lang="en-US" sz="2100" dirty="0"/>
              <a:t> to develop </a:t>
            </a:r>
            <a:r>
              <a:rPr lang="en-US" sz="2100" dirty="0">
                <a:solidFill>
                  <a:srgbClr val="FF5100"/>
                </a:solidFill>
              </a:rPr>
              <a:t>training materials </a:t>
            </a:r>
            <a:r>
              <a:rPr lang="en-US" sz="2100" dirty="0"/>
              <a:t>on PBB, SDG budgeting, etc.</a:t>
            </a:r>
            <a:endParaRPr lang="en-US" sz="2000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9EA8B5E2-1B91-4A1F-B7A7-55678BB09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7584" y="2134680"/>
            <a:ext cx="1530166" cy="153016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Picture 7">
            <a:extLst>
              <a:ext uri="{FF2B5EF4-FFF2-40B4-BE49-F238E27FC236}">
                <a16:creationId xmlns:a16="http://schemas.microsoft.com/office/drawing/2014/main" id="{61BAC523-4711-4F58-A132-4834DB9597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662" y="2087876"/>
            <a:ext cx="2143106" cy="156875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13">
            <a:extLst>
              <a:ext uri="{FF2B5EF4-FFF2-40B4-BE49-F238E27FC236}">
                <a16:creationId xmlns:a16="http://schemas.microsoft.com/office/drawing/2014/main" id="{E5D5CDE9-DC75-4606-A95A-7B853C7D7B3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676262" y="3926396"/>
            <a:ext cx="2498040" cy="239395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0017FD3-7A76-43A1-B3EC-0A16521E84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4848" y="363391"/>
            <a:ext cx="9677396" cy="1325559"/>
          </a:xfrm>
        </p:spPr>
        <p:txBody>
          <a:bodyPr/>
          <a:lstStyle/>
          <a:p>
            <a:pPr lvl="0"/>
            <a:r>
              <a:rPr lang="en-US" sz="3600">
                <a:solidFill>
                  <a:srgbClr val="FF6B00"/>
                </a:solidFill>
                <a:latin typeface="Arial" pitchFamily="34"/>
              </a:rPr>
              <a:t>Advancing transparency and public participation in fiscal policies </a:t>
            </a:r>
            <a:endParaRPr lang="en-US" sz="7200"/>
          </a:p>
        </p:txBody>
      </p:sp>
      <p:pic>
        <p:nvPicPr>
          <p:cNvPr id="7" name="Picture 18">
            <a:extLst>
              <a:ext uri="{FF2B5EF4-FFF2-40B4-BE49-F238E27FC236}">
                <a16:creationId xmlns:a16="http://schemas.microsoft.com/office/drawing/2014/main" id="{D35E2B8A-527E-4BB4-8560-915BB76649D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434895" y="182980"/>
            <a:ext cx="1438076" cy="1612827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93352741-B7BB-47B0-B2E3-A7A471BEE706}"/>
              </a:ext>
            </a:extLst>
          </p:cNvPr>
          <p:cNvCxnSpPr/>
          <p:nvPr/>
        </p:nvCxnSpPr>
        <p:spPr>
          <a:xfrm>
            <a:off x="10358570" y="482656"/>
            <a:ext cx="0" cy="1018148"/>
          </a:xfrm>
          <a:prstGeom prst="straightConnector1">
            <a:avLst/>
          </a:prstGeom>
          <a:noFill/>
          <a:ln w="6345" cap="flat">
            <a:solidFill>
              <a:srgbClr val="18988B"/>
            </a:solidFill>
            <a:prstDash val="solid"/>
            <a:miter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4139C6D-0071-4989-91DA-DD3F5E06810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4848" y="2004529"/>
            <a:ext cx="5257797" cy="4306814"/>
          </a:xfrm>
        </p:spPr>
        <p:txBody>
          <a:bodyPr/>
          <a:lstStyle/>
          <a:p>
            <a:pPr marL="0" lvl="0" indent="0">
              <a:buNone/>
            </a:pPr>
            <a:r>
              <a:rPr lang="en-US" sz="2600" b="0" i="1" u="sng" dirty="0">
                <a:solidFill>
                  <a:srgbClr val="FF5100"/>
                </a:solidFill>
              </a:rPr>
              <a:t>D. Budget authority/CSO partnership events </a:t>
            </a:r>
          </a:p>
          <a:p>
            <a:pPr marL="514350" lvl="1" indent="-5143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Continuation </a:t>
            </a:r>
            <a:r>
              <a:rPr lang="en-US" dirty="0">
                <a:solidFill>
                  <a:srgbClr val="FF5100"/>
                </a:solidFill>
              </a:rPr>
              <a:t>of #DataRallies for public infrastructure monitoring </a:t>
            </a:r>
            <a:r>
              <a:rPr lang="en-US" dirty="0"/>
              <a:t>&amp; </a:t>
            </a:r>
            <a:r>
              <a:rPr lang="en-US" dirty="0">
                <a:solidFill>
                  <a:srgbClr val="FF5100"/>
                </a:solidFill>
              </a:rPr>
              <a:t>#</a:t>
            </a:r>
            <a:r>
              <a:rPr lang="en-US" dirty="0" err="1">
                <a:solidFill>
                  <a:srgbClr val="FF5100"/>
                </a:solidFill>
              </a:rPr>
              <a:t>BetterBudget</a:t>
            </a:r>
            <a:r>
              <a:rPr lang="en-US" dirty="0">
                <a:solidFill>
                  <a:srgbClr val="FF5100"/>
                </a:solidFill>
              </a:rPr>
              <a:t> </a:t>
            </a:r>
            <a:r>
              <a:rPr lang="en-US" dirty="0" err="1">
                <a:solidFill>
                  <a:srgbClr val="FF5100"/>
                </a:solidFill>
              </a:rPr>
              <a:t>Dataquests</a:t>
            </a:r>
            <a:r>
              <a:rPr lang="en-US" dirty="0">
                <a:solidFill>
                  <a:srgbClr val="FF5100"/>
                </a:solidFill>
              </a:rPr>
              <a:t> for sustainable development </a:t>
            </a:r>
            <a:r>
              <a:rPr lang="en-US" dirty="0"/>
              <a:t>led by GIFT stewards</a:t>
            </a:r>
          </a:p>
          <a:p>
            <a:pPr marL="514350" lvl="1" indent="-5143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lvl="1" indent="-514350">
              <a:buFont typeface="Arial" panose="020B0604020202020204" pitchFamily="34" charset="0"/>
              <a:buChar char="•"/>
            </a:pPr>
            <a:r>
              <a:rPr lang="en-US" dirty="0"/>
              <a:t>Hosting of </a:t>
            </a:r>
            <a:r>
              <a:rPr lang="en-US" dirty="0">
                <a:solidFill>
                  <a:srgbClr val="FF5100"/>
                </a:solidFill>
              </a:rPr>
              <a:t>Annual Global Winners’ Showcase </a:t>
            </a:r>
            <a:r>
              <a:rPr lang="en-US" dirty="0"/>
              <a:t>event</a:t>
            </a:r>
          </a:p>
          <a:p>
            <a:pPr marL="514350" lvl="1" indent="-514350">
              <a:buFont typeface="+mj-lt"/>
              <a:buAutoNum type="romanLcPeriod"/>
            </a:pPr>
            <a:endParaRPr lang="en-US" sz="2000" dirty="0">
              <a:solidFill>
                <a:srgbClr val="FF5100"/>
              </a:solidFill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C1DAE6AF-D2A3-41D6-983C-E85CE3C7D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5207" y="3504652"/>
            <a:ext cx="4407243" cy="287939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Picture 8">
            <a:extLst>
              <a:ext uri="{FF2B5EF4-FFF2-40B4-BE49-F238E27FC236}">
                <a16:creationId xmlns:a16="http://schemas.microsoft.com/office/drawing/2014/main" id="{FEFB53E4-24CE-4922-A090-02DCB32E5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5341" y="2288052"/>
            <a:ext cx="4467109" cy="13628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00F203E-7374-48C4-B1D9-76C0F03665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4848" y="363391"/>
            <a:ext cx="9677396" cy="1325559"/>
          </a:xfrm>
        </p:spPr>
        <p:txBody>
          <a:bodyPr/>
          <a:lstStyle/>
          <a:p>
            <a:pPr lvl="0"/>
            <a:r>
              <a:rPr lang="en-US" sz="3600">
                <a:solidFill>
                  <a:srgbClr val="FF6B00"/>
                </a:solidFill>
                <a:latin typeface="Arial" pitchFamily="34"/>
              </a:rPr>
              <a:t>Advancing transparency and public participation in fiscal policies </a:t>
            </a:r>
            <a:endParaRPr lang="en-US" sz="7200"/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5D8D4A4F-5AD5-4098-866C-F4617827905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434895" y="182980"/>
            <a:ext cx="1438076" cy="1612827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7" name="Straight Connector 14">
            <a:extLst>
              <a:ext uri="{FF2B5EF4-FFF2-40B4-BE49-F238E27FC236}">
                <a16:creationId xmlns:a16="http://schemas.microsoft.com/office/drawing/2014/main" id="{5AFADEE5-A1F8-48D8-B51C-9A89CDE3C9A8}"/>
              </a:ext>
            </a:extLst>
          </p:cNvPr>
          <p:cNvCxnSpPr/>
          <p:nvPr/>
        </p:nvCxnSpPr>
        <p:spPr>
          <a:xfrm>
            <a:off x="10358570" y="482656"/>
            <a:ext cx="0" cy="1018148"/>
          </a:xfrm>
          <a:prstGeom prst="straightConnector1">
            <a:avLst/>
          </a:prstGeom>
          <a:noFill/>
          <a:ln w="6345" cap="flat">
            <a:solidFill>
              <a:srgbClr val="18988B"/>
            </a:solidFill>
            <a:prstDash val="solid"/>
            <a:miter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632E17A-DA6E-4E66-9496-FDC781CEC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9149" y="2170248"/>
            <a:ext cx="2406692" cy="19295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59E9C-9DF9-4281-8261-3674F02FCDC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23184" y="1914214"/>
            <a:ext cx="4656279" cy="4707249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2600" b="0" i="1" u="sng" dirty="0">
                <a:solidFill>
                  <a:srgbClr val="18988B"/>
                </a:solidFill>
              </a:rPr>
              <a:t>A. Peer-collaboration and technical assistance for stewards</a:t>
            </a:r>
          </a:p>
          <a:p>
            <a:pPr marL="0" lvl="0" indent="0">
              <a:lnSpc>
                <a:spcPct val="80000"/>
              </a:lnSpc>
              <a:buNone/>
            </a:pPr>
            <a:endParaRPr lang="en-US" sz="1200" i="1" u="sng" dirty="0">
              <a:solidFill>
                <a:srgbClr val="FF5100"/>
              </a:solidFill>
            </a:endParaRPr>
          </a:p>
          <a:p>
            <a:pPr marL="514350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Technical meetings and workshops to support GIFT stewards (with focus on local govts)</a:t>
            </a:r>
          </a:p>
          <a:p>
            <a:pPr marL="514350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514350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Support to </a:t>
            </a:r>
            <a:r>
              <a:rPr lang="en-US" sz="1900" dirty="0">
                <a:solidFill>
                  <a:srgbClr val="FF5100"/>
                </a:solidFill>
              </a:rPr>
              <a:t>Europe Foundation </a:t>
            </a:r>
            <a:r>
              <a:rPr lang="en-US" sz="1900" dirty="0"/>
              <a:t>in conducting </a:t>
            </a:r>
            <a:r>
              <a:rPr lang="en-US" sz="1900" dirty="0">
                <a:solidFill>
                  <a:srgbClr val="FF5100"/>
                </a:solidFill>
              </a:rPr>
              <a:t>online and in-person </a:t>
            </a:r>
            <a:r>
              <a:rPr lang="en-US" sz="1900" dirty="0"/>
              <a:t>training on </a:t>
            </a:r>
            <a:r>
              <a:rPr lang="en-US" sz="1900" dirty="0">
                <a:solidFill>
                  <a:srgbClr val="FF5100"/>
                </a:solidFill>
              </a:rPr>
              <a:t>public participation</a:t>
            </a:r>
          </a:p>
          <a:p>
            <a:pPr marL="514350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FF5100"/>
              </a:solidFill>
            </a:endParaRPr>
          </a:p>
          <a:p>
            <a:pPr marL="514350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Technical support on </a:t>
            </a:r>
            <a:r>
              <a:rPr lang="en-US" sz="1900" dirty="0">
                <a:solidFill>
                  <a:srgbClr val="FF5100"/>
                </a:solidFill>
              </a:rPr>
              <a:t>fiscal transparency and public participation </a:t>
            </a:r>
            <a:r>
              <a:rPr lang="en-US" sz="1900" dirty="0"/>
              <a:t>to </a:t>
            </a:r>
            <a:r>
              <a:rPr lang="en-US" sz="1900" dirty="0">
                <a:solidFill>
                  <a:srgbClr val="FF5100"/>
                </a:solidFill>
              </a:rPr>
              <a:t>El Salvador </a:t>
            </a:r>
            <a:r>
              <a:rPr lang="en-US" sz="1900" dirty="0"/>
              <a:t>(in partnership with </a:t>
            </a:r>
            <a:r>
              <a:rPr lang="en-US" sz="1900" dirty="0">
                <a:solidFill>
                  <a:srgbClr val="FF5100"/>
                </a:solidFill>
              </a:rPr>
              <a:t>EU </a:t>
            </a:r>
            <a:r>
              <a:rPr lang="en-US" sz="1900" dirty="0"/>
              <a:t>and </a:t>
            </a:r>
            <a:r>
              <a:rPr lang="en-US" sz="1900" dirty="0">
                <a:solidFill>
                  <a:srgbClr val="FF5100"/>
                </a:solidFill>
              </a:rPr>
              <a:t>GIZ</a:t>
            </a:r>
            <a:r>
              <a:rPr lang="en-US" sz="1900" dirty="0"/>
              <a:t>)</a:t>
            </a:r>
          </a:p>
          <a:p>
            <a:pPr marL="514350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514350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Technical assistance to </a:t>
            </a:r>
            <a:r>
              <a:rPr lang="en-US" sz="1800" dirty="0">
                <a:solidFill>
                  <a:srgbClr val="FF5100"/>
                </a:solidFill>
              </a:rPr>
              <a:t>Guatemala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(with </a:t>
            </a:r>
            <a:r>
              <a:rPr lang="en-US" sz="1800" dirty="0">
                <a:solidFill>
                  <a:srgbClr val="FF5100"/>
                </a:solidFill>
              </a:rPr>
              <a:t>DAI-USAID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514350" lvl="1" indent="-514350">
              <a:lnSpc>
                <a:spcPct val="80000"/>
              </a:lnSpc>
              <a:buFont typeface="Calibri Light"/>
              <a:buAutoNum type="romanLcPeriod"/>
            </a:pPr>
            <a:endParaRPr lang="en-US" sz="1900" dirty="0">
              <a:solidFill>
                <a:srgbClr val="FF5100"/>
              </a:solidFill>
            </a:endParaRPr>
          </a:p>
          <a:p>
            <a:pPr marL="514350" lvl="1" indent="-514350">
              <a:lnSpc>
                <a:spcPct val="80000"/>
              </a:lnSpc>
              <a:buFont typeface="Calibri Light"/>
              <a:buAutoNum type="romanLcPeriod"/>
            </a:pPr>
            <a:endParaRPr lang="en-US" sz="19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5724040-663D-4D1A-BF46-E301B3AA18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61660" y="365129"/>
            <a:ext cx="8368744" cy="1325559"/>
          </a:xfrm>
        </p:spPr>
        <p:txBody>
          <a:bodyPr>
            <a:noAutofit/>
          </a:bodyPr>
          <a:lstStyle/>
          <a:p>
            <a:pPr lvl="0"/>
            <a:r>
              <a:rPr lang="en-US" sz="2800">
                <a:solidFill>
                  <a:srgbClr val="18988B"/>
                </a:solidFill>
                <a:latin typeface="Arial" pitchFamily="34"/>
              </a:rPr>
              <a:t>Capacity building for more effective and inclusive use of public resources </a:t>
            </a:r>
            <a:r>
              <a:rPr lang="en-US" sz="2800" b="0">
                <a:solidFill>
                  <a:srgbClr val="18988B"/>
                </a:solidFill>
                <a:latin typeface="Arial" pitchFamily="34"/>
              </a:rPr>
              <a:t>(increasing and improving knowledge exchange)</a:t>
            </a:r>
            <a:endParaRPr lang="en-US" sz="6000" b="0">
              <a:solidFill>
                <a:srgbClr val="18988B"/>
              </a:solidFill>
            </a:endParaRPr>
          </a:p>
        </p:txBody>
      </p:sp>
      <p:cxnSp>
        <p:nvCxnSpPr>
          <p:cNvPr id="7" name="Straight Connector 12">
            <a:extLst>
              <a:ext uri="{FF2B5EF4-FFF2-40B4-BE49-F238E27FC236}">
                <a16:creationId xmlns:a16="http://schemas.microsoft.com/office/drawing/2014/main" id="{363062D8-2463-4EF0-B3D8-36960A7EB7A9}"/>
              </a:ext>
            </a:extLst>
          </p:cNvPr>
          <p:cNvCxnSpPr/>
          <p:nvPr/>
        </p:nvCxnSpPr>
        <p:spPr>
          <a:xfrm>
            <a:off x="9901370" y="482656"/>
            <a:ext cx="0" cy="1018148"/>
          </a:xfrm>
          <a:prstGeom prst="straightConnector1">
            <a:avLst/>
          </a:prstGeom>
          <a:noFill/>
          <a:ln w="6345" cap="flat">
            <a:solidFill>
              <a:srgbClr val="18988B"/>
            </a:solidFill>
            <a:prstDash val="solid"/>
            <a:miter/>
          </a:ln>
        </p:spPr>
      </p:cxnSp>
      <p:pic>
        <p:nvPicPr>
          <p:cNvPr id="8" name="Picture 13">
            <a:extLst>
              <a:ext uri="{FF2B5EF4-FFF2-40B4-BE49-F238E27FC236}">
                <a16:creationId xmlns:a16="http://schemas.microsoft.com/office/drawing/2014/main" id="{3F10A58B-7428-49A5-B900-0942527C302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055089" y="482656"/>
            <a:ext cx="1861535" cy="85584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image2.jpg">
            <a:extLst>
              <a:ext uri="{FF2B5EF4-FFF2-40B4-BE49-F238E27FC236}">
                <a16:creationId xmlns:a16="http://schemas.microsoft.com/office/drawing/2014/main" id="{ACBD7564-2D11-4DB9-92C8-0CC5CCFF09DB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5417443" y="2239070"/>
            <a:ext cx="1981713" cy="1796753"/>
          </a:xfrm>
          <a:prstGeom prst="rect">
            <a:avLst/>
          </a:prstGeom>
          <a:ln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0079FB6-4E1C-449F-B39B-07925DBA95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1566" y="2298151"/>
            <a:ext cx="1832641" cy="1590888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7BC7199F-3D79-F505-3870-914131E58F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148" y="4384350"/>
            <a:ext cx="1638300" cy="16383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1B96A4A-66B2-75D3-8258-82FB7893D7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358" y="4407151"/>
            <a:ext cx="3111500" cy="1625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D432A-C282-4F94-888F-5718A58D6C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61660" y="365129"/>
            <a:ext cx="8368744" cy="1325559"/>
          </a:xfrm>
        </p:spPr>
        <p:txBody>
          <a:bodyPr>
            <a:noAutofit/>
          </a:bodyPr>
          <a:lstStyle/>
          <a:p>
            <a:pPr lvl="0"/>
            <a:r>
              <a:rPr lang="en-US" sz="2800">
                <a:solidFill>
                  <a:srgbClr val="18988B"/>
                </a:solidFill>
                <a:latin typeface="Arial" pitchFamily="34"/>
              </a:rPr>
              <a:t>Capacity building for more effective and inclusive use of public resources </a:t>
            </a:r>
            <a:r>
              <a:rPr lang="en-US" sz="2800" b="0">
                <a:solidFill>
                  <a:srgbClr val="18988B"/>
                </a:solidFill>
                <a:latin typeface="Arial" pitchFamily="34"/>
              </a:rPr>
              <a:t>(increasing and improving knowledge exchange)</a:t>
            </a:r>
            <a:endParaRPr lang="en-US" sz="6000" b="0">
              <a:solidFill>
                <a:srgbClr val="18988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204F0-87E2-4994-B287-9F8E5487784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42117" y="2046911"/>
            <a:ext cx="5015950" cy="378968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b="0" i="1" u="sng" dirty="0">
                <a:solidFill>
                  <a:srgbClr val="18988B"/>
                </a:solidFill>
              </a:rPr>
              <a:t>B. Fiscal transparency online course </a:t>
            </a:r>
          </a:p>
          <a:p>
            <a:pPr marL="514350" lvl="1" indent="-514350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514350" lvl="1" indent="-514350">
              <a:buFont typeface="Arial" panose="020B0604020202020204" pitchFamily="34" charset="0"/>
              <a:buChar char="•"/>
            </a:pPr>
            <a:r>
              <a:rPr lang="en-US" sz="2100" dirty="0"/>
              <a:t>Proposal to:</a:t>
            </a:r>
          </a:p>
          <a:p>
            <a:pPr marL="1028700" lvl="2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Produce </a:t>
            </a:r>
            <a:r>
              <a:rPr lang="en-US" dirty="0">
                <a:solidFill>
                  <a:srgbClr val="FF5100"/>
                </a:solidFill>
              </a:rPr>
              <a:t>Advancing Fiscal Transparency for Development course</a:t>
            </a:r>
            <a:r>
              <a:rPr lang="en-US" dirty="0"/>
              <a:t> in </a:t>
            </a:r>
            <a:r>
              <a:rPr lang="en-US" dirty="0">
                <a:solidFill>
                  <a:srgbClr val="FF5100"/>
                </a:solidFill>
              </a:rPr>
              <a:t>Spanish &amp; Arabic </a:t>
            </a:r>
            <a:r>
              <a:rPr lang="en-US" dirty="0"/>
              <a:t>to broaden its potential reach</a:t>
            </a:r>
          </a:p>
          <a:p>
            <a:pPr marL="1028700" lvl="2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Actively </a:t>
            </a:r>
            <a:r>
              <a:rPr lang="en-US" dirty="0">
                <a:solidFill>
                  <a:srgbClr val="FF5100"/>
                </a:solidFill>
              </a:rPr>
              <a:t>disseminate</a:t>
            </a:r>
            <a:r>
              <a:rPr lang="en-US" dirty="0"/>
              <a:t> course in         4 languages to </a:t>
            </a:r>
            <a:r>
              <a:rPr lang="en-US" dirty="0">
                <a:solidFill>
                  <a:srgbClr val="FF5100"/>
                </a:solidFill>
              </a:rPr>
              <a:t>increase enrolment </a:t>
            </a:r>
          </a:p>
          <a:p>
            <a:pPr marL="1028700" lvl="2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Implement strategies to </a:t>
            </a:r>
            <a:r>
              <a:rPr lang="en-US" dirty="0">
                <a:solidFill>
                  <a:srgbClr val="FF5100"/>
                </a:solidFill>
              </a:rPr>
              <a:t>increase course completion rate</a:t>
            </a:r>
          </a:p>
          <a:p>
            <a:pPr marL="514350" lvl="1" indent="-5143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lvl="1" indent="-5143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lvl="1" indent="-5143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EE20BDEB-628D-4612-B88B-0B5587EFA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383544"/>
            <a:ext cx="4905646" cy="2759430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5" name="Straight Connector 11">
            <a:extLst>
              <a:ext uri="{FF2B5EF4-FFF2-40B4-BE49-F238E27FC236}">
                <a16:creationId xmlns:a16="http://schemas.microsoft.com/office/drawing/2014/main" id="{F49BC18C-BEA7-4BD5-A718-741C71FBFFC9}"/>
              </a:ext>
            </a:extLst>
          </p:cNvPr>
          <p:cNvCxnSpPr/>
          <p:nvPr/>
        </p:nvCxnSpPr>
        <p:spPr>
          <a:xfrm>
            <a:off x="9901370" y="482656"/>
            <a:ext cx="0" cy="1018148"/>
          </a:xfrm>
          <a:prstGeom prst="straightConnector1">
            <a:avLst/>
          </a:prstGeom>
          <a:noFill/>
          <a:ln w="6345" cap="flat">
            <a:solidFill>
              <a:srgbClr val="18988B"/>
            </a:solidFill>
            <a:prstDash val="solid"/>
            <a:miter/>
          </a:ln>
        </p:spPr>
      </p:cxnSp>
      <p:pic>
        <p:nvPicPr>
          <p:cNvPr id="6" name="Picture 12">
            <a:extLst>
              <a:ext uri="{FF2B5EF4-FFF2-40B4-BE49-F238E27FC236}">
                <a16:creationId xmlns:a16="http://schemas.microsoft.com/office/drawing/2014/main" id="{3D2F8567-D78B-4E10-BE93-21742ED5521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055089" y="482656"/>
            <a:ext cx="1861535" cy="85584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D432A-C282-4F94-888F-5718A58D6C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61660" y="365129"/>
            <a:ext cx="8368744" cy="1325559"/>
          </a:xfrm>
        </p:spPr>
        <p:txBody>
          <a:bodyPr>
            <a:noAutofit/>
          </a:bodyPr>
          <a:lstStyle/>
          <a:p>
            <a:pPr lvl="0"/>
            <a:r>
              <a:rPr lang="en-US" sz="2800">
                <a:solidFill>
                  <a:srgbClr val="18988B"/>
                </a:solidFill>
                <a:latin typeface="Arial" pitchFamily="34"/>
              </a:rPr>
              <a:t>Capacity building for more effective and inclusive use of public resources </a:t>
            </a:r>
            <a:r>
              <a:rPr lang="en-US" sz="2800" b="0">
                <a:solidFill>
                  <a:srgbClr val="18988B"/>
                </a:solidFill>
                <a:latin typeface="Arial" pitchFamily="34"/>
              </a:rPr>
              <a:t>(increasing and improving knowledge exchange)</a:t>
            </a:r>
            <a:endParaRPr lang="en-US" sz="6000" b="0">
              <a:solidFill>
                <a:srgbClr val="18988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204F0-87E2-4994-B287-9F8E5487784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18292" y="1983450"/>
            <a:ext cx="5015950" cy="3789685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b="0" i="1" u="sng" dirty="0">
                <a:solidFill>
                  <a:srgbClr val="18988B"/>
                </a:solidFill>
              </a:rPr>
              <a:t>B. </a:t>
            </a:r>
            <a:r>
              <a:rPr lang="en-US" i="1" u="sng" dirty="0">
                <a:solidFill>
                  <a:srgbClr val="18988B"/>
                </a:solidFill>
              </a:rPr>
              <a:t>NEW </a:t>
            </a:r>
            <a:r>
              <a:rPr lang="en-US" b="0" i="1" u="sng" dirty="0">
                <a:solidFill>
                  <a:srgbClr val="18988B"/>
                </a:solidFill>
              </a:rPr>
              <a:t>fiscal transparency guide </a:t>
            </a:r>
          </a:p>
          <a:p>
            <a:pPr marL="0" lvl="0" indent="0">
              <a:buNone/>
            </a:pPr>
            <a:endParaRPr lang="en-US" i="1" u="sng" dirty="0">
              <a:solidFill>
                <a:srgbClr val="FF5100"/>
              </a:solidFill>
            </a:endParaRPr>
          </a:p>
          <a:p>
            <a:pPr marL="514350" lvl="1" indent="-514350">
              <a:buFont typeface="Arial" panose="020B0604020202020204" pitchFamily="34" charset="0"/>
              <a:buChar char="•"/>
            </a:pPr>
            <a:r>
              <a:rPr lang="en-US" dirty="0"/>
              <a:t>Contents </a:t>
            </a:r>
            <a:r>
              <a:rPr lang="en-US" dirty="0">
                <a:solidFill>
                  <a:srgbClr val="FF5100"/>
                </a:solidFill>
              </a:rPr>
              <a:t>based on online course</a:t>
            </a:r>
          </a:p>
          <a:p>
            <a:pPr marL="0" lvl="1" indent="0">
              <a:buNone/>
            </a:pPr>
            <a:endParaRPr lang="en-US" dirty="0">
              <a:solidFill>
                <a:srgbClr val="FF5100"/>
              </a:solidFill>
            </a:endParaRPr>
          </a:p>
          <a:p>
            <a:pPr marL="514350" lvl="1" indent="-514350">
              <a:buFont typeface="Arial" panose="020B0604020202020204" pitchFamily="34" charset="0"/>
              <a:buChar char="•"/>
            </a:pPr>
            <a:r>
              <a:rPr lang="en-US" dirty="0"/>
              <a:t>Comprehensive</a:t>
            </a:r>
            <a:r>
              <a:rPr lang="en-GB" dirty="0"/>
              <a:t>, up-to-date </a:t>
            </a:r>
            <a:r>
              <a:rPr lang="en-GB" dirty="0">
                <a:solidFill>
                  <a:srgbClr val="FF5100"/>
                </a:solidFill>
              </a:rPr>
              <a:t>compilation</a:t>
            </a:r>
            <a:r>
              <a:rPr lang="en-GB" dirty="0"/>
              <a:t> of tools, practices, methods, tips, and resources on </a:t>
            </a:r>
            <a:r>
              <a:rPr lang="en-GB" dirty="0">
                <a:solidFill>
                  <a:srgbClr val="FF5100"/>
                </a:solidFill>
              </a:rPr>
              <a:t>fiscal transparency</a:t>
            </a:r>
          </a:p>
          <a:p>
            <a:pPr marL="0" lvl="1" indent="0">
              <a:buNone/>
            </a:pPr>
            <a:endParaRPr lang="en-US" dirty="0">
              <a:solidFill>
                <a:srgbClr val="FF5100"/>
              </a:solidFill>
            </a:endParaRPr>
          </a:p>
          <a:p>
            <a:pPr marL="514350" lvl="1" indent="-514350">
              <a:buFont typeface="Arial" panose="020B0604020202020204" pitchFamily="34" charset="0"/>
              <a:buChar char="•"/>
            </a:pPr>
            <a:r>
              <a:rPr lang="en-US" dirty="0"/>
              <a:t>Lead stewards invited to </a:t>
            </a:r>
            <a:r>
              <a:rPr lang="en-US" dirty="0">
                <a:solidFill>
                  <a:srgbClr val="FF5100"/>
                </a:solidFill>
              </a:rPr>
              <a:t>launch event </a:t>
            </a:r>
            <a:r>
              <a:rPr lang="en-US" dirty="0"/>
              <a:t>on </a:t>
            </a:r>
            <a:r>
              <a:rPr lang="en-US" dirty="0">
                <a:solidFill>
                  <a:srgbClr val="FF5100"/>
                </a:solidFill>
              </a:rPr>
              <a:t>22/23 February</a:t>
            </a:r>
          </a:p>
          <a:p>
            <a:pPr marL="514350" lvl="1" indent="-5143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lvl="1" indent="-514350">
              <a:buFont typeface="Arial" panose="020B0604020202020204" pitchFamily="34" charset="0"/>
              <a:buChar char="•"/>
            </a:pPr>
            <a:r>
              <a:rPr lang="en-US" dirty="0"/>
              <a:t>Lead stewards invited to </a:t>
            </a:r>
            <a:r>
              <a:rPr lang="en-US" dirty="0">
                <a:solidFill>
                  <a:srgbClr val="FF5100"/>
                </a:solidFill>
              </a:rPr>
              <a:t>actively share Guide </a:t>
            </a:r>
            <a:r>
              <a:rPr lang="en-US" dirty="0"/>
              <a:t>as a new resource in the field</a:t>
            </a:r>
          </a:p>
          <a:p>
            <a:pPr marL="514350" lvl="1" indent="-5143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lvl="1" indent="-5143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lvl="1" indent="-5143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5" name="Straight Connector 11">
            <a:extLst>
              <a:ext uri="{FF2B5EF4-FFF2-40B4-BE49-F238E27FC236}">
                <a16:creationId xmlns:a16="http://schemas.microsoft.com/office/drawing/2014/main" id="{F49BC18C-BEA7-4BD5-A718-741C71FBFFC9}"/>
              </a:ext>
            </a:extLst>
          </p:cNvPr>
          <p:cNvCxnSpPr/>
          <p:nvPr/>
        </p:nvCxnSpPr>
        <p:spPr>
          <a:xfrm>
            <a:off x="9901370" y="482656"/>
            <a:ext cx="0" cy="1018148"/>
          </a:xfrm>
          <a:prstGeom prst="straightConnector1">
            <a:avLst/>
          </a:prstGeom>
          <a:noFill/>
          <a:ln w="6345" cap="flat">
            <a:solidFill>
              <a:srgbClr val="18988B"/>
            </a:solidFill>
            <a:prstDash val="solid"/>
            <a:miter/>
          </a:ln>
        </p:spPr>
      </p:cxnSp>
      <p:pic>
        <p:nvPicPr>
          <p:cNvPr id="6" name="Picture 12">
            <a:extLst>
              <a:ext uri="{FF2B5EF4-FFF2-40B4-BE49-F238E27FC236}">
                <a16:creationId xmlns:a16="http://schemas.microsoft.com/office/drawing/2014/main" id="{3D2F8567-D78B-4E10-BE93-21742ED5521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055089" y="482656"/>
            <a:ext cx="1861535" cy="85584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7038975" y="1983450"/>
            <a:ext cx="3092903" cy="426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396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579</Words>
  <Application>Microsoft Macintosh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Nunito</vt:lpstr>
      <vt:lpstr>Roboto</vt:lpstr>
      <vt:lpstr>Office Theme</vt:lpstr>
      <vt:lpstr>PowerPoint Presentation</vt:lpstr>
      <vt:lpstr>2023 IMPACT WORKSTREAMS</vt:lpstr>
      <vt:lpstr>Advancing transparency and public participation in fiscal policies </vt:lpstr>
      <vt:lpstr>Advancing transparency and public participation in fiscal policies </vt:lpstr>
      <vt:lpstr>Advancing transparency and public participation in fiscal policies </vt:lpstr>
      <vt:lpstr>Advancing transparency and public participation in fiscal policies </vt:lpstr>
      <vt:lpstr>Capacity building for more effective and inclusive use of public resources (increasing and improving knowledge exchange)</vt:lpstr>
      <vt:lpstr>Capacity building for more effective and inclusive use of public resources (increasing and improving knowledge exchange)</vt:lpstr>
      <vt:lpstr>Capacity building for more effective and inclusive use of public resources (increasing and improving knowledge exchange)</vt:lpstr>
      <vt:lpstr>Capacity building for more effective and inclusive use of public resources (increasing and improving knowledge exchange)</vt:lpstr>
      <vt:lpstr>Consolidating GIFT as a  cohesive action network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Fabian</dc:creator>
  <cp:lastModifiedBy>Juan P. Guerrero Amparan</cp:lastModifiedBy>
  <cp:revision>21</cp:revision>
  <dcterms:created xsi:type="dcterms:W3CDTF">2022-07-25T17:37:57Z</dcterms:created>
  <dcterms:modified xsi:type="dcterms:W3CDTF">2023-01-23T19:13:30Z</dcterms:modified>
</cp:coreProperties>
</file>