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Nunito ExtraLight"/>
      <p:regular r:id="rId29"/>
      <p:bold r:id="rId30"/>
      <p:italic r:id="rId31"/>
      <p:boldItalic r:id="rId32"/>
    </p:embeddedFont>
    <p:embeddedFont>
      <p:font typeface="Nunito"/>
      <p:regular r:id="rId33"/>
      <p:bold r:id="rId34"/>
      <p:italic r:id="rId35"/>
      <p:boldItalic r:id="rId36"/>
    </p:embeddedFont>
    <p:embeddedFont>
      <p:font typeface="Nunito Medium"/>
      <p:regular r:id="rId37"/>
      <p:bold r:id="rId38"/>
      <p:italic r:id="rId39"/>
      <p:boldItalic r:id="rId40"/>
    </p:embeddedFont>
    <p:embeddedFont>
      <p:font typeface="Nunito Black"/>
      <p:bold r:id="rId41"/>
      <p:boldItalic r:id="rId42"/>
    </p:embeddedFont>
    <p:embeddedFont>
      <p:font typeface="Nunito Ligh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7" roundtripDataSignature="AMtx7mi+5dE1ol9S8XWpbX3qp39tr1/K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Medium-boldItalic.fntdata"/><Relationship Id="rId20" Type="http://schemas.openxmlformats.org/officeDocument/2006/relationships/slide" Target="slides/slide15.xml"/><Relationship Id="rId42" Type="http://schemas.openxmlformats.org/officeDocument/2006/relationships/font" Target="fonts/NunitoBlack-boldItalic.fntdata"/><Relationship Id="rId41" Type="http://schemas.openxmlformats.org/officeDocument/2006/relationships/font" Target="fonts/NunitoBlack-bold.fntdata"/><Relationship Id="rId22" Type="http://schemas.openxmlformats.org/officeDocument/2006/relationships/slide" Target="slides/slide17.xml"/><Relationship Id="rId44" Type="http://schemas.openxmlformats.org/officeDocument/2006/relationships/font" Target="fonts/NunitoLight-bold.fntdata"/><Relationship Id="rId21" Type="http://schemas.openxmlformats.org/officeDocument/2006/relationships/slide" Target="slides/slide16.xml"/><Relationship Id="rId43" Type="http://schemas.openxmlformats.org/officeDocument/2006/relationships/font" Target="fonts/NunitoLight-regular.fntdata"/><Relationship Id="rId24" Type="http://schemas.openxmlformats.org/officeDocument/2006/relationships/slide" Target="slides/slide19.xml"/><Relationship Id="rId46" Type="http://schemas.openxmlformats.org/officeDocument/2006/relationships/font" Target="fonts/NunitoLight-boldItalic.fntdata"/><Relationship Id="rId23" Type="http://schemas.openxmlformats.org/officeDocument/2006/relationships/slide" Target="slides/slide18.xml"/><Relationship Id="rId45" Type="http://schemas.openxmlformats.org/officeDocument/2006/relationships/font" Target="fonts/Nunito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Extra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ExtraLight-italic.fntdata"/><Relationship Id="rId30" Type="http://schemas.openxmlformats.org/officeDocument/2006/relationships/font" Target="fonts/NunitoExtraLight-bold.fntdata"/><Relationship Id="rId11" Type="http://schemas.openxmlformats.org/officeDocument/2006/relationships/slide" Target="slides/slide6.xml"/><Relationship Id="rId33" Type="http://schemas.openxmlformats.org/officeDocument/2006/relationships/font" Target="fonts/Nunito-regular.fntdata"/><Relationship Id="rId10" Type="http://schemas.openxmlformats.org/officeDocument/2006/relationships/slide" Target="slides/slide5.xml"/><Relationship Id="rId32" Type="http://schemas.openxmlformats.org/officeDocument/2006/relationships/font" Target="fonts/NunitoExtra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Nunito-italic.fntdata"/><Relationship Id="rId12" Type="http://schemas.openxmlformats.org/officeDocument/2006/relationships/slide" Target="slides/slide7.xml"/><Relationship Id="rId34" Type="http://schemas.openxmlformats.org/officeDocument/2006/relationships/font" Target="fonts/Nunito-bold.fntdata"/><Relationship Id="rId15" Type="http://schemas.openxmlformats.org/officeDocument/2006/relationships/slide" Target="slides/slide10.xml"/><Relationship Id="rId37" Type="http://schemas.openxmlformats.org/officeDocument/2006/relationships/font" Target="fonts/NunitoMedium-regular.fntdata"/><Relationship Id="rId14" Type="http://schemas.openxmlformats.org/officeDocument/2006/relationships/slide" Target="slides/slide9.xml"/><Relationship Id="rId36" Type="http://schemas.openxmlformats.org/officeDocument/2006/relationships/font" Target="fonts/Nunito-boldItalic.fntdata"/><Relationship Id="rId17" Type="http://schemas.openxmlformats.org/officeDocument/2006/relationships/slide" Target="slides/slide12.xml"/><Relationship Id="rId39" Type="http://schemas.openxmlformats.org/officeDocument/2006/relationships/font" Target="fonts/NunitoMedium-italic.fntdata"/><Relationship Id="rId16" Type="http://schemas.openxmlformats.org/officeDocument/2006/relationships/slide" Target="slides/slide11.xml"/><Relationship Id="rId38" Type="http://schemas.openxmlformats.org/officeDocument/2006/relationships/font" Target="fonts/NunitoMedium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5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5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5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5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5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5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5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5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2;p25"/>
          <p:cNvGrpSpPr/>
          <p:nvPr/>
        </p:nvGrpSpPr>
        <p:grpSpPr>
          <a:xfrm>
            <a:off x="7057468" y="5088"/>
            <a:ext cx="1851281" cy="752108"/>
            <a:chOff x="6917201" y="0"/>
            <a:chExt cx="2227776" cy="863400"/>
          </a:xfrm>
        </p:grpSpPr>
        <p:sp>
          <p:nvSpPr>
            <p:cNvPr id="23" name="Google Shape;23;p2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5"/>
          <p:cNvGrpSpPr/>
          <p:nvPr/>
        </p:nvGrpSpPr>
        <p:grpSpPr>
          <a:xfrm>
            <a:off x="6553032" y="4217852"/>
            <a:ext cx="2389067" cy="925737"/>
            <a:chOff x="6917201" y="0"/>
            <a:chExt cx="2227776" cy="863400"/>
          </a:xfrm>
        </p:grpSpPr>
        <p:sp>
          <p:nvSpPr>
            <p:cNvPr id="27" name="Google Shape;27;p2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5"/>
          <p:cNvGrpSpPr/>
          <p:nvPr/>
        </p:nvGrpSpPr>
        <p:grpSpPr>
          <a:xfrm>
            <a:off x="199149" y="4055652"/>
            <a:ext cx="2795413" cy="1083308"/>
            <a:chOff x="6917201" y="0"/>
            <a:chExt cx="2227776" cy="863400"/>
          </a:xfrm>
        </p:grpSpPr>
        <p:sp>
          <p:nvSpPr>
            <p:cNvPr id="31" name="Google Shape;31;p2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25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5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4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0" name="Google Shape;110;p3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p35"/>
          <p:cNvGrpSpPr/>
          <p:nvPr/>
        </p:nvGrpSpPr>
        <p:grpSpPr>
          <a:xfrm>
            <a:off x="5959222" y="4119576"/>
            <a:ext cx="2520951" cy="1024165"/>
            <a:chOff x="6917201" y="0"/>
            <a:chExt cx="2227776" cy="863400"/>
          </a:xfrm>
        </p:grpSpPr>
        <p:sp>
          <p:nvSpPr>
            <p:cNvPr id="114" name="Google Shape;114;p3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" name="Google Shape;117;p35"/>
          <p:cNvGrpSpPr/>
          <p:nvPr/>
        </p:nvGrpSpPr>
        <p:grpSpPr>
          <a:xfrm>
            <a:off x="199149" y="2"/>
            <a:ext cx="2795413" cy="1083308"/>
            <a:chOff x="6917201" y="0"/>
            <a:chExt cx="2227776" cy="863400"/>
          </a:xfrm>
        </p:grpSpPr>
        <p:sp>
          <p:nvSpPr>
            <p:cNvPr id="118" name="Google Shape;118;p3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p35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35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3" name="Google Shape;123;p3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41;p27"/>
          <p:cNvGrpSpPr/>
          <p:nvPr/>
        </p:nvGrpSpPr>
        <p:grpSpPr>
          <a:xfrm>
            <a:off x="5594191" y="3961115"/>
            <a:ext cx="2910144" cy="1182340"/>
            <a:chOff x="6917201" y="0"/>
            <a:chExt cx="2227776" cy="863400"/>
          </a:xfrm>
        </p:grpSpPr>
        <p:sp>
          <p:nvSpPr>
            <p:cNvPr id="42" name="Google Shape;42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27"/>
          <p:cNvGrpSpPr/>
          <p:nvPr/>
        </p:nvGrpSpPr>
        <p:grpSpPr>
          <a:xfrm>
            <a:off x="199149" y="2"/>
            <a:ext cx="2795413" cy="1083308"/>
            <a:chOff x="6917201" y="0"/>
            <a:chExt cx="2227776" cy="863400"/>
          </a:xfrm>
        </p:grpSpPr>
        <p:sp>
          <p:nvSpPr>
            <p:cNvPr id="46" name="Google Shape;46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27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2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3" name="Google Shape;63;p29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31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2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32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3" name="Google Shape;83;p32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2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3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32"/>
          <p:cNvGrpSpPr/>
          <p:nvPr/>
        </p:nvGrpSpPr>
        <p:grpSpPr>
          <a:xfrm>
            <a:off x="34934" y="4522125"/>
            <a:ext cx="1593305" cy="617072"/>
            <a:chOff x="6917201" y="0"/>
            <a:chExt cx="2227776" cy="863400"/>
          </a:xfrm>
        </p:grpSpPr>
        <p:sp>
          <p:nvSpPr>
            <p:cNvPr id="88" name="Google Shape;88;p3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91;p32"/>
          <p:cNvGrpSpPr/>
          <p:nvPr/>
        </p:nvGrpSpPr>
        <p:grpSpPr>
          <a:xfrm>
            <a:off x="5886353" y="1243"/>
            <a:ext cx="3257454" cy="1261514"/>
            <a:chOff x="6917201" y="0"/>
            <a:chExt cx="2227776" cy="863400"/>
          </a:xfrm>
        </p:grpSpPr>
        <p:sp>
          <p:nvSpPr>
            <p:cNvPr id="92" name="Google Shape;92;p3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32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6" name="Google Shape;96;p3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3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3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2" name="Google Shape;102;p33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33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3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2.jpg"/><Relationship Id="rId5" Type="http://schemas.openxmlformats.org/officeDocument/2006/relationships/image" Target="../media/image33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21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40.jpg"/><Relationship Id="rId6" Type="http://schemas.openxmlformats.org/officeDocument/2006/relationships/image" Target="../media/image29.png"/><Relationship Id="rId7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30.jp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44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35.jpg"/><Relationship Id="rId6" Type="http://schemas.openxmlformats.org/officeDocument/2006/relationships/image" Target="../media/image52.png"/><Relationship Id="rId7" Type="http://schemas.openxmlformats.org/officeDocument/2006/relationships/image" Target="../media/image49.png"/><Relationship Id="rId8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6.png"/><Relationship Id="rId5" Type="http://schemas.openxmlformats.org/officeDocument/2006/relationships/image" Target="../media/image36.png"/><Relationship Id="rId6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Relationship Id="rId8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37.png"/><Relationship Id="rId5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38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16.jp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6063" y="1862201"/>
            <a:ext cx="5871875" cy="1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 txBox="1"/>
          <p:nvPr/>
        </p:nvSpPr>
        <p:spPr>
          <a:xfrm>
            <a:off x="5626470" y="4341014"/>
            <a:ext cx="331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José Mora</a:t>
            </a:r>
            <a:endParaRPr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Observatorio del Gasto Fiscal</a:t>
            </a:r>
            <a:endParaRPr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0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4488"/>
            <a:ext cx="9144003" cy="11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375" y="1097000"/>
            <a:ext cx="2740200" cy="2740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5" name="Google Shape;215;p10"/>
          <p:cNvSpPr txBox="1"/>
          <p:nvPr/>
        </p:nvSpPr>
        <p:spPr>
          <a:xfrm>
            <a:off x="4046750" y="473600"/>
            <a:ext cx="35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500"/>
              <a:buFont typeface="Nunito ExtraLight"/>
              <a:buChar char="★"/>
            </a:pPr>
            <a:r>
              <a:rPr b="0" i="1" lang="es" sz="1500" u="none" cap="none" strike="noStrike">
                <a:solidFill>
                  <a:srgbClr val="232323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Publicación destacada:</a:t>
            </a:r>
            <a:endParaRPr b="0" i="1" sz="1100" u="none" cap="none" strike="noStrike">
              <a:solidFill>
                <a:srgbClr val="000000"/>
              </a:solidFill>
              <a:latin typeface="Nunito ExtraLight"/>
              <a:ea typeface="Nunito ExtraLight"/>
              <a:cs typeface="Nunito ExtraLight"/>
              <a:sym typeface="Nunito ExtraLight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711775" y="265700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5</a:t>
            </a:r>
            <a:r>
              <a:rPr b="0" i="0" lang="es" sz="31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to</a:t>
            </a: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6750" y="1027213"/>
            <a:ext cx="2507404" cy="2419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18" name="Google Shape;218;p10"/>
          <p:cNvSpPr txBox="1"/>
          <p:nvPr/>
        </p:nvSpPr>
        <p:spPr>
          <a:xfrm>
            <a:off x="598375" y="3877025"/>
            <a:ext cx="3064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CAMILA </a:t>
            </a:r>
            <a:endParaRPr b="0" i="0" sz="20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Twitter: @caburtogar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9" name="Google Shape;21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38454" y="1027225"/>
            <a:ext cx="1978852" cy="24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15525" y="3481225"/>
            <a:ext cx="2507400" cy="876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/>
          <p:nvPr/>
        </p:nvSpPr>
        <p:spPr>
          <a:xfrm>
            <a:off x="2989475" y="345825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  <a:r>
              <a:rPr b="0" i="0" lang="es" sz="31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to</a:t>
            </a: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7" name="Google Shape;22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825" y="1718250"/>
            <a:ext cx="3027074" cy="242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 txBox="1"/>
          <p:nvPr/>
        </p:nvSpPr>
        <p:spPr>
          <a:xfrm>
            <a:off x="1056813" y="3835850"/>
            <a:ext cx="208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Galaxy Watch 4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875" y="1917138"/>
            <a:ext cx="1487825" cy="14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6092527" y="3503450"/>
            <a:ext cx="2358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GiftCard a </a:t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Krossbar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6">
            <a:alphaModFix/>
          </a:blip>
          <a:srcRect b="11019" l="3638" r="2330" t="9872"/>
          <a:stretch/>
        </p:blipFill>
        <p:spPr>
          <a:xfrm>
            <a:off x="3689900" y="2201825"/>
            <a:ext cx="1605924" cy="58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7">
            <a:alphaModFix/>
          </a:blip>
          <a:srcRect b="41338" l="0" r="0" t="34839"/>
          <a:stretch/>
        </p:blipFill>
        <p:spPr>
          <a:xfrm>
            <a:off x="4095314" y="2680542"/>
            <a:ext cx="1543036" cy="57525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 txBox="1"/>
          <p:nvPr/>
        </p:nvSpPr>
        <p:spPr>
          <a:xfrm>
            <a:off x="3613900" y="3503450"/>
            <a:ext cx="2087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Suscripción anual a Spotify o Netflix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2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4488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2"/>
          <p:cNvSpPr txBox="1"/>
          <p:nvPr/>
        </p:nvSpPr>
        <p:spPr>
          <a:xfrm>
            <a:off x="4046750" y="473600"/>
            <a:ext cx="35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500"/>
              <a:buFont typeface="Nunito ExtraLight"/>
              <a:buChar char="★"/>
            </a:pPr>
            <a:r>
              <a:rPr b="0" i="1" lang="es" sz="1500" u="none" cap="none" strike="noStrike">
                <a:solidFill>
                  <a:srgbClr val="232323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Publicación destacada:</a:t>
            </a:r>
            <a:endParaRPr b="0" i="1" sz="1100" u="none" cap="none" strike="noStrike">
              <a:solidFill>
                <a:srgbClr val="000000"/>
              </a:solidFill>
              <a:latin typeface="Nunito ExtraLight"/>
              <a:ea typeface="Nunito ExtraLight"/>
              <a:cs typeface="Nunito ExtraLight"/>
              <a:sym typeface="Nunito ExtraLight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711775" y="265700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  <a:r>
              <a:rPr b="0" i="0" lang="es" sz="31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to</a:t>
            </a: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522175" y="3800825"/>
            <a:ext cx="3448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Marta González Matamala </a:t>
            </a:r>
            <a:endParaRPr b="0" i="0" sz="20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Instagram: @maartamatamala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2"/>
          <p:cNvPicPr preferRelativeResize="0"/>
          <p:nvPr/>
        </p:nvPicPr>
        <p:blipFill rotWithShape="1">
          <a:blip r:embed="rId5">
            <a:alphaModFix/>
          </a:blip>
          <a:srcRect b="10000" l="0" r="0" t="10000"/>
          <a:stretch/>
        </p:blipFill>
        <p:spPr>
          <a:xfrm>
            <a:off x="760375" y="1097000"/>
            <a:ext cx="2740200" cy="274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5800" y="938100"/>
            <a:ext cx="2107275" cy="32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42725" y="1092063"/>
            <a:ext cx="2147785" cy="28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"/>
          <p:cNvSpPr txBox="1"/>
          <p:nvPr/>
        </p:nvSpPr>
        <p:spPr>
          <a:xfrm>
            <a:off x="2989475" y="345825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3er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52" name="Google Shape;2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3"/>
          <p:cNvSpPr txBox="1"/>
          <p:nvPr/>
        </p:nvSpPr>
        <p:spPr>
          <a:xfrm>
            <a:off x="1010188" y="3501075"/>
            <a:ext cx="208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Dron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4" name="Google Shape;25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975" y="2106850"/>
            <a:ext cx="2525775" cy="13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6600" y="1684013"/>
            <a:ext cx="1487825" cy="14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/>
        </p:nvSpPr>
        <p:spPr>
          <a:xfrm>
            <a:off x="6075252" y="3270325"/>
            <a:ext cx="2358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GiftCard a </a:t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Krossbar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7" name="Google Shape;257;p13"/>
          <p:cNvPicPr preferRelativeResize="0"/>
          <p:nvPr/>
        </p:nvPicPr>
        <p:blipFill rotWithShape="1">
          <a:blip r:embed="rId6">
            <a:alphaModFix/>
          </a:blip>
          <a:srcRect b="11019" l="3638" r="2330" t="9872"/>
          <a:stretch/>
        </p:blipFill>
        <p:spPr>
          <a:xfrm>
            <a:off x="3672625" y="1968700"/>
            <a:ext cx="1605924" cy="58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/>
          <p:cNvPicPr preferRelativeResize="0"/>
          <p:nvPr/>
        </p:nvPicPr>
        <p:blipFill rotWithShape="1">
          <a:blip r:embed="rId7">
            <a:alphaModFix/>
          </a:blip>
          <a:srcRect b="41338" l="0" r="0" t="34839"/>
          <a:stretch/>
        </p:blipFill>
        <p:spPr>
          <a:xfrm>
            <a:off x="4078039" y="2447417"/>
            <a:ext cx="1543036" cy="5752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3"/>
          <p:cNvSpPr txBox="1"/>
          <p:nvPr/>
        </p:nvSpPr>
        <p:spPr>
          <a:xfrm>
            <a:off x="3596625" y="3270325"/>
            <a:ext cx="2087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Suscripción anual a Spotify o Netflix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4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4488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4"/>
          <p:cNvSpPr txBox="1"/>
          <p:nvPr/>
        </p:nvSpPr>
        <p:spPr>
          <a:xfrm>
            <a:off x="4046750" y="473600"/>
            <a:ext cx="35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500"/>
              <a:buFont typeface="Nunito ExtraLight"/>
              <a:buChar char="★"/>
            </a:pPr>
            <a:r>
              <a:rPr b="0" i="1" lang="es" sz="1500" u="none" cap="none" strike="noStrike">
                <a:solidFill>
                  <a:srgbClr val="232323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Publicación destacada:</a:t>
            </a:r>
            <a:endParaRPr b="0" i="1" sz="1100" u="none" cap="none" strike="noStrike">
              <a:solidFill>
                <a:srgbClr val="000000"/>
              </a:solidFill>
              <a:latin typeface="Nunito ExtraLight"/>
              <a:ea typeface="Nunito ExtraLight"/>
              <a:cs typeface="Nunito ExtraLight"/>
              <a:sym typeface="Nunito ExtraLight"/>
            </a:endParaRPr>
          </a:p>
        </p:txBody>
      </p:sp>
      <p:sp>
        <p:nvSpPr>
          <p:cNvPr id="266" name="Google Shape;266;p14"/>
          <p:cNvSpPr txBox="1"/>
          <p:nvPr/>
        </p:nvSpPr>
        <p:spPr>
          <a:xfrm>
            <a:off x="711775" y="265700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3er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7" name="Google Shape;267;p14"/>
          <p:cNvSpPr txBox="1"/>
          <p:nvPr/>
        </p:nvSpPr>
        <p:spPr>
          <a:xfrm>
            <a:off x="522175" y="3800825"/>
            <a:ext cx="3448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Victor Vallejos</a:t>
            </a:r>
            <a:endParaRPr b="0" i="0" sz="20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Instagram: @prismavero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0375" y="1097000"/>
            <a:ext cx="2740200" cy="274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44075" y="889100"/>
            <a:ext cx="1929125" cy="33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29549" y="889100"/>
            <a:ext cx="2332550" cy="19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46600" y="2611225"/>
            <a:ext cx="2315500" cy="164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/>
          <p:nvPr/>
        </p:nvSpPr>
        <p:spPr>
          <a:xfrm>
            <a:off x="2989475" y="345825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2do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78" name="Google Shape;2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850" y="1562875"/>
            <a:ext cx="2449125" cy="244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5"/>
          <p:cNvSpPr txBox="1"/>
          <p:nvPr/>
        </p:nvSpPr>
        <p:spPr>
          <a:xfrm>
            <a:off x="850363" y="3948025"/>
            <a:ext cx="208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Scooter Eléctrico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1" name="Google Shape;28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0675" y="1684613"/>
            <a:ext cx="1487825" cy="14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5"/>
          <p:cNvSpPr txBox="1"/>
          <p:nvPr/>
        </p:nvSpPr>
        <p:spPr>
          <a:xfrm>
            <a:off x="5819327" y="3270925"/>
            <a:ext cx="2358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GiftCard a </a:t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Krossbar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3" name="Google Shape;283;p15"/>
          <p:cNvPicPr preferRelativeResize="0"/>
          <p:nvPr/>
        </p:nvPicPr>
        <p:blipFill rotWithShape="1">
          <a:blip r:embed="rId6">
            <a:alphaModFix/>
          </a:blip>
          <a:srcRect b="11019" l="3638" r="2330" t="9872"/>
          <a:stretch/>
        </p:blipFill>
        <p:spPr>
          <a:xfrm>
            <a:off x="3416700" y="1969300"/>
            <a:ext cx="1605924" cy="58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5"/>
          <p:cNvPicPr preferRelativeResize="0"/>
          <p:nvPr/>
        </p:nvPicPr>
        <p:blipFill rotWithShape="1">
          <a:blip r:embed="rId7">
            <a:alphaModFix/>
          </a:blip>
          <a:srcRect b="41338" l="0" r="0" t="34839"/>
          <a:stretch/>
        </p:blipFill>
        <p:spPr>
          <a:xfrm>
            <a:off x="3822114" y="2448017"/>
            <a:ext cx="1543036" cy="57525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5"/>
          <p:cNvSpPr txBox="1"/>
          <p:nvPr/>
        </p:nvSpPr>
        <p:spPr>
          <a:xfrm>
            <a:off x="3340700" y="3270925"/>
            <a:ext cx="2087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Suscripción anual a Spotify o Netflix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6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4488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6"/>
          <p:cNvSpPr txBox="1"/>
          <p:nvPr/>
        </p:nvSpPr>
        <p:spPr>
          <a:xfrm>
            <a:off x="4046750" y="473600"/>
            <a:ext cx="35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500"/>
              <a:buFont typeface="Nunito ExtraLight"/>
              <a:buChar char="★"/>
            </a:pPr>
            <a:r>
              <a:rPr b="0" i="1" lang="es" sz="1500" u="none" cap="none" strike="noStrike">
                <a:solidFill>
                  <a:srgbClr val="232323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Publicación destacada:</a:t>
            </a:r>
            <a:endParaRPr b="0" i="1" sz="1100" u="none" cap="none" strike="noStrike">
              <a:solidFill>
                <a:srgbClr val="000000"/>
              </a:solidFill>
              <a:latin typeface="Nunito ExtraLight"/>
              <a:ea typeface="Nunito ExtraLight"/>
              <a:cs typeface="Nunito ExtraLight"/>
              <a:sym typeface="Nunito ExtraLight"/>
            </a:endParaRPr>
          </a:p>
        </p:txBody>
      </p:sp>
      <p:sp>
        <p:nvSpPr>
          <p:cNvPr id="292" name="Google Shape;292;p16"/>
          <p:cNvSpPr txBox="1"/>
          <p:nvPr/>
        </p:nvSpPr>
        <p:spPr>
          <a:xfrm>
            <a:off x="711775" y="265700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2do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522175" y="3800825"/>
            <a:ext cx="3448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Nicolás Torres</a:t>
            </a:r>
            <a:endParaRPr b="0" i="0" sz="20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Twitter: @nick11059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4" name="Google Shape;29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5">
            <a:alphaModFix/>
          </a:blip>
          <a:srcRect b="10000" l="0" r="0" t="10000"/>
          <a:stretch/>
        </p:blipFill>
        <p:spPr>
          <a:xfrm>
            <a:off x="760375" y="1060625"/>
            <a:ext cx="2740200" cy="274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4475" y="986025"/>
            <a:ext cx="2375574" cy="259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93350" y="845775"/>
            <a:ext cx="2183175" cy="24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33024" y="2782650"/>
            <a:ext cx="2593624" cy="17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 txBox="1"/>
          <p:nvPr/>
        </p:nvSpPr>
        <p:spPr>
          <a:xfrm>
            <a:off x="2989475" y="345825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1er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04" name="Google Shape;3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0300" y="1846188"/>
            <a:ext cx="1729100" cy="17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7"/>
          <p:cNvSpPr txBox="1"/>
          <p:nvPr/>
        </p:nvSpPr>
        <p:spPr>
          <a:xfrm>
            <a:off x="3930075" y="3398788"/>
            <a:ext cx="2087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Suscripción anual a Coursera Plus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6540177" y="3456438"/>
            <a:ext cx="2358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GiftCard a </a:t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Krossbar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8" name="Google Shape;30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923" y="650215"/>
            <a:ext cx="3595625" cy="32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8116" y="2688875"/>
            <a:ext cx="2291025" cy="2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 txBox="1"/>
          <p:nvPr/>
        </p:nvSpPr>
        <p:spPr>
          <a:xfrm>
            <a:off x="882188" y="3579438"/>
            <a:ext cx="208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Macbook air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8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4488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 txBox="1"/>
          <p:nvPr/>
        </p:nvSpPr>
        <p:spPr>
          <a:xfrm>
            <a:off x="4046750" y="473600"/>
            <a:ext cx="35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500"/>
              <a:buFont typeface="Nunito ExtraLight"/>
              <a:buChar char="★"/>
            </a:pPr>
            <a:r>
              <a:rPr b="0" i="1" lang="es" sz="1500" u="none" cap="none" strike="noStrike">
                <a:solidFill>
                  <a:srgbClr val="232323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Publicación destacada:</a:t>
            </a:r>
            <a:endParaRPr b="0" i="1" sz="1100" u="none" cap="none" strike="noStrike">
              <a:solidFill>
                <a:srgbClr val="000000"/>
              </a:solidFill>
              <a:latin typeface="Nunito ExtraLight"/>
              <a:ea typeface="Nunito ExtraLight"/>
              <a:cs typeface="Nunito ExtraLight"/>
              <a:sym typeface="Nunito ExtraLight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711775" y="265700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1er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522175" y="3800825"/>
            <a:ext cx="3448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Gonzalo Picón</a:t>
            </a:r>
            <a:endParaRPr b="0" i="0" sz="20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Tik tok: @gon.picon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875" y="1097000"/>
            <a:ext cx="2755200" cy="275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88825" y="946263"/>
            <a:ext cx="2064525" cy="32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55402" y="946275"/>
            <a:ext cx="1494925" cy="236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36474" y="1800300"/>
            <a:ext cx="1494925" cy="239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C73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9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 txBox="1"/>
          <p:nvPr/>
        </p:nvSpPr>
        <p:spPr>
          <a:xfrm>
            <a:off x="2834400" y="2170300"/>
            <a:ext cx="3475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s" sz="41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Resultados</a:t>
            </a:r>
            <a:endParaRPr b="0" i="0" sz="41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3065250" y="2910775"/>
            <a:ext cx="301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" sz="2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#</a:t>
            </a:r>
            <a:r>
              <a:rPr b="0" i="0" lang="e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RallyDatosCL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2913" y="1647725"/>
            <a:ext cx="522575" cy="5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"/>
          <p:cNvPicPr preferRelativeResize="0"/>
          <p:nvPr/>
        </p:nvPicPr>
        <p:blipFill rotWithShape="1">
          <a:blip r:embed="rId3">
            <a:alphaModFix/>
          </a:blip>
          <a:srcRect b="0" l="0" r="0" t="1510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"/>
          <p:cNvSpPr/>
          <p:nvPr/>
        </p:nvSpPr>
        <p:spPr>
          <a:xfrm>
            <a:off x="0" y="6850"/>
            <a:ext cx="9144000" cy="5143500"/>
          </a:xfrm>
          <a:prstGeom prst="rect">
            <a:avLst/>
          </a:prstGeom>
          <a:solidFill>
            <a:srgbClr val="232323">
              <a:alpha val="7019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1348600" y="1264600"/>
            <a:ext cx="6570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El Desafío más importante de uso de Datos Abiertos y control en terreno de las Obras Públicas del país.</a:t>
            </a:r>
            <a:endParaRPr b="0" i="0" sz="35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138" name="Google Shape;138;p2"/>
          <p:cNvPicPr preferRelativeResize="0"/>
          <p:nvPr/>
        </p:nvPicPr>
        <p:blipFill rotWithShape="1">
          <a:blip r:embed="rId4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0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0"/>
          <p:cNvSpPr txBox="1"/>
          <p:nvPr/>
        </p:nvSpPr>
        <p:spPr>
          <a:xfrm>
            <a:off x="2834400" y="2170300"/>
            <a:ext cx="3475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s" sz="41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Resultados</a:t>
            </a:r>
            <a:endParaRPr b="0" i="0" sz="41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38" name="Google Shape;338;p20"/>
          <p:cNvSpPr txBox="1"/>
          <p:nvPr/>
        </p:nvSpPr>
        <p:spPr>
          <a:xfrm>
            <a:off x="3065250" y="2910775"/>
            <a:ext cx="301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" sz="2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#</a:t>
            </a:r>
            <a:r>
              <a:rPr b="0" i="0" lang="e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RallyDatosCL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9" name="Google Shape;33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0"/>
          <p:cNvSpPr txBox="1"/>
          <p:nvPr/>
        </p:nvSpPr>
        <p:spPr>
          <a:xfrm>
            <a:off x="499350" y="857825"/>
            <a:ext cx="8237455" cy="30469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2448"/>
              <a:buFont typeface="Nunito Black"/>
              <a:buChar char="›"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Obras que no habían iniciado sus trabajos pese a haberse cumplido la fecha de inicio registrada</a:t>
            </a:r>
            <a:endParaRPr/>
          </a:p>
          <a:p>
            <a:pPr indent="-130302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2448"/>
              <a:buFont typeface="Nunito Black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2448"/>
              <a:buFont typeface="Nunito Black"/>
              <a:buChar char="›"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Obras que no habían iniciado sus trabajos pese a haberse cumplido la fecha de inicio registrada</a:t>
            </a:r>
            <a:endParaRPr/>
          </a:p>
          <a:p>
            <a:pPr indent="-130302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2448"/>
              <a:buFont typeface="Nunito Black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2448"/>
              <a:buFont typeface="Nunito Black"/>
              <a:buChar char="›"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Obras aún no finalizadas pese a que se reportaban en los portales como concluidas.</a:t>
            </a:r>
            <a:endParaRPr/>
          </a:p>
          <a:p>
            <a:pPr indent="-130302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2448"/>
              <a:buFont typeface="Nunito Black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2448"/>
              <a:buFont typeface="Nunito Black"/>
              <a:buChar char="›"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Estados de avance reportados en las plataformas que no eran consistentes con los avances efectivos en terreno.</a:t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-74295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177"/>
              </a:buClr>
              <a:buSzPts val="1530"/>
              <a:buFont typeface="Nunito Black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C73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1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1"/>
          <p:cNvSpPr txBox="1"/>
          <p:nvPr/>
        </p:nvSpPr>
        <p:spPr>
          <a:xfrm>
            <a:off x="2834400" y="2170300"/>
            <a:ext cx="3475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s" sz="41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2023</a:t>
            </a:r>
            <a:endParaRPr b="0" i="0" sz="41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47" name="Google Shape;347;p21"/>
          <p:cNvSpPr txBox="1"/>
          <p:nvPr/>
        </p:nvSpPr>
        <p:spPr>
          <a:xfrm>
            <a:off x="3065250" y="2910775"/>
            <a:ext cx="301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" sz="2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#</a:t>
            </a:r>
            <a:r>
              <a:rPr b="0" i="0" lang="e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RallyDatosCL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2913" y="1647725"/>
            <a:ext cx="522575" cy="5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2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2"/>
          <p:cNvSpPr txBox="1"/>
          <p:nvPr/>
        </p:nvSpPr>
        <p:spPr>
          <a:xfrm>
            <a:off x="2834400" y="2170300"/>
            <a:ext cx="3475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s" sz="41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2023</a:t>
            </a:r>
            <a:endParaRPr b="0" i="0" sz="41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55" name="Google Shape;355;p22"/>
          <p:cNvSpPr txBox="1"/>
          <p:nvPr/>
        </p:nvSpPr>
        <p:spPr>
          <a:xfrm>
            <a:off x="3065250" y="2910775"/>
            <a:ext cx="301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" sz="2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#</a:t>
            </a:r>
            <a:r>
              <a:rPr b="0" i="0" lang="e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RallyDatosCL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>
            <a:off x="344106" y="383857"/>
            <a:ext cx="3448500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RallyDatosCL 2023</a:t>
            </a:r>
            <a:endParaRPr b="0" i="0" sz="20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57" name="Google Shape;357;p22"/>
          <p:cNvSpPr txBox="1"/>
          <p:nvPr/>
        </p:nvSpPr>
        <p:spPr>
          <a:xfrm>
            <a:off x="744795" y="1681036"/>
            <a:ext cx="4179209" cy="18158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Inicio :              03-04-2023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Término:          05-05-2023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Premiaciones:  12-05-2023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8" name="Google Shape;3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2425" y="1760599"/>
            <a:ext cx="5070400" cy="12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6400" y="585526"/>
            <a:ext cx="5871875" cy="1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 txBox="1"/>
          <p:nvPr/>
        </p:nvSpPr>
        <p:spPr>
          <a:xfrm>
            <a:off x="509425" y="2881100"/>
            <a:ext cx="33138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chemeClr val="dk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3ra versión 2022</a:t>
            </a:r>
            <a:endParaRPr b="0" i="0" sz="1800" u="none" cap="none" strike="noStrike">
              <a:solidFill>
                <a:schemeClr val="dk1"/>
              </a:solidFill>
              <a:latin typeface="Nunito ExtraLight"/>
              <a:ea typeface="Nunito ExtraLight"/>
              <a:cs typeface="Nunito ExtraLight"/>
              <a:sym typeface="Nunito Extra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625" y="1824575"/>
            <a:ext cx="2299625" cy="2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4250" y="2941890"/>
            <a:ext cx="1106701" cy="100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0587" y="1703548"/>
            <a:ext cx="2082825" cy="6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5875" y="2838262"/>
            <a:ext cx="1209051" cy="120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01125" y="1347750"/>
            <a:ext cx="1490500" cy="14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C73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1674300" y="1601375"/>
            <a:ext cx="5795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s" sz="41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Resultados</a:t>
            </a:r>
            <a:endParaRPr b="0" i="0" sz="41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s" sz="29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#RallyDatosCL 2022</a:t>
            </a:r>
            <a:endParaRPr b="0" i="0" sz="29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/>
          <p:nvPr/>
        </p:nvSpPr>
        <p:spPr>
          <a:xfrm>
            <a:off x="509475" y="361950"/>
            <a:ext cx="2970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" sz="1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Principales Estadísticas </a:t>
            </a:r>
            <a:r>
              <a:rPr b="0" i="0" lang="es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#RallyDatosCL 2022</a:t>
            </a:r>
            <a:endParaRPr b="0" i="0" sz="15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574200" y="1347000"/>
            <a:ext cx="1398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rgbClr val="DD2C73"/>
                </a:solidFill>
                <a:latin typeface="Nunito Black"/>
                <a:ea typeface="Nunito Black"/>
                <a:cs typeface="Nunito Black"/>
                <a:sym typeface="Nunito Black"/>
              </a:rPr>
              <a:t>+700</a:t>
            </a:r>
            <a:endParaRPr b="0" i="0" sz="3500" u="none" cap="none" strike="noStrike">
              <a:solidFill>
                <a:srgbClr val="DD2C73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1774375" y="1508550"/>
            <a:ext cx="125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Inscritos</a:t>
            </a:r>
            <a:endParaRPr b="0" i="0" sz="14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574200" y="2129700"/>
            <a:ext cx="1398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rgbClr val="DD2C73"/>
                </a:solidFill>
                <a:latin typeface="Nunito Black"/>
                <a:ea typeface="Nunito Black"/>
                <a:cs typeface="Nunito Black"/>
                <a:sym typeface="Nunito Black"/>
              </a:rPr>
              <a:t>+50</a:t>
            </a:r>
            <a:endParaRPr b="0" i="0" sz="3500" u="none" cap="none" strike="noStrike">
              <a:solidFill>
                <a:srgbClr val="DD2C73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62" name="Google Shape;162;p5"/>
          <p:cNvSpPr txBox="1"/>
          <p:nvPr/>
        </p:nvSpPr>
        <p:spPr>
          <a:xfrm>
            <a:off x="1530450" y="2183550"/>
            <a:ext cx="182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Fiscalizadores ciudadanos</a:t>
            </a:r>
            <a:endParaRPr b="0" i="0" sz="14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574200" y="2932975"/>
            <a:ext cx="192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rgbClr val="DD2C73"/>
                </a:solidFill>
                <a:latin typeface="Nunito Black"/>
                <a:ea typeface="Nunito Black"/>
                <a:cs typeface="Nunito Black"/>
                <a:sym typeface="Nunito Black"/>
              </a:rPr>
              <a:t>+8.500</a:t>
            </a:r>
            <a:endParaRPr b="0" i="0" sz="3500" u="none" cap="none" strike="noStrike">
              <a:solidFill>
                <a:srgbClr val="DD2C73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2154300" y="2986825"/>
            <a:ext cx="241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Interacciones en redes sociales</a:t>
            </a:r>
            <a:endParaRPr b="0" i="0" sz="14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574200" y="3790100"/>
            <a:ext cx="192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rgbClr val="DD2C73"/>
                </a:solidFill>
                <a:latin typeface="Nunito Black"/>
                <a:ea typeface="Nunito Black"/>
                <a:cs typeface="Nunito Black"/>
                <a:sym typeface="Nunito Black"/>
              </a:rPr>
              <a:t>+370</a:t>
            </a:r>
            <a:endParaRPr b="0" i="0" sz="3500" u="none" cap="none" strike="noStrike">
              <a:solidFill>
                <a:srgbClr val="DD2C73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1826175" y="3897800"/>
            <a:ext cx="241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Obras Públicas controladas</a:t>
            </a:r>
            <a:endParaRPr b="0" i="0" sz="14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26942">
            <a:off x="4999332" y="-866755"/>
            <a:ext cx="3825613" cy="705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C7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"/>
          <p:cNvSpPr txBox="1"/>
          <p:nvPr/>
        </p:nvSpPr>
        <p:spPr>
          <a:xfrm>
            <a:off x="1674300" y="1601375"/>
            <a:ext cx="5795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s" sz="41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Resultados</a:t>
            </a:r>
            <a:endParaRPr b="0" i="0" sz="41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s" sz="29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#RallyDatosCL TOTAL</a:t>
            </a:r>
            <a:endParaRPr b="0" i="0" sz="29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/>
          <p:nvPr/>
        </p:nvSpPr>
        <p:spPr>
          <a:xfrm>
            <a:off x="509475" y="361950"/>
            <a:ext cx="2970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" sz="1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Principales Estadísticas </a:t>
            </a:r>
            <a:r>
              <a:rPr b="0" i="0" lang="es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#RallyDatosCL TOTAL</a:t>
            </a:r>
            <a:endParaRPr b="0" i="0" sz="15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509475" y="1479995"/>
            <a:ext cx="1398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rgbClr val="DD2C73"/>
                </a:solidFill>
                <a:latin typeface="Nunito Black"/>
                <a:ea typeface="Nunito Black"/>
                <a:cs typeface="Nunito Black"/>
                <a:sym typeface="Nunito Black"/>
              </a:rPr>
              <a:t>+110</a:t>
            </a:r>
            <a:endParaRPr b="0" i="0" sz="3500" u="none" cap="none" strike="noStrike">
              <a:solidFill>
                <a:srgbClr val="DD2C73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1657875" y="1533845"/>
            <a:ext cx="182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Fiscalizadores ciudadanos</a:t>
            </a:r>
            <a:endParaRPr b="0" i="0" sz="14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509475" y="2283270"/>
            <a:ext cx="192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rgbClr val="DD2C73"/>
                </a:solidFill>
                <a:latin typeface="Nunito Black"/>
                <a:ea typeface="Nunito Black"/>
                <a:cs typeface="Nunito Black"/>
                <a:sym typeface="Nunito Black"/>
              </a:rPr>
              <a:t>+20.000</a:t>
            </a:r>
            <a:endParaRPr b="0" i="0" sz="3500" u="none" cap="none" strike="noStrike">
              <a:solidFill>
                <a:srgbClr val="DD2C73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82" name="Google Shape;182;p7"/>
          <p:cNvSpPr txBox="1"/>
          <p:nvPr/>
        </p:nvSpPr>
        <p:spPr>
          <a:xfrm>
            <a:off x="2313117" y="2305540"/>
            <a:ext cx="241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Interacciones en redes sociales</a:t>
            </a:r>
            <a:endParaRPr b="0" i="0" sz="14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83" name="Google Shape;183;p7"/>
          <p:cNvSpPr txBox="1"/>
          <p:nvPr/>
        </p:nvSpPr>
        <p:spPr>
          <a:xfrm>
            <a:off x="509475" y="3140395"/>
            <a:ext cx="192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s" sz="3500" u="none" cap="none" strike="noStrike">
                <a:solidFill>
                  <a:srgbClr val="DD2C73"/>
                </a:solidFill>
                <a:latin typeface="Nunito Black"/>
                <a:ea typeface="Nunito Black"/>
                <a:cs typeface="Nunito Black"/>
                <a:sym typeface="Nunito Black"/>
              </a:rPr>
              <a:t>+720</a:t>
            </a:r>
            <a:endParaRPr b="0" i="0" sz="3500" u="none" cap="none" strike="noStrike">
              <a:solidFill>
                <a:srgbClr val="DD2C73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1657875" y="3301945"/>
            <a:ext cx="241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Obras Públicas controladas</a:t>
            </a:r>
            <a:endParaRPr b="0" i="0" sz="14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descr="Imagen que contiene Texto&#10;&#10;Descripción generada automáticamente" id="185" name="Google Shape;185;p7"/>
          <p:cNvPicPr preferRelativeResize="0"/>
          <p:nvPr/>
        </p:nvPicPr>
        <p:blipFill rotWithShape="1">
          <a:blip r:embed="rId3">
            <a:alphaModFix/>
          </a:blip>
          <a:srcRect b="73488" l="0" r="0" t="6488"/>
          <a:stretch/>
        </p:blipFill>
        <p:spPr>
          <a:xfrm>
            <a:off x="4678318" y="3077235"/>
            <a:ext cx="4219288" cy="1267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de la pantalla de un celular con letras&#10;&#10;Descripción generada automáticamente con confianza baja" id="186" name="Google Shape;186;p7"/>
          <p:cNvPicPr preferRelativeResize="0"/>
          <p:nvPr/>
        </p:nvPicPr>
        <p:blipFill rotWithShape="1">
          <a:blip r:embed="rId4">
            <a:alphaModFix/>
          </a:blip>
          <a:srcRect b="30939" l="48809" r="6544" t="10694"/>
          <a:stretch/>
        </p:blipFill>
        <p:spPr>
          <a:xfrm>
            <a:off x="6581454" y="882177"/>
            <a:ext cx="2340200" cy="1998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z de usuario gráfica&#10;&#10;Descripción generada automáticamente con confianza baja" id="187" name="Google Shape;187;p7"/>
          <p:cNvPicPr preferRelativeResize="0"/>
          <p:nvPr/>
        </p:nvPicPr>
        <p:blipFill rotWithShape="1">
          <a:blip r:embed="rId5">
            <a:alphaModFix/>
          </a:blip>
          <a:srcRect b="40430" l="19920" r="18257" t="1203"/>
          <a:stretch/>
        </p:blipFill>
        <p:spPr>
          <a:xfrm>
            <a:off x="4678318" y="882177"/>
            <a:ext cx="1707898" cy="1998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C73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8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0" y="4007775"/>
            <a:ext cx="9144003" cy="1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 txBox="1"/>
          <p:nvPr/>
        </p:nvSpPr>
        <p:spPr>
          <a:xfrm>
            <a:off x="2834400" y="2170300"/>
            <a:ext cx="3475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s" sz="4100" u="none" cap="none" strike="noStrik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Ganadores</a:t>
            </a:r>
            <a:endParaRPr b="0" i="0" sz="4100" u="none" cap="none" strike="noStrike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3065250" y="2910775"/>
            <a:ext cx="301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" sz="2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#</a:t>
            </a:r>
            <a:r>
              <a:rPr b="0" i="0" lang="e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RallyDatosCL</a:t>
            </a:r>
            <a:endParaRPr b="0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2913" y="1647725"/>
            <a:ext cx="522575" cy="5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/>
          <p:nvPr/>
        </p:nvSpPr>
        <p:spPr>
          <a:xfrm>
            <a:off x="2989475" y="345825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5</a:t>
            </a:r>
            <a:r>
              <a:rPr b="0" i="0" lang="es" sz="31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to</a:t>
            </a:r>
            <a:r>
              <a:rPr b="0" i="0" lang="es" sz="4200" u="none" cap="none" strike="noStrike">
                <a:solidFill>
                  <a:srgbClr val="DD2C73"/>
                </a:solidFill>
                <a:latin typeface="Impact"/>
                <a:ea typeface="Impact"/>
                <a:cs typeface="Impact"/>
                <a:sym typeface="Impact"/>
              </a:rPr>
              <a:t> lugar</a:t>
            </a:r>
            <a:endParaRPr b="0" i="0" sz="4200" u="none" cap="none" strike="noStrike">
              <a:solidFill>
                <a:srgbClr val="DD2C7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1" name="Google Shape;2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0325" y="80850"/>
            <a:ext cx="1231925" cy="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3875" y="1917138"/>
            <a:ext cx="1487825" cy="14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00" y="1325550"/>
            <a:ext cx="2671024" cy="267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6">
            <a:alphaModFix/>
          </a:blip>
          <a:srcRect b="11019" l="3638" r="2330" t="9872"/>
          <a:stretch/>
        </p:blipFill>
        <p:spPr>
          <a:xfrm>
            <a:off x="3689900" y="2201825"/>
            <a:ext cx="1605924" cy="58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7">
            <a:alphaModFix/>
          </a:blip>
          <a:srcRect b="41338" l="0" r="0" t="34839"/>
          <a:stretch/>
        </p:blipFill>
        <p:spPr>
          <a:xfrm>
            <a:off x="4095314" y="2680542"/>
            <a:ext cx="1543036" cy="57525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 txBox="1"/>
          <p:nvPr/>
        </p:nvSpPr>
        <p:spPr>
          <a:xfrm>
            <a:off x="3613900" y="3503450"/>
            <a:ext cx="2087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Suscripción anual a Spotify o Netflix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7" name="Google Shape;207;p9"/>
          <p:cNvSpPr txBox="1"/>
          <p:nvPr/>
        </p:nvSpPr>
        <p:spPr>
          <a:xfrm>
            <a:off x="1135263" y="3626450"/>
            <a:ext cx="208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Bicicleta Fixie</a:t>
            </a:r>
            <a:endParaRPr b="0" i="0" sz="10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08" name="Google Shape;208;p9"/>
          <p:cNvSpPr txBox="1"/>
          <p:nvPr/>
        </p:nvSpPr>
        <p:spPr>
          <a:xfrm>
            <a:off x="6092527" y="3503450"/>
            <a:ext cx="2358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GiftCard a </a:t>
            </a:r>
            <a:endParaRPr b="0" i="0" sz="1600" u="none" cap="none" strike="noStrike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Krossbar</a:t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</dc:creator>
</cp:coreProperties>
</file>